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699" r:id="rId2"/>
  </p:sldMasterIdLst>
  <p:notesMasterIdLst>
    <p:notesMasterId r:id="rId22"/>
  </p:notesMasterIdLst>
  <p:sldIdLst>
    <p:sldId id="283" r:id="rId3"/>
    <p:sldId id="275" r:id="rId4"/>
    <p:sldId id="307" r:id="rId5"/>
    <p:sldId id="284" r:id="rId6"/>
    <p:sldId id="286" r:id="rId7"/>
    <p:sldId id="285" r:id="rId8"/>
    <p:sldId id="287" r:id="rId9"/>
    <p:sldId id="309" r:id="rId10"/>
    <p:sldId id="312" r:id="rId11"/>
    <p:sldId id="317" r:id="rId12"/>
    <p:sldId id="305" r:id="rId13"/>
    <p:sldId id="290" r:id="rId14"/>
    <p:sldId id="311" r:id="rId15"/>
    <p:sldId id="313" r:id="rId16"/>
    <p:sldId id="315" r:id="rId17"/>
    <p:sldId id="310" r:id="rId18"/>
    <p:sldId id="314" r:id="rId19"/>
    <p:sldId id="308" r:id="rId20"/>
    <p:sldId id="28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2809C-08C7-400B-8C4F-A502AEA4B2F1}" type="datetimeFigureOut">
              <a:rPr lang="en-GB" smtClean="0"/>
              <a:t>21/04/2021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1A76A-39DF-44B1-B28B-F160B55F41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007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49300"/>
            <a:ext cx="6667500" cy="3751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 I do. Status with a group of professionals.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451776-0CE2-424C-9E82-343B76C95E69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Connected to range of networks. Common factor, my late son Neil. What happened to him affects me, and thus everyone in all the networks – and always</a:t>
            </a:r>
            <a:r>
              <a:rPr lang="en-GB" baseline="0" dirty="0"/>
              <a:t> will, for good or bad. You are never dealing with just the patient.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51776-0CE2-424C-9E82-343B76C95E6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49300"/>
            <a:ext cx="6667500" cy="3751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Our son Neil – 1973-2009. Diagnosed with a Sarcoma in 2004. Operated on We though</a:t>
            </a:r>
            <a:r>
              <a:rPr lang="en-GB" baseline="0" dirty="0"/>
              <a:t> it was all over. Asked, “What do you want?” To go to New York. He met a friend, Alison. Enjoyed </a:t>
            </a:r>
            <a:r>
              <a:rPr lang="en-GB" baseline="0" dirty="0" err="1"/>
              <a:t>themselves.Good</a:t>
            </a:r>
            <a:r>
              <a:rPr lang="en-GB" baseline="0" dirty="0"/>
              <a:t> memories for us as we fulfilled his dream.</a:t>
            </a:r>
          </a:p>
          <a:p>
            <a:endParaRPr lang="en-GB" baseline="0" dirty="0"/>
          </a:p>
          <a:p>
            <a:endParaRPr lang="en-GB" baseline="0" dirty="0"/>
          </a:p>
          <a:p>
            <a:r>
              <a:rPr lang="en-GB" baseline="0" dirty="0"/>
              <a:t>Our son, Neil, 1973-2009. Diagnosed with a Sarcoma in 2004. Operated on. We asked, “What do you want?” “To go to New York.” We took him. Met Alison, a friend. They enjoyed themselves. We have good memories. Asked what he wanted and made it happen. Heart of Patient-centred philosophy.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451776-0CE2-424C-9E82-343B76C95E69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96CC5-CF4B-4780-A970-A9F4FDC2616F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21/04/2021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AFBFA-00A6-4DBA-BA6A-2A8DB6C17C28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684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96CC5-CF4B-4780-A970-A9F4FDC2616F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21/04/2021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AFBFA-00A6-4DBA-BA6A-2A8DB6C17C28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248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96CC5-CF4B-4780-A970-A9F4FDC2616F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21/04/2021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AFBFA-00A6-4DBA-BA6A-2A8DB6C17C28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056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96CC5-CF4B-4780-A970-A9F4FDC2616F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21/04/2021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AFBFA-00A6-4DBA-BA6A-2A8DB6C17C28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907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96CC5-CF4B-4780-A970-A9F4FDC2616F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21/04/2021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AFBFA-00A6-4DBA-BA6A-2A8DB6C17C28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014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96CC5-CF4B-4780-A970-A9F4FDC2616F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21/04/2021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AFBFA-00A6-4DBA-BA6A-2A8DB6C17C28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048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96CC5-CF4B-4780-A970-A9F4FDC2616F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21/04/2021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AFBFA-00A6-4DBA-BA6A-2A8DB6C17C28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97588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96CC5-CF4B-4780-A970-A9F4FDC2616F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21/04/2021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AFBFA-00A6-4DBA-BA6A-2A8DB6C17C28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5203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96CC5-CF4B-4780-A970-A9F4FDC2616F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21/04/2021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AFBFA-00A6-4DBA-BA6A-2A8DB6C17C28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490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96CC5-CF4B-4780-A970-A9F4FDC2616F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21/04/2021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AFBFA-00A6-4DBA-BA6A-2A8DB6C17C28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374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96CC5-CF4B-4780-A970-A9F4FDC2616F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21/04/2021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AFBFA-00A6-4DBA-BA6A-2A8DB6C17C28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25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96CC5-CF4B-4780-A970-A9F4FDC2616F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21/04/2021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AFBFA-00A6-4DBA-BA6A-2A8DB6C17C28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2188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96CC5-CF4B-4780-A970-A9F4FDC2616F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21/04/2021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AFBFA-00A6-4DBA-BA6A-2A8DB6C17C28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660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96CC5-CF4B-4780-A970-A9F4FDC2616F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21/04/2021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AFBFA-00A6-4DBA-BA6A-2A8DB6C17C28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1110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96CC5-CF4B-4780-A970-A9F4FDC2616F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21/04/2021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AFBFA-00A6-4DBA-BA6A-2A8DB6C17C28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6657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4DF95-0659-458D-8E27-176496A6F45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9FD91-B6A1-414F-BE3A-A7D9E7D92A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48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96CC5-CF4B-4780-A970-A9F4FDC2616F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21/04/2021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AFBFA-00A6-4DBA-BA6A-2A8DB6C17C28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440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96CC5-CF4B-4780-A970-A9F4FDC2616F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21/04/2021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AFBFA-00A6-4DBA-BA6A-2A8DB6C17C28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0087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96CC5-CF4B-4780-A970-A9F4FDC2616F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21/04/2021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AFBFA-00A6-4DBA-BA6A-2A8DB6C17C28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347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96CC5-CF4B-4780-A970-A9F4FDC2616F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21/04/2021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AFBFA-00A6-4DBA-BA6A-2A8DB6C17C28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085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96CC5-CF4B-4780-A970-A9F4FDC2616F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21/04/2021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AFBFA-00A6-4DBA-BA6A-2A8DB6C17C28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808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96CC5-CF4B-4780-A970-A9F4FDC2616F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21/04/2021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AFBFA-00A6-4DBA-BA6A-2A8DB6C17C28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68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96CC5-CF4B-4780-A970-A9F4FDC2616F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21/04/2021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AFBFA-00A6-4DBA-BA6A-2A8DB6C17C28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878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8396CC5-CF4B-4780-A970-A9F4FDC2616F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21/04/2021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6BAFBFA-00A6-4DBA-BA6A-2A8DB6C17C28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614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8396CC5-CF4B-4780-A970-A9F4FDC2616F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21/04/2021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6BAFBFA-00A6-4DBA-BA6A-2A8DB6C17C28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27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tbonser@ao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JP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google.com/url?sa=i&amp;rct=j&amp;q=&amp;esrc=s&amp;source=images&amp;cd=&amp;cad=rja&amp;uact=8&amp;ved=2ahUKEwj40fKQpqPcAhVQDuwKHSnqDggQjRx6BAgBEAU&amp;url=https://eapcnet.wordpress.com/2013/08/09/the-demise-of-the-liverpool-care-pathway/&amp;psig=AOvVaw0__-zkZKF0Yr53T2hW3IQt&amp;ust=1531819404484624" TargetMode="Externa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75520" y="260649"/>
            <a:ext cx="856895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Tony Bonser</a:t>
            </a:r>
          </a:p>
          <a:p>
            <a:pPr algn="ctr"/>
            <a:r>
              <a:rPr lang="en-GB" sz="2400" dirty="0">
                <a:hlinkClick r:id="rId3"/>
              </a:rPr>
              <a:t>tbonser@aol.com</a:t>
            </a:r>
            <a:endParaRPr lang="en-GB" sz="2400" dirty="0"/>
          </a:p>
          <a:p>
            <a:pPr algn="ctr"/>
            <a:endParaRPr lang="en-GB" sz="1800" dirty="0"/>
          </a:p>
          <a:p>
            <a:pPr algn="ctr"/>
            <a:r>
              <a:rPr lang="en-GB" sz="3600" b="1" dirty="0"/>
              <a:t>Vice-chair of trustees – St Catherine’s Hospice</a:t>
            </a:r>
          </a:p>
          <a:p>
            <a:pPr algn="ctr"/>
            <a:r>
              <a:rPr lang="en-GB" sz="3600" b="1" dirty="0"/>
              <a:t>Fund-raiser for Macmillan Cancer Support</a:t>
            </a:r>
          </a:p>
          <a:p>
            <a:pPr algn="ctr"/>
            <a:r>
              <a:rPr lang="en-GB" sz="3600" b="1" dirty="0"/>
              <a:t>Member  GM Health and Social Care Board</a:t>
            </a:r>
          </a:p>
          <a:p>
            <a:pPr algn="ctr"/>
            <a:r>
              <a:rPr lang="en-GB" sz="3600" b="1" dirty="0"/>
              <a:t>Member National Patient/Carer experience workstream</a:t>
            </a:r>
          </a:p>
        </p:txBody>
      </p:sp>
    </p:spTree>
    <p:extLst>
      <p:ext uri="{BB962C8B-B14F-4D97-AF65-F5344CB8AC3E}">
        <p14:creationId xmlns:p14="http://schemas.microsoft.com/office/powerpoint/2010/main" val="54168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35FEFD93-2C49-4F1C-8DB9-E7477BC99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90600"/>
            <a:ext cx="97536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304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23592" y="836713"/>
            <a:ext cx="79208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You know what you’ve said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540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But not what I’ve heard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480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When people are emotional, they don't listen to or remember everything, and they edit their memories.</a:t>
            </a:r>
          </a:p>
        </p:txBody>
      </p:sp>
    </p:spTree>
    <p:extLst>
      <p:ext uri="{BB962C8B-B14F-4D97-AF65-F5344CB8AC3E}">
        <p14:creationId xmlns:p14="http://schemas.microsoft.com/office/powerpoint/2010/main" val="958744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74504" y="4544446"/>
            <a:ext cx="5764696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  <a:buClr>
                <a:srgbClr val="F14124">
                  <a:lumMod val="75000"/>
                </a:srgbClr>
              </a:buClr>
              <a:buSzPct val="128000"/>
            </a:pPr>
            <a:r>
              <a:rPr lang="en-US" sz="46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Arial"/>
              </a:rPr>
              <a:t>Am I going mad?</a:t>
            </a:r>
          </a:p>
        </p:txBody>
      </p:sp>
      <p:pic>
        <p:nvPicPr>
          <p:cNvPr id="1027" name="Picture 3" descr="C:\Users\Tony\AppData\Local\Microsoft\Windows\INetCache\IE\77UU1EM4\Dentist[1].gif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065990" y="731520"/>
            <a:ext cx="3602820" cy="3474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6836A0B3-F891-46D6-8AEF-5FC401859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700088"/>
            <a:ext cx="11144250" cy="545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277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C5285986-3BEC-4EDE-ABCE-74A4984BC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7620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763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56416D9C-87C6-468A-A505-524A09713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0"/>
            <a:ext cx="9150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998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324C4878-B51A-4C37-91A7-BD5A642EB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9637" y="643467"/>
            <a:ext cx="7652726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712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8A294675-9C86-4B0C-BC4F-D1FD296B7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39" y="1089716"/>
            <a:ext cx="1547324" cy="404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9027B2-698E-42B6-9CDB-AEC9C7DB349F}"/>
              </a:ext>
            </a:extLst>
          </p:cNvPr>
          <p:cNvSpPr txBox="1"/>
          <p:nvPr/>
        </p:nvSpPr>
        <p:spPr>
          <a:xfrm>
            <a:off x="3101009" y="5131094"/>
            <a:ext cx="5632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 Black" panose="020B0A04020102020204" pitchFamily="34" charset="0"/>
              </a:rPr>
              <a:t>Authority</a:t>
            </a:r>
          </a:p>
        </p:txBody>
      </p:sp>
    </p:spTree>
    <p:extLst>
      <p:ext uri="{BB962C8B-B14F-4D97-AF65-F5344CB8AC3E}">
        <p14:creationId xmlns:p14="http://schemas.microsoft.com/office/powerpoint/2010/main" val="4165581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B711F9-DFE2-4BBF-9967-E643A0ED4522}"/>
              </a:ext>
            </a:extLst>
          </p:cNvPr>
          <p:cNvSpPr txBox="1"/>
          <p:nvPr/>
        </p:nvSpPr>
        <p:spPr>
          <a:xfrm>
            <a:off x="1570382" y="1152939"/>
            <a:ext cx="90512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latin typeface="Arial Black" panose="020B0A04020102020204" pitchFamily="34" charset="0"/>
              </a:rPr>
              <a:t>At the end, they got what they wanted</a:t>
            </a:r>
          </a:p>
        </p:txBody>
      </p:sp>
    </p:spTree>
    <p:extLst>
      <p:ext uri="{BB962C8B-B14F-4D97-AF65-F5344CB8AC3E}">
        <p14:creationId xmlns:p14="http://schemas.microsoft.com/office/powerpoint/2010/main" val="1085925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oks on a shelf">
            <a:extLst>
              <a:ext uri="{FF2B5EF4-FFF2-40B4-BE49-F238E27FC236}">
                <a16:creationId xmlns:a16="http://schemas.microsoft.com/office/drawing/2014/main" id="{3726860A-500E-4013-ABAE-2C2B96EFC0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7" b="11983"/>
          <a:stretch/>
        </p:blipFill>
        <p:spPr>
          <a:xfrm>
            <a:off x="-24" y="-3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F44841-977D-4A40-9F01-50B40E5CEAED}"/>
              </a:ext>
            </a:extLst>
          </p:cNvPr>
          <p:cNvSpPr txBox="1"/>
          <p:nvPr/>
        </p:nvSpPr>
        <p:spPr>
          <a:xfrm>
            <a:off x="838200" y="1113157"/>
            <a:ext cx="4797354" cy="31030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That in the end the right things happened.</a:t>
            </a: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015CBC4F-DB29-442F-9427-64FC18CAD9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6715"/>
          <a:stretch/>
        </p:blipFill>
        <p:spPr bwMode="auto">
          <a:xfrm>
            <a:off x="5710839" y="10"/>
            <a:ext cx="6481158" cy="4216177"/>
          </a:xfrm>
          <a:custGeom>
            <a:avLst/>
            <a:gdLst/>
            <a:ahLst/>
            <a:cxnLst/>
            <a:rect l="l" t="t" r="r" b="b"/>
            <a:pathLst>
              <a:path w="6481158" h="4216187">
                <a:moveTo>
                  <a:pt x="159680" y="0"/>
                </a:moveTo>
                <a:lnTo>
                  <a:pt x="6481158" y="0"/>
                </a:lnTo>
                <a:lnTo>
                  <a:pt x="6481158" y="4216187"/>
                </a:lnTo>
                <a:lnTo>
                  <a:pt x="629980" y="4216187"/>
                </a:lnTo>
                <a:lnTo>
                  <a:pt x="640174" y="4153970"/>
                </a:lnTo>
                <a:cubicBezTo>
                  <a:pt x="646054" y="4115040"/>
                  <a:pt x="652738" y="4076730"/>
                  <a:pt x="663954" y="4042035"/>
                </a:cubicBezTo>
                <a:lnTo>
                  <a:pt x="674575" y="4017890"/>
                </a:lnTo>
                <a:lnTo>
                  <a:pt x="542646" y="3860429"/>
                </a:lnTo>
                <a:cubicBezTo>
                  <a:pt x="583801" y="3777846"/>
                  <a:pt x="628876" y="3834526"/>
                  <a:pt x="664457" y="3800021"/>
                </a:cubicBezTo>
                <a:cubicBezTo>
                  <a:pt x="663366" y="3791627"/>
                  <a:pt x="663436" y="3781009"/>
                  <a:pt x="662932" y="3771718"/>
                </a:cubicBezTo>
                <a:lnTo>
                  <a:pt x="659568" y="3757935"/>
                </a:lnTo>
                <a:lnTo>
                  <a:pt x="653777" y="3747325"/>
                </a:lnTo>
                <a:lnTo>
                  <a:pt x="610074" y="3705028"/>
                </a:lnTo>
                <a:cubicBezTo>
                  <a:pt x="514097" y="3608961"/>
                  <a:pt x="528640" y="3588143"/>
                  <a:pt x="655821" y="3445525"/>
                </a:cubicBezTo>
                <a:cubicBezTo>
                  <a:pt x="668503" y="3431228"/>
                  <a:pt x="677664" y="3418102"/>
                  <a:pt x="683811" y="3405686"/>
                </a:cubicBezTo>
                <a:lnTo>
                  <a:pt x="687152" y="3393684"/>
                </a:lnTo>
                <a:lnTo>
                  <a:pt x="681564" y="3363918"/>
                </a:lnTo>
                <a:lnTo>
                  <a:pt x="658589" y="3279721"/>
                </a:lnTo>
                <a:lnTo>
                  <a:pt x="655534" y="3274732"/>
                </a:lnTo>
                <a:cubicBezTo>
                  <a:pt x="645154" y="3256804"/>
                  <a:pt x="636025" y="3236251"/>
                  <a:pt x="633009" y="3204655"/>
                </a:cubicBezTo>
                <a:lnTo>
                  <a:pt x="633086" y="3198166"/>
                </a:lnTo>
                <a:lnTo>
                  <a:pt x="627259" y="3181568"/>
                </a:lnTo>
                <a:cubicBezTo>
                  <a:pt x="591590" y="3088781"/>
                  <a:pt x="548194" y="3020054"/>
                  <a:pt x="504281" y="3024678"/>
                </a:cubicBezTo>
                <a:cubicBezTo>
                  <a:pt x="548490" y="2798901"/>
                  <a:pt x="548490" y="2798901"/>
                  <a:pt x="381209" y="2810127"/>
                </a:cubicBezTo>
                <a:cubicBezTo>
                  <a:pt x="440862" y="2658988"/>
                  <a:pt x="439766" y="2624324"/>
                  <a:pt x="360893" y="2596949"/>
                </a:cubicBezTo>
                <a:cubicBezTo>
                  <a:pt x="284957" y="2570407"/>
                  <a:pt x="201795" y="2575904"/>
                  <a:pt x="130872" y="2524080"/>
                </a:cubicBezTo>
                <a:cubicBezTo>
                  <a:pt x="188851" y="2335317"/>
                  <a:pt x="200302" y="2130710"/>
                  <a:pt x="328878" y="2014028"/>
                </a:cubicBezTo>
                <a:cubicBezTo>
                  <a:pt x="349137" y="1995898"/>
                  <a:pt x="361422" y="1940125"/>
                  <a:pt x="347033" y="1914129"/>
                </a:cubicBezTo>
                <a:cubicBezTo>
                  <a:pt x="295996" y="1817105"/>
                  <a:pt x="357685" y="1592503"/>
                  <a:pt x="208894" y="1606217"/>
                </a:cubicBezTo>
                <a:cubicBezTo>
                  <a:pt x="190525" y="1607581"/>
                  <a:pt x="173015" y="1590108"/>
                  <a:pt x="186488" y="1556554"/>
                </a:cubicBezTo>
                <a:cubicBezTo>
                  <a:pt x="232768" y="1442049"/>
                  <a:pt x="172886" y="1463610"/>
                  <a:pt x="135933" y="1459414"/>
                </a:cubicBezTo>
                <a:cubicBezTo>
                  <a:pt x="91212" y="1454776"/>
                  <a:pt x="42622" y="1511622"/>
                  <a:pt x="0" y="1466109"/>
                </a:cubicBezTo>
                <a:cubicBezTo>
                  <a:pt x="7764" y="1405223"/>
                  <a:pt x="43366" y="1397333"/>
                  <a:pt x="67782" y="1372761"/>
                </a:cubicBezTo>
                <a:cubicBezTo>
                  <a:pt x="139132" y="1300280"/>
                  <a:pt x="196704" y="1221065"/>
                  <a:pt x="195632" y="1080052"/>
                </a:cubicBezTo>
                <a:cubicBezTo>
                  <a:pt x="194930" y="966113"/>
                  <a:pt x="199455" y="864105"/>
                  <a:pt x="97391" y="854014"/>
                </a:cubicBezTo>
                <a:cubicBezTo>
                  <a:pt x="81355" y="852486"/>
                  <a:pt x="72717" y="839840"/>
                  <a:pt x="69223" y="821285"/>
                </a:cubicBezTo>
                <a:cubicBezTo>
                  <a:pt x="80177" y="799992"/>
                  <a:pt x="90624" y="778040"/>
                  <a:pt x="103649" y="760897"/>
                </a:cubicBezTo>
                <a:cubicBezTo>
                  <a:pt x="147404" y="704450"/>
                  <a:pt x="160670" y="633687"/>
                  <a:pt x="171912" y="560313"/>
                </a:cubicBezTo>
                <a:cubicBezTo>
                  <a:pt x="179151" y="513531"/>
                  <a:pt x="187860" y="467166"/>
                  <a:pt x="206354" y="423850"/>
                </a:cubicBezTo>
                <a:cubicBezTo>
                  <a:pt x="217619" y="397046"/>
                  <a:pt x="231961" y="375704"/>
                  <a:pt x="250397" y="361124"/>
                </a:cubicBezTo>
                <a:cubicBezTo>
                  <a:pt x="266451" y="347903"/>
                  <a:pt x="270868" y="334407"/>
                  <a:pt x="259101" y="314763"/>
                </a:cubicBezTo>
                <a:cubicBezTo>
                  <a:pt x="225826" y="258432"/>
                  <a:pt x="211109" y="191375"/>
                  <a:pt x="229198" y="104693"/>
                </a:cubicBezTo>
                <a:cubicBezTo>
                  <a:pt x="234668" y="78523"/>
                  <a:pt x="229657" y="58007"/>
                  <a:pt x="214459" y="52392"/>
                </a:cubicBezTo>
                <a:cubicBezTo>
                  <a:pt x="198643" y="46345"/>
                  <a:pt x="185640" y="36363"/>
                  <a:pt x="174580" y="2368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ather and child on a couch">
            <a:extLst>
              <a:ext uri="{FF2B5EF4-FFF2-40B4-BE49-F238E27FC236}">
                <a16:creationId xmlns:a16="http://schemas.microsoft.com/office/drawing/2014/main" id="{7DDD7424-96AA-43BD-9B30-A9D685C28A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6" r="4" b="4"/>
          <a:stretch/>
        </p:blipFill>
        <p:spPr>
          <a:xfrm>
            <a:off x="5078138" y="4323898"/>
            <a:ext cx="4101827" cy="2534102"/>
          </a:xfrm>
          <a:custGeom>
            <a:avLst/>
            <a:gdLst/>
            <a:ahLst/>
            <a:cxnLst/>
            <a:rect l="l" t="t" r="r" b="b"/>
            <a:pathLst>
              <a:path w="4101827" h="2534102">
                <a:moveTo>
                  <a:pt x="1237396" y="0"/>
                </a:moveTo>
                <a:lnTo>
                  <a:pt x="4101827" y="0"/>
                </a:lnTo>
                <a:lnTo>
                  <a:pt x="4101827" y="2534102"/>
                </a:lnTo>
                <a:lnTo>
                  <a:pt x="0" y="2534102"/>
                </a:lnTo>
                <a:lnTo>
                  <a:pt x="21866" y="2503631"/>
                </a:lnTo>
                <a:cubicBezTo>
                  <a:pt x="198424" y="2253521"/>
                  <a:pt x="293791" y="2086461"/>
                  <a:pt x="295356" y="2078512"/>
                </a:cubicBezTo>
                <a:cubicBezTo>
                  <a:pt x="324070" y="1929470"/>
                  <a:pt x="404358" y="1848602"/>
                  <a:pt x="476494" y="1754977"/>
                </a:cubicBezTo>
                <a:cubicBezTo>
                  <a:pt x="539304" y="1672931"/>
                  <a:pt x="606320" y="1585980"/>
                  <a:pt x="629662" y="1466193"/>
                </a:cubicBezTo>
                <a:cubicBezTo>
                  <a:pt x="660486" y="1307325"/>
                  <a:pt x="563420" y="1455147"/>
                  <a:pt x="542839" y="1401940"/>
                </a:cubicBezTo>
                <a:cubicBezTo>
                  <a:pt x="578841" y="1314777"/>
                  <a:pt x="636193" y="1228627"/>
                  <a:pt x="649254" y="1136180"/>
                </a:cubicBezTo>
                <a:cubicBezTo>
                  <a:pt x="695846" y="801928"/>
                  <a:pt x="810580" y="538800"/>
                  <a:pt x="987553" y="313308"/>
                </a:cubicBezTo>
                <a:cubicBezTo>
                  <a:pt x="1038303" y="248170"/>
                  <a:pt x="1069946" y="145770"/>
                  <a:pt x="1141096" y="112922"/>
                </a:cubicBezTo>
                <a:cubicBezTo>
                  <a:pt x="1175680" y="97203"/>
                  <a:pt x="1199891" y="73126"/>
                  <a:pt x="1217455" y="43683"/>
                </a:cubicBezTo>
                <a:close/>
              </a:path>
            </a:pathLst>
          </a:custGeom>
        </p:spPr>
      </p:pic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F814252-BA01-42C3-A9B5-42526DB211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" r="-4" b="40672"/>
          <a:stretch/>
        </p:blipFill>
        <p:spPr>
          <a:xfrm>
            <a:off x="9307676" y="4323902"/>
            <a:ext cx="2884327" cy="25341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287EA2-8351-4398-8AE8-E837D9280E75}"/>
              </a:ext>
            </a:extLst>
          </p:cNvPr>
          <p:cNvSpPr txBox="1"/>
          <p:nvPr/>
        </p:nvSpPr>
        <p:spPr>
          <a:xfrm>
            <a:off x="838200" y="477078"/>
            <a:ext cx="4797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What </a:t>
            </a:r>
            <a:r>
              <a:rPr lang="en-GB" sz="3200" dirty="0"/>
              <a:t>matters</a:t>
            </a:r>
            <a:r>
              <a:rPr lang="en-GB" sz="32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141793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292" y="2381760"/>
            <a:ext cx="999740" cy="1498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456" y="2943249"/>
            <a:ext cx="1435988" cy="1512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690" y="1032081"/>
            <a:ext cx="1269358" cy="19111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5048650"/>
            <a:ext cx="1871700" cy="124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5048650"/>
            <a:ext cx="1916832" cy="12752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5048650"/>
            <a:ext cx="1835696" cy="13767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3008798"/>
            <a:ext cx="1224136" cy="16891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87688" y="548681"/>
            <a:ext cx="518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prstClr val="black"/>
                </a:solidFill>
                <a:latin typeface="Calibri"/>
              </a:rPr>
              <a:t>But this is who I am…..</a:t>
            </a:r>
            <a:endParaRPr lang="en-GB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BC335EE-4972-4292-A59D-7F5C86D409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742" y="1193389"/>
            <a:ext cx="2024083" cy="151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3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roner Quotes. QuotesGram">
            <a:extLst>
              <a:ext uri="{FF2B5EF4-FFF2-40B4-BE49-F238E27FC236}">
                <a16:creationId xmlns:a16="http://schemas.microsoft.com/office/drawing/2014/main" id="{16C75794-FD99-4DD5-983A-A54D02855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857250"/>
            <a:ext cx="4277139" cy="577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529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3594B0FC-EAFB-4EE1-94CF-EC5DFCFCC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19" y="612580"/>
            <a:ext cx="4160739" cy="563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6C1EB4-8B7E-47CB-8800-B69FEA6B53AB}"/>
              </a:ext>
            </a:extLst>
          </p:cNvPr>
          <p:cNvSpPr txBox="1"/>
          <p:nvPr/>
        </p:nvSpPr>
        <p:spPr>
          <a:xfrm>
            <a:off x="6263640" y="845820"/>
            <a:ext cx="5440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latin typeface="Arial Black" panose="020B0A04020102020204" pitchFamily="34" charset="0"/>
              </a:rPr>
              <a:t>Why do you need an inquest?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03FBE7-1A56-48E6-A43F-EB91E3AFEDB9}"/>
              </a:ext>
            </a:extLst>
          </p:cNvPr>
          <p:cNvSpPr txBox="1"/>
          <p:nvPr/>
        </p:nvSpPr>
        <p:spPr>
          <a:xfrm>
            <a:off x="6232897" y="3429000"/>
            <a:ext cx="55912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Arial Black" panose="020B0A04020102020204" pitchFamily="34" charset="0"/>
              </a:rPr>
              <a:t>We need to know what killed him!</a:t>
            </a:r>
          </a:p>
        </p:txBody>
      </p:sp>
    </p:spTree>
    <p:extLst>
      <p:ext uri="{BB962C8B-B14F-4D97-AF65-F5344CB8AC3E}">
        <p14:creationId xmlns:p14="http://schemas.microsoft.com/office/powerpoint/2010/main" val="3842512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New York 0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704" y="332656"/>
            <a:ext cx="7993063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75720" y="2204864"/>
            <a:ext cx="58326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do you want?</a:t>
            </a:r>
          </a:p>
        </p:txBody>
      </p:sp>
    </p:spTree>
    <p:extLst>
      <p:ext uri="{BB962C8B-B14F-4D97-AF65-F5344CB8AC3E}">
        <p14:creationId xmlns:p14="http://schemas.microsoft.com/office/powerpoint/2010/main" val="170508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1D6CDE-5EED-42E1-8967-EF9A45B3D2CB}"/>
              </a:ext>
            </a:extLst>
          </p:cNvPr>
          <p:cNvSpPr txBox="1"/>
          <p:nvPr/>
        </p:nvSpPr>
        <p:spPr>
          <a:xfrm>
            <a:off x="409903" y="646386"/>
            <a:ext cx="113511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latin typeface="Arial Black" panose="020B0A04020102020204" pitchFamily="34" charset="0"/>
              </a:rPr>
              <a:t>What matters to carers and relatives?</a:t>
            </a:r>
          </a:p>
        </p:txBody>
      </p:sp>
    </p:spTree>
    <p:extLst>
      <p:ext uri="{BB962C8B-B14F-4D97-AF65-F5344CB8AC3E}">
        <p14:creationId xmlns:p14="http://schemas.microsoft.com/office/powerpoint/2010/main" val="2178947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6DE1E13-EDCD-429D-A0AE-BC5C3430F358}"/>
              </a:ext>
            </a:extLst>
          </p:cNvPr>
          <p:cNvSpPr txBox="1"/>
          <p:nvPr/>
        </p:nvSpPr>
        <p:spPr>
          <a:xfrm>
            <a:off x="1040525" y="268014"/>
            <a:ext cx="1040524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b="1" i="0" u="none" strike="noStrike" dirty="0">
                <a:solidFill>
                  <a:srgbClr val="111111"/>
                </a:solidFill>
                <a:effectLst/>
                <a:latin typeface="&amp;quot"/>
              </a:rPr>
              <a:t>bereave</a:t>
            </a:r>
            <a:r>
              <a:rPr lang="en-GB" sz="4800" b="0" i="0" u="none" strike="noStrike" dirty="0">
                <a:solidFill>
                  <a:srgbClr val="111111"/>
                </a:solidFill>
                <a:effectLst/>
                <a:latin typeface="-apple-system"/>
              </a:rPr>
              <a:t> (v.) Middle English </a:t>
            </a:r>
            <a:r>
              <a:rPr lang="en-GB" sz="4800" b="0" i="0" u="none" strike="noStrike" dirty="0" err="1">
                <a:solidFill>
                  <a:srgbClr val="111111"/>
                </a:solidFill>
                <a:effectLst/>
                <a:latin typeface="-apple-system"/>
              </a:rPr>
              <a:t>bireven</a:t>
            </a:r>
            <a:r>
              <a:rPr lang="en-GB" sz="4800" b="0" i="0" u="none" strike="noStrike" dirty="0">
                <a:solidFill>
                  <a:srgbClr val="111111"/>
                </a:solidFill>
                <a:effectLst/>
                <a:latin typeface="-apple-system"/>
              </a:rPr>
              <a:t>, from Old English </a:t>
            </a:r>
            <a:r>
              <a:rPr lang="en-GB" sz="4800" b="0" i="0" u="none" strike="noStrike" dirty="0" err="1">
                <a:solidFill>
                  <a:srgbClr val="111111"/>
                </a:solidFill>
                <a:effectLst/>
                <a:latin typeface="-apple-system"/>
              </a:rPr>
              <a:t>bereafian</a:t>
            </a:r>
            <a:r>
              <a:rPr lang="en-GB" sz="4800" b="0" i="0" u="none" strike="noStrike" dirty="0">
                <a:solidFill>
                  <a:srgbClr val="111111"/>
                </a:solidFill>
                <a:effectLst/>
                <a:latin typeface="-apple-system"/>
              </a:rPr>
              <a:t> </a:t>
            </a:r>
            <a:r>
              <a:rPr lang="en-GB" sz="4800" b="0" i="0" u="none" strike="noStrike" dirty="0">
                <a:solidFill>
                  <a:srgbClr val="111111"/>
                </a:solidFill>
                <a:effectLst/>
                <a:highlight>
                  <a:srgbClr val="FFFF00"/>
                </a:highlight>
                <a:latin typeface="-apple-system"/>
              </a:rPr>
              <a:t>"to deprive of, take away by violence, seize, rob," </a:t>
            </a:r>
            <a:r>
              <a:rPr lang="en-GB" sz="4800" b="0" i="0" u="none" strike="noStrike" dirty="0">
                <a:solidFill>
                  <a:srgbClr val="111111"/>
                </a:solidFill>
                <a:effectLst/>
                <a:latin typeface="-apple-system"/>
              </a:rPr>
              <a:t>from be- + </a:t>
            </a:r>
            <a:r>
              <a:rPr lang="en-GB" sz="4800" b="0" i="0" u="none" strike="noStrike" dirty="0" err="1">
                <a:solidFill>
                  <a:srgbClr val="111111"/>
                </a:solidFill>
                <a:effectLst/>
                <a:latin typeface="-apple-system"/>
              </a:rPr>
              <a:t>reafian</a:t>
            </a:r>
            <a:r>
              <a:rPr lang="en-GB" sz="4800" b="0" i="0" u="none" strike="noStrike" dirty="0">
                <a:solidFill>
                  <a:srgbClr val="111111"/>
                </a:solidFill>
                <a:effectLst/>
                <a:latin typeface="-apple-system"/>
              </a:rPr>
              <a:t> "rob, plunder," from Proto-Germanic *</a:t>
            </a:r>
            <a:r>
              <a:rPr lang="en-GB" sz="4800" b="0" i="0" u="none" strike="noStrike" dirty="0" err="1">
                <a:solidFill>
                  <a:srgbClr val="111111"/>
                </a:solidFill>
                <a:effectLst/>
                <a:latin typeface="-apple-system"/>
              </a:rPr>
              <a:t>raubōjanan</a:t>
            </a:r>
            <a:r>
              <a:rPr lang="en-GB" sz="4800" b="0" i="0" u="none" strike="noStrike" dirty="0">
                <a:solidFill>
                  <a:srgbClr val="111111"/>
                </a:solidFill>
                <a:effectLst/>
                <a:latin typeface="-apple-system"/>
              </a:rPr>
              <a:t>, from PIE *</a:t>
            </a:r>
            <a:r>
              <a:rPr lang="en-GB" sz="4800" b="0" i="0" u="none" strike="noStrike" dirty="0" err="1">
                <a:solidFill>
                  <a:srgbClr val="111111"/>
                </a:solidFill>
                <a:effectLst/>
                <a:latin typeface="-apple-system"/>
              </a:rPr>
              <a:t>runp</a:t>
            </a:r>
            <a:r>
              <a:rPr lang="en-GB" sz="4800" b="0" i="0" u="none" strike="noStrike" dirty="0">
                <a:solidFill>
                  <a:srgbClr val="111111"/>
                </a:solidFill>
                <a:effectLst/>
                <a:latin typeface="-apple-system"/>
              </a:rPr>
              <a:t>- "to break" 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986548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F13E94-167C-4C44-9937-E28F7D7B21FB}"/>
              </a:ext>
            </a:extLst>
          </p:cNvPr>
          <p:cNvSpPr txBox="1"/>
          <p:nvPr/>
        </p:nvSpPr>
        <p:spPr>
          <a:xfrm>
            <a:off x="1245704" y="861391"/>
            <a:ext cx="99391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 Black" panose="020B0A04020102020204" pitchFamily="34" charset="0"/>
              </a:rPr>
              <a:t> </a:t>
            </a:r>
            <a:r>
              <a:rPr lang="en-GB" sz="6600" dirty="0">
                <a:latin typeface="Arial Black" panose="020B0A04020102020204" pitchFamily="34" charset="0"/>
              </a:rPr>
              <a:t>Communication</a:t>
            </a:r>
            <a:endParaRPr lang="en-GB" dirty="0">
              <a:latin typeface="Arial Black" panose="020B0A04020102020204" pitchFamily="34" charset="0"/>
            </a:endParaRPr>
          </a:p>
        </p:txBody>
      </p:sp>
      <p:pic>
        <p:nvPicPr>
          <p:cNvPr id="3" name="Picture 2" descr="Image result for more care">
            <a:hlinkClick r:id="rId2"/>
            <a:extLst>
              <a:ext uri="{FF2B5EF4-FFF2-40B4-BE49-F238E27FC236}">
                <a16:creationId xmlns:a16="http://schemas.microsoft.com/office/drawing/2014/main" id="{8B64FE45-52E7-4E87-96BC-EDCC96C49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9210" y="2636912"/>
            <a:ext cx="2478870" cy="3528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3418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C3BAF3-7FFD-4261-BC30-E2E82EB89F8E}"/>
              </a:ext>
            </a:extLst>
          </p:cNvPr>
          <p:cNvSpPr txBox="1"/>
          <p:nvPr/>
        </p:nvSpPr>
        <p:spPr>
          <a:xfrm>
            <a:off x="1007165" y="1245704"/>
            <a:ext cx="10230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Black" panose="020B0A04020102020204" pitchFamily="34" charset="0"/>
              </a:rPr>
              <a:t>This can lead to: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1B1BF905-A29E-4409-8643-4BF62A041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57" y="1245704"/>
            <a:ext cx="2027156" cy="132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25E1CA61-8E85-4057-B3D5-B0200FA79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977" y="1053675"/>
            <a:ext cx="1833487" cy="255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58DBE8-1C67-48FF-90A3-A1841D771D24}"/>
              </a:ext>
            </a:extLst>
          </p:cNvPr>
          <p:cNvSpPr txBox="1"/>
          <p:nvPr/>
        </p:nvSpPr>
        <p:spPr>
          <a:xfrm>
            <a:off x="9674087" y="3610763"/>
            <a:ext cx="214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 Black" panose="020B0A04020102020204" pitchFamily="34" charset="0"/>
              </a:rPr>
              <a:t>Isolation</a:t>
            </a:r>
          </a:p>
        </p:txBody>
      </p:sp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66176BE0-748B-46FD-A8FD-C930CBE8B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432" y="2255604"/>
            <a:ext cx="2479813" cy="165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00D4E-090D-48CC-98CC-7845BB437E0C}"/>
              </a:ext>
            </a:extLst>
          </p:cNvPr>
          <p:cNvSpPr txBox="1"/>
          <p:nvPr/>
        </p:nvSpPr>
        <p:spPr>
          <a:xfrm>
            <a:off x="6678432" y="3908812"/>
            <a:ext cx="2730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 Black" panose="020B0A04020102020204" pitchFamily="34" charset="0"/>
              </a:rPr>
              <a:t>Despair</a:t>
            </a:r>
          </a:p>
        </p:txBody>
      </p:sp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FD597FD9-DAB7-4525-8117-CB8531FE9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75" y="3415499"/>
            <a:ext cx="2479813" cy="178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C9FE8D3A-4716-420F-9F3B-2F142317D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945" y="3509700"/>
            <a:ext cx="1846055" cy="278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ee the source image">
            <a:extLst>
              <a:ext uri="{FF2B5EF4-FFF2-40B4-BE49-F238E27FC236}">
                <a16:creationId xmlns:a16="http://schemas.microsoft.com/office/drawing/2014/main" id="{1858DE8A-1D8D-432D-B2D5-E7B468A68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245" y="4328313"/>
            <a:ext cx="2251878" cy="150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7EE31-2F74-4120-8D8E-269B49EF7375}"/>
              </a:ext>
            </a:extLst>
          </p:cNvPr>
          <p:cNvSpPr txBox="1"/>
          <p:nvPr/>
        </p:nvSpPr>
        <p:spPr>
          <a:xfrm>
            <a:off x="8958470" y="5864035"/>
            <a:ext cx="257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 Black" panose="020B0A04020102020204" pitchFamily="34" charset="0"/>
              </a:rPr>
              <a:t>Guilt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1D9DF8-AC05-41B0-B630-F60B97A6CEDA}"/>
              </a:ext>
            </a:extLst>
          </p:cNvPr>
          <p:cNvSpPr txBox="1"/>
          <p:nvPr/>
        </p:nvSpPr>
        <p:spPr>
          <a:xfrm>
            <a:off x="689113" y="5353878"/>
            <a:ext cx="297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 Black" panose="020B0A04020102020204" pitchFamily="34" charset="0"/>
              </a:rPr>
              <a:t>Confusion</a:t>
            </a:r>
          </a:p>
        </p:txBody>
      </p:sp>
    </p:spTree>
    <p:extLst>
      <p:ext uri="{BB962C8B-B14F-4D97-AF65-F5344CB8AC3E}">
        <p14:creationId xmlns:p14="http://schemas.microsoft.com/office/powerpoint/2010/main" val="398929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ustom 1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ustom 1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365</Words>
  <Application>Microsoft Office PowerPoint</Application>
  <PresentationFormat>Widescreen</PresentationFormat>
  <Paragraphs>38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&amp;quot</vt:lpstr>
      <vt:lpstr>Aharoni</vt:lpstr>
      <vt:lpstr>-apple-system</vt:lpstr>
      <vt:lpstr>Arial</vt:lpstr>
      <vt:lpstr>Arial Black</vt:lpstr>
      <vt:lpstr>Calibri</vt:lpstr>
      <vt:lpstr>Georgia</vt:lpstr>
      <vt:lpstr>Times New Roman</vt:lpstr>
      <vt:lpstr>3_Slipstream</vt:lpstr>
      <vt:lpstr>2_Slipstream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Bonser</dc:creator>
  <cp:lastModifiedBy>Tony Bonser</cp:lastModifiedBy>
  <cp:revision>14</cp:revision>
  <dcterms:created xsi:type="dcterms:W3CDTF">2021-03-10T11:52:59Z</dcterms:created>
  <dcterms:modified xsi:type="dcterms:W3CDTF">2021-04-21T13:47:12Z</dcterms:modified>
</cp:coreProperties>
</file>