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0" r:id="rId4"/>
    <p:sldId id="271" r:id="rId5"/>
    <p:sldId id="291" r:id="rId6"/>
    <p:sldId id="272" r:id="rId7"/>
    <p:sldId id="266" r:id="rId8"/>
    <p:sldId id="262" r:id="rId9"/>
    <p:sldId id="281" r:id="rId10"/>
    <p:sldId id="282" r:id="rId11"/>
    <p:sldId id="290" r:id="rId12"/>
    <p:sldId id="264" r:id="rId13"/>
    <p:sldId id="300" r:id="rId14"/>
    <p:sldId id="289" r:id="rId15"/>
    <p:sldId id="287" r:id="rId16"/>
    <p:sldId id="286" r:id="rId17"/>
    <p:sldId id="265" r:id="rId18"/>
    <p:sldId id="288" r:id="rId19"/>
    <p:sldId id="285" r:id="rId20"/>
    <p:sldId id="267" r:id="rId21"/>
    <p:sldId id="297" r:id="rId22"/>
    <p:sldId id="261" r:id="rId23"/>
    <p:sldId id="293" r:id="rId24"/>
    <p:sldId id="295" r:id="rId25"/>
    <p:sldId id="294" r:id="rId26"/>
    <p:sldId id="292" r:id="rId27"/>
    <p:sldId id="304" r:id="rId28"/>
    <p:sldId id="298" r:id="rId29"/>
    <p:sldId id="296" r:id="rId30"/>
    <p:sldId id="29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24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30276"/>
            <a:ext cx="8763000" cy="4647426"/>
          </a:xfrm>
        </p:spPr>
        <p:txBody>
          <a:bodyPr/>
          <a:lstStyle/>
          <a:p>
            <a:r>
              <a:rPr lang="en-GB" sz="4000" dirty="0"/>
              <a:t>Developing your role as a Designated Prescribing Practitioner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2400" dirty="0" smtClean="0"/>
              <a:t>Merina </a:t>
            </a:r>
            <a:r>
              <a:rPr lang="en-GB" sz="2400" dirty="0"/>
              <a:t>Michael</a:t>
            </a:r>
            <a:br>
              <a:rPr lang="en-GB" sz="2400" dirty="0"/>
            </a:br>
            <a:r>
              <a:rPr lang="en-GB" sz="2400" b="0" i="1" dirty="0"/>
              <a:t>Non-Medical Prescriber Education Lead </a:t>
            </a:r>
            <a:r>
              <a:rPr lang="en-GB" sz="2400" b="0" i="1" dirty="0" smtClean="0"/>
              <a:t/>
            </a:r>
            <a:br>
              <a:rPr lang="en-GB" sz="2400" b="0" i="1" dirty="0" smtClean="0"/>
            </a:br>
            <a:r>
              <a:rPr lang="en-GB" sz="2400" b="0" i="1" dirty="0" smtClean="0"/>
              <a:t>(</a:t>
            </a:r>
            <a:r>
              <a:rPr lang="en-GB" sz="2400" b="0" i="1" dirty="0"/>
              <a:t>Trust Wide)</a:t>
            </a:r>
            <a:br>
              <a:rPr lang="en-GB" sz="2400" b="0" i="1" dirty="0"/>
            </a:br>
            <a:r>
              <a:rPr lang="en-GB" sz="2400" b="0" dirty="0"/>
              <a:t>Barts Health NHS </a:t>
            </a:r>
            <a:r>
              <a:rPr lang="en-GB" sz="2400" b="0" dirty="0" smtClean="0"/>
              <a:t>Trust</a:t>
            </a:r>
            <a:br>
              <a:rPr lang="en-GB" sz="2400" b="0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>19</a:t>
            </a:r>
            <a:r>
              <a:rPr lang="en-GB" sz="2400" b="0" baseline="30000" dirty="0" smtClean="0"/>
              <a:t>th</a:t>
            </a:r>
            <a:r>
              <a:rPr lang="en-GB" sz="2400" b="0" dirty="0" smtClean="0"/>
              <a:t> </a:t>
            </a:r>
            <a:r>
              <a:rPr lang="en-GB" sz="2400" b="0" dirty="0" smtClean="0"/>
              <a:t>May </a:t>
            </a:r>
            <a:r>
              <a:rPr lang="en-GB" sz="2400" b="0" dirty="0" smtClean="0"/>
              <a:t>2021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00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Application Form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 rot="20874019">
            <a:off x="634304" y="2540138"/>
            <a:ext cx="7881250" cy="1615827"/>
          </a:xfrm>
        </p:spPr>
        <p:txBody>
          <a:bodyPr/>
          <a:lstStyle/>
          <a:p>
            <a:r>
              <a:rPr lang="en-GB" dirty="0" smtClean="0"/>
              <a:t>PLEASE </a:t>
            </a:r>
            <a:r>
              <a:rPr lang="en-GB" dirty="0"/>
              <a:t>NOTE: We are not able to accept your Health </a:t>
            </a:r>
            <a:r>
              <a:rPr lang="en-GB" dirty="0" err="1"/>
              <a:t>CPD</a:t>
            </a:r>
            <a:r>
              <a:rPr lang="en-GB" dirty="0"/>
              <a:t> application form for the non-medical prescribing courses</a:t>
            </a:r>
          </a:p>
          <a:p>
            <a:r>
              <a:rPr lang="en-GB" dirty="0"/>
              <a:t>without this Supporting Admission Form. A partially completed Supporting Admissions Form will lead to the rejection of</a:t>
            </a:r>
          </a:p>
          <a:p>
            <a:r>
              <a:rPr lang="en-GB" dirty="0"/>
              <a:t>your application.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77504" cy="630942"/>
          </a:xfrm>
        </p:spPr>
        <p:txBody>
          <a:bodyPr/>
          <a:lstStyle/>
          <a:p>
            <a:r>
              <a:rPr lang="en-GB" dirty="0"/>
              <a:t>Support for </a:t>
            </a:r>
            <a:r>
              <a:rPr lang="en-GB" dirty="0" smtClean="0"/>
              <a:t>PA/PS/</a:t>
            </a:r>
            <a:r>
              <a:rPr lang="en-GB" dirty="0" err="1" smtClean="0"/>
              <a:t>DPP</a:t>
            </a:r>
            <a:r>
              <a:rPr lang="en-GB" dirty="0" smtClean="0"/>
              <a:t>/PEs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057400"/>
            <a:ext cx="7881250" cy="3231654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Information Handbook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Initial </a:t>
            </a:r>
            <a:r>
              <a:rPr lang="en-GB" dirty="0"/>
              <a:t>communication to discuss the role and responsibilities </a:t>
            </a:r>
          </a:p>
          <a:p>
            <a:r>
              <a:rPr lang="en-GB" dirty="0" smtClean="0"/>
              <a:t>Telephone </a:t>
            </a:r>
            <a:r>
              <a:rPr lang="en-GB" dirty="0"/>
              <a:t>and email contacts provided </a:t>
            </a:r>
          </a:p>
          <a:p>
            <a:endParaRPr lang="en-GB" dirty="0"/>
          </a:p>
          <a:p>
            <a:r>
              <a:rPr lang="en-GB" dirty="0" smtClean="0"/>
              <a:t>Communication </a:t>
            </a:r>
            <a:r>
              <a:rPr lang="en-GB" dirty="0"/>
              <a:t>between Academic Assessor and Practice Assessor at midway point and summative point, to be documented by the Academic Assessor. 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1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622" y="762000"/>
            <a:ext cx="7877504" cy="630942"/>
          </a:xfrm>
        </p:spPr>
        <p:txBody>
          <a:bodyPr/>
          <a:lstStyle/>
          <a:p>
            <a:pPr algn="ctr"/>
            <a:r>
              <a:rPr lang="en-GB" dirty="0" smtClean="0"/>
              <a:t>2. PA/PS/</a:t>
            </a:r>
            <a:r>
              <a:rPr lang="en-GB" dirty="0" err="1" smtClean="0"/>
              <a:t>DPP</a:t>
            </a:r>
            <a:r>
              <a:rPr lang="en-GB" dirty="0" smtClean="0"/>
              <a:t>/PEs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33AAC9-D20B-4861-B624-F0730A8A6511}"/>
              </a:ext>
            </a:extLst>
          </p:cNvPr>
          <p:cNvSpPr/>
          <p:nvPr/>
        </p:nvSpPr>
        <p:spPr>
          <a:xfrm>
            <a:off x="152400" y="2286000"/>
            <a:ext cx="8305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Demonstrate meet </a:t>
            </a:r>
            <a:r>
              <a:rPr lang="en-US" sz="32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required competencies</a:t>
            </a:r>
            <a:endParaRPr lang="en-US" sz="32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Identify areas for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CPD and revalidation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28070"/>
            <a:ext cx="8686800" cy="1261884"/>
          </a:xfrm>
        </p:spPr>
        <p:txBody>
          <a:bodyPr/>
          <a:lstStyle/>
          <a:p>
            <a:pPr algn="ctr"/>
            <a:r>
              <a:rPr lang="en-GB" dirty="0"/>
              <a:t>The four broad competency areas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2769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The ability to create an environment for </a:t>
            </a:r>
            <a:r>
              <a:rPr lang="en-GB" sz="3600" dirty="0" smtClean="0"/>
              <a:t>learning</a:t>
            </a:r>
          </a:p>
          <a:p>
            <a:r>
              <a:rPr lang="en-GB" sz="3600" dirty="0" smtClean="0"/>
              <a:t> </a:t>
            </a:r>
            <a:r>
              <a:rPr lang="en-GB" sz="3600" dirty="0"/>
              <a:t>• Personal </a:t>
            </a:r>
            <a:r>
              <a:rPr lang="en-GB" sz="3600" dirty="0" smtClean="0"/>
              <a:t>characteristics</a:t>
            </a:r>
          </a:p>
          <a:p>
            <a:r>
              <a:rPr lang="en-GB" sz="3600" dirty="0" smtClean="0"/>
              <a:t> </a:t>
            </a:r>
            <a:r>
              <a:rPr lang="en-GB" sz="3600" dirty="0"/>
              <a:t>• Teaching </a:t>
            </a:r>
            <a:r>
              <a:rPr lang="en-GB" sz="3600" dirty="0" smtClean="0"/>
              <a:t>knowledge</a:t>
            </a:r>
          </a:p>
          <a:p>
            <a:r>
              <a:rPr lang="en-GB" sz="3600" dirty="0" smtClean="0"/>
              <a:t> </a:t>
            </a:r>
            <a:r>
              <a:rPr lang="en-GB" sz="3600" dirty="0"/>
              <a:t>• Teaching skills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  <p:pic>
        <p:nvPicPr>
          <p:cNvPr id="6" name="Picture 2" descr="Image result for competency framework for D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286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77504" cy="630942"/>
          </a:xfrm>
        </p:spPr>
        <p:txBody>
          <a:bodyPr/>
          <a:lstStyle/>
          <a:p>
            <a:pPr algn="ctr"/>
            <a:r>
              <a:rPr lang="en-GB" dirty="0"/>
              <a:t>PA/PS/</a:t>
            </a:r>
            <a:r>
              <a:rPr lang="en-GB" dirty="0" err="1"/>
              <a:t>DPP</a:t>
            </a:r>
            <a:r>
              <a:rPr lang="en-GB" dirty="0"/>
              <a:t>/PEs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990600"/>
            <a:ext cx="7881250" cy="47551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Have </a:t>
            </a:r>
            <a:r>
              <a:rPr lang="en-GB" sz="2400" dirty="0"/>
              <a:t>a minimum of 3 years’ experience as an independent prescriber.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</a:t>
            </a:r>
            <a:r>
              <a:rPr lang="en-GB" sz="2400" dirty="0"/>
              <a:t>registered with the relevant regulatory body (</a:t>
            </a:r>
            <a:r>
              <a:rPr lang="en-GB" sz="2400" dirty="0" err="1"/>
              <a:t>NMC</a:t>
            </a:r>
            <a:r>
              <a:rPr lang="en-GB" sz="2400" dirty="0"/>
              <a:t>, </a:t>
            </a:r>
            <a:r>
              <a:rPr lang="en-GB" sz="2400" dirty="0" err="1"/>
              <a:t>GPhC</a:t>
            </a:r>
            <a:r>
              <a:rPr lang="en-GB" sz="2400" dirty="0"/>
              <a:t> or </a:t>
            </a:r>
            <a:r>
              <a:rPr lang="en-GB" sz="2400" dirty="0" err="1"/>
              <a:t>HCPC</a:t>
            </a:r>
            <a:r>
              <a:rPr lang="en-GB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</a:t>
            </a:r>
            <a:r>
              <a:rPr lang="en-GB" sz="2400" dirty="0"/>
              <a:t>currently prescribing in their clinical role, we recommend at least once a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Has </a:t>
            </a:r>
            <a:r>
              <a:rPr lang="en-GB" sz="2400" dirty="0"/>
              <a:t>some experience or training in teaching and/or supervision in clinical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</a:t>
            </a:r>
            <a:r>
              <a:rPr lang="en-GB" sz="2400" dirty="0"/>
              <a:t>able to support the student over 6 months and commit to a minimum of 30 hours of direct observation of the student 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1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77504" cy="630942"/>
          </a:xfrm>
        </p:spPr>
        <p:txBody>
          <a:bodyPr/>
          <a:lstStyle/>
          <a:p>
            <a:r>
              <a:rPr lang="en-GB" dirty="0"/>
              <a:t>Practice Supervisors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229600" cy="4062651"/>
          </a:xfrm>
        </p:spPr>
        <p:txBody>
          <a:bodyPr/>
          <a:lstStyle/>
          <a:p>
            <a:r>
              <a:rPr lang="en-GB" sz="2400" dirty="0"/>
              <a:t>Requirements for </a:t>
            </a:r>
            <a:r>
              <a:rPr lang="en-GB" sz="2400" dirty="0" smtClean="0"/>
              <a:t>:</a:t>
            </a:r>
            <a:endParaRPr lang="en-GB" sz="2400" dirty="0"/>
          </a:p>
          <a:p>
            <a:r>
              <a:rPr lang="en-GB" sz="2400" dirty="0" smtClean="0"/>
              <a:t>•  </a:t>
            </a:r>
            <a:r>
              <a:rPr lang="en-GB" sz="2400" dirty="0"/>
              <a:t>Provide evidence of current knowledge and experience of the student’s intended field of prescribing practice</a:t>
            </a:r>
          </a:p>
          <a:p>
            <a:r>
              <a:rPr lang="en-GB" sz="2400" dirty="0"/>
              <a:t>• Understand the competencies and programme outcomes they are supporting students to achieve</a:t>
            </a:r>
          </a:p>
          <a:p>
            <a:r>
              <a:rPr lang="en-GB" sz="2400" dirty="0"/>
              <a:t>• Receive ongoing support to prepare, reflect and develop for effective supervision and contribution to, </a:t>
            </a:r>
            <a:r>
              <a:rPr lang="en-GB" sz="2400" dirty="0" smtClean="0"/>
              <a:t>student learning </a:t>
            </a:r>
            <a:r>
              <a:rPr lang="en-GB" sz="2400" dirty="0"/>
              <a:t>and assessment</a:t>
            </a:r>
          </a:p>
          <a:p>
            <a:r>
              <a:rPr lang="en-GB" sz="2400" dirty="0"/>
              <a:t>• Appropriately raise and respond to any concerns about student conduct and competence and be supported in</a:t>
            </a:r>
          </a:p>
          <a:p>
            <a:r>
              <a:rPr lang="en-GB" sz="2400" dirty="0"/>
              <a:t>doing so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0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77504" cy="630942"/>
          </a:xfrm>
        </p:spPr>
        <p:txBody>
          <a:bodyPr/>
          <a:lstStyle/>
          <a:p>
            <a:r>
              <a:rPr lang="en-GB" dirty="0"/>
              <a:t>The Practice Assessor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14400"/>
            <a:ext cx="8610600" cy="4801314"/>
          </a:xfrm>
        </p:spPr>
        <p:txBody>
          <a:bodyPr/>
          <a:lstStyle/>
          <a:p>
            <a:r>
              <a:rPr lang="en-GB" dirty="0" smtClean="0"/>
              <a:t>• </a:t>
            </a:r>
            <a:r>
              <a:rPr lang="en-GB" sz="1800" dirty="0"/>
              <a:t>Normally be a registered medical practitioner or be registered on the same part of the </a:t>
            </a:r>
            <a:r>
              <a:rPr lang="en-GB" sz="1800" dirty="0" err="1"/>
              <a:t>NMC</a:t>
            </a:r>
            <a:r>
              <a:rPr lang="en-GB" sz="1800" dirty="0"/>
              <a:t> register as the </a:t>
            </a:r>
            <a:r>
              <a:rPr lang="en-GB" sz="1800" dirty="0" smtClean="0"/>
              <a:t>student they </a:t>
            </a:r>
            <a:r>
              <a:rPr lang="en-GB" sz="1800" dirty="0"/>
              <a:t>are assessing</a:t>
            </a:r>
          </a:p>
          <a:p>
            <a:r>
              <a:rPr lang="en-GB" sz="1800" dirty="0"/>
              <a:t>• </a:t>
            </a:r>
            <a:r>
              <a:rPr lang="en-GB" sz="1800" dirty="0" smtClean="0"/>
              <a:t>Provide </a:t>
            </a:r>
            <a:r>
              <a:rPr lang="en-GB" sz="1800" dirty="0"/>
              <a:t>evidence of current experience of the student’s intended field of prescribing practice</a:t>
            </a:r>
          </a:p>
          <a:p>
            <a:r>
              <a:rPr lang="en-GB" sz="1800" dirty="0"/>
              <a:t>• Understand the student’s learning and achievement in theory and the competencies and programme </a:t>
            </a:r>
            <a:r>
              <a:rPr lang="en-GB" sz="1800" dirty="0" smtClean="0"/>
              <a:t>outcomes the </a:t>
            </a:r>
            <a:r>
              <a:rPr lang="en-GB" sz="1800" dirty="0"/>
              <a:t>student is aiming to achieve</a:t>
            </a:r>
          </a:p>
          <a:p>
            <a:r>
              <a:rPr lang="en-GB" sz="1800" dirty="0"/>
              <a:t>• Undertake preparation or evidence prior learning and experience that enables them to demonstrate </a:t>
            </a:r>
            <a:r>
              <a:rPr lang="en-GB" sz="1800" dirty="0" smtClean="0"/>
              <a:t>achievement of </a:t>
            </a:r>
            <a:r>
              <a:rPr lang="en-GB" sz="1800" dirty="0"/>
              <a:t>the following minimum outcomes:</a:t>
            </a:r>
          </a:p>
          <a:p>
            <a:pPr lvl="1"/>
            <a:r>
              <a:rPr lang="en-GB" sz="1800" dirty="0" smtClean="0"/>
              <a:t>Interpersonal </a:t>
            </a:r>
            <a:r>
              <a:rPr lang="en-GB" sz="1800" dirty="0"/>
              <a:t>communication skills, relevant to student learning and </a:t>
            </a:r>
            <a:r>
              <a:rPr lang="en-GB" sz="1800" dirty="0" smtClean="0"/>
              <a:t>assessment.</a:t>
            </a:r>
          </a:p>
          <a:p>
            <a:pPr lvl="1"/>
            <a:r>
              <a:rPr lang="en-GB" sz="1800" dirty="0" smtClean="0"/>
              <a:t> the </a:t>
            </a:r>
            <a:r>
              <a:rPr lang="en-GB" sz="1800" dirty="0"/>
              <a:t>conduct of objective, evidence-based assessments of </a:t>
            </a:r>
            <a:r>
              <a:rPr lang="en-GB" sz="1800" dirty="0" smtClean="0"/>
              <a:t>students,</a:t>
            </a:r>
          </a:p>
          <a:p>
            <a:pPr lvl="1"/>
            <a:r>
              <a:rPr lang="en-GB" sz="1800" dirty="0" smtClean="0"/>
              <a:t>the </a:t>
            </a:r>
            <a:r>
              <a:rPr lang="en-GB" sz="1800" dirty="0"/>
              <a:t>provision of constructive feedback to facilitate professional development in others</a:t>
            </a:r>
          </a:p>
          <a:p>
            <a:pPr lvl="1"/>
            <a:r>
              <a:rPr lang="en-GB" sz="1800" dirty="0" smtClean="0"/>
              <a:t>knowledge </a:t>
            </a:r>
            <a:r>
              <a:rPr lang="en-GB" sz="1800" dirty="0"/>
              <a:t>of the assessment process and their role within it</a:t>
            </a:r>
          </a:p>
          <a:p>
            <a:pPr lvl="1"/>
            <a:r>
              <a:rPr lang="en-GB" sz="1800" dirty="0" smtClean="0"/>
              <a:t>Receive </a:t>
            </a:r>
            <a:r>
              <a:rPr lang="en-GB" sz="1800" dirty="0"/>
              <a:t>ongoing support and training to reflect and develop in their role</a:t>
            </a:r>
          </a:p>
          <a:p>
            <a:r>
              <a:rPr lang="en-GB" sz="1800" dirty="0"/>
              <a:t>• Demonstrate the proactive development of their professional practice and knowledge to fulfil their role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4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448" y="381000"/>
            <a:ext cx="7877504" cy="677108"/>
          </a:xfrm>
        </p:spPr>
        <p:txBody>
          <a:bodyPr/>
          <a:lstStyle/>
          <a:p>
            <a:pPr algn="ctr"/>
            <a:r>
              <a:rPr lang="en-US" sz="44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44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trainees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DEC523-1E80-41E3-AEFF-F1E6D04470EA}"/>
              </a:ext>
            </a:extLst>
          </p:cNvPr>
          <p:cNvSpPr/>
          <p:nvPr/>
        </p:nvSpPr>
        <p:spPr>
          <a:xfrm>
            <a:off x="533400" y="1447800"/>
            <a:ext cx="76200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4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suitable DPP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Understand the role of the </a:t>
            </a:r>
            <a:r>
              <a:rPr lang="en-US" sz="2400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DPP</a:t>
            </a:r>
            <a:endParaRPr lang="en-US" sz="2400" dirty="0" smtClean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Demonstrate and document their professional development as a prescriber in a clinical practice learning log.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Document </a:t>
            </a:r>
            <a:r>
              <a:rPr lang="en-GB" sz="2400" dirty="0"/>
              <a:t>meetings with their Practice Supervisors and ensure this is available to the Practice Assessor at the designated meetings.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 </a:t>
            </a:r>
            <a:r>
              <a:rPr lang="en-GB" sz="2400" dirty="0"/>
              <a:t>aware of the systems in place to provide feedback and support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98621"/>
            <a:ext cx="7877504" cy="492443"/>
          </a:xfrm>
        </p:spPr>
        <p:txBody>
          <a:bodyPr/>
          <a:lstStyle/>
          <a:p>
            <a:r>
              <a:rPr lang="en-GB" sz="3200" dirty="0" smtClean="0"/>
              <a:t>University </a:t>
            </a:r>
            <a:r>
              <a:rPr lang="en-GB" sz="3200" dirty="0"/>
              <a:t>entry </a:t>
            </a:r>
            <a:r>
              <a:rPr lang="en-GB" sz="3200" dirty="0" smtClean="0"/>
              <a:t>criteria For </a:t>
            </a:r>
            <a:r>
              <a:rPr lang="en-GB" sz="3200" dirty="0" err="1" smtClean="0"/>
              <a:t>NMPs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762000"/>
            <a:ext cx="8534400" cy="4764381"/>
          </a:xfrm>
        </p:spPr>
        <p:txBody>
          <a:bodyPr/>
          <a:lstStyle/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• Current </a:t>
            </a:r>
            <a:r>
              <a:rPr lang="en-GB" sz="1800" dirty="0" smtClean="0">
                <a:latin typeface="+mn-lt"/>
              </a:rPr>
              <a:t>registration, Experience, Evidence </a:t>
            </a:r>
            <a:r>
              <a:rPr lang="en-GB" sz="1800" dirty="0">
                <a:latin typeface="+mn-lt"/>
              </a:rPr>
              <a:t>of the ability to study at the academic </a:t>
            </a:r>
            <a:r>
              <a:rPr lang="en-GB" sz="1800" dirty="0" smtClean="0">
                <a:latin typeface="+mn-lt"/>
              </a:rPr>
              <a:t>level.</a:t>
            </a:r>
            <a:endParaRPr lang="en-GB" sz="1800" dirty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• </a:t>
            </a:r>
            <a:r>
              <a:rPr lang="en-GB" sz="1800" dirty="0">
                <a:latin typeface="+mn-lt"/>
              </a:rPr>
              <a:t>Applicants must also provide:</a:t>
            </a:r>
          </a:p>
          <a:p>
            <a:pPr marL="457200" lvl="1" indent="0">
              <a:buNone/>
            </a:pPr>
            <a:r>
              <a:rPr lang="en-GB" sz="1800" dirty="0" smtClean="0"/>
              <a:t>•Written </a:t>
            </a:r>
            <a:r>
              <a:rPr lang="en-GB" sz="1800" dirty="0"/>
              <a:t>confirmation of support </a:t>
            </a:r>
            <a:r>
              <a:rPr lang="en-GB" sz="1800" dirty="0" smtClean="0"/>
              <a:t>from </a:t>
            </a:r>
            <a:r>
              <a:rPr lang="en-GB" sz="1800" dirty="0"/>
              <a:t>their </a:t>
            </a:r>
            <a:r>
              <a:rPr lang="en-GB" sz="1800" dirty="0" smtClean="0"/>
              <a:t>employer</a:t>
            </a:r>
          </a:p>
          <a:p>
            <a:pPr lvl="1"/>
            <a:r>
              <a:rPr lang="en-GB" sz="1800" dirty="0" smtClean="0"/>
              <a:t>Time </a:t>
            </a:r>
            <a:r>
              <a:rPr lang="en-GB" sz="1800" dirty="0"/>
              <a:t>to attend </a:t>
            </a:r>
            <a:r>
              <a:rPr lang="en-GB" sz="1800" dirty="0" smtClean="0"/>
              <a:t>University</a:t>
            </a:r>
            <a:r>
              <a:rPr lang="en-GB" sz="1800" dirty="0"/>
              <a:t>, </a:t>
            </a:r>
            <a:endParaRPr lang="en-GB" sz="1800" dirty="0" smtClean="0"/>
          </a:p>
          <a:p>
            <a:pPr lvl="1"/>
            <a:r>
              <a:rPr lang="en-GB" sz="1800" dirty="0" smtClean="0"/>
              <a:t>Access </a:t>
            </a:r>
            <a:r>
              <a:rPr lang="en-GB" sz="1800" dirty="0"/>
              <a:t>to </a:t>
            </a:r>
            <a:r>
              <a:rPr lang="en-GB" sz="1800" dirty="0" smtClean="0"/>
              <a:t>learning </a:t>
            </a:r>
            <a:r>
              <a:rPr lang="en-GB" sz="1800" dirty="0"/>
              <a:t>opportunities </a:t>
            </a:r>
            <a:r>
              <a:rPr lang="en-GB" sz="1800" dirty="0" smtClean="0"/>
              <a:t>and </a:t>
            </a:r>
            <a:r>
              <a:rPr lang="en-GB" sz="1800" dirty="0"/>
              <a:t>protected time </a:t>
            </a:r>
            <a:r>
              <a:rPr lang="en-GB" sz="1800" dirty="0" smtClean="0"/>
              <a:t>with Practice </a:t>
            </a:r>
            <a:r>
              <a:rPr lang="en-GB" sz="1800" dirty="0"/>
              <a:t>Supervisor and Practice Assessor.</a:t>
            </a:r>
          </a:p>
          <a:p>
            <a:pPr lvl="1"/>
            <a:r>
              <a:rPr lang="en-GB" sz="1800" dirty="0" smtClean="0"/>
              <a:t>The </a:t>
            </a:r>
            <a:r>
              <a:rPr lang="en-GB" sz="1800" dirty="0"/>
              <a:t>applicant can demonstrate safe and effective practice </a:t>
            </a:r>
            <a:r>
              <a:rPr lang="en-GB" sz="1800" dirty="0" smtClean="0"/>
              <a:t>in </a:t>
            </a:r>
            <a:r>
              <a:rPr lang="en-GB" sz="1800" dirty="0"/>
              <a:t>relation to:</a:t>
            </a:r>
          </a:p>
          <a:p>
            <a:pPr marL="857250" lvl="2" indent="0">
              <a:buNone/>
            </a:pPr>
            <a:r>
              <a:rPr lang="en-GB" sz="1800" dirty="0"/>
              <a:t>• Clinical/health assessment</a:t>
            </a:r>
          </a:p>
          <a:p>
            <a:pPr marL="857250" lvl="2" indent="0">
              <a:buNone/>
            </a:pPr>
            <a:r>
              <a:rPr lang="en-GB" sz="1800" dirty="0"/>
              <a:t>• Diagnostics/care management</a:t>
            </a:r>
          </a:p>
          <a:p>
            <a:pPr marL="857250" lvl="2" indent="0">
              <a:buNone/>
            </a:pPr>
            <a:r>
              <a:rPr lang="en-GB" sz="1800" dirty="0"/>
              <a:t>• Planning and evaluation of </a:t>
            </a:r>
            <a:r>
              <a:rPr lang="en-GB" sz="1800" dirty="0" smtClean="0"/>
              <a:t>care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If self-employed </a:t>
            </a:r>
          </a:p>
          <a:p>
            <a:pPr lvl="1"/>
            <a:r>
              <a:rPr lang="en-GB" sz="1800" dirty="0" smtClean="0"/>
              <a:t>a </a:t>
            </a:r>
            <a:r>
              <a:rPr lang="en-GB" sz="1800" dirty="0"/>
              <a:t>comprehensive professional reference </a:t>
            </a:r>
            <a:endParaRPr lang="en-GB" sz="1800" dirty="0" smtClean="0"/>
          </a:p>
          <a:p>
            <a:pPr lvl="1"/>
            <a:r>
              <a:rPr lang="en-GB" sz="1800" dirty="0" smtClean="0"/>
              <a:t>arrangements </a:t>
            </a:r>
            <a:r>
              <a:rPr lang="en-GB" sz="1800" dirty="0"/>
              <a:t>made for practice supervision and </a:t>
            </a:r>
            <a:r>
              <a:rPr lang="en-GB" sz="1800" dirty="0" smtClean="0"/>
              <a:t>assessment. </a:t>
            </a:r>
          </a:p>
          <a:p>
            <a:pPr lvl="1"/>
            <a:r>
              <a:rPr lang="en-GB" sz="1800" dirty="0" smtClean="0"/>
              <a:t>Written confirmation from the Practice Supervisor and Practice Assessor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683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20243"/>
            <a:ext cx="8915400" cy="1061829"/>
          </a:xfrm>
        </p:spPr>
        <p:txBody>
          <a:bodyPr/>
          <a:lstStyle/>
          <a:p>
            <a:pPr algn="ctr"/>
            <a:r>
              <a:rPr lang="en-GB" sz="2800" dirty="0"/>
              <a:t>Confirmation from </a:t>
            </a:r>
            <a:r>
              <a:rPr lang="en-GB" sz="2800" dirty="0" smtClean="0"/>
              <a:t>Supporting organisation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8153400" cy="4801314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/>
              <a:t>identified Practice Supervisor and Practice Assessor </a:t>
            </a:r>
            <a:r>
              <a:rPr lang="en-GB" sz="2400" dirty="0" smtClean="0"/>
              <a:t>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Skills </a:t>
            </a:r>
            <a:r>
              <a:rPr lang="en-GB" sz="2400" dirty="0"/>
              <a:t>and experience in a practice learning </a:t>
            </a:r>
            <a:r>
              <a:rPr lang="en-GB" sz="2400" dirty="0" smtClean="0"/>
              <a:t>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Demonstrate </a:t>
            </a:r>
            <a:r>
              <a:rPr lang="en-GB" sz="2400" dirty="0"/>
              <a:t>the required </a:t>
            </a:r>
            <a:r>
              <a:rPr lang="en-GB" sz="2400" dirty="0" smtClean="0"/>
              <a:t>regulatory body </a:t>
            </a:r>
            <a:r>
              <a:rPr lang="en-GB" sz="2400" dirty="0"/>
              <a:t>and University criteria to support and assess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Have </a:t>
            </a:r>
            <a:r>
              <a:rPr lang="en-GB" sz="2400" dirty="0"/>
              <a:t>been qualified as prescribers for a minimum of three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Prescribe </a:t>
            </a:r>
            <a:r>
              <a:rPr lang="en-GB" sz="2400" dirty="0"/>
              <a:t>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Fully </a:t>
            </a:r>
            <a:r>
              <a:rPr lang="en-GB" sz="2400" dirty="0"/>
              <a:t>supported by the service organisation 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/>
              <a:t>E</a:t>
            </a:r>
            <a:r>
              <a:rPr lang="en-GB" sz="2400" dirty="0" smtClean="0"/>
              <a:t>xceptional circumstances</a:t>
            </a:r>
            <a:endParaRPr lang="en-GB" sz="2400" dirty="0"/>
          </a:p>
          <a:p>
            <a:r>
              <a:rPr lang="en-GB" sz="2400" dirty="0" smtClean="0"/>
              <a:t>Insufficient </a:t>
            </a:r>
            <a:r>
              <a:rPr lang="en-GB" sz="2400" dirty="0"/>
              <a:t>nurse prescribers with the relevant skills, </a:t>
            </a:r>
            <a:r>
              <a:rPr lang="en-GB" sz="2400" dirty="0" smtClean="0"/>
              <a:t>knowledge </a:t>
            </a:r>
            <a:r>
              <a:rPr lang="en-GB" sz="2400" dirty="0"/>
              <a:t>or experience to </a:t>
            </a:r>
            <a:r>
              <a:rPr lang="en-GB" sz="2400" dirty="0" smtClean="0"/>
              <a:t>Staffing challenges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91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784866"/>
            <a:ext cx="7648904" cy="3323987"/>
          </a:xfrm>
        </p:spPr>
        <p:txBody>
          <a:bodyPr/>
          <a:lstStyle/>
          <a:p>
            <a:r>
              <a:rPr lang="en-GB" sz="3600" b="0" dirty="0" smtClean="0"/>
              <a:t>• The </a:t>
            </a:r>
            <a:r>
              <a:rPr lang="en-GB" sz="3600" b="0" dirty="0">
                <a:latin typeface="+mn-lt"/>
              </a:rPr>
              <a:t>role</a:t>
            </a:r>
            <a:r>
              <a:rPr lang="en-GB" sz="3600" b="0" dirty="0"/>
              <a:t> of the Designated Prescribing </a:t>
            </a:r>
            <a:r>
              <a:rPr lang="en-GB" sz="3600" b="0" dirty="0" smtClean="0"/>
              <a:t>Practitioner</a:t>
            </a:r>
            <a:br>
              <a:rPr lang="en-GB" sz="3600" b="0" dirty="0" smtClean="0"/>
            </a:br>
            <a:r>
              <a:rPr lang="en-GB" sz="3600" b="0" dirty="0"/>
              <a:t/>
            </a:r>
            <a:br>
              <a:rPr lang="en-GB" sz="3600" b="0" dirty="0"/>
            </a:br>
            <a:r>
              <a:rPr lang="en-GB" sz="3600" b="0" dirty="0"/>
              <a:t>• </a:t>
            </a:r>
            <a:r>
              <a:rPr lang="en-GB" sz="3600" b="0" dirty="0" smtClean="0"/>
              <a:t>Integrating </a:t>
            </a:r>
            <a:r>
              <a:rPr lang="en-GB" sz="3600" b="0" dirty="0"/>
              <a:t>the role into day to day practice</a:t>
            </a:r>
            <a:br>
              <a:rPr lang="en-GB" sz="3600" b="0" dirty="0"/>
            </a:br>
            <a:endParaRPr lang="en-GB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0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050" y="1320458"/>
            <a:ext cx="7877504" cy="677108"/>
          </a:xfrm>
        </p:spPr>
        <p:txBody>
          <a:bodyPr/>
          <a:lstStyle/>
          <a:p>
            <a:r>
              <a:rPr lang="en-US" sz="44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4. Employers/ </a:t>
            </a:r>
            <a:r>
              <a:rPr lang="en-US" sz="4400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311F2C-6BC6-4C63-A246-922C698D15A5}"/>
              </a:ext>
            </a:extLst>
          </p:cNvPr>
          <p:cNvSpPr/>
          <p:nvPr/>
        </p:nvSpPr>
        <p:spPr>
          <a:xfrm>
            <a:off x="381000" y="2384191"/>
            <a:ext cx="861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governance processes around period of learning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Assist prospective NMPs to identify DPP</a:t>
            </a:r>
          </a:p>
        </p:txBody>
      </p:sp>
    </p:spTree>
    <p:extLst>
      <p:ext uri="{BB962C8B-B14F-4D97-AF65-F5344CB8AC3E}">
        <p14:creationId xmlns:p14="http://schemas.microsoft.com/office/powerpoint/2010/main" val="24155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248" y="228600"/>
            <a:ext cx="8282152" cy="1261884"/>
          </a:xfrm>
        </p:spPr>
        <p:txBody>
          <a:bodyPr/>
          <a:lstStyle/>
          <a:p>
            <a:r>
              <a:rPr lang="en-GB" dirty="0"/>
              <a:t>The aims of practice experience: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92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develop an analytical and critical approach which will promote creative and innovative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To </a:t>
            </a:r>
            <a:r>
              <a:rPr lang="en-GB" sz="2800" dirty="0"/>
              <a:t>enable students to develop the ability to identify their own individual learning needs and to develop the skills of reflection in order to appraise learning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/>
              <a:t>To enable students to work with the PA/</a:t>
            </a:r>
            <a:r>
              <a:rPr lang="en-GB" sz="2800" dirty="0" err="1"/>
              <a:t>DPP</a:t>
            </a:r>
            <a:r>
              <a:rPr lang="en-GB" sz="2800" dirty="0"/>
              <a:t>/PE that promotes a shared approach to practice experience in order that identified learning needs can be met </a:t>
            </a:r>
          </a:p>
        </p:txBody>
      </p:sp>
    </p:spTree>
    <p:extLst>
      <p:ext uri="{BB962C8B-B14F-4D97-AF65-F5344CB8AC3E}">
        <p14:creationId xmlns:p14="http://schemas.microsoft.com/office/powerpoint/2010/main" val="492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8853" y="304800"/>
            <a:ext cx="7877504" cy="1354217"/>
          </a:xfrm>
        </p:spPr>
        <p:txBody>
          <a:bodyPr/>
          <a:lstStyle/>
          <a:p>
            <a:r>
              <a:rPr lang="en-GB" sz="4400" dirty="0"/>
              <a:t>The Designated Prescribing Practitioner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F3800E-0394-407A-BA3F-2C00D4BD8341}"/>
              </a:ext>
            </a:extLst>
          </p:cNvPr>
          <p:cNvSpPr txBox="1"/>
          <p:nvPr/>
        </p:nvSpPr>
        <p:spPr>
          <a:xfrm>
            <a:off x="990600" y="43434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Competencies DPPs should have prior to taking on </a:t>
            </a:r>
            <a:r>
              <a:rPr lang="en-GB" sz="2200" dirty="0" smtClean="0"/>
              <a:t>role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General competencies- not specific to </a:t>
            </a:r>
            <a:r>
              <a:rPr lang="en-GB" sz="2200" dirty="0" smtClean="0"/>
              <a:t>role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Support HEIs in assessing suitability to take on role</a:t>
            </a:r>
          </a:p>
          <a:p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24D4F9C-46D0-43E8-8310-DC7B43A608E6}"/>
              </a:ext>
            </a:extLst>
          </p:cNvPr>
          <p:cNvSpPr/>
          <p:nvPr/>
        </p:nvSpPr>
        <p:spPr>
          <a:xfrm>
            <a:off x="3505200" y="1371600"/>
            <a:ext cx="2514600" cy="1513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Personal Characteristics 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A97D8E8-3E8B-4981-9E3D-A6C79C9DA6BD}"/>
              </a:ext>
            </a:extLst>
          </p:cNvPr>
          <p:cNvSpPr/>
          <p:nvPr/>
        </p:nvSpPr>
        <p:spPr>
          <a:xfrm>
            <a:off x="765928" y="2743200"/>
            <a:ext cx="2469930" cy="1392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b="1" dirty="0"/>
              <a:t>Professional Skills and Knowledge</a:t>
            </a:r>
          </a:p>
          <a:p>
            <a:pPr algn="ctr"/>
            <a:endParaRPr lang="en-GB" b="1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F164776-4EA5-494E-87B7-4281AADB5037}"/>
              </a:ext>
            </a:extLst>
          </p:cNvPr>
          <p:cNvSpPr/>
          <p:nvPr/>
        </p:nvSpPr>
        <p:spPr>
          <a:xfrm>
            <a:off x="6324600" y="2724042"/>
            <a:ext cx="2526444" cy="14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b="1" dirty="0"/>
              <a:t>Teaching and Training Skills </a:t>
            </a:r>
          </a:p>
          <a:p>
            <a:pPr algn="ctr"/>
            <a:endParaRPr lang="en-GB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1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77504" cy="630942"/>
          </a:xfrm>
        </p:spPr>
        <p:txBody>
          <a:bodyPr/>
          <a:lstStyle/>
          <a:p>
            <a:pPr algn="ctr"/>
            <a:r>
              <a:rPr lang="en-GB" dirty="0" smtClean="0"/>
              <a:t>Learning Process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A</a:t>
            </a:r>
            <a:r>
              <a:rPr lang="en-GB" sz="6000" dirty="0" smtClean="0"/>
              <a:t>t </a:t>
            </a:r>
            <a:r>
              <a:rPr lang="en-GB" sz="6000" dirty="0"/>
              <a:t>the </a:t>
            </a:r>
            <a:r>
              <a:rPr lang="en-GB" sz="6000" dirty="0" smtClean="0"/>
              <a:t>beginning</a:t>
            </a:r>
          </a:p>
          <a:p>
            <a:endParaRPr lang="en-GB" sz="6000" dirty="0" smtClean="0"/>
          </a:p>
          <a:p>
            <a:r>
              <a:rPr lang="en-GB" sz="6000" dirty="0" smtClean="0"/>
              <a:t>           Mid-way </a:t>
            </a:r>
          </a:p>
          <a:p>
            <a:endParaRPr lang="en-GB" sz="6000" dirty="0" smtClean="0"/>
          </a:p>
          <a:p>
            <a:r>
              <a:rPr lang="en-GB" sz="6000" dirty="0" smtClean="0"/>
              <a:t>                Summative points </a:t>
            </a:r>
            <a:endParaRPr lang="en-GB" sz="6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2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77504" cy="630942"/>
          </a:xfrm>
        </p:spPr>
        <p:txBody>
          <a:bodyPr/>
          <a:lstStyle/>
          <a:p>
            <a:r>
              <a:rPr lang="en-GB" dirty="0" smtClean="0"/>
              <a:t>Learning Agreement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7881250" cy="3877985"/>
          </a:xfrm>
        </p:spPr>
        <p:txBody>
          <a:bodyPr/>
          <a:lstStyle/>
          <a:p>
            <a:r>
              <a:rPr lang="en-GB" dirty="0"/>
              <a:t>The learning agreement should include statements about: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Learning </a:t>
            </a:r>
            <a:r>
              <a:rPr lang="en-GB" dirty="0"/>
              <a:t>needs / targets in relation to past experience and the learning </a:t>
            </a:r>
            <a:r>
              <a:rPr lang="en-GB" dirty="0" smtClean="0"/>
              <a:t>outcomes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Strategies </a:t>
            </a:r>
            <a:r>
              <a:rPr lang="en-GB" dirty="0"/>
              <a:t>to be employed by the student to achieve the performance criteria required for each domain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The resources needed to achieve the performance criteria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ways in which the student will monitor and evaluate 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2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05550"/>
            <a:ext cx="8686800" cy="553998"/>
          </a:xfrm>
        </p:spPr>
        <p:txBody>
          <a:bodyPr/>
          <a:lstStyle/>
          <a:p>
            <a:r>
              <a:rPr lang="en-GB" sz="3600" dirty="0"/>
              <a:t>Examples of evidence of development: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Observe </a:t>
            </a:r>
            <a:r>
              <a:rPr lang="en-GB" sz="2400" dirty="0"/>
              <a:t>how the PA </a:t>
            </a:r>
            <a:r>
              <a:rPr lang="en-GB" sz="2400" dirty="0" smtClean="0"/>
              <a:t>conducts</a:t>
            </a:r>
          </a:p>
          <a:p>
            <a:pPr lvl="1"/>
            <a:r>
              <a:rPr lang="en-GB" sz="2400" dirty="0"/>
              <a:t>C</a:t>
            </a:r>
            <a:r>
              <a:rPr lang="en-GB" sz="2400" dirty="0" smtClean="0"/>
              <a:t>onsultation </a:t>
            </a:r>
            <a:r>
              <a:rPr lang="en-GB" sz="2400" dirty="0"/>
              <a:t>with the </a:t>
            </a:r>
            <a:r>
              <a:rPr lang="en-GB" sz="2400" dirty="0" smtClean="0"/>
              <a:t>patient. </a:t>
            </a:r>
          </a:p>
          <a:p>
            <a:pPr lvl="1"/>
            <a:r>
              <a:rPr lang="en-GB" sz="2400" dirty="0" smtClean="0"/>
              <a:t>Development </a:t>
            </a:r>
            <a:r>
              <a:rPr lang="en-GB" sz="2400" dirty="0"/>
              <a:t>of the subsequent management plan.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Following </a:t>
            </a:r>
            <a:r>
              <a:rPr lang="en-GB" sz="2400" dirty="0"/>
              <a:t>this, observation and assessment of student’s ability to carry out patient consultations, suggested clinical management and prescribing options, which can then be discussed with the PA.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Allow </a:t>
            </a:r>
            <a:r>
              <a:rPr lang="en-GB" sz="2400" dirty="0"/>
              <a:t>in depth discussion and analysis of management plans using random case analysis approach, when patient care and prescribing behaviour can be examined further.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Reflect </a:t>
            </a:r>
            <a:r>
              <a:rPr lang="en-GB" sz="2400" dirty="0"/>
              <a:t>on consultations, encouraging critical thinking and reflection </a:t>
            </a:r>
          </a:p>
        </p:txBody>
      </p:sp>
    </p:spTree>
    <p:extLst>
      <p:ext uri="{BB962C8B-B14F-4D97-AF65-F5344CB8AC3E}">
        <p14:creationId xmlns:p14="http://schemas.microsoft.com/office/powerpoint/2010/main" val="40089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248" y="533400"/>
            <a:ext cx="7877504" cy="630942"/>
          </a:xfrm>
        </p:spPr>
        <p:txBody>
          <a:bodyPr/>
          <a:lstStyle/>
          <a:p>
            <a:r>
              <a:rPr lang="en-GB" dirty="0" smtClean="0"/>
              <a:t>Case studies-PS/ PA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 err="1" smtClean="0"/>
              <a:t>NMP</a:t>
            </a:r>
            <a:r>
              <a:rPr lang="en-GB" sz="2400" dirty="0" smtClean="0"/>
              <a:t> Trainee can </a:t>
            </a:r>
            <a:r>
              <a:rPr lang="en-GB" sz="2400" dirty="0"/>
              <a:t>have multiple PSs </a:t>
            </a:r>
            <a:r>
              <a:rPr lang="en-GB" sz="2400" dirty="0" smtClean="0"/>
              <a:t>/PA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While the </a:t>
            </a:r>
            <a:r>
              <a:rPr lang="en-GB" sz="2400" dirty="0" err="1" smtClean="0"/>
              <a:t>NMP</a:t>
            </a:r>
            <a:r>
              <a:rPr lang="en-GB" sz="2400" dirty="0" smtClean="0"/>
              <a:t> Trainee can work with one PS / PA on multiple occasions,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Discussion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2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248" y="533400"/>
            <a:ext cx="7877504" cy="630942"/>
          </a:xfrm>
        </p:spPr>
        <p:txBody>
          <a:bodyPr/>
          <a:lstStyle/>
          <a:p>
            <a:r>
              <a:rPr lang="en-GB" dirty="0" smtClean="0"/>
              <a:t>Case studies PS/PA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PS/PA is/ NOT Obliged to work with students for full 6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Discussion </a:t>
            </a:r>
          </a:p>
          <a:p>
            <a:endParaRPr lang="en-GB" sz="2400" dirty="0"/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Practice Supervisors will have the opportunity to collaborate with PA/</a:t>
            </a:r>
            <a:r>
              <a:rPr lang="en-GB" sz="2400" dirty="0" err="1" smtClean="0"/>
              <a:t>DPP</a:t>
            </a:r>
            <a:r>
              <a:rPr lang="en-GB" sz="2400" dirty="0" smtClean="0"/>
              <a:t>/PE and have contact with Academic Assessors.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77504" cy="630942"/>
          </a:xfrm>
        </p:spPr>
        <p:txBody>
          <a:bodyPr/>
          <a:lstStyle/>
          <a:p>
            <a:r>
              <a:rPr lang="en-GB" dirty="0" smtClean="0"/>
              <a:t>Structure of </a:t>
            </a:r>
            <a:r>
              <a:rPr lang="en-GB" dirty="0" err="1" smtClean="0"/>
              <a:t>NMP</a:t>
            </a:r>
            <a:r>
              <a:rPr lang="en-GB" dirty="0" smtClean="0"/>
              <a:t> training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1</a:t>
            </a:r>
            <a:r>
              <a:rPr lang="en-GB" sz="2800" dirty="0"/>
              <a:t>. Consultation and decision-making </a:t>
            </a:r>
          </a:p>
          <a:p>
            <a:r>
              <a:rPr lang="en-GB" sz="2800" dirty="0"/>
              <a:t>2. Assessment of the patient across the systems </a:t>
            </a:r>
          </a:p>
          <a:p>
            <a:r>
              <a:rPr lang="en-GB" sz="2800" dirty="0"/>
              <a:t>3. Basic and Applied Therapeutics </a:t>
            </a:r>
          </a:p>
          <a:p>
            <a:r>
              <a:rPr lang="en-GB" sz="2800" dirty="0"/>
              <a:t>4. Principles and methods of monitoring medicines </a:t>
            </a:r>
          </a:p>
          <a:p>
            <a:r>
              <a:rPr lang="en-GB" sz="2800" dirty="0"/>
              <a:t>5. Evidence-based practice and clinical governance in relation to prescribing </a:t>
            </a:r>
          </a:p>
          <a:p>
            <a:r>
              <a:rPr lang="en-GB" sz="2800" dirty="0"/>
              <a:t>6. Legal, policy, professional and ethical aspects </a:t>
            </a:r>
          </a:p>
          <a:p>
            <a:r>
              <a:rPr lang="en-GB" sz="2800" dirty="0"/>
              <a:t>7. Prescribing in the public health context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6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348" y="838200"/>
            <a:ext cx="7877504" cy="630942"/>
          </a:xfrm>
        </p:spPr>
        <p:txBody>
          <a:bodyPr/>
          <a:lstStyle/>
          <a:p>
            <a:pPr algn="ctr"/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Knowledge and </a:t>
            </a:r>
            <a:r>
              <a:rPr lang="en-GB" sz="3200" dirty="0" smtClean="0"/>
              <a:t>Understanding: Patient management</a:t>
            </a:r>
          </a:p>
          <a:p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Intellectual Skills</a:t>
            </a:r>
            <a:r>
              <a:rPr lang="en-GB" sz="3200" dirty="0" smtClean="0"/>
              <a:t>: safe and competent Prescribing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Practical Skills</a:t>
            </a:r>
            <a:r>
              <a:rPr lang="en-GB" sz="3200" dirty="0" smtClean="0"/>
              <a:t>: prescribing 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Transferable Skills</a:t>
            </a:r>
            <a:r>
              <a:rPr lang="en-GB" sz="3200" dirty="0" smtClean="0"/>
              <a:t>: Ethical and legal responsibilities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9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in the Name ?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F16048-193C-4459-94F0-D24334EB6449}"/>
              </a:ext>
            </a:extLst>
          </p:cNvPr>
          <p:cNvSpPr/>
          <p:nvPr/>
        </p:nvSpPr>
        <p:spPr>
          <a:xfrm>
            <a:off x="1066800" y="2376393"/>
            <a:ext cx="7315200" cy="2501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Medical Practitioner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Designated Prescribing Practitioner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Practice Assessor (plus a named practice supervisor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Practice Educator</a:t>
            </a:r>
          </a:p>
          <a:p>
            <a:pPr>
              <a:lnSpc>
                <a:spcPts val="1800"/>
              </a:lnSpc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2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1107996"/>
          </a:xfrm>
        </p:spPr>
        <p:txBody>
          <a:bodyPr/>
          <a:lstStyle/>
          <a:p>
            <a:r>
              <a:rPr lang="en-GB" sz="3600" dirty="0"/>
              <a:t>Factors Promoting the Implementation</a:t>
            </a:r>
            <a:br>
              <a:rPr lang="en-GB" sz="3600" dirty="0"/>
            </a:br>
            <a:r>
              <a:rPr lang="en-GB" sz="3600" dirty="0"/>
              <a:t>of </a:t>
            </a:r>
            <a:r>
              <a:rPr lang="en-GB" sz="3600" dirty="0" err="1" smtClean="0"/>
              <a:t>NMP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" y="20574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 </a:t>
            </a:r>
            <a:r>
              <a:rPr lang="en-GB" sz="3200" dirty="0" smtClean="0"/>
              <a:t>1</a:t>
            </a:r>
            <a:r>
              <a:rPr lang="en-GB" sz="3200" dirty="0"/>
              <a:t>) Clinical supervision</a:t>
            </a:r>
          </a:p>
          <a:p>
            <a:r>
              <a:rPr lang="en-GB" sz="3200" dirty="0" smtClean="0"/>
              <a:t>2</a:t>
            </a:r>
            <a:r>
              <a:rPr lang="en-GB" sz="3200" dirty="0"/>
              <a:t>) Continuing professional development</a:t>
            </a:r>
          </a:p>
          <a:p>
            <a:r>
              <a:rPr lang="en-GB" sz="3200" dirty="0" smtClean="0"/>
              <a:t>3</a:t>
            </a:r>
            <a:r>
              <a:rPr lang="en-GB" sz="3200" dirty="0"/>
              <a:t>) Good </a:t>
            </a:r>
            <a:r>
              <a:rPr lang="en-GB" sz="3200" dirty="0" smtClean="0"/>
              <a:t>inter professional </a:t>
            </a:r>
            <a:r>
              <a:rPr lang="en-GB" sz="3200" dirty="0"/>
              <a:t>relationships</a:t>
            </a:r>
          </a:p>
          <a:p>
            <a:r>
              <a:rPr lang="en-GB" sz="3200" dirty="0" smtClean="0"/>
              <a:t>4) learning culture</a:t>
            </a:r>
            <a:endParaRPr lang="en-GB" sz="3200" dirty="0"/>
          </a:p>
          <a:p>
            <a:r>
              <a:rPr lang="en-GB" sz="3200" dirty="0"/>
              <a:t>5) Seen as enhancing service efficiency rather</a:t>
            </a:r>
          </a:p>
          <a:p>
            <a:r>
              <a:rPr lang="en-GB" sz="3200" dirty="0"/>
              <a:t>than altering the structural organization of care.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0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90600" cy="457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6546024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GB" b="1" dirty="0" smtClean="0">
                <a:solidFill>
                  <a:schemeClr val="tx2"/>
                </a:solidFill>
              </a:rPr>
              <a:t>“</a:t>
            </a:r>
            <a:r>
              <a:rPr lang="en-GB" b="1" dirty="0">
                <a:solidFill>
                  <a:schemeClr val="tx2"/>
                </a:solidFill>
              </a:rPr>
              <a:t>Supporting prescribers to reach full potential </a:t>
            </a:r>
            <a:r>
              <a:rPr lang="en-GB" b="1" dirty="0" smtClean="0">
                <a:solidFill>
                  <a:schemeClr val="tx2"/>
                </a:solidFill>
              </a:rPr>
              <a:t>“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Education </a:t>
            </a:r>
            <a:r>
              <a:rPr lang="en-GB" b="1" dirty="0">
                <a:solidFill>
                  <a:schemeClr val="tx2"/>
                </a:solidFill>
              </a:rPr>
              <a:t>Academy, Barts Health NHS Trust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14400"/>
            <a:ext cx="5867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Q &amp; A</a:t>
            </a:r>
          </a:p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5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899"/>
            <a:ext cx="9144000" cy="50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77504" cy="630942"/>
          </a:xfrm>
        </p:spPr>
        <p:txBody>
          <a:bodyPr>
            <a:normAutofit/>
          </a:bodyPr>
          <a:lstStyle/>
          <a:p>
            <a:r>
              <a:rPr lang="en-GB" sz="3600" dirty="0"/>
              <a:t>Underpinning the Competencies</a:t>
            </a:r>
          </a:p>
        </p:txBody>
      </p:sp>
      <p:pic>
        <p:nvPicPr>
          <p:cNvPr id="1031" name="Picture 7" descr="Image result for competency framework for prescrib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5145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competency framework for prescri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4953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competency framework for D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638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236" y="528782"/>
            <a:ext cx="7626927" cy="825788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baseline="30000" dirty="0" smtClean="0">
                <a:solidFill>
                  <a:schemeClr val="tx2"/>
                </a:solidFill>
              </a:rPr>
              <a:t>nd</a:t>
            </a:r>
            <a:r>
              <a:rPr lang="en-US" sz="2400" dirty="0" smtClean="0">
                <a:solidFill>
                  <a:schemeClr val="tx2"/>
                </a:solidFill>
              </a:rPr>
              <a:t> NON-MEDICAL PRESCRIBER CONFERENCE</a:t>
            </a:r>
            <a:r>
              <a:rPr lang="en-GB" sz="1800" dirty="0" smtClean="0">
                <a:solidFill>
                  <a:schemeClr val="tx2"/>
                </a:solidFill>
              </a:rPr>
              <a:t/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 Setting the vision for NMP</a:t>
            </a:r>
            <a:r>
              <a:rPr lang="en-GB" sz="1400" dirty="0" smtClean="0"/>
              <a:t> </a:t>
            </a:r>
            <a:endParaRPr lang="en-GB" sz="1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6546024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 </a:t>
            </a:r>
            <a:r>
              <a:rPr lang="en-GB" sz="1400" b="1" dirty="0" smtClean="0">
                <a:solidFill>
                  <a:schemeClr val="tx2"/>
                </a:solidFill>
              </a:rPr>
              <a:t>“</a:t>
            </a:r>
            <a:r>
              <a:rPr lang="en-GB" sz="1400" b="1" dirty="0">
                <a:solidFill>
                  <a:schemeClr val="tx2"/>
                </a:solidFill>
              </a:rPr>
              <a:t>Supporting prescribers to reach full potential </a:t>
            </a:r>
            <a:r>
              <a:rPr lang="en-GB" sz="1400" b="1" dirty="0" smtClean="0">
                <a:solidFill>
                  <a:schemeClr val="tx2"/>
                </a:solidFill>
              </a:rPr>
              <a:t>“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Education </a:t>
            </a:r>
            <a:r>
              <a:rPr lang="en-GB" sz="1400" b="1" dirty="0">
                <a:solidFill>
                  <a:schemeClr val="tx2"/>
                </a:solidFill>
              </a:rPr>
              <a:t>Academy, Barts Health NHS Trust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04634" cy="30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pigeon eating together london barts hospit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34" y="0"/>
            <a:ext cx="5039366" cy="30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pigeon eating together londo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0409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pigeon eating together londo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88" y="3018139"/>
            <a:ext cx="4103012" cy="383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640236"/>
            <a:ext cx="8382000" cy="111236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100" b="1" i="0" kern="1200" cap="none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sz="3600" dirty="0" smtClean="0"/>
              <a:t>Implementation of role as </a:t>
            </a:r>
          </a:p>
          <a:p>
            <a:pPr algn="ctr"/>
            <a:r>
              <a:rPr lang="en-GB" sz="3600" dirty="0" smtClean="0"/>
              <a:t>Designated Prescribing Practitioner</a:t>
            </a:r>
            <a:endParaRPr lang="en-GB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FDFA62-EFFE-469F-AF2B-C0E1B7F0A03A}"/>
              </a:ext>
            </a:extLst>
          </p:cNvPr>
          <p:cNvSpPr/>
          <p:nvPr/>
        </p:nvSpPr>
        <p:spPr>
          <a:xfrm>
            <a:off x="685800" y="2309649"/>
            <a:ext cx="3575196" cy="44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403E93-8817-4F12-8A74-EA4C7C123817}"/>
              </a:ext>
            </a:extLst>
          </p:cNvPr>
          <p:cNvSpPr/>
          <p:nvPr/>
        </p:nvSpPr>
        <p:spPr>
          <a:xfrm>
            <a:off x="762000" y="2255532"/>
            <a:ext cx="34227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cap="none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US" sz="2400" b="1" cap="none" spc="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lang="en-US" sz="2400" b="1" cap="none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FDFA62-EFFE-469F-AF2B-C0E1B7F0A03A}"/>
              </a:ext>
            </a:extLst>
          </p:cNvPr>
          <p:cNvSpPr/>
          <p:nvPr/>
        </p:nvSpPr>
        <p:spPr>
          <a:xfrm>
            <a:off x="762000" y="3350488"/>
            <a:ext cx="3575196" cy="44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NMP</a:t>
            </a:r>
            <a:r>
              <a:rPr lang="en-GB" sz="2400" b="1" dirty="0" smtClean="0"/>
              <a:t> Trainees</a:t>
            </a:r>
            <a:endParaRPr lang="en-GB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FDFA62-EFFE-469F-AF2B-C0E1B7F0A03A}"/>
              </a:ext>
            </a:extLst>
          </p:cNvPr>
          <p:cNvSpPr/>
          <p:nvPr/>
        </p:nvSpPr>
        <p:spPr>
          <a:xfrm>
            <a:off x="5080182" y="3350488"/>
            <a:ext cx="3575196" cy="44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Employers / Organisations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FDFA62-EFFE-469F-AF2B-C0E1B7F0A03A}"/>
              </a:ext>
            </a:extLst>
          </p:cNvPr>
          <p:cNvSpPr/>
          <p:nvPr/>
        </p:nvSpPr>
        <p:spPr>
          <a:xfrm>
            <a:off x="5061408" y="2313956"/>
            <a:ext cx="3575196" cy="44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DPPs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687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7772400" cy="704442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100" b="1" i="0" kern="1200" cap="none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1.Programme Providers</a:t>
            </a:r>
            <a:endParaRPr lang="en-US" sz="160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403E93-8817-4F12-8A74-EA4C7C123817}"/>
              </a:ext>
            </a:extLst>
          </p:cNvPr>
          <p:cNvSpPr/>
          <p:nvPr/>
        </p:nvSpPr>
        <p:spPr>
          <a:xfrm>
            <a:off x="471714" y="2209800"/>
            <a:ext cx="85344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competence of DPPs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Inform the development of training for </a:t>
            </a:r>
            <a:r>
              <a:rPr lang="en-US" sz="3200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DPPs</a:t>
            </a:r>
            <a:endParaRPr lang="en-US" sz="32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Support provision of feedback to </a:t>
            </a:r>
            <a:r>
              <a:rPr lang="en-US" sz="3200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DPPs</a:t>
            </a:r>
            <a:endParaRPr lang="en-US" sz="3200" dirty="0" smtClean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Academic Assessors</a:t>
            </a:r>
            <a:endParaRPr lang="en-US" sz="32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4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74075"/>
            <a:ext cx="8915400" cy="553998"/>
          </a:xfrm>
        </p:spPr>
        <p:txBody>
          <a:bodyPr/>
          <a:lstStyle/>
          <a:p>
            <a:r>
              <a:rPr lang="en-GB" sz="3600" dirty="0"/>
              <a:t>Arrangements for Practice </a:t>
            </a:r>
            <a:r>
              <a:rPr lang="en-GB" sz="3600" dirty="0" smtClean="0"/>
              <a:t>Supervision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610600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Appropriate </a:t>
            </a:r>
            <a:r>
              <a:rPr lang="en-GB" sz="2400" dirty="0">
                <a:latin typeface="+mn-lt"/>
              </a:rPr>
              <a:t>arrangements for Practice Supervision are in </a:t>
            </a:r>
            <a:r>
              <a:rPr lang="en-GB" sz="2400" dirty="0" smtClean="0">
                <a:latin typeface="+mn-lt"/>
              </a:rPr>
              <a:t>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Assure that </a:t>
            </a:r>
            <a:r>
              <a:rPr lang="en-GB" sz="2400" dirty="0" err="1" smtClean="0">
                <a:latin typeface="+mn-lt"/>
              </a:rPr>
              <a:t>NMP</a:t>
            </a:r>
            <a:r>
              <a:rPr lang="en-GB" sz="2400" dirty="0" smtClean="0">
                <a:latin typeface="+mn-lt"/>
              </a:rPr>
              <a:t> Trainee will be </a:t>
            </a:r>
            <a:r>
              <a:rPr lang="en-GB" sz="2400" dirty="0">
                <a:latin typeface="+mn-lt"/>
              </a:rPr>
              <a:t>fully supported </a:t>
            </a:r>
            <a:r>
              <a:rPr lang="en-GB" sz="2400" dirty="0" smtClean="0">
                <a:latin typeface="+mn-lt"/>
              </a:rPr>
              <a:t>in development </a:t>
            </a:r>
            <a:r>
              <a:rPr lang="en-GB" sz="2400" dirty="0">
                <a:latin typeface="+mn-lt"/>
              </a:rPr>
              <a:t>as a prescriber.</a:t>
            </a:r>
          </a:p>
          <a:p>
            <a:r>
              <a:rPr lang="en-GB" sz="2400" dirty="0" smtClean="0">
                <a:latin typeface="+mn-lt"/>
              </a:rPr>
              <a:t>Establish Practice </a:t>
            </a:r>
            <a:r>
              <a:rPr lang="en-GB" sz="2400" dirty="0">
                <a:latin typeface="+mn-lt"/>
              </a:rPr>
              <a:t>Supervisor and Practice Assessor, </a:t>
            </a:r>
            <a:endParaRPr lang="en-GB" sz="2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Responsible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period </a:t>
            </a:r>
            <a:r>
              <a:rPr lang="en-GB" sz="2400" dirty="0">
                <a:latin typeface="+mn-lt"/>
              </a:rPr>
              <a:t>of Supervised Practice. </a:t>
            </a:r>
            <a:r>
              <a:rPr lang="en-GB" sz="2400" dirty="0" smtClean="0">
                <a:latin typeface="+mn-lt"/>
              </a:rPr>
              <a:t>If </a:t>
            </a:r>
            <a:r>
              <a:rPr lang="en-GB" sz="2400" dirty="0">
                <a:latin typeface="+mn-lt"/>
              </a:rPr>
              <a:t>one person will undertake both roles, please ask them </a:t>
            </a:r>
            <a:r>
              <a:rPr lang="en-GB" sz="2400" dirty="0" smtClean="0">
                <a:latin typeface="+mn-lt"/>
              </a:rPr>
              <a:t>to complete </a:t>
            </a:r>
            <a:r>
              <a:rPr lang="en-GB" sz="2400" dirty="0">
                <a:latin typeface="+mn-lt"/>
              </a:rPr>
              <a:t>the Practice Assessor section only. </a:t>
            </a:r>
            <a:r>
              <a:rPr lang="en-GB" sz="2400" dirty="0" smtClean="0">
                <a:latin typeface="+mn-lt"/>
              </a:rPr>
              <a:t>Please note that, in such circumstances,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</a:t>
            </a:r>
            <a:r>
              <a:rPr lang="en-GB" sz="2400" dirty="0" smtClean="0">
                <a:latin typeface="+mn-lt"/>
              </a:rPr>
              <a:t> nominated signatory within your employing organisation must provide reasons for this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Applicants undertaking the programme on an individual or self-employed </a:t>
            </a:r>
            <a:r>
              <a:rPr lang="en-GB" sz="2400" dirty="0" smtClean="0">
                <a:latin typeface="+mn-lt"/>
              </a:rPr>
              <a:t>basis,  statement </a:t>
            </a:r>
            <a:r>
              <a:rPr lang="en-GB" sz="2400" dirty="0">
                <a:latin typeface="+mn-lt"/>
              </a:rPr>
              <a:t>of support from a senior </a:t>
            </a:r>
            <a:r>
              <a:rPr lang="en-GB" sz="2400" dirty="0" smtClean="0">
                <a:latin typeface="+mn-lt"/>
              </a:rPr>
              <a:t>manager governance </a:t>
            </a:r>
            <a:r>
              <a:rPr lang="en-GB" sz="2400" dirty="0">
                <a:latin typeface="+mn-lt"/>
              </a:rPr>
              <a:t>arrangements </a:t>
            </a:r>
            <a:r>
              <a:rPr lang="en-GB" sz="2400" dirty="0" smtClean="0">
                <a:latin typeface="+mn-lt"/>
              </a:rPr>
              <a:t>, statement </a:t>
            </a:r>
            <a:r>
              <a:rPr lang="en-GB" sz="2400" dirty="0">
                <a:latin typeface="+mn-lt"/>
              </a:rPr>
              <a:t>of </a:t>
            </a:r>
            <a:r>
              <a:rPr lang="en-GB" sz="2400" dirty="0" smtClean="0">
                <a:latin typeface="+mn-lt"/>
              </a:rPr>
              <a:t>support.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1299</Words>
  <Application>Microsoft Office PowerPoint</Application>
  <PresentationFormat>On-screen Show (4:3)</PresentationFormat>
  <Paragraphs>191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Developing your role as a Designated Prescribing Practitioner  Merina Michael Non-Medical Prescriber Education Lead  (Trust Wide) Barts Health NHS Trust  19th May 2021 </vt:lpstr>
      <vt:lpstr>• The role of the Designated Prescribing Practitioner  • Integrating the role into day to day practice </vt:lpstr>
      <vt:lpstr>What's in the Name ?</vt:lpstr>
      <vt:lpstr>Underpinning the Competencies</vt:lpstr>
      <vt:lpstr>PowerPoint Presentation</vt:lpstr>
      <vt:lpstr>2nd NON-MEDICAL PRESCRIBER CONFERENCE  Setting the vision for NMP </vt:lpstr>
      <vt:lpstr>PowerPoint Presentation</vt:lpstr>
      <vt:lpstr>PowerPoint Presentation</vt:lpstr>
      <vt:lpstr>Arrangements for Practice Supervision</vt:lpstr>
      <vt:lpstr>University Application Form</vt:lpstr>
      <vt:lpstr>Support for PA/PS/DPP/PEs </vt:lpstr>
      <vt:lpstr>2. PA/PS/DPP/PEs </vt:lpstr>
      <vt:lpstr>The four broad competency areas </vt:lpstr>
      <vt:lpstr>PA/PS/DPP/PEs</vt:lpstr>
      <vt:lpstr>Practice Supervisors</vt:lpstr>
      <vt:lpstr>The Practice Assessor </vt:lpstr>
      <vt:lpstr>3. NMP trainees</vt:lpstr>
      <vt:lpstr>University entry criteria For NMPs</vt:lpstr>
      <vt:lpstr>Confirmation from Supporting organisation </vt:lpstr>
      <vt:lpstr> 4. Employers/ Organisations</vt:lpstr>
      <vt:lpstr>The aims of practice experience: </vt:lpstr>
      <vt:lpstr>The Designated Prescribing Practitioner</vt:lpstr>
      <vt:lpstr>Learning Process</vt:lpstr>
      <vt:lpstr>Learning Agreement</vt:lpstr>
      <vt:lpstr>Examples of evidence of development: </vt:lpstr>
      <vt:lpstr>Case studies-PS/ PA</vt:lpstr>
      <vt:lpstr>Case studies PS/PA</vt:lpstr>
      <vt:lpstr>Structure of NMP training</vt:lpstr>
      <vt:lpstr>Learning Outcomes</vt:lpstr>
      <vt:lpstr>Factors Promoting the Implementation of NMP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Michael, Merina</dc:creator>
  <cp:lastModifiedBy>Michael, Merina</cp:lastModifiedBy>
  <cp:revision>55</cp:revision>
  <dcterms:created xsi:type="dcterms:W3CDTF">2006-08-16T00:00:00Z</dcterms:created>
  <dcterms:modified xsi:type="dcterms:W3CDTF">2021-05-18T12:35:10Z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9e49b331-10f1-43bb-a2bd-972929f193a1</vt:lpwstr>
  </property>
</Properties>
</file>