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3" r:id="rId4"/>
    <p:sldId id="265" r:id="rId5"/>
    <p:sldId id="264" r:id="rId6"/>
    <p:sldId id="257" r:id="rId7"/>
    <p:sldId id="266" r:id="rId8"/>
    <p:sldId id="260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61D47-2B28-4C20-86ED-5381782C28EA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351DA-91A9-4147-BA18-A738413A1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146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61D47-2B28-4C20-86ED-5381782C28EA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351DA-91A9-4147-BA18-A738413A1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865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61D47-2B28-4C20-86ED-5381782C28EA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351DA-91A9-4147-BA18-A738413A1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063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UH_FT_Powerpoint_Elements.pdf-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DFD37-0C0D-403E-B2B3-94802CA9B58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FBD07-2873-41A6-BCC0-12A310083CD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658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0917"/>
            <a:ext cx="8229600" cy="4295246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920749"/>
            <a:ext cx="8229600" cy="836083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D2B76-2448-430D-A281-1FE9AB881FB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0DED8-404A-4DA9-926B-8A11ECF4752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893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OUH_FT_Powerpoint_Elements.pdf-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0081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731FC-BDD5-4063-A144-73C7F67730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25E85-24B7-401E-9B04-1C208A9EDD6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07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0749"/>
            <a:ext cx="8229600" cy="836083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01E4D-0EDE-454C-907A-8DCD38635F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8A446-FA69-4B79-BEAF-68919A926BA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250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28422"/>
            <a:ext cx="4040188" cy="40519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12999"/>
            <a:ext cx="4040188" cy="3713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28422"/>
            <a:ext cx="4041775" cy="3611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12999"/>
            <a:ext cx="4041775" cy="37131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920749"/>
            <a:ext cx="8229600" cy="836083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75223-1DF4-4DDF-A7CE-8576C961AFC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F42E0-A65F-4C0F-AB95-43DA9DAEF38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186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OUH_FT_Powerpoint_Elements.pdf-7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920749"/>
            <a:ext cx="8229600" cy="836083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C5BC1-531E-4864-B48A-86F8B59C550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03988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151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06703-7B35-415E-AF23-BEDFE1C578A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120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OUH_FT_Powerpoint_Elements.pdf-8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2BDA5-6C39-4E79-9D24-AEACE1FCBE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E31CB-81BC-47C0-90C3-399AEB370CD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040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61D47-2B28-4C20-86ED-5381782C28EA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351DA-91A9-4147-BA18-A738413A1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698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61D47-2B28-4C20-86ED-5381782C28EA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351DA-91A9-4147-BA18-A738413A1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488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61D47-2B28-4C20-86ED-5381782C28EA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351DA-91A9-4147-BA18-A738413A1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335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61D47-2B28-4C20-86ED-5381782C28EA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351DA-91A9-4147-BA18-A738413A1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04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61D47-2B28-4C20-86ED-5381782C28EA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351DA-91A9-4147-BA18-A738413A1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181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61D47-2B28-4C20-86ED-5381782C28EA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351DA-91A9-4147-BA18-A738413A1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357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61D47-2B28-4C20-86ED-5381782C28EA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351DA-91A9-4147-BA18-A738413A1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86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61D47-2B28-4C20-86ED-5381782C28EA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351DA-91A9-4147-BA18-A738413A1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72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61D47-2B28-4C20-86ED-5381782C28EA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351DA-91A9-4147-BA18-A738413A1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713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OUH_FT_Powerpoint_Elements.pdf-6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22A3E703-EBA1-4518-804E-16FB5A5CF0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5/7/2021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6B05F6F4-5B79-4FED-A9C1-9746A42EC819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400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80/08870449908407311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armacyregulation.org/news/gphc-launches-new-guidance-pharmacist-prescribers" TargetMode="External"/><Relationship Id="rId2" Type="http://schemas.openxmlformats.org/officeDocument/2006/relationships/hyperlink" Target="https://www.nmc.org.uk/standards/standards-for-post-registration/standards-for-prescribers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hyperlink" Target="https://www.sps.nhs.uk/" TargetMode="External"/><Relationship Id="rId4" Type="http://schemas.openxmlformats.org/officeDocument/2006/relationships/hyperlink" Target="https://www.hcpc-uk.org/standards/standards-relevant-to-education-and-training/standards-for-prescribin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smtClean="0"/>
              <a:t>A Practical Guide to Effective </a:t>
            </a:r>
            <a:br>
              <a:rPr lang="en-GB" sz="3600" dirty="0" smtClean="0"/>
            </a:br>
            <a:r>
              <a:rPr lang="en-GB" dirty="0" smtClean="0"/>
              <a:t>Prescribing in Cardiology For Current &amp; Aspiring Non Medical Prescribers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 smtClean="0"/>
              <a:t>14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May 2021</a:t>
            </a:r>
          </a:p>
          <a:p>
            <a:r>
              <a:rPr lang="en-GB" sz="2000" dirty="0" smtClean="0"/>
              <a:t>Virtual Conference</a:t>
            </a:r>
          </a:p>
          <a:p>
            <a:endParaRPr lang="en-GB" sz="2000" dirty="0"/>
          </a:p>
          <a:p>
            <a:endParaRPr lang="en-GB" sz="2000" dirty="0" smtClean="0"/>
          </a:p>
          <a:p>
            <a:r>
              <a:rPr lang="en-GB" sz="2400" b="1" dirty="0" smtClean="0"/>
              <a:t>Jan Keenan</a:t>
            </a:r>
          </a:p>
          <a:p>
            <a:r>
              <a:rPr lang="en-GB" sz="2000" dirty="0" smtClean="0"/>
              <a:t>Consultant Nurse Cardiology</a:t>
            </a:r>
          </a:p>
          <a:p>
            <a:r>
              <a:rPr lang="en-GB" sz="2000" dirty="0" smtClean="0"/>
              <a:t>NMP Lead, Oxford University Hospitals NHS Foundation Trust</a:t>
            </a:r>
          </a:p>
          <a:p>
            <a:r>
              <a:rPr lang="en-GB" sz="2000" dirty="0" smtClean="0"/>
              <a:t>Jan.keenan@ouh.nhs.uk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833058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Developing confidence in prescribing practice </a:t>
            </a:r>
          </a:p>
          <a:p>
            <a:r>
              <a:rPr lang="en-GB" dirty="0" smtClean="0"/>
              <a:t>Ensuring your practice is evidence based: guidelines and evidence</a:t>
            </a:r>
          </a:p>
          <a:p>
            <a:r>
              <a:rPr lang="en-GB" dirty="0" smtClean="0"/>
              <a:t>Keeping your prescribing knowledge up-to-date: accessing education, training and resources 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i="1" dirty="0" smtClean="0"/>
              <a:t>Advanced Beginner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461514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b="1" i="0" dirty="0" smtClean="0">
              <a:solidFill>
                <a:srgbClr val="202124"/>
              </a:solidFill>
              <a:effectLst/>
              <a:latin typeface="arial"/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202124"/>
                </a:solidFill>
                <a:latin typeface="arial"/>
              </a:rPr>
              <a:t>‘</a:t>
            </a:r>
            <a:r>
              <a:rPr lang="en-GB" b="1" i="0" dirty="0" smtClean="0">
                <a:solidFill>
                  <a:srgbClr val="202124"/>
                </a:solidFill>
                <a:effectLst/>
                <a:latin typeface="arial"/>
              </a:rPr>
              <a:t>Confidence</a:t>
            </a:r>
            <a:r>
              <a:rPr lang="en-GB" b="0" i="0" dirty="0" smtClean="0">
                <a:solidFill>
                  <a:srgbClr val="202124"/>
                </a:solidFill>
                <a:effectLst/>
                <a:latin typeface="arial"/>
              </a:rPr>
              <a:t> means </a:t>
            </a:r>
            <a:r>
              <a:rPr lang="en-GB" b="0" i="0" dirty="0" smtClean="0">
                <a:solidFill>
                  <a:schemeClr val="accent2"/>
                </a:solidFill>
                <a:effectLst/>
                <a:latin typeface="arial"/>
              </a:rPr>
              <a:t>feeling sure of yourself and your abilities </a:t>
            </a:r>
            <a:r>
              <a:rPr lang="en-GB" b="0" i="0" dirty="0" smtClean="0">
                <a:solidFill>
                  <a:srgbClr val="202124"/>
                </a:solidFill>
                <a:effectLst/>
                <a:latin typeface="arial"/>
              </a:rPr>
              <a:t>— not in an arrogant way, but in a realistic, </a:t>
            </a:r>
            <a:r>
              <a:rPr lang="en-GB" b="0" i="0" dirty="0" smtClean="0">
                <a:solidFill>
                  <a:schemeClr val="accent2"/>
                </a:solidFill>
                <a:effectLst/>
                <a:latin typeface="arial"/>
              </a:rPr>
              <a:t>secure</a:t>
            </a:r>
            <a:r>
              <a:rPr lang="en-GB" b="0" i="0" dirty="0" smtClean="0">
                <a:solidFill>
                  <a:srgbClr val="202124"/>
                </a:solidFill>
                <a:effectLst/>
                <a:latin typeface="arial"/>
              </a:rPr>
              <a:t> way. </a:t>
            </a:r>
            <a:r>
              <a:rPr lang="en-GB" b="1" i="0" dirty="0" smtClean="0">
                <a:solidFill>
                  <a:srgbClr val="202124"/>
                </a:solidFill>
                <a:effectLst/>
                <a:latin typeface="arial"/>
              </a:rPr>
              <a:t>. . . . </a:t>
            </a:r>
            <a:r>
              <a:rPr lang="en-GB" b="0" i="0" dirty="0" smtClean="0">
                <a:solidFill>
                  <a:srgbClr val="202124"/>
                </a:solidFill>
                <a:effectLst/>
                <a:latin typeface="arial"/>
              </a:rPr>
              <a:t>It's a quiet inner knowledge that you're capable. ... feel secure . . . .’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7740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i="1" dirty="0" smtClean="0"/>
              <a:t>Guidelines and Evidence….?</a:t>
            </a:r>
            <a:endParaRPr lang="en-GB" i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66962"/>
            <a:ext cx="1590056" cy="220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77944"/>
            <a:ext cx="4597687" cy="992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149080"/>
            <a:ext cx="3918998" cy="93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24944"/>
            <a:ext cx="4882704" cy="1113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228452"/>
            <a:ext cx="4551787" cy="106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506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492895"/>
            <a:ext cx="8229600" cy="3633267"/>
          </a:xfrm>
        </p:spPr>
        <p:txBody>
          <a:bodyPr/>
          <a:lstStyle/>
          <a:p>
            <a:pPr lvl="0"/>
            <a:r>
              <a:rPr lang="en-GB" sz="2800" dirty="0"/>
              <a:t>Measuring the impact of prescribing on practice: audit and evaluation</a:t>
            </a:r>
          </a:p>
          <a:p>
            <a:pPr lvl="0"/>
            <a:r>
              <a:rPr lang="en-GB" sz="2800" dirty="0"/>
              <a:t>My experience of nurse prescribing within cardiology nurse led clinics </a:t>
            </a:r>
          </a:p>
          <a:p>
            <a:pPr lvl="0"/>
            <a:r>
              <a:rPr lang="en-GB" sz="2800" dirty="0"/>
              <a:t>Involving patients to improve adherence and </a:t>
            </a:r>
            <a:r>
              <a:rPr lang="en-GB" sz="2800" dirty="0" smtClean="0"/>
              <a:t>outcome</a:t>
            </a:r>
            <a:endParaRPr lang="en-GB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i="1" dirty="0" smtClean="0"/>
              <a:t>Proficient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638621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Audit and Evaluation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905000"/>
            <a:ext cx="5326047" cy="4221163"/>
          </a:xfrm>
        </p:spPr>
        <p:txBody>
          <a:bodyPr/>
          <a:lstStyle/>
          <a:p>
            <a:r>
              <a:rPr lang="en-GB" sz="2400" dirty="0" smtClean="0"/>
              <a:t>Define prescribing</a:t>
            </a:r>
          </a:p>
          <a:p>
            <a:pPr marL="400050" lvl="1" indent="0">
              <a:buNone/>
            </a:pPr>
            <a:r>
              <a:rPr lang="en-GB" sz="2000" i="1" dirty="0" smtClean="0"/>
              <a:t>‘to </a:t>
            </a:r>
            <a:r>
              <a:rPr lang="en-GB" sz="2000" i="1" dirty="0"/>
              <a:t>lay down, in writing or otherwise, as a rule or a course of action to be </a:t>
            </a:r>
            <a:r>
              <a:rPr lang="en-GB" sz="2000" i="1" dirty="0" smtClean="0"/>
              <a:t>followed’</a:t>
            </a:r>
          </a:p>
          <a:p>
            <a:r>
              <a:rPr lang="en-GB" sz="2400" dirty="0" smtClean="0"/>
              <a:t>Record keeping, log book</a:t>
            </a:r>
          </a:p>
          <a:p>
            <a:r>
              <a:rPr lang="en-GB" sz="2400" dirty="0" smtClean="0"/>
              <a:t>Consider all your medication decisions </a:t>
            </a:r>
          </a:p>
          <a:p>
            <a:pPr lvl="1"/>
            <a:r>
              <a:rPr lang="en-GB" sz="2000" dirty="0" smtClean="0"/>
              <a:t>that means </a:t>
            </a:r>
            <a:r>
              <a:rPr lang="en-GB" sz="2000" b="1" dirty="0" smtClean="0"/>
              <a:t>not just initiating a medication </a:t>
            </a:r>
            <a:r>
              <a:rPr lang="en-GB" sz="2000" dirty="0" smtClean="0"/>
              <a:t>– it can mean </a:t>
            </a:r>
            <a:r>
              <a:rPr lang="en-GB" sz="2000" i="1" dirty="0" smtClean="0"/>
              <a:t>NOT</a:t>
            </a:r>
            <a:r>
              <a:rPr lang="en-GB" sz="2000" dirty="0" smtClean="0"/>
              <a:t> using a medication; it can mean </a:t>
            </a:r>
            <a:r>
              <a:rPr lang="en-GB" sz="2000" i="1" dirty="0" smtClean="0"/>
              <a:t>stopping</a:t>
            </a:r>
            <a:r>
              <a:rPr lang="en-GB" sz="2000" dirty="0" smtClean="0"/>
              <a:t> a medication (de-prescribing); </a:t>
            </a:r>
            <a:r>
              <a:rPr lang="en-GB" sz="2000" i="1" dirty="0" smtClean="0"/>
              <a:t>changing</a:t>
            </a:r>
            <a:r>
              <a:rPr lang="en-GB" sz="2000" dirty="0" smtClean="0"/>
              <a:t> or </a:t>
            </a:r>
            <a:r>
              <a:rPr lang="en-GB" sz="2000" i="1" dirty="0" smtClean="0"/>
              <a:t>titrating</a:t>
            </a:r>
            <a:r>
              <a:rPr lang="en-GB" sz="2000" dirty="0" smtClean="0"/>
              <a:t> a medication</a:t>
            </a:r>
          </a:p>
          <a:p>
            <a:endParaRPr lang="en-GB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780928"/>
            <a:ext cx="3324672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8927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r>
              <a:rPr lang="en-GB" sz="2400" dirty="0" smtClean="0"/>
              <a:t>Safe prescribing</a:t>
            </a:r>
          </a:p>
          <a:p>
            <a:r>
              <a:rPr lang="en-GB" sz="2400" i="1" dirty="0" smtClean="0"/>
              <a:t>Shared</a:t>
            </a:r>
            <a:r>
              <a:rPr lang="en-GB" sz="2400" dirty="0" smtClean="0"/>
              <a:t> decision making</a:t>
            </a:r>
          </a:p>
          <a:p>
            <a:r>
              <a:rPr lang="en-GB" sz="2400" dirty="0" smtClean="0"/>
              <a:t>It’s OK to deviate</a:t>
            </a:r>
          </a:p>
          <a:p>
            <a:r>
              <a:rPr lang="en-GB" sz="2400" dirty="0" smtClean="0"/>
              <a:t>Listen!</a:t>
            </a:r>
          </a:p>
          <a:p>
            <a:r>
              <a:rPr lang="en-GB" sz="2400" dirty="0" smtClean="0"/>
              <a:t>‘How do you feel you are getting on with the medication’</a:t>
            </a:r>
          </a:p>
          <a:p>
            <a:r>
              <a:rPr lang="en-GB" sz="2400" dirty="0" smtClean="0"/>
              <a:t>Is there anything that concerns you about your medication?</a:t>
            </a:r>
          </a:p>
          <a:p>
            <a:r>
              <a:rPr lang="en-GB" sz="2400" dirty="0" smtClean="0"/>
              <a:t>Beliefs about Medication</a:t>
            </a:r>
          </a:p>
          <a:p>
            <a:r>
              <a:rPr lang="en-GB" sz="2400" dirty="0" smtClean="0"/>
              <a:t>Measuring Medication Adherence  </a:t>
            </a:r>
          </a:p>
          <a:p>
            <a:endParaRPr lang="en-GB" sz="2400" dirty="0" smtClean="0"/>
          </a:p>
          <a:p>
            <a:pPr marL="0" indent="0" algn="r">
              <a:buNone/>
            </a:pPr>
            <a:r>
              <a:rPr lang="en-GB" sz="900" b="0" i="0" dirty="0" smtClean="0">
                <a:solidFill>
                  <a:srgbClr val="333333"/>
                </a:solidFill>
                <a:effectLst/>
                <a:latin typeface="Open Sans"/>
              </a:rPr>
              <a:t>Robert Horne, John </a:t>
            </a:r>
            <a:r>
              <a:rPr lang="en-GB" sz="900" b="0" i="0" dirty="0" err="1" smtClean="0">
                <a:solidFill>
                  <a:srgbClr val="333333"/>
                </a:solidFill>
                <a:effectLst/>
                <a:latin typeface="Open Sans"/>
              </a:rPr>
              <a:t>Weinman</a:t>
            </a:r>
            <a:r>
              <a:rPr lang="en-GB" sz="900" b="0" i="0" dirty="0" smtClean="0">
                <a:solidFill>
                  <a:srgbClr val="333333"/>
                </a:solidFill>
                <a:effectLst/>
                <a:latin typeface="Open Sans"/>
              </a:rPr>
              <a:t> &amp; Matthew Hankins (1999) The beliefs about medicines questionnaire: The development and evaluation of a new method for assessing the cognitive representation of medication, Psychology &amp; Health, 14:1, 1-24, DOI: </a:t>
            </a:r>
            <a:r>
              <a:rPr lang="en-GB" sz="900" b="0" i="0" u="sng" dirty="0" smtClean="0">
                <a:solidFill>
                  <a:srgbClr val="333333"/>
                </a:solidFill>
                <a:effectLst/>
                <a:latin typeface="Open Sans"/>
                <a:hlinkClick r:id="rId2"/>
              </a:rPr>
              <a:t>10.1080/08870449908407311</a:t>
            </a:r>
            <a:endParaRPr lang="en-GB" sz="9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2800" dirty="0" smtClean="0"/>
              <a:t>Involving patients to improve adherence and outcome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21489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/>
              <a:t>D</a:t>
            </a:r>
            <a:r>
              <a:rPr lang="en-GB" dirty="0" smtClean="0"/>
              <a:t>eveloping, demonstrating and maintaining competence in Prescribing in cardiology </a:t>
            </a:r>
          </a:p>
          <a:p>
            <a:r>
              <a:rPr lang="en-GB" dirty="0"/>
              <a:t>D</a:t>
            </a:r>
            <a:r>
              <a:rPr lang="en-GB" dirty="0" smtClean="0"/>
              <a:t>eveloping confidence in prescribing practice </a:t>
            </a:r>
          </a:p>
          <a:p>
            <a:r>
              <a:rPr lang="en-GB" dirty="0" smtClean="0"/>
              <a:t>Ensuring your practice is evidence based: guidelines and evidence</a:t>
            </a:r>
          </a:p>
          <a:p>
            <a:r>
              <a:rPr lang="en-GB" dirty="0" smtClean="0"/>
              <a:t>Keeping your prescribing knowledge up-to-date: accessing education, training and resources </a:t>
            </a:r>
          </a:p>
          <a:p>
            <a:r>
              <a:rPr lang="en-GB" dirty="0" smtClean="0"/>
              <a:t>Assessing and evaluating prescribing competence</a:t>
            </a:r>
          </a:p>
          <a:p>
            <a:r>
              <a:rPr lang="en-GB" dirty="0" smtClean="0"/>
              <a:t>Ensuring you have the history-taking, clinical assessment and diagnosis skills to prescribe appropriately and effectively</a:t>
            </a:r>
          </a:p>
          <a:p>
            <a:r>
              <a:rPr lang="en-GB" dirty="0"/>
              <a:t>M</a:t>
            </a:r>
            <a:r>
              <a:rPr lang="en-GB" dirty="0" smtClean="0"/>
              <a:t>easuring the impact of prescribing on practice: audit and evaluation</a:t>
            </a:r>
          </a:p>
          <a:p>
            <a:r>
              <a:rPr lang="en-GB" dirty="0" smtClean="0"/>
              <a:t>My experience of nurse prescribing within cardiology nurse led clinics </a:t>
            </a:r>
          </a:p>
          <a:p>
            <a:r>
              <a:rPr lang="en-GB" dirty="0" smtClean="0"/>
              <a:t>Involving patients to improve adherence and outcome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2270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/>
              <a:t>D</a:t>
            </a:r>
            <a:r>
              <a:rPr lang="en-GB" dirty="0" smtClean="0"/>
              <a:t>eveloping, demonstrating and maintaining competence in Prescribing in cardiology </a:t>
            </a:r>
          </a:p>
          <a:p>
            <a:r>
              <a:rPr lang="en-GB" dirty="0"/>
              <a:t>D</a:t>
            </a:r>
            <a:r>
              <a:rPr lang="en-GB" dirty="0" smtClean="0"/>
              <a:t>eveloping confidence in prescribing practice </a:t>
            </a:r>
          </a:p>
          <a:p>
            <a:r>
              <a:rPr lang="en-GB" dirty="0" smtClean="0"/>
              <a:t>Ensuring your practice is evidence based: guidelines and evidence</a:t>
            </a:r>
          </a:p>
          <a:p>
            <a:r>
              <a:rPr lang="en-GB" dirty="0" smtClean="0"/>
              <a:t>Keeping your prescribing knowledge up-to-date: accessing education, training and resources </a:t>
            </a:r>
          </a:p>
          <a:p>
            <a:r>
              <a:rPr lang="en-GB" dirty="0" smtClean="0"/>
              <a:t>Assessing and evaluating prescribing competence</a:t>
            </a:r>
          </a:p>
          <a:p>
            <a:r>
              <a:rPr lang="en-GB" dirty="0" smtClean="0"/>
              <a:t>Ensuring you have the history-taking, clinical assessment and diagnosis skills to prescribe appropriately and effectively</a:t>
            </a:r>
          </a:p>
          <a:p>
            <a:r>
              <a:rPr lang="en-GB" dirty="0"/>
              <a:t>M</a:t>
            </a:r>
            <a:r>
              <a:rPr lang="en-GB" dirty="0" smtClean="0"/>
              <a:t>easuring the impact of prescribing on practice: audit and evaluation</a:t>
            </a:r>
          </a:p>
          <a:p>
            <a:r>
              <a:rPr lang="en-GB" dirty="0" smtClean="0"/>
              <a:t>My experience of nurse prescribing within cardiology nurse led clinics </a:t>
            </a:r>
          </a:p>
          <a:p>
            <a:r>
              <a:rPr lang="en-GB" dirty="0" smtClean="0"/>
              <a:t>Involving patients to improve adherence and outcome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413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D</a:t>
            </a:r>
            <a:r>
              <a:rPr lang="en-GB" dirty="0" smtClean="0">
                <a:solidFill>
                  <a:srgbClr val="FF0000"/>
                </a:solidFill>
              </a:rPr>
              <a:t>eveloping, demonstrating and maintaining competence in Prescribing in cardiology </a:t>
            </a:r>
          </a:p>
          <a:p>
            <a:r>
              <a:rPr lang="en-GB" dirty="0"/>
              <a:t>D</a:t>
            </a:r>
            <a:r>
              <a:rPr lang="en-GB" dirty="0" smtClean="0"/>
              <a:t>eveloping confidence in prescribing practice </a:t>
            </a:r>
          </a:p>
          <a:p>
            <a:r>
              <a:rPr lang="en-GB" dirty="0" smtClean="0"/>
              <a:t>Ensuring your practice is evidence based: guidelines and evidence</a:t>
            </a:r>
          </a:p>
          <a:p>
            <a:r>
              <a:rPr lang="en-GB" dirty="0" smtClean="0"/>
              <a:t>Keeping your prescribing knowledge up-to-date: accessing education, training and resources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Assessing and evaluating prescribing competence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Ensuring you have the history-taking, clinical assessment and diagnosis skills to prescribe appropriately and effectively</a:t>
            </a:r>
          </a:p>
          <a:p>
            <a:r>
              <a:rPr lang="en-GB" dirty="0"/>
              <a:t>M</a:t>
            </a:r>
            <a:r>
              <a:rPr lang="en-GB" dirty="0" smtClean="0"/>
              <a:t>easuring the impact of prescribing on practice: audit and evaluation</a:t>
            </a:r>
          </a:p>
          <a:p>
            <a:r>
              <a:rPr lang="en-GB" dirty="0" smtClean="0"/>
              <a:t>My experience of nurse prescribing within cardiology nurse led clinics </a:t>
            </a:r>
          </a:p>
          <a:p>
            <a:r>
              <a:rPr lang="en-GB" dirty="0" smtClean="0"/>
              <a:t>Involving patients to improve adherence and outcome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From Novice…..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923026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/>
              <a:t>D</a:t>
            </a:r>
            <a:r>
              <a:rPr lang="en-GB" dirty="0" smtClean="0"/>
              <a:t>eveloping, demonstrating and maintaining competence in Prescribing in cardiology </a:t>
            </a:r>
          </a:p>
          <a:p>
            <a:r>
              <a:rPr lang="en-GB" dirty="0">
                <a:solidFill>
                  <a:srgbClr val="FF0000"/>
                </a:solidFill>
              </a:rPr>
              <a:t>D</a:t>
            </a:r>
            <a:r>
              <a:rPr lang="en-GB" dirty="0" smtClean="0">
                <a:solidFill>
                  <a:srgbClr val="FF0000"/>
                </a:solidFill>
              </a:rPr>
              <a:t>eveloping confidence in prescribing practice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Ensuring your practice is evidence based: guidelines and evidence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Keeping your prescribing knowledge up-to-date: accessing education, training and resources </a:t>
            </a:r>
          </a:p>
          <a:p>
            <a:r>
              <a:rPr lang="en-GB" dirty="0" smtClean="0"/>
              <a:t>Assessing and evaluating prescribing competence</a:t>
            </a:r>
          </a:p>
          <a:p>
            <a:r>
              <a:rPr lang="en-GB" dirty="0" smtClean="0"/>
              <a:t>Ensuring you have the history-taking, clinical assessment and diagnosis skills to prescribe appropriately and effectively</a:t>
            </a:r>
          </a:p>
          <a:p>
            <a:r>
              <a:rPr lang="en-GB" dirty="0"/>
              <a:t>M</a:t>
            </a:r>
            <a:r>
              <a:rPr lang="en-GB" dirty="0" smtClean="0"/>
              <a:t>easuring the impact of prescribing on practice: audit and evaluation</a:t>
            </a:r>
          </a:p>
          <a:p>
            <a:r>
              <a:rPr lang="en-GB" dirty="0" smtClean="0"/>
              <a:t>My experience of nurse prescribing within cardiology nurse led clinics </a:t>
            </a:r>
          </a:p>
          <a:p>
            <a:r>
              <a:rPr lang="en-GB" dirty="0" smtClean="0"/>
              <a:t>Involving patients to improve adherence and outcome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T</a:t>
            </a:r>
            <a:r>
              <a:rPr lang="en-GB" i="1" dirty="0" smtClean="0"/>
              <a:t>o Advanced Beginner…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50413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/>
              <a:t>D</a:t>
            </a:r>
            <a:r>
              <a:rPr lang="en-GB" dirty="0" smtClean="0"/>
              <a:t>eveloping, demonstrating and maintaining competence in Prescribing in cardiology </a:t>
            </a:r>
          </a:p>
          <a:p>
            <a:r>
              <a:rPr lang="en-GB" dirty="0"/>
              <a:t>D</a:t>
            </a:r>
            <a:r>
              <a:rPr lang="en-GB" dirty="0" smtClean="0"/>
              <a:t>eveloping confidence in prescribing practice </a:t>
            </a:r>
          </a:p>
          <a:p>
            <a:r>
              <a:rPr lang="en-GB" dirty="0" smtClean="0"/>
              <a:t>Ensuring your practice is evidence based: guidelines and evidence</a:t>
            </a:r>
          </a:p>
          <a:p>
            <a:r>
              <a:rPr lang="en-GB" dirty="0" smtClean="0"/>
              <a:t>Keeping your prescribing knowledge up-to-date: accessing education, training and resources </a:t>
            </a:r>
          </a:p>
          <a:p>
            <a:r>
              <a:rPr lang="en-GB" dirty="0" smtClean="0"/>
              <a:t>Assessing and evaluating prescribing competence</a:t>
            </a:r>
          </a:p>
          <a:p>
            <a:r>
              <a:rPr lang="en-GB" dirty="0" smtClean="0"/>
              <a:t>Ensuring you have the history-taking, clinical assessment and diagnosis skills to prescribe appropriately and effectively</a:t>
            </a:r>
          </a:p>
          <a:p>
            <a:r>
              <a:rPr lang="en-GB" dirty="0">
                <a:solidFill>
                  <a:srgbClr val="FF0000"/>
                </a:solidFill>
              </a:rPr>
              <a:t>M</a:t>
            </a:r>
            <a:r>
              <a:rPr lang="en-GB" dirty="0" smtClean="0">
                <a:solidFill>
                  <a:srgbClr val="FF0000"/>
                </a:solidFill>
              </a:rPr>
              <a:t>easuring the impact of prescribing on practice: audit and evaluation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My experience of nurse prescribing within cardiology nurse led clinics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Involving patients to improve adherence and outcome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To Proficient…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106105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Developing, demonstrating and maintaining competence in Prescribing in cardiology </a:t>
            </a:r>
          </a:p>
          <a:p>
            <a:r>
              <a:rPr lang="en-GB" sz="2800" dirty="0" smtClean="0"/>
              <a:t>Assessing and evaluating prescribing competence</a:t>
            </a:r>
          </a:p>
          <a:p>
            <a:r>
              <a:rPr lang="en-GB" sz="2800" dirty="0" smtClean="0"/>
              <a:t>Ensuring you have the history-taking, clinical assessment and diagnosis skills to prescribe appropriately and effectively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000" i="1" dirty="0" smtClean="0"/>
              <a:t>Novice</a:t>
            </a:r>
            <a:endParaRPr lang="en-GB" sz="4000" i="1" dirty="0"/>
          </a:p>
        </p:txBody>
      </p:sp>
    </p:spTree>
    <p:extLst>
      <p:ext uri="{BB962C8B-B14F-4D97-AF65-F5344CB8AC3E}">
        <p14:creationId xmlns:p14="http://schemas.microsoft.com/office/powerpoint/2010/main" val="1457478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229600" cy="1143000"/>
          </a:xfrm>
        </p:spPr>
        <p:txBody>
          <a:bodyPr/>
          <a:lstStyle/>
          <a:p>
            <a:pPr marL="342900" lvl="0" indent="-342900" algn="l">
              <a:spcBef>
                <a:spcPct val="20000"/>
              </a:spcBef>
            </a:pPr>
            <a:r>
              <a:rPr lang="en-GB" sz="1200" dirty="0">
                <a:solidFill>
                  <a:prstClr val="black"/>
                </a:solidFill>
                <a:ea typeface="+mn-ea"/>
                <a:cs typeface="+mn-cs"/>
              </a:rPr>
              <a:t>https://</a:t>
            </a:r>
            <a:r>
              <a:rPr lang="en-GB" sz="1200" dirty="0" smtClean="0">
                <a:solidFill>
                  <a:prstClr val="black"/>
                </a:solidFill>
                <a:ea typeface="+mn-ea"/>
                <a:cs typeface="+mn-cs"/>
              </a:rPr>
              <a:t>www.rpharms.com/Portals/0/RPS%20document%20library/Open%20access/Professional%20standards/Prescribing%20competency%20framework/prescribing-competency-framework.pdf?ver=2019-02-13-163215-030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487543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825" y="1126512"/>
            <a:ext cx="4425917" cy="4535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7602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24744"/>
            <a:ext cx="306765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r>
              <a:rPr lang="en-GB" sz="3000" dirty="0" smtClean="0"/>
              <a:t>Who is your clinical supervisor?</a:t>
            </a:r>
          </a:p>
          <a:p>
            <a:r>
              <a:rPr lang="en-GB" sz="3000" dirty="0" smtClean="0"/>
              <a:t>Peer supervision</a:t>
            </a:r>
          </a:p>
          <a:p>
            <a:r>
              <a:rPr lang="en-GB" sz="3000" dirty="0" smtClean="0"/>
              <a:t>How do you use the competency framework?</a:t>
            </a:r>
          </a:p>
          <a:p>
            <a:r>
              <a:rPr lang="en-GB" sz="3000" dirty="0" smtClean="0"/>
              <a:t>How do you use your prescribing colleagues?</a:t>
            </a:r>
          </a:p>
          <a:p>
            <a:r>
              <a:rPr lang="en-GB" sz="3000" dirty="0" smtClean="0"/>
              <a:t>Is prescribing embedded into your appraisal?</a:t>
            </a:r>
          </a:p>
          <a:p>
            <a:r>
              <a:rPr lang="en-GB" sz="3000" dirty="0" smtClean="0"/>
              <a:t>Does your revalidation include reflection on your prescribing?</a:t>
            </a:r>
          </a:p>
          <a:p>
            <a:r>
              <a:rPr lang="en-GB" sz="3000" dirty="0" smtClean="0"/>
              <a:t>Do you keep a log</a:t>
            </a:r>
            <a:r>
              <a:rPr lang="en-GB" sz="3000" dirty="0"/>
              <a:t> </a:t>
            </a:r>
            <a:r>
              <a:rPr lang="en-GB" sz="3000" dirty="0" smtClean="0"/>
              <a:t>or portfolio?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452042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77500" lnSpcReduction="20000"/>
          </a:bodyPr>
          <a:lstStyle/>
          <a:p>
            <a:r>
              <a:rPr lang="en-GB" sz="2800" dirty="0" smtClean="0"/>
              <a:t>What does your non-medical prescribing policy look like?</a:t>
            </a:r>
          </a:p>
          <a:p>
            <a:pPr lvl="1"/>
            <a:r>
              <a:rPr lang="en-GB" sz="2400" dirty="0" smtClean="0"/>
              <a:t>Safely – decision-making, consent, shared decision making, person centred care, access to information; monitoring, follow up, referral, sharing information</a:t>
            </a:r>
          </a:p>
          <a:p>
            <a:r>
              <a:rPr lang="en-GB" sz="2800" dirty="0" smtClean="0"/>
              <a:t>Professionally - Professional guidance </a:t>
            </a:r>
            <a:endParaRPr lang="en-GB" sz="3300" dirty="0" smtClean="0"/>
          </a:p>
          <a:p>
            <a:pPr lvl="2"/>
            <a:r>
              <a:rPr lang="en-GB" sz="1300" dirty="0" smtClean="0">
                <a:hlinkClick r:id="rId2"/>
              </a:rPr>
              <a:t>https://www.nmc.org.uk/standards/standards-for-post-registration/standards-for-prescribers/</a:t>
            </a:r>
            <a:endParaRPr lang="en-GB" sz="1300" dirty="0" smtClean="0"/>
          </a:p>
          <a:p>
            <a:pPr lvl="2"/>
            <a:r>
              <a:rPr lang="en-GB" sz="1300" dirty="0" smtClean="0">
                <a:hlinkClick r:id="rId3"/>
              </a:rPr>
              <a:t>https://www.pharmacyregulation.org/news/gphc-launches-new-guidance-pharmacist-prescribers</a:t>
            </a:r>
            <a:endParaRPr lang="en-GB" sz="1300" dirty="0" smtClean="0"/>
          </a:p>
          <a:p>
            <a:pPr lvl="2"/>
            <a:r>
              <a:rPr lang="en-GB" sz="1300" dirty="0" smtClean="0">
                <a:hlinkClick r:id="rId4"/>
              </a:rPr>
              <a:t>https://www.hcpc-uk.org/standards/standards-relevant-to-education-and-training/standards-for-prescribing/</a:t>
            </a:r>
            <a:endParaRPr lang="en-GB" sz="1300" dirty="0" smtClean="0"/>
          </a:p>
          <a:p>
            <a:pPr lvl="2"/>
            <a:endParaRPr lang="en-GB" sz="1300" dirty="0" smtClean="0"/>
          </a:p>
          <a:p>
            <a:r>
              <a:rPr lang="en-GB" sz="2800" dirty="0" smtClean="0"/>
              <a:t>Clinical, national and local guidance</a:t>
            </a:r>
          </a:p>
          <a:p>
            <a:pPr lvl="1"/>
            <a:endParaRPr lang="en-GB" sz="2400" dirty="0" smtClean="0"/>
          </a:p>
          <a:p>
            <a:r>
              <a:rPr lang="en-GB" sz="2800" dirty="0" smtClean="0"/>
              <a:t>Improvement</a:t>
            </a:r>
          </a:p>
          <a:p>
            <a:pPr lvl="1"/>
            <a:r>
              <a:rPr lang="en-GB" sz="2400" dirty="0" smtClean="0"/>
              <a:t>What resources do you use or access? </a:t>
            </a:r>
          </a:p>
          <a:p>
            <a:pPr lvl="1"/>
            <a:r>
              <a:rPr lang="en-GB" sz="2400" dirty="0" smtClean="0"/>
              <a:t>What local resources do you have access to</a:t>
            </a:r>
          </a:p>
          <a:p>
            <a:pPr lvl="1"/>
            <a:r>
              <a:rPr lang="en-GB" sz="2400" dirty="0" smtClean="0">
                <a:hlinkClick r:id="rId5"/>
              </a:rPr>
              <a:t>https://www.sps.nhs.uk/</a:t>
            </a:r>
            <a:r>
              <a:rPr lang="en-GB" sz="2400" dirty="0" smtClean="0"/>
              <a:t> </a:t>
            </a:r>
          </a:p>
          <a:p>
            <a:r>
              <a:rPr lang="en-GB" sz="2800" dirty="0" smtClean="0"/>
              <a:t>Teamwork</a:t>
            </a:r>
          </a:p>
          <a:p>
            <a:pPr lvl="1"/>
            <a:r>
              <a:rPr lang="en-GB" sz="2400" dirty="0" smtClean="0"/>
              <a:t>Consider Trust and National resources</a:t>
            </a:r>
          </a:p>
          <a:p>
            <a:pPr lvl="1"/>
            <a:r>
              <a:rPr lang="en-GB" sz="2400" i="1" dirty="0" smtClean="0"/>
              <a:t>Use your colleagues</a:t>
            </a:r>
          </a:p>
          <a:p>
            <a:pPr lvl="1"/>
            <a:endParaRPr lang="en-GB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17032"/>
            <a:ext cx="27241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326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823</Words>
  <Application>Microsoft Office PowerPoint</Application>
  <PresentationFormat>On-screen Show (4:3)</PresentationFormat>
  <Paragraphs>119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Custom Design</vt:lpstr>
      <vt:lpstr>A Practical Guide to Effective  Prescribing in Cardiology For Current &amp; Aspiring Non Medical Prescribers</vt:lpstr>
      <vt:lpstr>Objectives</vt:lpstr>
      <vt:lpstr>From Novice…..</vt:lpstr>
      <vt:lpstr>To Advanced Beginner…</vt:lpstr>
      <vt:lpstr>To Proficient…</vt:lpstr>
      <vt:lpstr>Novice</vt:lpstr>
      <vt:lpstr>https://www.rpharms.com/Portals/0/RPS%20document%20library/Open%20access/Professional%20standards/Prescribing%20competency%20framework/prescribing-competency-framework.pdf?ver=2019-02-13-163215-030</vt:lpstr>
      <vt:lpstr>PowerPoint Presentation</vt:lpstr>
      <vt:lpstr>PowerPoint Presentation</vt:lpstr>
      <vt:lpstr>Advanced Beginner</vt:lpstr>
      <vt:lpstr>PowerPoint Presentation</vt:lpstr>
      <vt:lpstr>Guidelines and Evidence….?</vt:lpstr>
      <vt:lpstr>Proficient</vt:lpstr>
      <vt:lpstr>Audit and Evaluation</vt:lpstr>
      <vt:lpstr>Involving patients to improve adherence and outcome</vt:lpstr>
      <vt:lpstr>Objectives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Practical Guide to Effective  Prescribing in Cardiology For Current &amp; Aspiring Non Medical Prescribers</dc:title>
  <dc:creator>Jan Keenan</dc:creator>
  <cp:lastModifiedBy>Jan Keenan</cp:lastModifiedBy>
  <cp:revision>11</cp:revision>
  <dcterms:created xsi:type="dcterms:W3CDTF">2021-05-07T15:53:12Z</dcterms:created>
  <dcterms:modified xsi:type="dcterms:W3CDTF">2021-05-07T17:41:40Z</dcterms:modified>
</cp:coreProperties>
</file>