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</p:sldMasterIdLst>
  <p:notesMasterIdLst>
    <p:notesMasterId r:id="rId8"/>
  </p:notesMasterIdLst>
  <p:sldIdLst>
    <p:sldId id="256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6BDD8-3A23-4895-B3ED-CB71529A7F8E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1D0B7-4DF0-4565-A010-B0A1AB7C96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22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2E11A1-D999-45FB-BAC5-A1A874CD4C00}" type="slidenum">
              <a:rPr lang="en-GB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5333-E77C-4318-B855-58CC4B768CB1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F05A-2D67-491F-BF75-BA61D28481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1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5333-E77C-4318-B855-58CC4B768CB1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F05A-2D67-491F-BF75-BA61D28481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36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5333-E77C-4318-B855-58CC4B768CB1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F05A-2D67-491F-BF75-BA61D28481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298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UH_FT_Powerpoint_Elements.pdf-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FD37-0C0D-403E-B2B3-94802CA9B5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FBD07-2873-41A6-BCC0-12A310083C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8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917"/>
            <a:ext cx="8229600" cy="4295246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20749"/>
            <a:ext cx="8229600" cy="836083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D2B76-2448-430D-A281-1FE9AB881F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0DED8-404A-4DA9-926B-8A11ECF475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84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OUH_FT_Powerpoint_Elements.pdf-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008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731FC-BDD5-4063-A144-73C7F67730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25E85-24B7-401E-9B04-1C208A9EDD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665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0749"/>
            <a:ext cx="8229600" cy="836083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01E4D-0EDE-454C-907A-8DCD38635F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8A446-FA69-4B79-BEAF-68919A926B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59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28422"/>
            <a:ext cx="4040188" cy="4051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999"/>
            <a:ext cx="4040188" cy="3713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28422"/>
            <a:ext cx="4041775" cy="3611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999"/>
            <a:ext cx="4041775" cy="3713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920749"/>
            <a:ext cx="8229600" cy="836083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75223-1DF4-4DDF-A7CE-8576C961AF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F42E0-A65F-4C0F-AB95-43DA9DAEF3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41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OUH_FT_Powerpoint_Elements.pdf-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20749"/>
            <a:ext cx="8229600" cy="836083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C5BC1-531E-4864-B48A-86F8B59C55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039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151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06703-7B35-415E-AF23-BEDFE1C578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21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OUH_FT_Powerpoint_Elements.pdf-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BDA5-6C39-4E79-9D24-AEACE1FCBE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E31CB-81BC-47C0-90C3-399AEB370C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74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UH_FT_Powerpoint_Elements.pdf-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FD37-0C0D-403E-B2B3-94802CA9B5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FBD07-2873-41A6-BCC0-12A310083C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0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5333-E77C-4318-B855-58CC4B768CB1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F05A-2D67-491F-BF75-BA61D28481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080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917"/>
            <a:ext cx="8229600" cy="4295246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20749"/>
            <a:ext cx="8229600" cy="836083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D2B76-2448-430D-A281-1FE9AB881F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0DED8-404A-4DA9-926B-8A11ECF475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53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OUH_FT_Powerpoint_Elements.pdf-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008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731FC-BDD5-4063-A144-73C7F67730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25E85-24B7-401E-9B04-1C208A9EDD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10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0749"/>
            <a:ext cx="8229600" cy="836083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01E4D-0EDE-454C-907A-8DCD38635F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8A446-FA69-4B79-BEAF-68919A926B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232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28422"/>
            <a:ext cx="4040188" cy="4051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999"/>
            <a:ext cx="4040188" cy="3713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28422"/>
            <a:ext cx="4041775" cy="3611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999"/>
            <a:ext cx="4041775" cy="3713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920749"/>
            <a:ext cx="8229600" cy="836083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75223-1DF4-4DDF-A7CE-8576C961AF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F42E0-A65F-4C0F-AB95-43DA9DAEF3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89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OUH_FT_Powerpoint_Elements.pdf-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20749"/>
            <a:ext cx="8229600" cy="836083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C5BC1-531E-4864-B48A-86F8B59C55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039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151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06703-7B35-415E-AF23-BEDFE1C578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84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OUH_FT_Powerpoint_Elements.pdf-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BDA5-6C39-4E79-9D24-AEACE1FCBE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E31CB-81BC-47C0-90C3-399AEB370C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8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5333-E77C-4318-B855-58CC4B768CB1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F05A-2D67-491F-BF75-BA61D28481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43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5333-E77C-4318-B855-58CC4B768CB1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F05A-2D67-491F-BF75-BA61D28481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83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5333-E77C-4318-B855-58CC4B768CB1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F05A-2D67-491F-BF75-BA61D28481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88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5333-E77C-4318-B855-58CC4B768CB1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F05A-2D67-491F-BF75-BA61D28481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4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5333-E77C-4318-B855-58CC4B768CB1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F05A-2D67-491F-BF75-BA61D28481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84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5333-E77C-4318-B855-58CC4B768CB1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F05A-2D67-491F-BF75-BA61D28481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44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5333-E77C-4318-B855-58CC4B768CB1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F05A-2D67-491F-BF75-BA61D28481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24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B5333-E77C-4318-B855-58CC4B768CB1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6F05A-2D67-491F-BF75-BA61D28481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36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OUH_FT_Powerpoint_Elements.pdf-6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2A3E703-EBA1-4518-804E-16FB5A5CF0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6B05F6F4-5B79-4FED-A9C1-9746A42EC819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OUH_FT_Powerpoint_Elements.pdf-6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2A3E703-EBA1-4518-804E-16FB5A5CF0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6B05F6F4-5B79-4FED-A9C1-9746A42EC819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3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Clinical cases for discussion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Jan.keenan@ouh.nhs.uk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694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457200" y="792163"/>
            <a:ext cx="8229600" cy="714375"/>
          </a:xfrm>
        </p:spPr>
        <p:txBody>
          <a:bodyPr/>
          <a:lstStyle/>
          <a:p>
            <a:pPr algn="l" eaLnBrk="1" hangingPunct="1"/>
            <a:r>
              <a:rPr lang="en-GB" altLang="en-US" dirty="0" smtClean="0"/>
              <a:t>RACPC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2254928"/>
            <a:ext cx="4038600" cy="4228421"/>
          </a:xfrm>
        </p:spPr>
        <p:txBody>
          <a:bodyPr/>
          <a:lstStyle/>
          <a:p>
            <a:pPr eaLnBrk="1" hangingPunct="1">
              <a:defRPr/>
            </a:pPr>
            <a:r>
              <a:rPr lang="en-GB" sz="2000" dirty="0" smtClean="0"/>
              <a:t>The patient: 59 </a:t>
            </a:r>
            <a:r>
              <a:rPr lang="en-GB" sz="2000" dirty="0" smtClean="0"/>
              <a:t>year old man; new onset stable angina with rapidly deteriorating </a:t>
            </a:r>
            <a:r>
              <a:rPr lang="en-GB" sz="2000" dirty="0" smtClean="0"/>
              <a:t>symptoms</a:t>
            </a:r>
          </a:p>
          <a:p>
            <a:pPr eaLnBrk="1" hangingPunct="1">
              <a:defRPr/>
            </a:pPr>
            <a:r>
              <a:rPr lang="en-GB" sz="2000" dirty="0" smtClean="0"/>
              <a:t>Previously fit and well</a:t>
            </a:r>
            <a:endParaRPr lang="en-GB" sz="2000" dirty="0" smtClean="0"/>
          </a:p>
          <a:p>
            <a:pPr eaLnBrk="1" hangingPunct="1">
              <a:defRPr/>
            </a:pPr>
            <a:r>
              <a:rPr lang="en-GB" sz="2000" dirty="0" smtClean="0"/>
              <a:t>ECG normal at GP, Anterior TWI in clinic</a:t>
            </a:r>
          </a:p>
          <a:p>
            <a:pPr eaLnBrk="1" hangingPunct="1">
              <a:defRPr/>
            </a:pPr>
            <a:r>
              <a:rPr lang="en-GB" sz="2000" dirty="0" smtClean="0"/>
              <a:t>To admit, or not to admit?</a:t>
            </a:r>
          </a:p>
          <a:p>
            <a:pPr eaLnBrk="1" hangingPunct="1">
              <a:defRPr/>
            </a:pPr>
            <a:r>
              <a:rPr lang="en-GB" sz="2000" dirty="0" smtClean="0"/>
              <a:t>Will you prescribe? </a:t>
            </a:r>
          </a:p>
          <a:p>
            <a:pPr eaLnBrk="1" hangingPunct="1">
              <a:defRPr/>
            </a:pPr>
            <a:r>
              <a:rPr lang="en-GB" sz="2000" dirty="0" smtClean="0"/>
              <a:t>What are your priorities?</a:t>
            </a:r>
          </a:p>
          <a:p>
            <a:pPr eaLnBrk="1" hangingPunct="1">
              <a:defRPr/>
            </a:pPr>
            <a:endParaRPr lang="en-GB" sz="2000" dirty="0" smtClean="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331" y="1358899"/>
            <a:ext cx="2095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289" y="3540124"/>
            <a:ext cx="20002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038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5"/>
          <p:cNvSpPr>
            <a:spLocks noGrp="1"/>
          </p:cNvSpPr>
          <p:nvPr>
            <p:ph idx="1"/>
          </p:nvPr>
        </p:nvSpPr>
        <p:spPr>
          <a:xfrm>
            <a:off x="457200" y="1830388"/>
            <a:ext cx="8229600" cy="4556125"/>
          </a:xfrm>
        </p:spPr>
        <p:txBody>
          <a:bodyPr/>
          <a:lstStyle/>
          <a:p>
            <a:pPr eaLnBrk="1" hangingPunct="1"/>
            <a:r>
              <a:rPr lang="en-GB" altLang="en-US" sz="2400" dirty="0" smtClean="0"/>
              <a:t>73 year old lady </a:t>
            </a:r>
            <a:r>
              <a:rPr lang="en-GB" altLang="en-US" sz="2400" dirty="0" smtClean="0"/>
              <a:t>awaiting a </a:t>
            </a:r>
            <a:r>
              <a:rPr lang="en-GB" altLang="en-US" sz="2400" dirty="0" smtClean="0"/>
              <a:t>left atrial circumferential ablation </a:t>
            </a:r>
            <a:r>
              <a:rPr lang="en-GB" altLang="en-US" sz="2400" dirty="0" smtClean="0"/>
              <a:t>in AF at the time of </a:t>
            </a:r>
            <a:r>
              <a:rPr lang="en-GB" altLang="en-US" sz="2400" dirty="0" smtClean="0"/>
              <a:t>preadmission clinic (PAC), </a:t>
            </a:r>
            <a:r>
              <a:rPr lang="en-GB" altLang="en-US" sz="2400" dirty="0" smtClean="0"/>
              <a:t>poor rate control. Ankle oedema, increasing SOB on minimal exertion – rate related </a:t>
            </a:r>
            <a:r>
              <a:rPr lang="en-GB" altLang="en-US" sz="2400" dirty="0" smtClean="0"/>
              <a:t>– and deteriorating gradually</a:t>
            </a:r>
          </a:p>
          <a:p>
            <a:pPr eaLnBrk="1" hangingPunct="1"/>
            <a:r>
              <a:rPr lang="en-GB" altLang="en-US" sz="2400" dirty="0" smtClean="0"/>
              <a:t>PAC </a:t>
            </a:r>
            <a:r>
              <a:rPr lang="en-GB" altLang="en-US" sz="2400" dirty="0" smtClean="0"/>
              <a:t>is outpatients </a:t>
            </a:r>
            <a:r>
              <a:rPr lang="en-GB" altLang="en-US" sz="2400" dirty="0" smtClean="0"/>
              <a:t>–it’s Friday afternoon, she is due her procedure on Wednesday next week</a:t>
            </a:r>
            <a:endParaRPr lang="en-GB" altLang="en-US" sz="2400" dirty="0" smtClean="0"/>
          </a:p>
          <a:p>
            <a:pPr eaLnBrk="1" hangingPunct="1"/>
            <a:endParaRPr lang="en-GB" altLang="en-US" sz="2400" dirty="0" smtClean="0"/>
          </a:p>
          <a:p>
            <a:pPr eaLnBrk="1" hangingPunct="1"/>
            <a:r>
              <a:rPr lang="en-GB" altLang="en-US" sz="2400" dirty="0" smtClean="0"/>
              <a:t>What other information do you need?</a:t>
            </a:r>
          </a:p>
          <a:p>
            <a:pPr eaLnBrk="1" hangingPunct="1"/>
            <a:r>
              <a:rPr lang="en-GB" altLang="en-US" sz="2400" dirty="0" smtClean="0"/>
              <a:t>Will you prescribe?</a:t>
            </a:r>
          </a:p>
          <a:p>
            <a:pPr eaLnBrk="1" hangingPunct="1"/>
            <a:r>
              <a:rPr lang="en-GB" altLang="en-US" sz="2400" dirty="0" smtClean="0"/>
              <a:t>What is your priority?</a:t>
            </a:r>
            <a:endParaRPr lang="en-GB" altLang="en-US" dirty="0" smtClean="0"/>
          </a:p>
        </p:txBody>
      </p:sp>
      <p:sp>
        <p:nvSpPr>
          <p:cNvPr id="29699" name="Title 4"/>
          <p:cNvSpPr>
            <a:spLocks noGrp="1"/>
          </p:cNvSpPr>
          <p:nvPr>
            <p:ph type="title"/>
          </p:nvPr>
        </p:nvSpPr>
        <p:spPr>
          <a:xfrm>
            <a:off x="457200" y="920750"/>
            <a:ext cx="8229600" cy="836613"/>
          </a:xfrm>
        </p:spPr>
        <p:txBody>
          <a:bodyPr/>
          <a:lstStyle/>
          <a:p>
            <a:pPr algn="l" eaLnBrk="1" hangingPunct="1"/>
            <a:r>
              <a:rPr lang="en-GB" altLang="en-US" dirty="0" smtClean="0"/>
              <a:t>Cardiology Pre-admission</a:t>
            </a:r>
            <a:endParaRPr lang="en-GB" alt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870" y="4653136"/>
            <a:ext cx="3346341" cy="189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837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/>
            <a:r>
              <a:rPr lang="en-GB" altLang="en-US" sz="2000" dirty="0" smtClean="0">
                <a:solidFill>
                  <a:prstClr val="black"/>
                </a:solidFill>
              </a:rPr>
              <a:t>63 </a:t>
            </a:r>
            <a:r>
              <a:rPr lang="en-GB" altLang="en-US" sz="2000" dirty="0">
                <a:solidFill>
                  <a:prstClr val="black"/>
                </a:solidFill>
              </a:rPr>
              <a:t>year old lady; anterior STEMI 3 months earlier; single vessel PCI, good LV, no bystander disease</a:t>
            </a:r>
          </a:p>
          <a:p>
            <a:pPr lvl="0" eaLnBrk="1" hangingPunct="1"/>
            <a:r>
              <a:rPr lang="en-GB" altLang="en-US" sz="2000" dirty="0" smtClean="0">
                <a:solidFill>
                  <a:prstClr val="black"/>
                </a:solidFill>
              </a:rPr>
              <a:t>Fed up. She’s tired</a:t>
            </a:r>
            <a:r>
              <a:rPr lang="en-GB" altLang="en-US" sz="2000" dirty="0">
                <a:solidFill>
                  <a:prstClr val="black"/>
                </a:solidFill>
              </a:rPr>
              <a:t>, </a:t>
            </a:r>
            <a:r>
              <a:rPr lang="en-GB" altLang="en-US" sz="2000" dirty="0" smtClean="0">
                <a:solidFill>
                  <a:prstClr val="black"/>
                </a:solidFill>
              </a:rPr>
              <a:t>c/o poor </a:t>
            </a:r>
            <a:r>
              <a:rPr lang="en-GB" altLang="en-US" sz="2000" dirty="0">
                <a:solidFill>
                  <a:prstClr val="black"/>
                </a:solidFill>
              </a:rPr>
              <a:t>effort tolerance, lethargy, poor concentration, can’t be bothered, vivid dreams, waking with central chest pain about once a week</a:t>
            </a:r>
          </a:p>
          <a:p>
            <a:pPr lvl="0" eaLnBrk="1" hangingPunct="1"/>
            <a:r>
              <a:rPr lang="en-GB" altLang="en-US" sz="2000" dirty="0">
                <a:solidFill>
                  <a:prstClr val="black"/>
                </a:solidFill>
              </a:rPr>
              <a:t>On aspirin 75mg od; </a:t>
            </a:r>
            <a:r>
              <a:rPr lang="en-GB" altLang="en-US" sz="2000" dirty="0" err="1">
                <a:solidFill>
                  <a:prstClr val="black"/>
                </a:solidFill>
              </a:rPr>
              <a:t>bisoprolol</a:t>
            </a:r>
            <a:r>
              <a:rPr lang="en-GB" altLang="en-US" sz="2000" dirty="0">
                <a:solidFill>
                  <a:prstClr val="black"/>
                </a:solidFill>
              </a:rPr>
              <a:t> 2.5mg od; </a:t>
            </a:r>
            <a:r>
              <a:rPr lang="en-GB" altLang="en-US" sz="2000" dirty="0" err="1">
                <a:solidFill>
                  <a:prstClr val="black"/>
                </a:solidFill>
              </a:rPr>
              <a:t>ramipril</a:t>
            </a:r>
            <a:r>
              <a:rPr lang="en-GB" altLang="en-US" sz="2000" dirty="0">
                <a:solidFill>
                  <a:prstClr val="black"/>
                </a:solidFill>
              </a:rPr>
              <a:t> 2.5mg od; atorvastatin 80mg od; </a:t>
            </a:r>
            <a:r>
              <a:rPr lang="en-GB" altLang="en-US" sz="2000" dirty="0" err="1">
                <a:solidFill>
                  <a:prstClr val="black"/>
                </a:solidFill>
              </a:rPr>
              <a:t>ticagrelor</a:t>
            </a:r>
            <a:r>
              <a:rPr lang="en-GB" altLang="en-US" sz="2000" dirty="0">
                <a:solidFill>
                  <a:prstClr val="black"/>
                </a:solidFill>
              </a:rPr>
              <a:t> 90mg </a:t>
            </a:r>
            <a:r>
              <a:rPr lang="en-GB" altLang="en-US" sz="2000" dirty="0" err="1">
                <a:solidFill>
                  <a:prstClr val="black"/>
                </a:solidFill>
              </a:rPr>
              <a:t>bd</a:t>
            </a:r>
            <a:endParaRPr lang="en-GB" altLang="en-US" sz="2000" dirty="0">
              <a:solidFill>
                <a:prstClr val="black"/>
              </a:solidFill>
            </a:endParaRPr>
          </a:p>
          <a:p>
            <a:pPr lvl="0" eaLnBrk="1" hangingPunct="1"/>
            <a:r>
              <a:rPr lang="en-GB" altLang="en-US" sz="2000" dirty="0">
                <a:solidFill>
                  <a:prstClr val="black"/>
                </a:solidFill>
              </a:rPr>
              <a:t>ECG reduced amplitude </a:t>
            </a:r>
            <a:r>
              <a:rPr lang="en-GB" altLang="en-US" sz="2000" dirty="0" smtClean="0">
                <a:solidFill>
                  <a:prstClr val="black"/>
                </a:solidFill>
              </a:rPr>
              <a:t>anterior </a:t>
            </a:r>
            <a:r>
              <a:rPr lang="en-GB" altLang="en-US" sz="2000" dirty="0">
                <a:solidFill>
                  <a:prstClr val="black"/>
                </a:solidFill>
              </a:rPr>
              <a:t>R wave, SR 52, no HF; BP </a:t>
            </a:r>
            <a:r>
              <a:rPr lang="en-GB" altLang="en-US" sz="2000" dirty="0" smtClean="0">
                <a:solidFill>
                  <a:prstClr val="black"/>
                </a:solidFill>
              </a:rPr>
              <a:t>156/85</a:t>
            </a:r>
          </a:p>
          <a:p>
            <a:pPr lvl="0" eaLnBrk="1" hangingPunct="1"/>
            <a:r>
              <a:rPr lang="en-GB" altLang="en-US" sz="2000" dirty="0" smtClean="0">
                <a:solidFill>
                  <a:prstClr val="black"/>
                </a:solidFill>
              </a:rPr>
              <a:t>Would you change anything?</a:t>
            </a:r>
          </a:p>
          <a:p>
            <a:pPr lvl="0" eaLnBrk="1" hangingPunct="1"/>
            <a:r>
              <a:rPr lang="en-GB" altLang="en-US" sz="2000" dirty="0" smtClean="0">
                <a:solidFill>
                  <a:prstClr val="black"/>
                </a:solidFill>
              </a:rPr>
              <a:t>Would you initiate any other medication?</a:t>
            </a:r>
            <a:endParaRPr lang="en-GB" altLang="en-US" sz="2000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 smtClean="0"/>
              <a:t>Cardiac rehabilitation / follow up after MI</a:t>
            </a:r>
            <a:endParaRPr lang="en-GB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697" y="4548368"/>
            <a:ext cx="3585592" cy="215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557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235</Words>
  <Application>Microsoft Office PowerPoint</Application>
  <PresentationFormat>On-screen Show (4:3)</PresentationFormat>
  <Paragraphs>24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Office Theme</vt:lpstr>
      <vt:lpstr>Custom Design</vt:lpstr>
      <vt:lpstr>1_Custom Design</vt:lpstr>
      <vt:lpstr>Clinical cases for discussion</vt:lpstr>
      <vt:lpstr>RACPC</vt:lpstr>
      <vt:lpstr>Cardiology Pre-admission</vt:lpstr>
      <vt:lpstr>Cardiac rehabilitation / follow up after MI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cases for discussion</dc:title>
  <dc:creator>Jan Keenan</dc:creator>
  <cp:lastModifiedBy>Jan Keenan</cp:lastModifiedBy>
  <cp:revision>2</cp:revision>
  <dcterms:created xsi:type="dcterms:W3CDTF">2021-05-07T17:48:20Z</dcterms:created>
  <dcterms:modified xsi:type="dcterms:W3CDTF">2021-05-07T18:02:28Z</dcterms:modified>
</cp:coreProperties>
</file>