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4"/>
  </p:notesMasterIdLst>
  <p:sldIdLst>
    <p:sldId id="270" r:id="rId2"/>
    <p:sldId id="259" r:id="rId3"/>
    <p:sldId id="266" r:id="rId4"/>
    <p:sldId id="268" r:id="rId5"/>
    <p:sldId id="262" r:id="rId6"/>
    <p:sldId id="261" r:id="rId7"/>
    <p:sldId id="260" r:id="rId8"/>
    <p:sldId id="264" r:id="rId9"/>
    <p:sldId id="265" r:id="rId10"/>
    <p:sldId id="267" r:id="rId11"/>
    <p:sldId id="269" r:id="rId12"/>
    <p:sldId id="263" r:id="rId13"/>
  </p:sldIdLst>
  <p:sldSz cx="12192000" cy="6858000"/>
  <p:notesSz cx="10020300" cy="68881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8" autoAdjust="0"/>
    <p:restoredTop sz="87323" autoAdjust="0"/>
  </p:normalViewPr>
  <p:slideViewPr>
    <p:cSldViewPr snapToGrid="0">
      <p:cViewPr varScale="1">
        <p:scale>
          <a:sx n="104" d="100"/>
          <a:sy n="104" d="100"/>
        </p:scale>
        <p:origin x="648" y="13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3" d="100"/>
          <a:sy n="83" d="100"/>
        </p:scale>
        <p:origin x="37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42131" cy="345604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75851" y="0"/>
            <a:ext cx="4342131" cy="345604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50373EB0-944B-4B25-9EBD-CAFEE732F550}" type="datetimeFigureOut">
              <a:rPr lang="en-GB" smtClean="0"/>
              <a:t>11/04/2021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43225" y="860425"/>
            <a:ext cx="4133850" cy="23256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002031" y="3314929"/>
            <a:ext cx="8016239" cy="2712214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42560"/>
            <a:ext cx="4342131" cy="34560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75851" y="6542560"/>
            <a:ext cx="4342131" cy="34560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0CBDB0AF-D316-4E30-BFF3-6BD744DCFF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41148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Prof. Nancy Fontaine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DB0AF-D316-4E30-BFF3-6BD744DCFF09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53466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JF 1</a:t>
            </a:r>
            <a:r>
              <a:rPr lang="en-GB" baseline="30000" dirty="0"/>
              <a:t>st</a:t>
            </a:r>
            <a:r>
              <a:rPr lang="en-GB" dirty="0"/>
              <a:t> President, Alliances are being formed, EU working parties, </a:t>
            </a:r>
            <a:r>
              <a:rPr lang="en-GB" b="1" dirty="0"/>
              <a:t>Presentations in French, German, English.</a:t>
            </a:r>
            <a:r>
              <a:rPr lang="en-GB" dirty="0"/>
              <a:t> </a:t>
            </a:r>
            <a:r>
              <a:rPr lang="en-GB" b="1" dirty="0"/>
              <a:t>External Expertise </a:t>
            </a:r>
            <a:r>
              <a:rPr lang="en-GB" dirty="0"/>
              <a:t>from members, ANP, Nurse Prescribing, Membership not just for ND but Nurse Leaders-I</a:t>
            </a:r>
            <a:r>
              <a:rPr lang="en-GB" b="1" dirty="0"/>
              <a:t>NFLUENCING </a:t>
            </a:r>
            <a:r>
              <a:rPr lang="en-GB" dirty="0"/>
              <a:t>POLICIES WITHIN THE EU +++ Nurse ENTREPRENEUR: ENGLISH FOR NURSES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DB0AF-D316-4E30-BFF3-6BD744DCFF09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25353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DB0AF-D316-4E30-BFF3-6BD744DCFF09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07561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 Personal account of my professional journey, bumps and all.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DB0AF-D316-4E30-BFF3-6BD744DCFF09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2954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Business Studies 3 </a:t>
            </a:r>
            <a:r>
              <a:rPr lang="en-GB" dirty="0" err="1"/>
              <a:t>yrs</a:t>
            </a:r>
            <a:r>
              <a:rPr lang="en-GB" dirty="0"/>
              <a:t> f/t then off to England to start work at the SNTO, YHA--- future husband, back to CH to start nursing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DB0AF-D316-4E30-BFF3-6BD744DCFF09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16452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From:   Hanging on to the motivation and shaping it towards determination is not always easy….</a:t>
            </a:r>
          </a:p>
          <a:p>
            <a:r>
              <a:rPr lang="en-GB" dirty="0"/>
              <a:t>	I will now present my talk in THREE sections: </a:t>
            </a:r>
            <a:r>
              <a:rPr lang="en-GB" b="1" dirty="0"/>
              <a:t>1</a:t>
            </a:r>
            <a:r>
              <a:rPr lang="en-GB" dirty="0"/>
              <a:t>Learning experiences in Malawi, then short </a:t>
            </a:r>
            <a:r>
              <a:rPr lang="en-GB" b="1" dirty="0"/>
              <a:t>2</a:t>
            </a:r>
            <a:r>
              <a:rPr lang="en-GB" dirty="0"/>
              <a:t> years in York followed by Madagascar, back to UK (Leeds, Brighton, Carlisle) </a:t>
            </a:r>
            <a:r>
              <a:rPr lang="en-GB" b="1" dirty="0"/>
              <a:t>3 1992  </a:t>
            </a:r>
            <a:r>
              <a:rPr lang="en-GB" b="0" dirty="0"/>
              <a:t>ENDA, Links and summary of Reflections.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DB0AF-D316-4E30-BFF3-6BD744DCFF09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90259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>
                <a:latin typeface="Verdana" panose="020B0604030504040204" pitchFamily="34" charset="0"/>
                <a:ea typeface="Verdana" panose="020B0604030504040204" pitchFamily="34" charset="0"/>
              </a:rPr>
              <a:t>5 years later I am a qualified nurse! </a:t>
            </a:r>
            <a:r>
              <a:rPr lang="en-GB" dirty="0"/>
              <a:t>(2yrs in SNTO, UK &amp; 3 </a:t>
            </a:r>
            <a:r>
              <a:rPr lang="en-GB" dirty="0" err="1"/>
              <a:t>yrs</a:t>
            </a:r>
            <a:r>
              <a:rPr lang="en-GB" dirty="0"/>
              <a:t> Red Cross Hospital, Berne) </a:t>
            </a:r>
            <a:r>
              <a:rPr lang="en-GB" b="1" dirty="0"/>
              <a:t>Long journey starts</a:t>
            </a:r>
            <a:r>
              <a:rPr lang="en-GB" b="0" dirty="0"/>
              <a:t> with somewhat starry eyes and</a:t>
            </a:r>
            <a:r>
              <a:rPr lang="en-GB" dirty="0"/>
              <a:t> somewhat ill prepared ….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DB0AF-D316-4E30-BFF3-6BD744DCFF09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19768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 was told that I  would work in a newly built hospital …..My image of a hospital was not what I found!   And my husband was to establish a farm.  Our tour duration was 3 years. ---Back to the UK for 2 years to York.    (The work has carried on: Teaching hospital, Farm with fishponds ….)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DB0AF-D316-4E30-BFF3-6BD744DCFF09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78664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We are better prepared: have made contact with the right people in Madagascar (</a:t>
            </a:r>
            <a:r>
              <a:rPr lang="en-GB" dirty="0" err="1"/>
              <a:t>Antanarive</a:t>
            </a:r>
            <a:r>
              <a:rPr lang="en-GB" dirty="0"/>
              <a:t>) prior to the journey (Rotary, Clergymen) and got help from family and friends at home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DB0AF-D316-4E30-BFF3-6BD744DCFF09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63611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LEEDS</a:t>
            </a:r>
            <a:r>
              <a:rPr lang="en-GB" dirty="0"/>
              <a:t>: Reflection, Learning; </a:t>
            </a:r>
            <a:r>
              <a:rPr lang="en-GB" b="1" dirty="0"/>
              <a:t>BRIGHTON: Night Sister a</a:t>
            </a:r>
            <a:r>
              <a:rPr lang="en-GB" dirty="0"/>
              <a:t>) Re-group and remain motivated; </a:t>
            </a:r>
            <a:r>
              <a:rPr lang="en-GB" b="1" dirty="0"/>
              <a:t>b</a:t>
            </a:r>
            <a:r>
              <a:rPr lang="en-GB" dirty="0"/>
              <a:t>) Get into Action and Speak up! </a:t>
            </a:r>
            <a:r>
              <a:rPr lang="en-GB" b="1" dirty="0"/>
              <a:t>c</a:t>
            </a:r>
            <a:r>
              <a:rPr lang="en-GB" dirty="0"/>
              <a:t>) Accept Help (Director of Education, from Canadian host &amp; Prof Charlotte Kratz) </a:t>
            </a:r>
            <a:r>
              <a:rPr lang="en-GB" b="1" dirty="0"/>
              <a:t>d</a:t>
            </a:r>
            <a:r>
              <a:rPr lang="en-GB" dirty="0"/>
              <a:t>) Imagine the “what if”  and Act &amp; take the  Opportunity (Outline a job description for a job which does not yet exist) </a:t>
            </a:r>
            <a:r>
              <a:rPr lang="en-GB" b="1" dirty="0"/>
              <a:t>e</a:t>
            </a:r>
            <a:r>
              <a:rPr lang="en-GB" dirty="0"/>
              <a:t>) Mr Foster From Finance helps, RCN gives support with media training whilst nurses close doors (not for long). </a:t>
            </a:r>
            <a:r>
              <a:rPr lang="en-GB" b="1" dirty="0"/>
              <a:t>OPPORTUNITIES </a:t>
            </a:r>
            <a:r>
              <a:rPr lang="en-GB" b="0" dirty="0"/>
              <a:t>taken to develop new ways of working (interprofessional working, budget sharing)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DB0AF-D316-4E30-BFF3-6BD744DCFF09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39665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From 1988 – 1992: I don’t </a:t>
            </a:r>
            <a:r>
              <a:rPr lang="en-GB" b="1" dirty="0"/>
              <a:t>assume</a:t>
            </a:r>
            <a:r>
              <a:rPr lang="en-GB" dirty="0"/>
              <a:t> to know what staff know </a:t>
            </a:r>
            <a:r>
              <a:rPr lang="en-GB" u="sng" dirty="0"/>
              <a:t>or</a:t>
            </a:r>
            <a:r>
              <a:rPr lang="en-GB" dirty="0"/>
              <a:t> don’t know  and find an ally (Dir. of Education) and Clinical Grading also helped!) </a:t>
            </a:r>
            <a:r>
              <a:rPr lang="en-GB" b="1" dirty="0"/>
              <a:t>Nurture</a:t>
            </a:r>
            <a:r>
              <a:rPr lang="en-GB" dirty="0"/>
              <a:t> the “good bits” (staff and practices) let them </a:t>
            </a:r>
            <a:r>
              <a:rPr lang="en-GB" b="1" dirty="0"/>
              <a:t>Inspire</a:t>
            </a:r>
            <a:r>
              <a:rPr lang="en-GB" dirty="0"/>
              <a:t> others (Champions), make tough Decisions (meringues, Aberdeen) </a:t>
            </a:r>
            <a:r>
              <a:rPr lang="en-GB" b="1" dirty="0"/>
              <a:t>Involvement </a:t>
            </a:r>
            <a:r>
              <a:rPr lang="en-GB" b="0" dirty="0"/>
              <a:t>RCN (International Committee), IHM (member), University College of </a:t>
            </a:r>
            <a:r>
              <a:rPr lang="en-GB" b="0" dirty="0" err="1"/>
              <a:t>St.Martin’s</a:t>
            </a:r>
            <a:r>
              <a:rPr lang="en-GB" b="0" dirty="0"/>
              <a:t> (Governor) </a:t>
            </a:r>
            <a:r>
              <a:rPr lang="en-GB" b="1" dirty="0"/>
              <a:t>Further Studies </a:t>
            </a:r>
            <a:r>
              <a:rPr lang="en-GB" b="0" dirty="0"/>
              <a:t>Birmingham University 2yrs p/t  </a:t>
            </a:r>
          </a:p>
          <a:p>
            <a:r>
              <a:rPr lang="en-GB" b="0" dirty="0"/>
              <a:t>From 1992 – 1997 Same Boardroom, same faces but different responsibilities; building on good relationships. </a:t>
            </a:r>
          </a:p>
          <a:p>
            <a:endParaRPr lang="en-GB" b="0" dirty="0"/>
          </a:p>
          <a:p>
            <a:r>
              <a:rPr lang="en-GB" b="0" dirty="0"/>
              <a:t>  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DB0AF-D316-4E30-BFF3-6BD744DCFF09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38560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16793-3DA0-4793-88F0-EA05EB86B18E}" type="datetime1">
              <a:rPr lang="en-GB" smtClean="0"/>
              <a:t>11/04/2021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D65DF-538A-4B57-89B6-2D83F8D54ACC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6999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2D563-9C8B-462D-810F-15BDC1020BA8}" type="datetime1">
              <a:rPr lang="en-GB" smtClean="0"/>
              <a:t>11/04/2021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D65DF-538A-4B57-89B6-2D83F8D54A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6451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997F0-FBC8-4586-814A-5D1C4ABD48DD}" type="datetime1">
              <a:rPr lang="en-GB" smtClean="0"/>
              <a:t>11/04/2021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D65DF-538A-4B57-89B6-2D83F8D54A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6401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ABBE8-6681-461E-831C-BE31F95ABA97}" type="datetime1">
              <a:rPr lang="en-GB" smtClean="0"/>
              <a:t>11/04/2021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D65DF-538A-4B57-89B6-2D83F8D54A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0794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CBA53-7161-4B83-A829-B1951F3EF8FD}" type="datetime1">
              <a:rPr lang="en-GB" smtClean="0"/>
              <a:t>11/04/2021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D65DF-538A-4B57-89B6-2D83F8D54ACC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8654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7C986-17C3-4866-9A1A-7DED69D2D405}" type="datetime1">
              <a:rPr lang="en-GB" smtClean="0"/>
              <a:t>11/04/2021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D65DF-538A-4B57-89B6-2D83F8D54A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280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49FAE-7FC9-474C-9D74-5343285FB27A}" type="datetime1">
              <a:rPr lang="en-GB" smtClean="0"/>
              <a:t>11/04/2021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D65DF-538A-4B57-89B6-2D83F8D54A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1418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73BF4-1540-410A-BDB4-282486D1A7C3}" type="datetime1">
              <a:rPr lang="en-GB" smtClean="0"/>
              <a:t>11/04/2021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D65DF-538A-4B57-89B6-2D83F8D54A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3395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C63A6-D34F-4446-96AA-FCA508302DB0}" type="datetime1">
              <a:rPr lang="en-GB" smtClean="0"/>
              <a:t>11/04/2021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D65DF-538A-4B57-89B6-2D83F8D54A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90853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8F28CCF8-C824-4278-BCE6-5688ABAA04DC}" type="datetime1">
              <a:rPr lang="en-GB" smtClean="0"/>
              <a:t>11/04/2021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A6D65DF-538A-4B57-89B6-2D83F8D54A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213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4838C-6459-4D3C-8350-27B865BAAC78}" type="datetime1">
              <a:rPr lang="en-GB" smtClean="0"/>
              <a:t>11/04/2021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D65DF-538A-4B57-89B6-2D83F8D54A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7441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EAEF9274-9F0B-4C1B-8AD8-E05E3740991A}" type="datetime1">
              <a:rPr lang="en-GB" smtClean="0"/>
              <a:t>11/04/2021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A6D65DF-538A-4B57-89B6-2D83F8D54ACC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3938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741B58E-3B65-4A01-A276-975AB2CF8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AAC67C3-831B-4AB1-A259-DFB839CAFA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A46304-84C1-447C-9406-4883BEA5A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605896"/>
            <a:ext cx="3084844" cy="5646208"/>
          </a:xfrm>
        </p:spPr>
        <p:txBody>
          <a:bodyPr anchor="ctr">
            <a:normAutofit/>
          </a:bodyPr>
          <a:lstStyle/>
          <a:p>
            <a:r>
              <a:rPr lang="en-GB" sz="36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 Effective Nurse Director</a:t>
            </a:r>
            <a:br>
              <a:rPr lang="en-GB" sz="36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en-GB" sz="36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GB" sz="36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 personal practical guide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54B3F04-9EAC-45C0-B3CE-0387EEA10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526EA-726A-430A-8D33-642EFD236D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2016" y="605896"/>
            <a:ext cx="6413663" cy="5646208"/>
          </a:xfrm>
        </p:spPr>
        <p:txBody>
          <a:bodyPr anchor="ctr">
            <a:normAutofit/>
          </a:bodyPr>
          <a:lstStyle/>
          <a:p>
            <a:endParaRPr lang="en-GB" dirty="0"/>
          </a:p>
          <a:p>
            <a:r>
              <a:rPr lang="en-GB" dirty="0"/>
              <a:t>Virtual presentation</a:t>
            </a:r>
          </a:p>
          <a:p>
            <a:r>
              <a:rPr lang="en-GB" dirty="0"/>
              <a:t>Friday, 14</a:t>
            </a:r>
            <a:r>
              <a:rPr lang="en-GB" baseline="30000" dirty="0"/>
              <a:t>th</a:t>
            </a:r>
            <a:r>
              <a:rPr lang="en-GB" dirty="0"/>
              <a:t> May 2021</a:t>
            </a:r>
          </a:p>
          <a:p>
            <a:endParaRPr lang="en-GB" dirty="0"/>
          </a:p>
          <a:p>
            <a:r>
              <a:rPr lang="en-GB" i="1" dirty="0"/>
              <a:t>JACQUELINE FILKINS, Professor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****************************************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6C84F8-500D-4AE1-8EF9-391213250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23055" y="6459785"/>
            <a:ext cx="108942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A6D65DF-538A-4B57-89B6-2D83F8D54ACC}" type="slidenum">
              <a:rPr lang="en-GB">
                <a:solidFill>
                  <a:schemeClr val="tx2"/>
                </a:solidFill>
              </a:rPr>
              <a:pPr>
                <a:spcAft>
                  <a:spcPts val="600"/>
                </a:spcAft>
              </a:pPr>
              <a:t>1</a:t>
            </a:fld>
            <a:endParaRPr lang="en-GB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5008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8" name="Rectangle 72">
            <a:extLst>
              <a:ext uri="{FF2B5EF4-FFF2-40B4-BE49-F238E27FC236}">
                <a16:creationId xmlns:a16="http://schemas.microsoft.com/office/drawing/2014/main" id="{4CFCD50F-4BF3-4733-BD42-5567080A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EA5DD3-F0ED-4580-B954-7B8BD0ABD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8459" y="321733"/>
            <a:ext cx="4644391" cy="1763971"/>
          </a:xfrm>
        </p:spPr>
        <p:txBody>
          <a:bodyPr>
            <a:normAutofit/>
          </a:bodyPr>
          <a:lstStyle/>
          <a:p>
            <a:r>
              <a:rPr lang="en-GB" sz="3400" dirty="0">
                <a:latin typeface="Verdana" panose="020B0604030504040204" pitchFamily="34" charset="0"/>
                <a:ea typeface="Verdana" panose="020B0604030504040204" pitchFamily="34" charset="0"/>
              </a:rPr>
              <a:t>1992: Creation of ENDA</a:t>
            </a:r>
          </a:p>
        </p:txBody>
      </p:sp>
      <p:sp>
        <p:nvSpPr>
          <p:cNvPr id="2059" name="Rectangle 74">
            <a:extLst>
              <a:ext uri="{FF2B5EF4-FFF2-40B4-BE49-F238E27FC236}">
                <a16:creationId xmlns:a16="http://schemas.microsoft.com/office/drawing/2014/main" id="{97C2466A-2320-4205-BDC2-056CD8BC2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3" y="321733"/>
            <a:ext cx="3057906" cy="3408237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Jump height-adjustable tables foster well-being in the workplace by  empowering people to choose… | Collaborative workspace, Adjustable height  table, Coworking space">
            <a:extLst>
              <a:ext uri="{FF2B5EF4-FFF2-40B4-BE49-F238E27FC236}">
                <a16:creationId xmlns:a16="http://schemas.microsoft.com/office/drawing/2014/main" id="{C0A1B80D-AE00-407F-9D97-31817C4FF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8336" y="1119322"/>
            <a:ext cx="2784700" cy="1813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0" name="Rectangle 76">
            <a:extLst>
              <a:ext uri="{FF2B5EF4-FFF2-40B4-BE49-F238E27FC236}">
                <a16:creationId xmlns:a16="http://schemas.microsoft.com/office/drawing/2014/main" id="{C24F77B6-3AFC-4981-A39A-15994073E1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12061" y="321733"/>
            <a:ext cx="2583939" cy="1955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61" name="Straight Connector 78">
            <a:extLst>
              <a:ext uri="{FF2B5EF4-FFF2-40B4-BE49-F238E27FC236}">
                <a16:creationId xmlns:a16="http://schemas.microsoft.com/office/drawing/2014/main" id="{E622A300-A12E-4C3D-A574-71AFFA8F2B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40096" y="2085703"/>
            <a:ext cx="411480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2" name="Rectangle 80">
            <a:extLst>
              <a:ext uri="{FF2B5EF4-FFF2-40B4-BE49-F238E27FC236}">
                <a16:creationId xmlns:a16="http://schemas.microsoft.com/office/drawing/2014/main" id="{B7D21A87-2874-4438-84BA-E02F7C6327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3" y="3879167"/>
            <a:ext cx="3057906" cy="213556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3" name="Rectangle 82">
            <a:extLst>
              <a:ext uri="{FF2B5EF4-FFF2-40B4-BE49-F238E27FC236}">
                <a16:creationId xmlns:a16="http://schemas.microsoft.com/office/drawing/2014/main" id="{0B0A69F5-520C-404C-9614-071AAE1387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28588" y="2451014"/>
            <a:ext cx="2567411" cy="3532765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51905B-46B1-4CD4-A7A7-B2C2ED4078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4752" y="2646358"/>
            <a:ext cx="2295082" cy="3142076"/>
          </a:xfrm>
          <a:prstGeom prst="rect">
            <a:avLst/>
          </a:prstGeom>
        </p:spPr>
      </p:pic>
      <p:sp>
        <p:nvSpPr>
          <p:cNvPr id="2064" name="Content Placeholder 2053">
            <a:extLst>
              <a:ext uri="{FF2B5EF4-FFF2-40B4-BE49-F238E27FC236}">
                <a16:creationId xmlns:a16="http://schemas.microsoft.com/office/drawing/2014/main" id="{761F1C57-4DFC-463D-8F89-8B9529162A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28459" y="2198914"/>
            <a:ext cx="4821283" cy="3670180"/>
          </a:xfrm>
        </p:spPr>
        <p:txBody>
          <a:bodyPr>
            <a:normAutofit/>
          </a:bodyPr>
          <a:lstStyle/>
          <a:p>
            <a:r>
              <a:rPr lang="en-US" dirty="0"/>
              <a:t>Need for action was decided: An association for Nurse Directors is planned. 1</a:t>
            </a:r>
            <a:r>
              <a:rPr lang="en-US" baseline="30000" dirty="0"/>
              <a:t>st</a:t>
            </a:r>
            <a:r>
              <a:rPr lang="en-US" dirty="0"/>
              <a:t> President is chosen.</a:t>
            </a:r>
          </a:p>
          <a:p>
            <a:r>
              <a:rPr lang="en-US" dirty="0"/>
              <a:t>We can achieve more together and learn from each other</a:t>
            </a:r>
          </a:p>
          <a:p>
            <a:r>
              <a:rPr lang="en-US" dirty="0"/>
              <a:t>Initial step: undertake a SWOT analysis of the job of Nurse Directors from the countries represented in ENDA</a:t>
            </a:r>
          </a:p>
          <a:p>
            <a:r>
              <a:rPr lang="en-US" dirty="0"/>
              <a:t>Bi-annual congresses are established </a:t>
            </a:r>
          </a:p>
          <a:p>
            <a:r>
              <a:rPr lang="en-US" dirty="0"/>
              <a:t>A </a:t>
            </a:r>
            <a:r>
              <a:rPr lang="en-US" b="1" dirty="0"/>
              <a:t>Proto-code of Ethics for ND </a:t>
            </a:r>
            <a:r>
              <a:rPr lang="en-US" dirty="0"/>
              <a:t>is created!</a:t>
            </a:r>
          </a:p>
          <a:p>
            <a:endParaRPr lang="en-US" dirty="0"/>
          </a:p>
        </p:txBody>
      </p:sp>
      <p:sp>
        <p:nvSpPr>
          <p:cNvPr id="2065" name="Rectangle 84">
            <a:extLst>
              <a:ext uri="{FF2B5EF4-FFF2-40B4-BE49-F238E27FC236}">
                <a16:creationId xmlns:a16="http://schemas.microsoft.com/office/drawing/2014/main" id="{54D683B1-E7B7-4AF5-8BF1-00757F13FB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66" name="Rectangle 86">
            <a:extLst>
              <a:ext uri="{FF2B5EF4-FFF2-40B4-BE49-F238E27FC236}">
                <a16:creationId xmlns:a16="http://schemas.microsoft.com/office/drawing/2014/main" id="{7B07ECB0-AC96-4F4F-AB0C-44EA1353C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59640B-7636-4B17-B2A8-902AC346F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A6D65DF-538A-4B57-89B6-2D83F8D54ACC}" type="slidenum">
              <a:rPr lang="en-GB" smtClean="0"/>
              <a:pPr>
                <a:spcAft>
                  <a:spcPts val="600"/>
                </a:spcAft>
              </a:pPr>
              <a:t>10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833F52-1B4E-463E-A285-6F98EE4E9009}"/>
              </a:ext>
            </a:extLst>
          </p:cNvPr>
          <p:cNvSpPr txBox="1"/>
          <p:nvPr/>
        </p:nvSpPr>
        <p:spPr>
          <a:xfrm>
            <a:off x="6840097" y="457200"/>
            <a:ext cx="863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5353980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87453-5760-4C17-B120-5BEEF5379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988906"/>
            <a:ext cx="10058400" cy="748454"/>
          </a:xfrm>
        </p:spPr>
        <p:txBody>
          <a:bodyPr>
            <a:normAutofit/>
          </a:bodyPr>
          <a:lstStyle/>
          <a:p>
            <a:pPr algn="ctr"/>
            <a:r>
              <a:rPr lang="en-GB" sz="28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Instead of networking think of making LINKS</a:t>
            </a:r>
            <a:endParaRPr lang="en-GB" sz="2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B68EF9-B53A-456A-9374-AAC414F225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84048" lvl="2" indent="0">
              <a:buNone/>
            </a:pP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</a:rPr>
              <a:t>   </a:t>
            </a:r>
            <a:r>
              <a:rPr lang="en-GB" sz="24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</a:rPr>
              <a:t>inks must be strong for the creation of a network </a:t>
            </a:r>
          </a:p>
          <a:p>
            <a:pPr lvl="2"/>
            <a:endParaRPr lang="en-GB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84048" lvl="2" indent="0">
              <a:buNone/>
            </a:pPr>
            <a:r>
              <a:rPr lang="en-GB" sz="2400" dirty="0">
                <a:latin typeface="Verdana" panose="020B0604030504040204" pitchFamily="34" charset="0"/>
                <a:ea typeface="Verdana" panose="020B0604030504040204" pitchFamily="34" charset="0"/>
              </a:rPr>
              <a:t>   </a:t>
            </a:r>
            <a:r>
              <a:rPr lang="en-GB" sz="24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</a:rPr>
              <a:t>ntuition, </a:t>
            </a:r>
            <a:r>
              <a:rPr lang="en-GB" sz="20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</a:rPr>
              <a:t>nnovation, </a:t>
            </a:r>
            <a:r>
              <a:rPr lang="en-GB" sz="20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</a:rPr>
              <a:t>nspiring, </a:t>
            </a:r>
            <a:r>
              <a:rPr lang="en-GB" sz="20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</a:t>
            </a:r>
            <a:r>
              <a:rPr lang="en-GB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nvolvement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</a:rPr>
              <a:t> are good ingredients </a:t>
            </a:r>
          </a:p>
          <a:p>
            <a:pPr lvl="3"/>
            <a:endParaRPr lang="en-GB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84048" lvl="2" indent="0">
              <a:buNone/>
            </a:pPr>
            <a:r>
              <a:rPr lang="en-GB" sz="20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</a:t>
            </a:r>
            <a:r>
              <a:rPr lang="en-GB" sz="24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</a:rPr>
              <a:t>urture </a:t>
            </a:r>
          </a:p>
          <a:p>
            <a:pPr marL="384048" lvl="2" indent="0">
              <a:buNone/>
            </a:pPr>
            <a:endParaRPr lang="en-GB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566928" lvl="3" indent="0">
              <a:buNone/>
            </a:pPr>
            <a:r>
              <a:rPr lang="en-GB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GB" sz="24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</a:rPr>
              <a:t>nowledge</a:t>
            </a:r>
          </a:p>
          <a:p>
            <a:pPr marL="566928" lvl="3" indent="0">
              <a:buNone/>
            </a:pPr>
            <a:endParaRPr lang="en-GB"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062EDD-28A7-4845-8A2F-0B3E321AF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D65DF-538A-4B57-89B6-2D83F8D54ACC}" type="slidenum">
              <a:rPr lang="en-GB" smtClean="0"/>
              <a:t>11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2597CE-F84B-47E2-977E-10B2EF9939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6498" y="3429000"/>
            <a:ext cx="3792354" cy="2864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0943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0ED7EF0-4C7F-4B80-A5B0-1B7AB3F5F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2332" y="286604"/>
            <a:ext cx="9843347" cy="968440"/>
          </a:xfrm>
        </p:spPr>
        <p:txBody>
          <a:bodyPr>
            <a:normAutofit/>
          </a:bodyPr>
          <a:lstStyle/>
          <a:p>
            <a:pPr algn="ctr"/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Reflections on elements </a:t>
            </a:r>
            <a:r>
              <a:rPr lang="en-GB" sz="280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which shaped my 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career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861031F-4E00-484B-BB2E-05AB2E141E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sz="22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COMMUNICATION</a:t>
            </a:r>
            <a:r>
              <a:rPr lang="en-GB" sz="2200" dirty="0">
                <a:latin typeface="Verdana" panose="020B0604030504040204" pitchFamily="34" charset="0"/>
                <a:ea typeface="Verdana" panose="020B0604030504040204" pitchFamily="34" charset="0"/>
              </a:rPr>
              <a:t>: Listen to tone, expression, body language. Ask the right questions. </a:t>
            </a:r>
          </a:p>
          <a:p>
            <a:r>
              <a:rPr lang="en-GB" sz="22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OPPORTUNTIES</a:t>
            </a:r>
            <a:r>
              <a:rPr lang="en-GB" sz="2200" dirty="0">
                <a:latin typeface="Verdana" panose="020B0604030504040204" pitchFamily="34" charset="0"/>
                <a:ea typeface="Verdana" panose="020B0604030504040204" pitchFamily="34" charset="0"/>
              </a:rPr>
              <a:t>: They may be big or small but take them, be brave!</a:t>
            </a:r>
          </a:p>
          <a:p>
            <a:r>
              <a:rPr lang="en-GB" sz="22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GET INVOLVED! </a:t>
            </a:r>
            <a:r>
              <a:rPr lang="en-GB" sz="2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See where you can make a difference.</a:t>
            </a:r>
          </a:p>
          <a:p>
            <a:r>
              <a:rPr lang="en-GB" sz="22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PROBLEM SOLVING: </a:t>
            </a:r>
            <a:r>
              <a:rPr lang="en-GB" sz="2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</a:t>
            </a:r>
            <a:r>
              <a:rPr lang="en-GB" sz="2200" dirty="0">
                <a:latin typeface="Verdana" panose="020B0604030504040204" pitchFamily="34" charset="0"/>
                <a:ea typeface="Verdana" panose="020B0604030504040204" pitchFamily="34" charset="0"/>
              </a:rPr>
              <a:t>nalyse it, seek solutions, identify possible support, prepare to be flexible and surprised - but do know your inner self.</a:t>
            </a:r>
          </a:p>
          <a:p>
            <a:r>
              <a:rPr lang="en-GB" sz="22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INSPIRE AND KEEP LEARNING: </a:t>
            </a:r>
            <a:r>
              <a:rPr lang="en-GB" sz="2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Make it happen for patients, staff and yourself.</a:t>
            </a:r>
            <a:endParaRPr lang="en-GB" sz="2200" dirty="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GB" sz="22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DELEGATE:</a:t>
            </a:r>
            <a:r>
              <a:rPr lang="en-GB" sz="2200" dirty="0">
                <a:latin typeface="Verdana" panose="020B0604030504040204" pitchFamily="34" charset="0"/>
                <a:ea typeface="Verdana" panose="020B0604030504040204" pitchFamily="34" charset="0"/>
              </a:rPr>
              <a:t> Be clear about what, who, when and level of delegated authority.  </a:t>
            </a:r>
          </a:p>
          <a:p>
            <a:endParaRPr lang="en-GB" sz="2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GB" sz="22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…………GET A HOBBY!!!!</a:t>
            </a:r>
          </a:p>
          <a:p>
            <a:r>
              <a:rPr lang="en-GB" sz="22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endParaRPr lang="en-GB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02C859-1B61-48EC-A109-82C393D7A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D65DF-538A-4B57-89B6-2D83F8D54ACC}" type="slidenum">
              <a:rPr lang="en-GB" smtClean="0"/>
              <a:t>12</a:t>
            </a:fld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1C9C9F7-0022-4686-BDE1-43BDD760D0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054"/>
          <a:stretch/>
        </p:blipFill>
        <p:spPr>
          <a:xfrm>
            <a:off x="5152173" y="4533500"/>
            <a:ext cx="1521343" cy="232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669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92"/>
    </mc:Choice>
    <mc:Fallback xmlns="">
      <p:transition spd="slow" advTm="8092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Twisting road thorugh hills and a valley at sunset">
            <a:extLst>
              <a:ext uri="{FF2B5EF4-FFF2-40B4-BE49-F238E27FC236}">
                <a16:creationId xmlns:a16="http://schemas.microsoft.com/office/drawing/2014/main" id="{80A57E0E-C375-46C1-8191-F15AA90547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78" r="25200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742CC6-BC72-4CB8-889B-AAEDA8CDB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dirty="0">
                <a:solidFill>
                  <a:srgbClr val="FFFFFF"/>
                </a:solidFill>
              </a:rPr>
              <a:t>Dreams are allowed but a bumpy road can be expected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2EEB07-64FE-4502-B8BD-947AC0DA3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5A6D65DF-538A-4B57-89B6-2D83F8D54ACC}" type="slidenum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2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02539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F3B74-0D15-4EFF-AA5F-C1865CC54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2800" b="1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My Dream – it is postponed for 5 years....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AF95A0-5A11-416C-98A3-6181817D4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D65DF-538A-4B57-89B6-2D83F8D54ACC}" type="slidenum">
              <a:rPr lang="en-GB" smtClean="0"/>
              <a:t>3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FE2EF9-42B5-4C17-9E6E-102168F6028A}"/>
              </a:ext>
            </a:extLst>
          </p:cNvPr>
          <p:cNvSpPr txBox="1"/>
          <p:nvPr/>
        </p:nvSpPr>
        <p:spPr>
          <a:xfrm>
            <a:off x="1869621" y="2608446"/>
            <a:ext cx="853528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Verdana" panose="020B0604030504040204" pitchFamily="34" charset="0"/>
                <a:ea typeface="Verdana" panose="020B0604030504040204" pitchFamily="34" charset="0"/>
              </a:rPr>
              <a:t>My dream was to become a nurse </a:t>
            </a:r>
          </a:p>
          <a:p>
            <a:r>
              <a:rPr lang="en-GB" sz="2400" dirty="0">
                <a:latin typeface="Verdana" panose="020B0604030504040204" pitchFamily="34" charset="0"/>
                <a:ea typeface="Verdana" panose="020B0604030504040204" pitchFamily="34" charset="0"/>
              </a:rPr>
              <a:t>Not in my home country        but in Africa!</a:t>
            </a:r>
          </a:p>
          <a:p>
            <a:endParaRPr lang="en-GB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GB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GB" sz="2400" dirty="0">
                <a:latin typeface="Verdana" panose="020B0604030504040204" pitchFamily="34" charset="0"/>
                <a:ea typeface="Verdana" panose="020B0604030504040204" pitchFamily="34" charset="0"/>
              </a:rPr>
              <a:t>… there was a problem: “</a:t>
            </a:r>
            <a:r>
              <a:rPr lang="en-GB" sz="2400" i="1" dirty="0">
                <a:latin typeface="Verdana" panose="020B0604030504040204" pitchFamily="34" charset="0"/>
                <a:ea typeface="Verdana" panose="020B0604030504040204" pitchFamily="34" charset="0"/>
              </a:rPr>
              <a:t>Business studies come first!”</a:t>
            </a:r>
          </a:p>
          <a:p>
            <a:endParaRPr lang="en-GB" sz="2400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GB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GB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26" name="Picture 2" descr="13 Best Switzerland flag ideas | switzerland flag, switzerland, swiss flag">
            <a:extLst>
              <a:ext uri="{FF2B5EF4-FFF2-40B4-BE49-F238E27FC236}">
                <a16:creationId xmlns:a16="http://schemas.microsoft.com/office/drawing/2014/main" id="{FD33E592-244D-4B85-AE3F-AC4240B5B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0781" y="3059120"/>
            <a:ext cx="692968" cy="692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3154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732318D-AD50-4B65-8768-5562358B7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D65DF-538A-4B57-89B6-2D83F8D54ACC}" type="slidenum">
              <a:rPr lang="en-GB" smtClean="0"/>
              <a:t>4</a:t>
            </a:fld>
            <a:endParaRPr lang="en-GB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D60E403-F77B-48E3-8A20-B1487B89DBA7}"/>
              </a:ext>
            </a:extLst>
          </p:cNvPr>
          <p:cNvSpPr/>
          <p:nvPr/>
        </p:nvSpPr>
        <p:spPr>
          <a:xfrm>
            <a:off x="1885950" y="734786"/>
            <a:ext cx="7527471" cy="47026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n w="19050">
                <a:solidFill>
                  <a:schemeClr val="accent1">
                    <a:lumMod val="20000"/>
                    <a:lumOff val="80000"/>
                  </a:schemeClr>
                </a:solidFill>
              </a:ln>
              <a:solidFill>
                <a:schemeClr val="accent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endParaRPr lang="en-GB" dirty="0">
              <a:ln w="19050">
                <a:solidFill>
                  <a:schemeClr val="accent1">
                    <a:lumMod val="20000"/>
                    <a:lumOff val="80000"/>
                  </a:schemeClr>
                </a:solidFill>
              </a:ln>
              <a:solidFill>
                <a:schemeClr val="accent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endParaRPr lang="en-GB" dirty="0">
              <a:ln w="19050">
                <a:solidFill>
                  <a:schemeClr val="accent1">
                    <a:lumMod val="20000"/>
                    <a:lumOff val="80000"/>
                  </a:schemeClr>
                </a:solidFill>
              </a:ln>
              <a:solidFill>
                <a:schemeClr val="accent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endParaRPr lang="en-GB" dirty="0">
              <a:ln w="19050">
                <a:solidFill>
                  <a:schemeClr val="accent1">
                    <a:lumMod val="20000"/>
                    <a:lumOff val="80000"/>
                  </a:schemeClr>
                </a:solidFill>
              </a:ln>
              <a:solidFill>
                <a:schemeClr val="accent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endParaRPr lang="en-GB" dirty="0">
              <a:ln w="19050">
                <a:solidFill>
                  <a:schemeClr val="accent1">
                    <a:lumMod val="20000"/>
                    <a:lumOff val="80000"/>
                  </a:schemeClr>
                </a:solidFill>
              </a:ln>
              <a:solidFill>
                <a:schemeClr val="accent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endParaRPr lang="en-GB" dirty="0">
              <a:ln w="19050">
                <a:solidFill>
                  <a:schemeClr val="accent1">
                    <a:lumMod val="20000"/>
                    <a:lumOff val="80000"/>
                  </a:schemeClr>
                </a:solidFill>
              </a:ln>
              <a:solidFill>
                <a:schemeClr val="accent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endParaRPr lang="en-GB" dirty="0">
              <a:ln w="19050">
                <a:solidFill>
                  <a:schemeClr val="accent1">
                    <a:lumMod val="20000"/>
                    <a:lumOff val="80000"/>
                  </a:schemeClr>
                </a:solidFill>
              </a:ln>
              <a:solidFill>
                <a:schemeClr val="accent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endParaRPr lang="en-GB" dirty="0">
              <a:ln w="19050">
                <a:solidFill>
                  <a:schemeClr val="accent1">
                    <a:lumMod val="20000"/>
                    <a:lumOff val="80000"/>
                  </a:schemeClr>
                </a:solidFill>
              </a:ln>
              <a:solidFill>
                <a:schemeClr val="accent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endParaRPr lang="en-GB" dirty="0">
              <a:ln w="19050">
                <a:solidFill>
                  <a:schemeClr val="accent1">
                    <a:lumMod val="20000"/>
                    <a:lumOff val="80000"/>
                  </a:schemeClr>
                </a:solidFill>
              </a:ln>
              <a:solidFill>
                <a:schemeClr val="accent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endParaRPr lang="en-GB" dirty="0">
              <a:ln w="19050">
                <a:solidFill>
                  <a:schemeClr val="accent1">
                    <a:lumMod val="20000"/>
                    <a:lumOff val="80000"/>
                  </a:schemeClr>
                </a:solidFill>
              </a:ln>
              <a:solidFill>
                <a:schemeClr val="accent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endParaRPr lang="en-GB" dirty="0">
              <a:ln w="19050">
                <a:solidFill>
                  <a:schemeClr val="accent1">
                    <a:lumMod val="20000"/>
                    <a:lumOff val="80000"/>
                  </a:schemeClr>
                </a:solidFill>
              </a:ln>
              <a:solidFill>
                <a:schemeClr val="accent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endParaRPr lang="en-GB" dirty="0">
              <a:ln w="19050">
                <a:solidFill>
                  <a:schemeClr val="accent1">
                    <a:lumMod val="20000"/>
                    <a:lumOff val="80000"/>
                  </a:schemeClr>
                </a:solidFill>
              </a:ln>
              <a:solidFill>
                <a:schemeClr val="accent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endParaRPr lang="en-GB" dirty="0">
              <a:ln w="19050">
                <a:solidFill>
                  <a:schemeClr val="accent1">
                    <a:lumMod val="20000"/>
                    <a:lumOff val="80000"/>
                  </a:schemeClr>
                </a:solidFill>
              </a:ln>
              <a:solidFill>
                <a:schemeClr val="accent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endParaRPr lang="en-GB" sz="1100" i="1" dirty="0">
              <a:ln w="19050">
                <a:solidFill>
                  <a:schemeClr val="accent1">
                    <a:lumMod val="20000"/>
                    <a:lumOff val="80000"/>
                  </a:schemeClr>
                </a:solidFill>
              </a:ln>
              <a:solidFill>
                <a:schemeClr val="accent2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835665-2100-46AE-9175-C5A1953C3BE0}"/>
              </a:ext>
            </a:extLst>
          </p:cNvPr>
          <p:cNvSpPr txBox="1"/>
          <p:nvPr/>
        </p:nvSpPr>
        <p:spPr>
          <a:xfrm>
            <a:off x="2898321" y="1730830"/>
            <a:ext cx="633548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u="sng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Motivation is a want </a:t>
            </a:r>
            <a:r>
              <a:rPr lang="en-GB" sz="24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– it is what gets you started</a:t>
            </a:r>
          </a:p>
          <a:p>
            <a:endParaRPr lang="en-GB" sz="2400" dirty="0">
              <a:solidFill>
                <a:schemeClr val="accent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GB" sz="2400" dirty="0">
              <a:solidFill>
                <a:schemeClr val="accent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GB" sz="2400" u="sng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Determination is a need </a:t>
            </a:r>
            <a:r>
              <a:rPr lang="en-GB" sz="24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– it is what helps you to finish what you started</a:t>
            </a:r>
          </a:p>
          <a:p>
            <a:r>
              <a:rPr lang="en-GB" sz="24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r>
              <a:rPr lang="en-GB" sz="1400" i="1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From “Executive Coach” by Jamie </a:t>
            </a:r>
            <a:r>
              <a:rPr lang="en-GB" sz="1400" i="1" dirty="0" err="1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Douraghy</a:t>
            </a:r>
            <a:endParaRPr lang="en-GB" sz="1400" i="1" dirty="0">
              <a:solidFill>
                <a:schemeClr val="accent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GB" sz="1000" i="1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https://www.lifeworkintegration.com</a:t>
            </a:r>
            <a:endParaRPr lang="en-GB" sz="1000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0726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77D8A-9F44-409D-9A08-AA0D81DB1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>
                <a:latin typeface="Verdana" panose="020B0604030504040204" pitchFamily="34" charset="0"/>
                <a:ea typeface="Verdana" panose="020B0604030504040204" pitchFamily="34" charset="0"/>
              </a:rPr>
              <a:t>The long journey of my professional life begins…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2EA04A-4D86-45C6-9338-110C95F74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D65DF-538A-4B57-89B6-2D83F8D54ACC}" type="slidenum">
              <a:rPr lang="en-GB" smtClean="0"/>
              <a:t>5</a:t>
            </a:fld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5E9798-7004-4E2C-93E9-6803321C1957}"/>
              </a:ext>
            </a:extLst>
          </p:cNvPr>
          <p:cNvSpPr txBox="1"/>
          <p:nvPr/>
        </p:nvSpPr>
        <p:spPr>
          <a:xfrm>
            <a:off x="1097280" y="2302933"/>
            <a:ext cx="972312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From Switzerland to England</a:t>
            </a:r>
          </a:p>
          <a:p>
            <a:r>
              <a:rPr lang="en-GB" dirty="0"/>
              <a:t>From Southampton via </a:t>
            </a:r>
          </a:p>
          <a:p>
            <a:r>
              <a:rPr lang="en-GB" dirty="0"/>
              <a:t>Senegal,</a:t>
            </a:r>
          </a:p>
          <a:p>
            <a:r>
              <a:rPr lang="en-GB" dirty="0"/>
              <a:t>Ascension,</a:t>
            </a:r>
          </a:p>
          <a:p>
            <a:r>
              <a:rPr lang="en-GB" dirty="0"/>
              <a:t>St. Helena to</a:t>
            </a:r>
          </a:p>
          <a:p>
            <a:r>
              <a:rPr lang="en-GB" dirty="0"/>
              <a:t>South Africa (</a:t>
            </a:r>
            <a:r>
              <a:rPr lang="en-GB" dirty="0" err="1"/>
              <a:t>Capetown</a:t>
            </a:r>
            <a:r>
              <a:rPr lang="en-GB" dirty="0"/>
              <a:t>)</a:t>
            </a:r>
          </a:p>
          <a:p>
            <a:r>
              <a:rPr lang="en-GB" dirty="0"/>
              <a:t>through the Kalahari to</a:t>
            </a:r>
          </a:p>
          <a:p>
            <a:r>
              <a:rPr lang="en-GB" dirty="0"/>
              <a:t>Bulawayo and on to </a:t>
            </a:r>
          </a:p>
          <a:p>
            <a:r>
              <a:rPr lang="en-GB" dirty="0"/>
              <a:t>our destination:</a:t>
            </a:r>
          </a:p>
          <a:p>
            <a:endParaRPr lang="en-GB" dirty="0"/>
          </a:p>
          <a:p>
            <a:r>
              <a:rPr lang="en-GB" b="1" dirty="0"/>
              <a:t>MALAWI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EDF570-98AC-484C-AEF7-E0C5EFD1F0DE}"/>
              </a:ext>
            </a:extLst>
          </p:cNvPr>
          <p:cNvSpPr txBox="1"/>
          <p:nvPr/>
        </p:nvSpPr>
        <p:spPr>
          <a:xfrm>
            <a:off x="6096000" y="2387600"/>
            <a:ext cx="50596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By train and ferry</a:t>
            </a:r>
          </a:p>
          <a:p>
            <a:r>
              <a:rPr lang="en-GB" dirty="0"/>
              <a:t>By boat</a:t>
            </a:r>
          </a:p>
          <a:p>
            <a:r>
              <a:rPr lang="en-GB" dirty="0"/>
              <a:t>(Studying an old textbook on Tropical medicine on deck of the ship during the voyage)</a:t>
            </a:r>
          </a:p>
          <a:p>
            <a:endParaRPr lang="en-GB" dirty="0"/>
          </a:p>
          <a:p>
            <a:r>
              <a:rPr lang="en-GB" dirty="0"/>
              <a:t>By train and car to: </a:t>
            </a:r>
          </a:p>
        </p:txBody>
      </p:sp>
      <p:cxnSp>
        <p:nvCxnSpPr>
          <p:cNvPr id="8" name="Connector: Elbow 7">
            <a:extLst>
              <a:ext uri="{FF2B5EF4-FFF2-40B4-BE49-F238E27FC236}">
                <a16:creationId xmlns:a16="http://schemas.microsoft.com/office/drawing/2014/main" id="{9C416D2D-06BC-40BB-8BCD-8C6D2340F82A}"/>
              </a:ext>
            </a:extLst>
          </p:cNvPr>
          <p:cNvCxnSpPr>
            <a:cxnSpLocks/>
          </p:cNvCxnSpPr>
          <p:nvPr/>
        </p:nvCxnSpPr>
        <p:spPr>
          <a:xfrm rot="10800000" flipV="1">
            <a:off x="2082800" y="4240113"/>
            <a:ext cx="5054600" cy="1073540"/>
          </a:xfrm>
          <a:prstGeom prst="bentConnector3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Arrow: Right 4">
            <a:extLst>
              <a:ext uri="{FF2B5EF4-FFF2-40B4-BE49-F238E27FC236}">
                <a16:creationId xmlns:a16="http://schemas.microsoft.com/office/drawing/2014/main" id="{AC0A2B17-5843-49FA-877D-B0B9522C8C50}"/>
              </a:ext>
            </a:extLst>
          </p:cNvPr>
          <p:cNvSpPr/>
          <p:nvPr/>
        </p:nvSpPr>
        <p:spPr>
          <a:xfrm>
            <a:off x="3976007" y="2451900"/>
            <a:ext cx="2119993" cy="1387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BCE08238-44E9-452A-8AEA-0DD604D06A37}"/>
              </a:ext>
            </a:extLst>
          </p:cNvPr>
          <p:cNvSpPr/>
          <p:nvPr/>
        </p:nvSpPr>
        <p:spPr>
          <a:xfrm>
            <a:off x="3012621" y="2898321"/>
            <a:ext cx="3083379" cy="1387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F94BAB43-0F46-4EE9-9B61-6C8B4EC58231}"/>
              </a:ext>
            </a:extLst>
          </p:cNvPr>
          <p:cNvSpPr/>
          <p:nvPr/>
        </p:nvSpPr>
        <p:spPr>
          <a:xfrm>
            <a:off x="3535136" y="3824968"/>
            <a:ext cx="2560864" cy="1387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58763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0A2EC-E147-4B44-9813-B8D4BA960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GB" sz="2800" b="1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 </a:t>
            </a:r>
            <a:r>
              <a:rPr lang="en-GB" sz="2800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From Europe to Central Africa (Malawi) and back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A6C84B-8CDB-45F2-A206-1BD4917E51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ln>
            <a:solidFill>
              <a:schemeClr val="accent1"/>
            </a:solidFill>
          </a:ln>
        </p:spPr>
        <p:txBody>
          <a:bodyPr>
            <a:normAutofit lnSpcReduction="10000"/>
          </a:bodyPr>
          <a:lstStyle/>
          <a:p>
            <a:r>
              <a:rPr lang="en-GB" sz="2400" dirty="0">
                <a:latin typeface="Verdana" panose="020B0604030504040204" pitchFamily="34" charset="0"/>
                <a:ea typeface="Verdana" panose="020B0604030504040204" pitchFamily="34" charset="0"/>
              </a:rPr>
              <a:t>We were ill prepared and had not asked the right questions!</a:t>
            </a:r>
          </a:p>
          <a:p>
            <a:r>
              <a:rPr lang="en-GB" sz="2400" dirty="0">
                <a:latin typeface="Verdana" panose="020B0604030504040204" pitchFamily="34" charset="0"/>
                <a:ea typeface="Verdana" panose="020B0604030504040204" pitchFamily="34" charset="0"/>
              </a:rPr>
              <a:t>Dozens of little wood fires under a corrugated roof next to the new hospital</a:t>
            </a:r>
          </a:p>
          <a:p>
            <a:r>
              <a:rPr lang="en-GB" sz="2400" dirty="0">
                <a:latin typeface="Verdana" panose="020B0604030504040204" pitchFamily="34" charset="0"/>
                <a:ea typeface="Verdana" panose="020B0604030504040204" pitchFamily="34" charset="0"/>
              </a:rPr>
              <a:t>Patients laying on the floor on mats…</a:t>
            </a:r>
          </a:p>
          <a:p>
            <a:r>
              <a:rPr lang="en-GB" sz="2400" dirty="0">
                <a:latin typeface="Verdana" panose="020B0604030504040204" pitchFamily="34" charset="0"/>
                <a:ea typeface="Verdana" panose="020B0604030504040204" pitchFamily="34" charset="0"/>
              </a:rPr>
              <a:t>No time to waste: out comes  typewriter to write situational reports and begging letters.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6826F5-CB04-4DBC-951B-F3DF76A2A6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ln>
            <a:solidFill>
              <a:schemeClr val="accent1"/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400" dirty="0">
                <a:latin typeface="Verdana" panose="020B0604030504040204" pitchFamily="34" charset="0"/>
                <a:ea typeface="Verdana" panose="020B0604030504040204" pitchFamily="34" charset="0"/>
              </a:rPr>
              <a:t>The lesson: </a:t>
            </a:r>
          </a:p>
          <a:p>
            <a:endParaRPr lang="en-GB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GB" sz="24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DO NOT ASSUME!</a:t>
            </a:r>
          </a:p>
          <a:p>
            <a:r>
              <a:rPr lang="en-GB" sz="2400" dirty="0">
                <a:latin typeface="Verdana" panose="020B0604030504040204" pitchFamily="34" charset="0"/>
                <a:ea typeface="Verdana" panose="020B0604030504040204" pitchFamily="34" charset="0"/>
              </a:rPr>
              <a:t>A new hospital without beds, no running water, only intermittent electricity, empty shelves, a few glass syringes</a:t>
            </a:r>
          </a:p>
          <a:p>
            <a:r>
              <a:rPr lang="en-GB" sz="2400" dirty="0">
                <a:latin typeface="Verdana" panose="020B0604030504040204" pitchFamily="34" charset="0"/>
                <a:ea typeface="Verdana" panose="020B0604030504040204" pitchFamily="34" charset="0"/>
              </a:rPr>
              <a:t>Medical assistants who really know more than you and…</a:t>
            </a:r>
          </a:p>
          <a:p>
            <a:r>
              <a:rPr lang="en-GB" sz="2400" dirty="0">
                <a:latin typeface="Verdana" panose="020B0604030504040204" pitchFamily="34" charset="0"/>
                <a:ea typeface="Verdana" panose="020B0604030504040204" pitchFamily="34" charset="0"/>
              </a:rPr>
              <a:t>it’s hotter than you think!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DA6C5C-7AC7-413E-A869-813F93960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D65DF-538A-4B57-89B6-2D83F8D54AC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66731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6944CF7-720E-412C-B130-89D569E1B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2800" b="1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 </a:t>
            </a:r>
            <a:r>
              <a:rPr lang="en-GB" sz="2800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From England to Northern Tip of Madagascar  and back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7A53F3F-EA05-4CF8-B86E-9278535831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>
            <a:noAutofit/>
          </a:bodyPr>
          <a:lstStyle/>
          <a:p>
            <a:r>
              <a:rPr lang="en-GB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Amending the dream….</a:t>
            </a:r>
          </a:p>
          <a:p>
            <a:r>
              <a:rPr lang="en-GB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 </a:t>
            </a:r>
            <a:r>
              <a:rPr lang="en-GB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yrs</a:t>
            </a:r>
            <a:r>
              <a:rPr lang="en-GB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in York, psychiatric hospital (p/t night staff nurse).</a:t>
            </a:r>
          </a:p>
          <a:p>
            <a:r>
              <a:rPr lang="en-GB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Then it was time to pack our belongings to start our 2</a:t>
            </a:r>
            <a:r>
              <a:rPr lang="en-GB" baseline="30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nd</a:t>
            </a:r>
            <a:r>
              <a:rPr lang="en-GB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tour:</a:t>
            </a:r>
          </a:p>
          <a:p>
            <a:pPr marL="0" indent="0">
              <a:buNone/>
            </a:pPr>
            <a:r>
              <a:rPr lang="en-GB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 new journey starts from England to Tananarive  </a:t>
            </a:r>
            <a:r>
              <a:rPr lang="en-GB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MADAGASCAR </a:t>
            </a:r>
            <a:r>
              <a:rPr lang="en-GB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to</a:t>
            </a:r>
          </a:p>
          <a:p>
            <a:r>
              <a:rPr lang="en-GB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Diego Suarez (Northern tip of Madagascar)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486482-9933-4233-AE7E-485FEE181E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</a:rPr>
              <a:t>Lessons learnt:</a:t>
            </a:r>
          </a:p>
          <a:p>
            <a:r>
              <a:rPr lang="en-GB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TAKE OPPORTUNITIES (decimalization!)</a:t>
            </a:r>
          </a:p>
          <a:p>
            <a:pPr marL="0" indent="0">
              <a:buNone/>
            </a:pPr>
            <a:endParaRPr lang="en-GB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endParaRPr lang="en-GB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r>
              <a:rPr lang="en-GB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 PREPARED and CONFIDENT</a:t>
            </a:r>
          </a:p>
          <a:p>
            <a:pPr marL="0" indent="0">
              <a:buNone/>
            </a:pPr>
            <a:r>
              <a:rPr lang="en-GB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Being prepared attracts local mothers to clinic held on veranda (my mother’s circle of friends made garments for children…)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41083CA-DB5C-45BF-8911-AF05B1443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5A6D65DF-538A-4B57-89B6-2D83F8D54ACC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7058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2AB72-DF6D-41BB-8ACD-BA08704F9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1432130"/>
          </a:xfrm>
        </p:spPr>
        <p:txBody>
          <a:bodyPr>
            <a:normAutofit/>
          </a:bodyPr>
          <a:lstStyle/>
          <a:p>
            <a:pPr algn="ctr"/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EXAMPLES from experiences which shaped my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D9B022-0283-4E0B-81BF-0221CA503A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7492" y="1845734"/>
            <a:ext cx="9988187" cy="392641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Leeds</a:t>
            </a: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</a:rPr>
              <a:t>: An appraisal whilst on night duty leaves an impression </a:t>
            </a:r>
          </a:p>
          <a:p>
            <a:pPr marL="0" indent="0">
              <a:buNone/>
            </a:pP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Brighton</a:t>
            </a: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</a:rPr>
              <a:t> :</a:t>
            </a:r>
          </a:p>
          <a:p>
            <a:pPr marL="0" indent="0">
              <a:buNone/>
            </a:pP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</a:rPr>
              <a:t>a) I don’t like multiple choice questions - but later it leads to promotion: SCN </a:t>
            </a:r>
          </a:p>
          <a:p>
            <a:pPr marL="0" indent="0">
              <a:buNone/>
            </a:pP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</a:rPr>
              <a:t>b) Primary nursing: </a:t>
            </a:r>
            <a:r>
              <a:rPr lang="en-GB" i="1" dirty="0">
                <a:latin typeface="Verdana" panose="020B0604030504040204" pitchFamily="34" charset="0"/>
                <a:ea typeface="Verdana" panose="020B0604030504040204" pitchFamily="34" charset="0"/>
              </a:rPr>
              <a:t>NOT for the night staff</a:t>
            </a: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</a:rPr>
              <a:t>! Only 12-hour care? Out comes     the typewriter and it has unexpected repercussions.</a:t>
            </a:r>
          </a:p>
          <a:p>
            <a:pPr marL="0" indent="0">
              <a:buNone/>
            </a:pP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</a:rPr>
              <a:t>c) A two-week trip to Canada: a nightmare or pleasure? But help is at hand…</a:t>
            </a:r>
          </a:p>
          <a:p>
            <a:pPr marL="0" indent="0">
              <a:buNone/>
            </a:pP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</a:rPr>
              <a:t>d) The big NHS reorganisation of the NHS: from Administrators to Managers. “what if’s…” emerge and have surprising outcomes.</a:t>
            </a:r>
          </a:p>
          <a:p>
            <a:pPr marL="0" indent="0">
              <a:buNone/>
            </a:pP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</a:rPr>
              <a:t>e) I am no longer Senior Clinical Nurse but Hospital Manager </a:t>
            </a:r>
            <a:r>
              <a:rPr lang="en-GB" b="1" dirty="0">
                <a:latin typeface="Verdana" panose="020B0604030504040204" pitchFamily="34" charset="0"/>
                <a:ea typeface="Verdana" panose="020B0604030504040204" pitchFamily="34" charset="0"/>
              </a:rPr>
              <a:t>and</a:t>
            </a: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</a:rPr>
              <a:t> Senior Clinical Nurse. Nurses are not the only angels…. </a:t>
            </a:r>
          </a:p>
          <a:p>
            <a:pPr>
              <a:buFont typeface="Arial" panose="020B0604020202020204" pitchFamily="34" charset="0"/>
              <a:buChar char="•"/>
            </a:pPr>
            <a:endParaRPr lang="en-GB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D74790-AC54-4E24-BBEF-CF8788423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D65DF-538A-4B57-89B6-2D83F8D54ACC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67144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DA796-3616-4FC0-B5DA-B32912B9D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847930"/>
          </a:xfrm>
        </p:spPr>
        <p:txBody>
          <a:bodyPr>
            <a:normAutofit/>
          </a:bodyPr>
          <a:lstStyle/>
          <a:p>
            <a:pPr algn="ctr"/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Four years later…CARLISLE!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7D0C80-26F5-4959-8097-12EC2EAA8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D65DF-538A-4B57-89B6-2D83F8D54ACC}" type="slidenum">
              <a:rPr lang="en-GB" smtClean="0"/>
              <a:t>9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25EE6F-D01F-4212-A5D3-9122BEBAAABF}"/>
              </a:ext>
            </a:extLst>
          </p:cNvPr>
          <p:cNvSpPr txBox="1"/>
          <p:nvPr/>
        </p:nvSpPr>
        <p:spPr>
          <a:xfrm>
            <a:off x="1097280" y="1992086"/>
            <a:ext cx="10115203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1988 Manager, Patient Care Services/Deputy UGM</a:t>
            </a:r>
          </a:p>
          <a:p>
            <a:r>
              <a:rPr lang="en-GB" sz="2000" b="1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1992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Executive NHS Trust Nurse Director </a:t>
            </a:r>
          </a:p>
          <a:p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1997 The big change: Dean, Faculty of Health (later: …</a:t>
            </a:r>
            <a:r>
              <a:rPr lang="en-GB" sz="2000" i="1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and Social Sciences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 </a:t>
            </a:r>
          </a:p>
          <a:p>
            <a:endParaRPr lang="en-GB" sz="2000" dirty="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</a:rPr>
              <a:t>Focus on improvement, innovations, involvement locally, nationally and  within the EU, change management, leadership and education.</a:t>
            </a:r>
            <a:endParaRPr lang="en-GB" sz="2000" dirty="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GB" sz="2000" dirty="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en-GB" sz="2000" dirty="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LISTEN, be INSPIRED and INSPIRE </a:t>
            </a:r>
          </a:p>
          <a:p>
            <a:endParaRPr lang="en-GB" sz="2000" dirty="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GB" sz="2000" dirty="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GB" sz="2000" dirty="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GB" sz="2000" dirty="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4929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1749</TotalTime>
  <Words>1322</Words>
  <Application>Microsoft Office PowerPoint</Application>
  <PresentationFormat>Widescreen</PresentationFormat>
  <Paragraphs>156</Paragraphs>
  <Slides>12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Verdana</vt:lpstr>
      <vt:lpstr>Retrospect</vt:lpstr>
      <vt:lpstr>The Effective Nurse Director  A personal practical guide</vt:lpstr>
      <vt:lpstr>Dreams are allowed but a bumpy road can be expected</vt:lpstr>
      <vt:lpstr>My Dream – it is postponed for 5 years....</vt:lpstr>
      <vt:lpstr>PowerPoint Presentation</vt:lpstr>
      <vt:lpstr>The long journey of my professional life begins…</vt:lpstr>
      <vt:lpstr>1 From Europe to Central Africa (Malawi) and back</vt:lpstr>
      <vt:lpstr>2 From England to Northern Tip of Madagascar  and back</vt:lpstr>
      <vt:lpstr> EXAMPLES from experiences which shaped my work</vt:lpstr>
      <vt:lpstr>Four years later…CARLISLE!</vt:lpstr>
      <vt:lpstr>1992: Creation of ENDA</vt:lpstr>
      <vt:lpstr>Instead of networking think of making LINKS</vt:lpstr>
      <vt:lpstr>Reflections on elements which shaped my career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Effective Nurse Director A personal practical guide</dc:title>
  <dc:creator>Jacqui Filkins</dc:creator>
  <cp:lastModifiedBy>Jacqui Filkins</cp:lastModifiedBy>
  <cp:revision>3</cp:revision>
  <cp:lastPrinted>2021-04-10T15:16:44Z</cp:lastPrinted>
  <dcterms:created xsi:type="dcterms:W3CDTF">2021-03-09T13:04:17Z</dcterms:created>
  <dcterms:modified xsi:type="dcterms:W3CDTF">2021-04-11T15:16:08Z</dcterms:modified>
</cp:coreProperties>
</file>