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58" r:id="rId2"/>
    <p:sldId id="614" r:id="rId3"/>
    <p:sldId id="744" r:id="rId4"/>
    <p:sldId id="695" r:id="rId5"/>
    <p:sldId id="696" r:id="rId6"/>
    <p:sldId id="703" r:id="rId7"/>
    <p:sldId id="704" r:id="rId8"/>
    <p:sldId id="707" r:id="rId9"/>
    <p:sldId id="828" r:id="rId10"/>
    <p:sldId id="623" r:id="rId11"/>
    <p:sldId id="735" r:id="rId12"/>
    <p:sldId id="741" r:id="rId13"/>
    <p:sldId id="740" r:id="rId14"/>
    <p:sldId id="708" r:id="rId15"/>
    <p:sldId id="829" r:id="rId16"/>
    <p:sldId id="709" r:id="rId17"/>
  </p:sldIdLst>
  <p:sldSz cx="9144000" cy="6858000" type="screen4x3"/>
  <p:notesSz cx="6858000" cy="100599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F1DAB4-4606-4E3C-ACA8-31E174D002EB}">
          <p14:sldIdLst>
            <p14:sldId id="358"/>
            <p14:sldId id="614"/>
            <p14:sldId id="744"/>
            <p14:sldId id="695"/>
            <p14:sldId id="696"/>
            <p14:sldId id="703"/>
            <p14:sldId id="704"/>
            <p14:sldId id="707"/>
            <p14:sldId id="828"/>
            <p14:sldId id="623"/>
            <p14:sldId id="735"/>
            <p14:sldId id="741"/>
            <p14:sldId id="740"/>
            <p14:sldId id="708"/>
            <p14:sldId id="829"/>
            <p14:sldId id="7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990099"/>
    <a:srgbClr val="96A3D7"/>
    <a:srgbClr val="A4A9DA"/>
    <a:srgbClr val="98B0CE"/>
    <a:srgbClr val="9FABC7"/>
    <a:srgbClr val="3366CC"/>
    <a:srgbClr val="96A1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2" autoAdjust="0"/>
    <p:restoredTop sz="82566" autoAdjust="0"/>
  </p:normalViewPr>
  <p:slideViewPr>
    <p:cSldViewPr>
      <p:cViewPr varScale="1">
        <p:scale>
          <a:sx n="72" d="100"/>
          <a:sy n="72" d="100"/>
        </p:scale>
        <p:origin x="75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501954"/>
          </a:xfrm>
          <a:prstGeom prst="rect">
            <a:avLst/>
          </a:prstGeom>
        </p:spPr>
        <p:txBody>
          <a:bodyPr vert="horz" lIns="96539" tIns="48270" rIns="96539" bIns="48270" rtlCol="0"/>
          <a:lstStyle>
            <a:lvl1pPr algn="l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501954"/>
          </a:xfrm>
          <a:prstGeom prst="rect">
            <a:avLst/>
          </a:prstGeom>
        </p:spPr>
        <p:txBody>
          <a:bodyPr vert="horz" lIns="96539" tIns="48270" rIns="96539" bIns="48270" rtlCol="0"/>
          <a:lstStyle>
            <a:lvl1pPr algn="r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fld id="{7DA829ED-556C-4936-B5D6-E0C26F971A70}" type="datetimeFigureOut">
              <a:rPr lang="en-US"/>
              <a:pPr>
                <a:defRPr/>
              </a:pPr>
              <a:t>4/27/2021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4817"/>
            <a:ext cx="2972547" cy="503562"/>
          </a:xfrm>
          <a:prstGeom prst="rect">
            <a:avLst/>
          </a:prstGeom>
        </p:spPr>
        <p:txBody>
          <a:bodyPr vert="horz" lIns="96539" tIns="48270" rIns="96539" bIns="48270" rtlCol="0" anchor="b"/>
          <a:lstStyle>
            <a:lvl1pPr algn="l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3852" y="9554817"/>
            <a:ext cx="2972547" cy="503562"/>
          </a:xfrm>
          <a:prstGeom prst="rect">
            <a:avLst/>
          </a:prstGeom>
        </p:spPr>
        <p:txBody>
          <a:bodyPr vert="horz" wrap="square" lIns="96539" tIns="48270" rIns="96539" bIns="482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94E71FCA-89AB-48B5-8B78-FDAB69570D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322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501954"/>
          </a:xfrm>
          <a:prstGeom prst="rect">
            <a:avLst/>
          </a:prstGeom>
        </p:spPr>
        <p:txBody>
          <a:bodyPr vert="horz" lIns="96539" tIns="48270" rIns="96539" bIns="48270" rtlCol="0"/>
          <a:lstStyle>
            <a:lvl1pPr algn="l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501954"/>
          </a:xfrm>
          <a:prstGeom prst="rect">
            <a:avLst/>
          </a:prstGeom>
        </p:spPr>
        <p:txBody>
          <a:bodyPr vert="horz" lIns="96539" tIns="48270" rIns="96539" bIns="48270" rtlCol="0"/>
          <a:lstStyle>
            <a:lvl1pPr algn="r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fld id="{63E30A01-DF28-4FD6-A7CE-52E40BA76B10}" type="datetimeFigureOut">
              <a:rPr lang="en-US"/>
              <a:pPr>
                <a:defRPr/>
              </a:pPr>
              <a:t>4/27/2021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54063"/>
            <a:ext cx="5030788" cy="3773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39" tIns="48270" rIns="96539" bIns="4827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480" y="4778213"/>
            <a:ext cx="5487041" cy="4527236"/>
          </a:xfrm>
          <a:prstGeom prst="rect">
            <a:avLst/>
          </a:prstGeom>
        </p:spPr>
        <p:txBody>
          <a:bodyPr vert="horz" lIns="96539" tIns="48270" rIns="96539" bIns="4827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4817"/>
            <a:ext cx="2972547" cy="503562"/>
          </a:xfrm>
          <a:prstGeom prst="rect">
            <a:avLst/>
          </a:prstGeom>
        </p:spPr>
        <p:txBody>
          <a:bodyPr vert="horz" lIns="96539" tIns="48270" rIns="96539" bIns="48270" rtlCol="0" anchor="b"/>
          <a:lstStyle>
            <a:lvl1pPr algn="l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3852" y="9554817"/>
            <a:ext cx="2972547" cy="503562"/>
          </a:xfrm>
          <a:prstGeom prst="rect">
            <a:avLst/>
          </a:prstGeom>
        </p:spPr>
        <p:txBody>
          <a:bodyPr vert="horz" wrap="square" lIns="96539" tIns="48270" rIns="96539" bIns="482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100A95BB-A80B-4E37-9DB1-18293B1A145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82999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hp.nhs.uk/resources/suicide-in-doctors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Enjoyment?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fld id="{8174BA71-853E-4891-8C6F-F2F6C458F2BA}" type="slidenum">
              <a:rPr lang="en-GB" altLang="en-US" sz="1300"/>
              <a:pPr eaLnBrk="1" hangingPunct="1"/>
              <a:t>3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2361974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961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4250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Claire Peake, 39 – school teacher – hung herself like scene from Officer &amp; Gentlemen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Joe Bingley, nurse – jumped in front of a train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Charlotte Bevan + daughter – jumped off Avon Gorge in Bristol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 Daksha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Emson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Freya – stabbed and set fire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In the words of Daksha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Emson’s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husband on what would have been his daughter’s 18th Birthday – ‘</a:t>
            </a:r>
            <a:r>
              <a:rPr lang="en-US" b="0" i="1" u="none" strike="noStrike" dirty="0">
                <a:solidFill>
                  <a:srgbClr val="FE7936"/>
                </a:solidFill>
                <a:effectLst/>
                <a:latin typeface="Arial" panose="020B0604020202020204" pitchFamily="34" charset="0"/>
                <a:hlinkClick r:id="rId3"/>
              </a:rPr>
              <a:t>Let’s enable their silent screams to be finally heard’.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2538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39073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18566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9161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52713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493371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2362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0400" y="2514600"/>
            <a:ext cx="2362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81826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84681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3304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8291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8975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01627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4876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5" r:id="rId1"/>
    <p:sldLayoutId id="2147485146" r:id="rId2"/>
    <p:sldLayoutId id="2147485147" r:id="rId3"/>
    <p:sldLayoutId id="2147485148" r:id="rId4"/>
    <p:sldLayoutId id="2147485149" r:id="rId5"/>
    <p:sldLayoutId id="2147485150" r:id="rId6"/>
    <p:sldLayoutId id="2147485151" r:id="rId7"/>
    <p:sldLayoutId id="2147485152" r:id="rId8"/>
    <p:sldLayoutId id="2147485153" r:id="rId9"/>
    <p:sldLayoutId id="2147485154" r:id="rId10"/>
    <p:sldLayoutId id="2147485155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•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–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•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538288" indent="-22860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–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1995488" indent="-22860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452688" indent="-228600" algn="l" rtl="0" fontAlgn="base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/>
          </p:cNvSpPr>
          <p:nvPr/>
        </p:nvSpPr>
        <p:spPr bwMode="auto">
          <a:xfrm>
            <a:off x="-1044624" y="1964245"/>
            <a:ext cx="46434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4000">
                <a:solidFill>
                  <a:srgbClr val="000000"/>
                </a:solidFill>
              </a:rPr>
              <a:t> </a:t>
            </a:r>
            <a:endParaRPr lang="en-US" altLang="en-US" sz="40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07504" y="1052736"/>
            <a:ext cx="4859337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5400" dirty="0">
                <a:solidFill>
                  <a:srgbClr val="FF6600"/>
                </a:solidFill>
              </a:rPr>
              <a:t>Perinatal Mental Health Crisis…what does a crisis feel like?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4800" dirty="0">
              <a:solidFill>
                <a:srgbClr val="FF6600"/>
              </a:solidFill>
            </a:endParaRPr>
          </a:p>
        </p:txBody>
      </p:sp>
      <p:pic>
        <p:nvPicPr>
          <p:cNvPr id="5" name="Picture 3" descr="Baby da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931" y="1484784"/>
            <a:ext cx="3530427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10192"/>
            <a:ext cx="3456384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French boo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01174"/>
            <a:ext cx="3024336" cy="4421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3306865" cy="4757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564904"/>
            <a:ext cx="167418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F09FA7-A696-40D4-A393-93366F011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77072"/>
            <a:ext cx="2548508" cy="1782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13DC12-C06D-46A1-8A2B-09850E90C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88" y="836712"/>
            <a:ext cx="24003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7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9552" y="1090479"/>
            <a:ext cx="83274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6600"/>
                </a:solidFill>
              </a:rPr>
              <a:t>Suicide is a leading cause of death for women during pregnancy and in the year after giving birth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29" t="22449" r="-1029" b="27041"/>
          <a:stretch/>
        </p:blipFill>
        <p:spPr>
          <a:xfrm>
            <a:off x="3995936" y="3645024"/>
            <a:ext cx="3810000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6814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97" y="1410225"/>
            <a:ext cx="2448272" cy="3521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Image result for joe bingley">
            <a:extLst>
              <a:ext uri="{FF2B5EF4-FFF2-40B4-BE49-F238E27FC236}">
                <a16:creationId xmlns:a16="http://schemas.microsoft.com/office/drawing/2014/main" id="{EF65FAE3-DE78-4784-A5F2-6AAC10932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8" y="389635"/>
            <a:ext cx="2867086" cy="1610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ragic: Claire Peake, 39, was found hanged in her garage by her boyfriend, an inquest in Preston heard. She is pictured here at the Grand Canyon">
            <a:extLst>
              <a:ext uri="{FF2B5EF4-FFF2-40B4-BE49-F238E27FC236}">
                <a16:creationId xmlns:a16="http://schemas.microsoft.com/office/drawing/2014/main" id="{4B2526F9-FF44-4E10-8E88-F1A177F9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051" y="1619207"/>
            <a:ext cx="1569898" cy="3103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s://php.nhs.uk/wp-content/uploads/sites/26/2018/08/Freya-And-Daksha-215x300.png">
            <a:extLst>
              <a:ext uri="{FF2B5EF4-FFF2-40B4-BE49-F238E27FC236}">
                <a16:creationId xmlns:a16="http://schemas.microsoft.com/office/drawing/2014/main" id="{98A7E94A-7A43-4AD6-B6F2-B64EFFDE2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9" y="2348880"/>
            <a:ext cx="2224449" cy="310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48493D-E64F-4206-84B2-3F036103CDF9}"/>
              </a:ext>
            </a:extLst>
          </p:cNvPr>
          <p:cNvSpPr/>
          <p:nvPr/>
        </p:nvSpPr>
        <p:spPr>
          <a:xfrm>
            <a:off x="359532" y="515719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F6600"/>
                </a:solidFill>
              </a:rPr>
              <a:t>Let’s enable their silent screams                         to be finally heard!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67658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wrap="square" rIns="81279" anchor="b">
            <a:normAutofit/>
          </a:bodyPr>
          <a:lstStyle/>
          <a:p>
            <a:pPr marL="39688" eaLnBrk="1" hangingPunct="1"/>
            <a:r>
              <a:rPr lang="en-US" altLang="en-US"/>
              <a:t>COVID-19</a:t>
            </a:r>
          </a:p>
        </p:txBody>
      </p:sp>
      <p:pic>
        <p:nvPicPr>
          <p:cNvPr id="4" name="Picture 3" descr="A person and person smiling&#10;&#10;Description automatically generated with medium confidence">
            <a:extLst>
              <a:ext uri="{FF2B5EF4-FFF2-40B4-BE49-F238E27FC236}">
                <a16:creationId xmlns:a16="http://schemas.microsoft.com/office/drawing/2014/main" id="{AC6C8FA5-CC3B-41F1-9627-85FCDC2F9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0" r="-2" b="42507"/>
          <a:stretch/>
        </p:blipFill>
        <p:spPr>
          <a:xfrm>
            <a:off x="1792288" y="612775"/>
            <a:ext cx="5486400" cy="4114800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7724502B-FCEC-4692-B6EA-0C1BA759B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24544" y="5085184"/>
            <a:ext cx="9937104" cy="1297359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rgbClr val="FF6600"/>
                </a:solidFill>
                <a:latin typeface="+mj-lt"/>
              </a:rPr>
              <a:t>Covid-19 &amp; Long Covid</a:t>
            </a:r>
          </a:p>
        </p:txBody>
      </p:sp>
    </p:spTree>
    <p:extLst>
      <p:ext uri="{BB962C8B-B14F-4D97-AF65-F5344CB8AC3E}">
        <p14:creationId xmlns:p14="http://schemas.microsoft.com/office/powerpoint/2010/main" val="17799711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C27ED4D-87E7-424F-8EE6-07B50115A02B}"/>
              </a:ext>
            </a:extLst>
          </p:cNvPr>
          <p:cNvSpPr txBox="1"/>
          <p:nvPr/>
        </p:nvSpPr>
        <p:spPr>
          <a:xfrm>
            <a:off x="179512" y="332656"/>
            <a:ext cx="69888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FF6600"/>
                </a:solidFill>
                <a:effectLst/>
                <a:latin typeface="+mj-lt"/>
              </a:rPr>
              <a:t>During and after pregnancy, women have faced a greater likelihood of poor mental health during the pandemic, including anxiety, depression, loneliness and suicidal thoughts, according to a new report commissioned by the Maternal Mental Health Alliance </a:t>
            </a:r>
            <a:endParaRPr lang="en-GB" b="1" dirty="0">
              <a:solidFill>
                <a:srgbClr val="FF6600"/>
              </a:solidFill>
              <a:latin typeface="+mj-lt"/>
            </a:endParaRPr>
          </a:p>
        </p:txBody>
      </p:sp>
      <p:pic>
        <p:nvPicPr>
          <p:cNvPr id="2" name="Maternal mental health in the pandemic_ reflections from parents with lived experience">
            <a:hlinkClick r:id="" action="ppaction://media"/>
            <a:extLst>
              <a:ext uri="{FF2B5EF4-FFF2-40B4-BE49-F238E27FC236}">
                <a16:creationId xmlns:a16="http://schemas.microsoft.com/office/drawing/2014/main" id="{0AB94795-6424-4D46-A37B-26E065064E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0048" y="3212976"/>
            <a:ext cx="4003904" cy="2252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96539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 showWhenStopped="0">
                <p:cTn id="11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7313612" cy="1809750"/>
          </a:xfrm>
        </p:spPr>
        <p:txBody>
          <a:bodyPr rIns="81279"/>
          <a:lstStyle/>
          <a:p>
            <a:pPr marL="39688" eaLnBrk="1" hangingPunct="1"/>
            <a:r>
              <a:rPr lang="en-US" altLang="en-US" sz="5400" b="1" dirty="0">
                <a:solidFill>
                  <a:srgbClr val="FF6600"/>
                </a:solidFill>
              </a:rPr>
              <a:t>Gratitude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D0543-9CD6-4F19-82ED-2AE3E6EE79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r="9396" b="14932"/>
          <a:stretch/>
        </p:blipFill>
        <p:spPr>
          <a:xfrm>
            <a:off x="1670271" y="1556792"/>
            <a:ext cx="5803458" cy="4179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821181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240360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onsequences260496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132856"/>
            <a:ext cx="5194300" cy="3643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3382963" cy="936625"/>
          </a:xfrm>
        </p:spPr>
        <p:txBody>
          <a:bodyPr rIns="132080"/>
          <a:lstStyle/>
          <a:p>
            <a:pPr marL="39688" indent="-39688" eaLnBrk="1" hangingPunct="1"/>
            <a:r>
              <a:rPr lang="en-US" altLang="en-US" sz="6600">
                <a:solidFill>
                  <a:srgbClr val="990099"/>
                </a:solidFill>
              </a:rPr>
              <a:t>E</a:t>
            </a:r>
            <a:r>
              <a:rPr lang="en-US" altLang="en-US" sz="3200">
                <a:solidFill>
                  <a:srgbClr val="FF6600"/>
                </a:solidFill>
              </a:rPr>
              <a:t>xhausted</a:t>
            </a:r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600400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0825" y="981075"/>
            <a:ext cx="16367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990099"/>
                </a:solidFill>
              </a:rPr>
              <a:t>L</a:t>
            </a:r>
            <a:r>
              <a:rPr lang="en-US" altLang="en-US" sz="3200">
                <a:solidFill>
                  <a:srgbClr val="FF6600"/>
                </a:solidFill>
              </a:rPr>
              <a:t>onely</a:t>
            </a:r>
            <a:endParaRPr lang="en-GB" altLang="en-US" sz="320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3850" y="3068638"/>
            <a:ext cx="19716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990099"/>
                </a:solidFill>
              </a:rPr>
              <a:t>I</a:t>
            </a:r>
            <a:r>
              <a:rPr lang="en-US" altLang="en-US" sz="3200">
                <a:solidFill>
                  <a:srgbClr val="FF6600"/>
                </a:solidFill>
              </a:rPr>
              <a:t>rrational</a:t>
            </a:r>
            <a:endParaRPr lang="en-GB" altLang="en-US" sz="32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0825" y="2060575"/>
            <a:ext cx="25034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990099"/>
                </a:solidFill>
              </a:rPr>
              <a:t>A</a:t>
            </a:r>
            <a:r>
              <a:rPr lang="en-US" altLang="en-US" sz="3200">
                <a:solidFill>
                  <a:srgbClr val="FF6600"/>
                </a:solidFill>
              </a:rPr>
              <a:t>ggressive</a:t>
            </a:r>
            <a:endParaRPr lang="en-GB" altLang="en-US" sz="32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0825" y="4076700"/>
            <a:ext cx="33909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990099"/>
                </a:solidFill>
              </a:rPr>
              <a:t>N</a:t>
            </a:r>
            <a:r>
              <a:rPr lang="en-US" altLang="en-US" sz="3200">
                <a:solidFill>
                  <a:srgbClr val="FF6600"/>
                </a:solidFill>
              </a:rPr>
              <a:t>ervous energy</a:t>
            </a:r>
            <a:endParaRPr lang="en-GB" altLang="en-US" sz="32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50825" y="5157788"/>
            <a:ext cx="30257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990099"/>
                </a:solidFill>
              </a:rPr>
              <a:t>E</a:t>
            </a:r>
            <a:r>
              <a:rPr lang="en-US" altLang="en-US" sz="3200">
                <a:solidFill>
                  <a:srgbClr val="FF6600"/>
                </a:solidFill>
              </a:rPr>
              <a:t>motional</a:t>
            </a:r>
            <a:endParaRPr lang="en-GB" altLang="en-US" sz="3200"/>
          </a:p>
        </p:txBody>
      </p:sp>
    </p:spTree>
    <p:extLst>
      <p:ext uri="{BB962C8B-B14F-4D97-AF65-F5344CB8AC3E}">
        <p14:creationId xmlns:p14="http://schemas.microsoft.com/office/powerpoint/2010/main" val="2216698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7772400" cy="2362200"/>
          </a:xfrm>
        </p:spPr>
        <p:txBody>
          <a:bodyPr rIns="132080"/>
          <a:lstStyle/>
          <a:p>
            <a:pPr marL="39688" indent="-39688" eaLnBrk="1" hangingPunct="1"/>
            <a:r>
              <a:rPr lang="en-US" altLang="en-US" sz="5400">
                <a:solidFill>
                  <a:srgbClr val="FF6600"/>
                </a:solidFill>
              </a:rPr>
              <a:t>Why does everyone </a:t>
            </a:r>
            <a:br>
              <a:rPr lang="en-US" altLang="en-US" sz="5400">
                <a:solidFill>
                  <a:srgbClr val="FF6600"/>
                </a:solidFill>
              </a:rPr>
            </a:br>
            <a:r>
              <a:rPr lang="en-US" altLang="en-US" sz="5400">
                <a:solidFill>
                  <a:srgbClr val="FF6600"/>
                </a:solidFill>
              </a:rPr>
              <a:t>else seem to cope?</a:t>
            </a:r>
          </a:p>
        </p:txBody>
      </p:sp>
      <p:pic>
        <p:nvPicPr>
          <p:cNvPr id="18437" name="Picture 3"/>
          <p:cNvPicPr>
            <a:picLocks noChangeArrowheads="1"/>
          </p:cNvPicPr>
          <p:nvPr/>
        </p:nvPicPr>
        <p:blipFill>
          <a:blip r:embed="rId2" cstate="print"/>
          <a:srcRect l="3125" t="8627" r="25235" b="18164"/>
          <a:stretch>
            <a:fillRect/>
          </a:stretch>
        </p:blipFill>
        <p:spPr bwMode="auto">
          <a:xfrm>
            <a:off x="1547664" y="2276872"/>
            <a:ext cx="5448647" cy="3574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34132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5429250" y="2133600"/>
            <a:ext cx="3714750" cy="2214563"/>
          </a:xfrm>
        </p:spPr>
        <p:txBody>
          <a:bodyPr rIns="81279"/>
          <a:lstStyle/>
          <a:p>
            <a:pPr marL="39688" eaLnBrk="1" hangingPunct="1"/>
            <a:r>
              <a:rPr lang="en-US" altLang="en-US" sz="5400">
                <a:solidFill>
                  <a:srgbClr val="FF6600"/>
                </a:solidFill>
              </a:rPr>
              <a:t>Where’s my Mum?</a:t>
            </a:r>
          </a:p>
        </p:txBody>
      </p:sp>
      <p:pic>
        <p:nvPicPr>
          <p:cNvPr id="4" name="Picture 3" descr="Xmas"/>
          <p:cNvPicPr>
            <a:picLocks noChangeAspect="1" noChangeArrowheads="1"/>
          </p:cNvPicPr>
          <p:nvPr/>
        </p:nvPicPr>
        <p:blipFill rotWithShape="1">
          <a:blip r:embed="rId2"/>
          <a:srcRect l="17802" r="10152" b="14622"/>
          <a:stretch/>
        </p:blipFill>
        <p:spPr bwMode="auto">
          <a:xfrm>
            <a:off x="611560" y="1099858"/>
            <a:ext cx="4022824" cy="4282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182356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5580063" y="2205038"/>
            <a:ext cx="3286125" cy="2119312"/>
          </a:xfrm>
        </p:spPr>
        <p:txBody>
          <a:bodyPr rIns="81279"/>
          <a:lstStyle/>
          <a:p>
            <a:pPr marL="39688" eaLnBrk="1" hangingPunct="1"/>
            <a:r>
              <a:rPr lang="en-US" altLang="en-US" sz="5400">
                <a:solidFill>
                  <a:srgbClr val="FF6600"/>
                </a:solidFill>
              </a:rPr>
              <a:t>An </a:t>
            </a:r>
            <a:br>
              <a:rPr lang="en-US" altLang="en-US" sz="5400">
                <a:solidFill>
                  <a:srgbClr val="FF6600"/>
                </a:solidFill>
                <a:latin typeface="MS PGothic" panose="020B0600070205080204" pitchFamily="34" charset="-128"/>
                <a:ea typeface="MS PGothic" panose="020B0600070205080204" pitchFamily="34" charset="-128"/>
                <a:sym typeface="MS PGothic" panose="020B0600070205080204" pitchFamily="34" charset="-128"/>
              </a:rPr>
            </a:br>
            <a:r>
              <a:rPr lang="en-US" altLang="en-US" sz="5400">
                <a:solidFill>
                  <a:srgbClr val="FF6600"/>
                </a:solidFill>
              </a:rPr>
              <a:t>in-patient!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/>
          <a:srcRect l="18826" r="27049"/>
          <a:stretch/>
        </p:blipFill>
        <p:spPr bwMode="auto">
          <a:xfrm>
            <a:off x="971600" y="764704"/>
            <a:ext cx="3556779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52076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1331913" y="0"/>
            <a:ext cx="7313612" cy="1809750"/>
          </a:xfrm>
        </p:spPr>
        <p:txBody>
          <a:bodyPr rIns="81279"/>
          <a:lstStyle/>
          <a:p>
            <a:pPr marL="39688" eaLnBrk="1" hangingPunct="1"/>
            <a:r>
              <a:rPr lang="en-US" altLang="en-US" sz="5400">
                <a:solidFill>
                  <a:srgbClr val="FF6600"/>
                </a:solidFill>
              </a:rPr>
              <a:t>Back to life …. </a:t>
            </a:r>
          </a:p>
        </p:txBody>
      </p:sp>
      <p:pic>
        <p:nvPicPr>
          <p:cNvPr id="22533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44824"/>
            <a:ext cx="6056313" cy="389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54860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F4123A-1872-4044-9266-E2F9572F4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672" y="2906849"/>
            <a:ext cx="25542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990099"/>
                </a:solidFill>
              </a:rPr>
              <a:t>Being in hospital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030D30-189C-496F-9D63-C55F8AC5F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04813"/>
            <a:ext cx="28003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FF6600"/>
                </a:solidFill>
              </a:rPr>
              <a:t>Empathetic HCPs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9410E-F3BE-413A-AD42-AE4647D5F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721969"/>
            <a:ext cx="2297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990099"/>
                </a:solidFill>
              </a:rPr>
              <a:t>Exercise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BDD713-6598-46C1-AB3F-B2E341A50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9220" y="404813"/>
            <a:ext cx="2935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990099"/>
                </a:solidFill>
              </a:rPr>
              <a:t>Time &amp; patience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5E4228-F585-4E83-BA38-0BDF5A7BD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672" y="1638214"/>
            <a:ext cx="2640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FF6600"/>
                </a:solidFill>
              </a:rPr>
              <a:t>ECT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416AC1-8273-4C00-9278-89BD09EDD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" y="3245528"/>
            <a:ext cx="26110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GB" altLang="en-US" sz="2800" b="1" dirty="0">
                <a:solidFill>
                  <a:srgbClr val="FF6600"/>
                </a:solidFill>
              </a:rPr>
              <a:t>Occupational Health</a:t>
            </a:r>
          </a:p>
        </p:txBody>
      </p:sp>
      <p:sp>
        <p:nvSpPr>
          <p:cNvPr id="14344" name="Rectangle 1">
            <a:extLst>
              <a:ext uri="{FF2B5EF4-FFF2-40B4-BE49-F238E27FC236}">
                <a16:creationId xmlns:a16="http://schemas.microsoft.com/office/drawing/2014/main" id="{082FF5D3-3244-439C-AB0C-95A48B12B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879" y="5245189"/>
            <a:ext cx="5214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800" dirty="0">
                <a:solidFill>
                  <a:srgbClr val="FF6600"/>
                </a:solidFill>
              </a:rPr>
              <a:t>What helped?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4DF5D-3B45-4E5D-A14C-786EE0586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70" y="1546780"/>
            <a:ext cx="2848356" cy="331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F37B4B-84C8-4760-AECD-097C7796CFFA}"/>
              </a:ext>
            </a:extLst>
          </p:cNvPr>
          <p:cNvSpPr txBox="1"/>
          <p:nvPr/>
        </p:nvSpPr>
        <p:spPr>
          <a:xfrm>
            <a:off x="378618" y="1784477"/>
            <a:ext cx="2047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90099"/>
                </a:solidFill>
              </a:rPr>
              <a:t>Family and friends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7076E7-E713-4754-BB43-AF29EF75DDE4}"/>
              </a:ext>
            </a:extLst>
          </p:cNvPr>
          <p:cNvSpPr/>
          <p:nvPr/>
        </p:nvSpPr>
        <p:spPr>
          <a:xfrm>
            <a:off x="6729672" y="4439002"/>
            <a:ext cx="1956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2800" b="1" dirty="0">
                <a:solidFill>
                  <a:srgbClr val="FF6600"/>
                </a:solidFill>
              </a:rPr>
              <a:t>My son</a:t>
            </a:r>
          </a:p>
        </p:txBody>
      </p:sp>
    </p:spTree>
    <p:extLst>
      <p:ext uri="{BB962C8B-B14F-4D97-AF65-F5344CB8AC3E}">
        <p14:creationId xmlns:p14="http://schemas.microsoft.com/office/powerpoint/2010/main" val="4028324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  <p:bldP spid="5" grpId="0"/>
      <p:bldP spid="6" grpId="0"/>
      <p:bldP spid="7" grpId="0"/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F4123A-1872-4044-9266-E2F9572F4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272" y="3068176"/>
            <a:ext cx="25542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990099"/>
                </a:solidFill>
              </a:rPr>
              <a:t>My ‘dishonesty’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030D30-189C-496F-9D63-C55F8AC5F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04813"/>
            <a:ext cx="28003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FF6600"/>
                </a:solidFill>
              </a:rPr>
              <a:t>Non-empathetic HCPs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9410E-F3BE-413A-AD42-AE4647D5F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034" y="358646"/>
            <a:ext cx="3072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990099"/>
                </a:solidFill>
              </a:rPr>
              <a:t>Communication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BDD713-6598-46C1-AB3F-B2E341A50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2" y="4485168"/>
            <a:ext cx="21034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990099"/>
                </a:solidFill>
              </a:rPr>
              <a:t>My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990099"/>
                </a:solidFill>
              </a:rPr>
              <a:t>personality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5E4228-F585-4E83-BA38-0BDF5A7BD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017" y="1651695"/>
            <a:ext cx="26400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FF6600"/>
                </a:solidFill>
              </a:rPr>
              <a:t>Sleep deprivation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416AC1-8273-4C00-9278-89BD09EDD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" y="3327060"/>
            <a:ext cx="2297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GB" altLang="en-US" sz="2800" b="1" dirty="0">
                <a:solidFill>
                  <a:srgbClr val="FF6600"/>
                </a:solidFill>
              </a:rPr>
              <a:t>Ignorance</a:t>
            </a:r>
          </a:p>
        </p:txBody>
      </p:sp>
      <p:sp>
        <p:nvSpPr>
          <p:cNvPr id="14344" name="Rectangle 1">
            <a:extLst>
              <a:ext uri="{FF2B5EF4-FFF2-40B4-BE49-F238E27FC236}">
                <a16:creationId xmlns:a16="http://schemas.microsoft.com/office/drawing/2014/main" id="{082FF5D3-3244-439C-AB0C-95A48B12B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837" y="5241701"/>
            <a:ext cx="5214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800" dirty="0">
                <a:solidFill>
                  <a:srgbClr val="FF6600"/>
                </a:solidFill>
              </a:rPr>
              <a:t>What hindered?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37B4B-84C8-4760-AECD-097C7796CFFA}"/>
              </a:ext>
            </a:extLst>
          </p:cNvPr>
          <p:cNvSpPr txBox="1"/>
          <p:nvPr/>
        </p:nvSpPr>
        <p:spPr>
          <a:xfrm>
            <a:off x="395288" y="2096342"/>
            <a:ext cx="2047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90099"/>
                </a:solidFill>
              </a:rPr>
              <a:t>Financial pressure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7076E7-E713-4754-BB43-AF29EF75DDE4}"/>
              </a:ext>
            </a:extLst>
          </p:cNvPr>
          <p:cNvSpPr/>
          <p:nvPr/>
        </p:nvSpPr>
        <p:spPr>
          <a:xfrm>
            <a:off x="6729672" y="4439002"/>
            <a:ext cx="1956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2800" b="1" dirty="0">
                <a:solidFill>
                  <a:srgbClr val="FF6600"/>
                </a:solidFill>
              </a:rPr>
              <a:t>Stigma</a:t>
            </a:r>
          </a:p>
        </p:txBody>
      </p:sp>
      <p:pic>
        <p:nvPicPr>
          <p:cNvPr id="2050" name="Picture 2" descr="Person's Hands">
            <a:extLst>
              <a:ext uri="{FF2B5EF4-FFF2-40B4-BE49-F238E27FC236}">
                <a16:creationId xmlns:a16="http://schemas.microsoft.com/office/drawing/2014/main" id="{9EE2C6E2-412F-4A07-9A2E-C4A556230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910" y="1436212"/>
            <a:ext cx="3526010" cy="3526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9985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  <p:bldP spid="5" grpId="0"/>
      <p:bldP spid="6" grpId="0"/>
      <p:bldP spid="7" grpId="0"/>
      <p:bldP spid="2" grpId="0"/>
      <p:bldP spid="8" grpId="0"/>
    </p:bldLst>
  </p:timing>
</p:sld>
</file>

<file path=ppt/theme/theme1.xml><?xml version="1.0" encoding="utf-8"?>
<a:theme xmlns:a="http://schemas.openxmlformats.org/drawingml/2006/main" name="EH Marce presentation">
  <a:themeElements>
    <a:clrScheme name="EH Marce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H Marce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EH Marce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7334</TotalTime>
  <Pages>0</Pages>
  <Words>236</Words>
  <Characters>0</Characters>
  <Application>Microsoft Office PowerPoint</Application>
  <PresentationFormat>On-screen Show (4:3)</PresentationFormat>
  <Lines>0</Lines>
  <Paragraphs>47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MS PGothic</vt:lpstr>
      <vt:lpstr>Arial</vt:lpstr>
      <vt:lpstr>Calibri</vt:lpstr>
      <vt:lpstr>EH Marce presentation</vt:lpstr>
      <vt:lpstr>PowerPoint Presentation</vt:lpstr>
      <vt:lpstr>PowerPoint Presentation</vt:lpstr>
      <vt:lpstr>Exhausted</vt:lpstr>
      <vt:lpstr>Why does everyone  else seem to cope?</vt:lpstr>
      <vt:lpstr>Where’s my Mum?</vt:lpstr>
      <vt:lpstr>An  in-patient!</vt:lpstr>
      <vt:lpstr>Back to life ….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COVID-19</vt:lpstr>
      <vt:lpstr>PowerPoint Presentation</vt:lpstr>
      <vt:lpstr>Gratitude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Hanzak</dc:creator>
  <cp:lastModifiedBy>Michael Coote</cp:lastModifiedBy>
  <cp:revision>515</cp:revision>
  <cp:lastPrinted>2016-04-26T11:32:09Z</cp:lastPrinted>
  <dcterms:modified xsi:type="dcterms:W3CDTF">2021-04-27T11:35:10Z</dcterms:modified>
</cp:coreProperties>
</file>