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08" r:id="rId3"/>
  </p:sldMasterIdLst>
  <p:notesMasterIdLst>
    <p:notesMasterId r:id="rId24"/>
  </p:notesMasterIdLst>
  <p:handoutMasterIdLst>
    <p:handoutMasterId r:id="rId25"/>
  </p:handoutMasterIdLst>
  <p:sldIdLst>
    <p:sldId id="257" r:id="rId4"/>
    <p:sldId id="277" r:id="rId5"/>
    <p:sldId id="278" r:id="rId6"/>
    <p:sldId id="280" r:id="rId7"/>
    <p:sldId id="281" r:id="rId8"/>
    <p:sldId id="273" r:id="rId9"/>
    <p:sldId id="298" r:id="rId10"/>
    <p:sldId id="302" r:id="rId11"/>
    <p:sldId id="291" r:id="rId12"/>
    <p:sldId id="269" r:id="rId13"/>
    <p:sldId id="268" r:id="rId14"/>
    <p:sldId id="261" r:id="rId15"/>
    <p:sldId id="305" r:id="rId16"/>
    <p:sldId id="306" r:id="rId17"/>
    <p:sldId id="303" r:id="rId18"/>
    <p:sldId id="304" r:id="rId19"/>
    <p:sldId id="271" r:id="rId20"/>
    <p:sldId id="301" r:id="rId21"/>
    <p:sldId id="267" r:id="rId22"/>
    <p:sldId id="276"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0" autoAdjust="0"/>
    <p:restoredTop sz="74857" autoAdjust="0"/>
  </p:normalViewPr>
  <p:slideViewPr>
    <p:cSldViewPr>
      <p:cViewPr>
        <p:scale>
          <a:sx n="81" d="100"/>
          <a:sy n="81" d="100"/>
        </p:scale>
        <p:origin x="-876"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n-US" dirty="0"/>
          </a:p>
          <a:p>
            <a:pPr>
              <a:defRPr/>
            </a:pPr>
            <a:r>
              <a:rPr lang="en-US" sz="3600" dirty="0">
                <a:solidFill>
                  <a:srgbClr val="0070C0"/>
                </a:solidFill>
              </a:rPr>
              <a:t>NCA Current</a:t>
            </a:r>
            <a:r>
              <a:rPr lang="en-US" sz="3600" baseline="0" dirty="0">
                <a:solidFill>
                  <a:srgbClr val="0070C0"/>
                </a:solidFill>
              </a:rPr>
              <a:t> RAG Ratings</a:t>
            </a:r>
            <a:endParaRPr lang="en-US" sz="3600" dirty="0">
              <a:solidFill>
                <a:srgbClr val="0070C0"/>
              </a:solidFill>
            </a:endParaRP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Pt>
            <c:idx val="0"/>
            <c:bubble3D val="0"/>
            <c:spPr>
              <a:solidFill>
                <a:srgbClr val="FF0000"/>
              </a:solidFill>
            </c:spPr>
            <c:extLst xmlns:c16r2="http://schemas.microsoft.com/office/drawing/2015/06/chart">
              <c:ext xmlns:c16="http://schemas.microsoft.com/office/drawing/2014/chart" uri="{C3380CC4-5D6E-409C-BE32-E72D297353CC}">
                <c16:uniqueId val="{00000001-9EFC-408D-86BA-2CA95B811D46}"/>
              </c:ext>
            </c:extLst>
          </c:dPt>
          <c:dPt>
            <c:idx val="1"/>
            <c:bubble3D val="0"/>
            <c:spPr>
              <a:solidFill>
                <a:srgbClr val="FFC000"/>
              </a:solidFill>
            </c:spPr>
            <c:extLst xmlns:c16r2="http://schemas.microsoft.com/office/drawing/2015/06/chart">
              <c:ext xmlns:c16="http://schemas.microsoft.com/office/drawing/2014/chart" uri="{C3380CC4-5D6E-409C-BE32-E72D297353CC}">
                <c16:uniqueId val="{00000003-9EFC-408D-86BA-2CA95B811D46}"/>
              </c:ext>
            </c:extLst>
          </c:dPt>
          <c:dPt>
            <c:idx val="2"/>
            <c:bubble3D val="0"/>
            <c:spPr>
              <a:solidFill>
                <a:srgbClr val="00B050"/>
              </a:solidFill>
            </c:spPr>
            <c:extLst xmlns:c16r2="http://schemas.microsoft.com/office/drawing/2015/06/chart">
              <c:ext xmlns:c16="http://schemas.microsoft.com/office/drawing/2014/chart" uri="{C3380CC4-5D6E-409C-BE32-E72D297353CC}">
                <c16:uniqueId val="{00000005-9EFC-408D-86BA-2CA95B811D46}"/>
              </c:ext>
            </c:extLst>
          </c:dPt>
          <c:dPt>
            <c:idx val="3"/>
            <c:bubble3D val="0"/>
            <c:spPr>
              <a:solidFill>
                <a:srgbClr val="0070C0"/>
              </a:solidFill>
            </c:spPr>
            <c:extLst xmlns:c16r2="http://schemas.microsoft.com/office/drawing/2015/06/chart">
              <c:ext xmlns:c16="http://schemas.microsoft.com/office/drawing/2014/chart" uri="{C3380CC4-5D6E-409C-BE32-E72D297353CC}">
                <c16:uniqueId val="{00000007-9EFC-408D-86BA-2CA95B811D46}"/>
              </c:ext>
            </c:extLst>
          </c:dPt>
          <c:dLbls>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Sheet1!$A$2:$A$5</c:f>
              <c:strCache>
                <c:ptCount val="4"/>
                <c:pt idx="0">
                  <c:v>Red</c:v>
                </c:pt>
                <c:pt idx="1">
                  <c:v>Amber</c:v>
                </c:pt>
                <c:pt idx="2">
                  <c:v>Green</c:v>
                </c:pt>
                <c:pt idx="3">
                  <c:v>SCAPE</c:v>
                </c:pt>
              </c:strCache>
            </c:strRef>
          </c:cat>
          <c:val>
            <c:numRef>
              <c:f>Sheet1!$B$2:$B$5</c:f>
              <c:numCache>
                <c:formatCode>General</c:formatCode>
                <c:ptCount val="4"/>
                <c:pt idx="0">
                  <c:v>1</c:v>
                </c:pt>
                <c:pt idx="1">
                  <c:v>9</c:v>
                </c:pt>
                <c:pt idx="2">
                  <c:v>47</c:v>
                </c:pt>
                <c:pt idx="3">
                  <c:v>41</c:v>
                </c:pt>
              </c:numCache>
            </c:numRef>
          </c:val>
          <c:extLst xmlns:c16r2="http://schemas.microsoft.com/office/drawing/2015/06/chart">
            <c:ext xmlns:c16="http://schemas.microsoft.com/office/drawing/2014/chart" uri="{C3380CC4-5D6E-409C-BE32-E72D297353CC}">
              <c16:uniqueId val="{00000008-9EFC-408D-86BA-2CA95B811D46}"/>
            </c:ext>
          </c:extLst>
        </c:ser>
        <c:dLbls>
          <c:showLegendKey val="0"/>
          <c:showVal val="0"/>
          <c:showCatName val="0"/>
          <c:showSerName val="0"/>
          <c:showPercent val="1"/>
          <c:showBubbleSize val="0"/>
          <c:showLeaderLines val="1"/>
        </c:dLbls>
      </c:pie3D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7322F8-51B2-4B14-87F8-F404827FBF7C}"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E1B3FFA8-D985-4CE4-9257-DEF5305106AD}">
      <dgm:prSet phldrT="[Text]"/>
      <dgm:spPr/>
      <dgm:t>
        <a:bodyPr/>
        <a:lstStyle/>
        <a:p>
          <a:r>
            <a:rPr lang="en-GB" dirty="0"/>
            <a:t>Reassessment</a:t>
          </a:r>
        </a:p>
      </dgm:t>
    </dgm:pt>
    <dgm:pt modelId="{991A210C-8A8D-4852-86AB-E2FB2B390481}" type="parTrans" cxnId="{415A15A2-3201-438F-A325-53C331530AEC}">
      <dgm:prSet/>
      <dgm:spPr/>
      <dgm:t>
        <a:bodyPr/>
        <a:lstStyle/>
        <a:p>
          <a:endParaRPr lang="en-GB"/>
        </a:p>
      </dgm:t>
    </dgm:pt>
    <dgm:pt modelId="{4703286B-F3D0-4C60-A51B-032934960F9A}" type="sibTrans" cxnId="{415A15A2-3201-438F-A325-53C331530AEC}">
      <dgm:prSet/>
      <dgm:spPr/>
      <dgm:t>
        <a:bodyPr/>
        <a:lstStyle/>
        <a:p>
          <a:endParaRPr lang="en-GB"/>
        </a:p>
      </dgm:t>
    </dgm:pt>
    <dgm:pt modelId="{12968FE1-1FF8-4AB3-97BE-924F19BC851C}">
      <dgm:prSet custT="1"/>
      <dgm:spPr/>
      <dgm:t>
        <a:bodyPr/>
        <a:lstStyle/>
        <a:p>
          <a:r>
            <a:rPr lang="en-GB" sz="1200" dirty="0">
              <a:solidFill>
                <a:schemeClr val="bg1"/>
              </a:solidFill>
            </a:rPr>
            <a:t>Unannounced</a:t>
          </a:r>
          <a:r>
            <a:rPr lang="en-GB" sz="1200" dirty="0">
              <a:solidFill>
                <a:srgbClr val="7030A0"/>
              </a:solidFill>
            </a:rPr>
            <a:t> </a:t>
          </a:r>
          <a:r>
            <a:rPr lang="en-GB" sz="1200" dirty="0">
              <a:solidFill>
                <a:schemeClr val="bg1"/>
              </a:solidFill>
            </a:rPr>
            <a:t>visit</a:t>
          </a:r>
        </a:p>
      </dgm:t>
    </dgm:pt>
    <dgm:pt modelId="{658E657C-BEFD-403D-8A30-F56A4FBC0CBF}" type="parTrans" cxnId="{4599F572-A51F-460C-8FDD-8ED0FB3179B3}">
      <dgm:prSet/>
      <dgm:spPr/>
      <dgm:t>
        <a:bodyPr/>
        <a:lstStyle/>
        <a:p>
          <a:endParaRPr lang="en-GB"/>
        </a:p>
      </dgm:t>
    </dgm:pt>
    <dgm:pt modelId="{4E4234A9-A4CD-46EC-92C6-D2371BC368D1}" type="sibTrans" cxnId="{4599F572-A51F-460C-8FDD-8ED0FB3179B3}">
      <dgm:prSet/>
      <dgm:spPr/>
      <dgm:t>
        <a:bodyPr/>
        <a:lstStyle/>
        <a:p>
          <a:endParaRPr lang="en-GB"/>
        </a:p>
      </dgm:t>
    </dgm:pt>
    <dgm:pt modelId="{63AAC4CA-F5F8-4F10-A838-71E1C6B2E1F7}">
      <dgm:prSet custT="1"/>
      <dgm:spPr/>
      <dgm:t>
        <a:bodyPr/>
        <a:lstStyle/>
        <a:p>
          <a:r>
            <a:rPr lang="en-GB" sz="1200" dirty="0">
              <a:solidFill>
                <a:schemeClr val="bg1"/>
              </a:solidFill>
            </a:rPr>
            <a:t>2 assessors spend full early shift on the ward (including handover)</a:t>
          </a:r>
        </a:p>
      </dgm:t>
    </dgm:pt>
    <dgm:pt modelId="{E12147CE-271B-4154-9308-632BFFB10F9F}" type="parTrans" cxnId="{C50FF94C-D115-4650-ACF8-17EF9273BAD2}">
      <dgm:prSet/>
      <dgm:spPr/>
      <dgm:t>
        <a:bodyPr/>
        <a:lstStyle/>
        <a:p>
          <a:endParaRPr lang="en-GB"/>
        </a:p>
      </dgm:t>
    </dgm:pt>
    <dgm:pt modelId="{34FD4368-5095-4815-B256-0B04E87A1244}" type="sibTrans" cxnId="{C50FF94C-D115-4650-ACF8-17EF9273BAD2}">
      <dgm:prSet/>
      <dgm:spPr/>
      <dgm:t>
        <a:bodyPr/>
        <a:lstStyle/>
        <a:p>
          <a:endParaRPr lang="en-GB"/>
        </a:p>
      </dgm:t>
    </dgm:pt>
    <dgm:pt modelId="{6621788E-58BD-48AF-8B25-CE60913B96C3}">
      <dgm:prSet custT="1"/>
      <dgm:spPr/>
      <dgm:t>
        <a:bodyPr/>
        <a:lstStyle/>
        <a:p>
          <a:r>
            <a:rPr lang="en-GB" sz="1200" dirty="0">
              <a:solidFill>
                <a:schemeClr val="bg1"/>
              </a:solidFill>
            </a:rPr>
            <a:t>Verbal feedback given on the day</a:t>
          </a:r>
        </a:p>
      </dgm:t>
    </dgm:pt>
    <dgm:pt modelId="{6CB5FA7E-DB61-48A0-8D04-0E88A0EC6829}" type="parTrans" cxnId="{01064B13-33C6-409E-BF34-58538912D9D3}">
      <dgm:prSet/>
      <dgm:spPr/>
      <dgm:t>
        <a:bodyPr/>
        <a:lstStyle/>
        <a:p>
          <a:endParaRPr lang="en-GB"/>
        </a:p>
      </dgm:t>
    </dgm:pt>
    <dgm:pt modelId="{ED6D8F00-0DA5-4D0B-9203-25D4EC7F83E9}" type="sibTrans" cxnId="{01064B13-33C6-409E-BF34-58538912D9D3}">
      <dgm:prSet/>
      <dgm:spPr/>
      <dgm:t>
        <a:bodyPr/>
        <a:lstStyle/>
        <a:p>
          <a:endParaRPr lang="en-GB"/>
        </a:p>
      </dgm:t>
    </dgm:pt>
    <dgm:pt modelId="{B49B09A8-C715-437F-B98F-6FDB9398A081}">
      <dgm:prSet custT="1"/>
      <dgm:spPr/>
      <dgm:t>
        <a:bodyPr/>
        <a:lstStyle/>
        <a:p>
          <a:r>
            <a:rPr lang="en-GB" sz="1200" dirty="0">
              <a:solidFill>
                <a:schemeClr val="bg1"/>
              </a:solidFill>
            </a:rPr>
            <a:t>Full report  sent to the Manager</a:t>
          </a:r>
        </a:p>
      </dgm:t>
    </dgm:pt>
    <dgm:pt modelId="{A63AE7C2-475F-413E-81D1-82F5C794B85A}" type="parTrans" cxnId="{8953445C-12ED-4DB5-9FF0-40EA80A5A1A2}">
      <dgm:prSet/>
      <dgm:spPr/>
      <dgm:t>
        <a:bodyPr/>
        <a:lstStyle/>
        <a:p>
          <a:endParaRPr lang="en-GB"/>
        </a:p>
      </dgm:t>
    </dgm:pt>
    <dgm:pt modelId="{E471C768-A188-4BEF-ABD7-64D77691CEE6}" type="sibTrans" cxnId="{8953445C-12ED-4DB5-9FF0-40EA80A5A1A2}">
      <dgm:prSet/>
      <dgm:spPr/>
      <dgm:t>
        <a:bodyPr/>
        <a:lstStyle/>
        <a:p>
          <a:endParaRPr lang="en-GB"/>
        </a:p>
      </dgm:t>
    </dgm:pt>
    <dgm:pt modelId="{79613F1C-1047-4466-A0AC-4A6724614262}">
      <dgm:prSet custT="1"/>
      <dgm:spPr/>
      <dgm:t>
        <a:bodyPr/>
        <a:lstStyle/>
        <a:p>
          <a:r>
            <a:rPr lang="en-GB" sz="1200" dirty="0">
              <a:solidFill>
                <a:schemeClr val="bg1"/>
              </a:solidFill>
            </a:rPr>
            <a:t>2 weeks to complete an Action Plan</a:t>
          </a:r>
        </a:p>
      </dgm:t>
    </dgm:pt>
    <dgm:pt modelId="{D8A27421-59F0-4852-A6AC-1106A4FF0147}" type="parTrans" cxnId="{3AEEA37A-944B-40A5-B56A-8B6CDBF11A0E}">
      <dgm:prSet/>
      <dgm:spPr/>
      <dgm:t>
        <a:bodyPr/>
        <a:lstStyle/>
        <a:p>
          <a:endParaRPr lang="en-GB"/>
        </a:p>
      </dgm:t>
    </dgm:pt>
    <dgm:pt modelId="{5D42D631-1396-40FF-A3A0-A112D3A09B37}" type="sibTrans" cxnId="{3AEEA37A-944B-40A5-B56A-8B6CDBF11A0E}">
      <dgm:prSet/>
      <dgm:spPr/>
      <dgm:t>
        <a:bodyPr/>
        <a:lstStyle/>
        <a:p>
          <a:endParaRPr lang="en-GB"/>
        </a:p>
      </dgm:t>
    </dgm:pt>
    <dgm:pt modelId="{02DB7416-0E8D-4186-8139-3DBDCFAF459A}">
      <dgm:prSet custT="1"/>
      <dgm:spPr/>
      <dgm:t>
        <a:bodyPr/>
        <a:lstStyle/>
        <a:p>
          <a:r>
            <a:rPr lang="en-GB" sz="1200" dirty="0">
              <a:solidFill>
                <a:schemeClr val="bg1"/>
              </a:solidFill>
            </a:rPr>
            <a:t>Engagement of the team in order to meet actions</a:t>
          </a:r>
        </a:p>
      </dgm:t>
    </dgm:pt>
    <dgm:pt modelId="{9862BC61-3E2E-4FE6-AA4B-DC9355896E6C}" type="parTrans" cxnId="{F63F000F-C032-4E56-8CB6-6A3EF99FFCED}">
      <dgm:prSet/>
      <dgm:spPr/>
      <dgm:t>
        <a:bodyPr/>
        <a:lstStyle/>
        <a:p>
          <a:endParaRPr lang="en-GB"/>
        </a:p>
      </dgm:t>
    </dgm:pt>
    <dgm:pt modelId="{0B9538C8-FA24-42E9-8BFD-062909E270B0}" type="sibTrans" cxnId="{F63F000F-C032-4E56-8CB6-6A3EF99FFCED}">
      <dgm:prSet/>
      <dgm:spPr/>
      <dgm:t>
        <a:bodyPr/>
        <a:lstStyle/>
        <a:p>
          <a:endParaRPr lang="en-GB"/>
        </a:p>
      </dgm:t>
    </dgm:pt>
    <dgm:pt modelId="{66DFC4B1-C9A5-4B8D-9B83-E23684FE0DDE}">
      <dgm:prSet custT="1"/>
      <dgm:spPr/>
      <dgm:t>
        <a:bodyPr/>
        <a:lstStyle/>
        <a:p>
          <a:pPr algn="ctr"/>
          <a:r>
            <a:rPr lang="en-GB" sz="1050" dirty="0"/>
            <a:t>Desk top preparation prior to assessment  </a:t>
          </a:r>
        </a:p>
      </dgm:t>
    </dgm:pt>
    <dgm:pt modelId="{EA930F65-9E5A-422D-A738-919729EC139B}" type="parTrans" cxnId="{43932701-2FAB-4EBB-93AC-0B991FE645B2}">
      <dgm:prSet/>
      <dgm:spPr/>
      <dgm:t>
        <a:bodyPr/>
        <a:lstStyle/>
        <a:p>
          <a:endParaRPr lang="en-GB"/>
        </a:p>
      </dgm:t>
    </dgm:pt>
    <dgm:pt modelId="{E7F4951E-29F4-4BDB-8283-88C63D96EE16}" type="sibTrans" cxnId="{43932701-2FAB-4EBB-93AC-0B991FE645B2}">
      <dgm:prSet/>
      <dgm:spPr/>
      <dgm:t>
        <a:bodyPr/>
        <a:lstStyle/>
        <a:p>
          <a:endParaRPr lang="en-GB"/>
        </a:p>
      </dgm:t>
    </dgm:pt>
    <dgm:pt modelId="{D2BC79BA-7038-49BD-B685-F18FBBE74D0A}" type="pres">
      <dgm:prSet presAssocID="{277322F8-51B2-4B14-87F8-F404827FBF7C}" presName="cycle" presStyleCnt="0">
        <dgm:presLayoutVars>
          <dgm:dir/>
          <dgm:resizeHandles val="exact"/>
        </dgm:presLayoutVars>
      </dgm:prSet>
      <dgm:spPr/>
      <dgm:t>
        <a:bodyPr/>
        <a:lstStyle/>
        <a:p>
          <a:endParaRPr lang="en-GB"/>
        </a:p>
      </dgm:t>
    </dgm:pt>
    <dgm:pt modelId="{121D2333-9B05-40D9-BDBE-439586D72A53}" type="pres">
      <dgm:prSet presAssocID="{12968FE1-1FF8-4AB3-97BE-924F19BC851C}" presName="node" presStyleLbl="node1" presStyleIdx="0" presStyleCnt="8" custScaleX="158054" custScaleY="124365">
        <dgm:presLayoutVars>
          <dgm:bulletEnabled val="1"/>
        </dgm:presLayoutVars>
      </dgm:prSet>
      <dgm:spPr/>
      <dgm:t>
        <a:bodyPr/>
        <a:lstStyle/>
        <a:p>
          <a:endParaRPr lang="en-GB"/>
        </a:p>
      </dgm:t>
    </dgm:pt>
    <dgm:pt modelId="{56B0978B-CE92-489F-B704-9287021A7B4A}" type="pres">
      <dgm:prSet presAssocID="{12968FE1-1FF8-4AB3-97BE-924F19BC851C}" presName="spNode" presStyleCnt="0"/>
      <dgm:spPr/>
    </dgm:pt>
    <dgm:pt modelId="{8C8DB01C-D935-434C-BC86-B48EF21EF78E}" type="pres">
      <dgm:prSet presAssocID="{4E4234A9-A4CD-46EC-92C6-D2371BC368D1}" presName="sibTrans" presStyleLbl="sibTrans1D1" presStyleIdx="0" presStyleCnt="8"/>
      <dgm:spPr/>
      <dgm:t>
        <a:bodyPr/>
        <a:lstStyle/>
        <a:p>
          <a:endParaRPr lang="en-GB"/>
        </a:p>
      </dgm:t>
    </dgm:pt>
    <dgm:pt modelId="{84466F15-5B39-4C74-A7DD-595E3599AA67}" type="pres">
      <dgm:prSet presAssocID="{66DFC4B1-C9A5-4B8D-9B83-E23684FE0DDE}" presName="node" presStyleLbl="node1" presStyleIdx="1" presStyleCnt="8" custScaleX="140966" custScaleY="116815" custRadScaleRad="118970" custRadScaleInc="50940">
        <dgm:presLayoutVars>
          <dgm:bulletEnabled val="1"/>
        </dgm:presLayoutVars>
      </dgm:prSet>
      <dgm:spPr/>
      <dgm:t>
        <a:bodyPr/>
        <a:lstStyle/>
        <a:p>
          <a:endParaRPr lang="en-GB"/>
        </a:p>
      </dgm:t>
    </dgm:pt>
    <dgm:pt modelId="{6AC06174-C5CB-4546-BD3E-EDCECEC53187}" type="pres">
      <dgm:prSet presAssocID="{66DFC4B1-C9A5-4B8D-9B83-E23684FE0DDE}" presName="spNode" presStyleCnt="0"/>
      <dgm:spPr/>
    </dgm:pt>
    <dgm:pt modelId="{90702412-E5F4-4213-84A7-C33DBAF7D7F7}" type="pres">
      <dgm:prSet presAssocID="{E7F4951E-29F4-4BDB-8283-88C63D96EE16}" presName="sibTrans" presStyleLbl="sibTrans1D1" presStyleIdx="1" presStyleCnt="8"/>
      <dgm:spPr/>
      <dgm:t>
        <a:bodyPr/>
        <a:lstStyle/>
        <a:p>
          <a:endParaRPr lang="en-GB"/>
        </a:p>
      </dgm:t>
    </dgm:pt>
    <dgm:pt modelId="{307700D4-9B8A-41F9-8815-DF24256BB05F}" type="pres">
      <dgm:prSet presAssocID="{63AAC4CA-F5F8-4F10-A838-71E1C6B2E1F7}" presName="node" presStyleLbl="node1" presStyleIdx="2" presStyleCnt="8" custScaleX="162294" custScaleY="151673" custRadScaleRad="117637" custRadScaleInc="-3733">
        <dgm:presLayoutVars>
          <dgm:bulletEnabled val="1"/>
        </dgm:presLayoutVars>
      </dgm:prSet>
      <dgm:spPr/>
      <dgm:t>
        <a:bodyPr/>
        <a:lstStyle/>
        <a:p>
          <a:endParaRPr lang="en-GB"/>
        </a:p>
      </dgm:t>
    </dgm:pt>
    <dgm:pt modelId="{F620FBD2-6E56-48A6-AE34-6C3613B2323E}" type="pres">
      <dgm:prSet presAssocID="{63AAC4CA-F5F8-4F10-A838-71E1C6B2E1F7}" presName="spNode" presStyleCnt="0"/>
      <dgm:spPr/>
    </dgm:pt>
    <dgm:pt modelId="{7DCBF57A-2014-4151-A78C-371AF2BCEC0E}" type="pres">
      <dgm:prSet presAssocID="{34FD4368-5095-4815-B256-0B04E87A1244}" presName="sibTrans" presStyleLbl="sibTrans1D1" presStyleIdx="2" presStyleCnt="8"/>
      <dgm:spPr/>
      <dgm:t>
        <a:bodyPr/>
        <a:lstStyle/>
        <a:p>
          <a:endParaRPr lang="en-GB"/>
        </a:p>
      </dgm:t>
    </dgm:pt>
    <dgm:pt modelId="{356DEB93-F8FD-4D89-A21B-5FAAD99C7F2E}" type="pres">
      <dgm:prSet presAssocID="{6621788E-58BD-48AF-8B25-CE60913B96C3}" presName="node" presStyleLbl="node1" presStyleIdx="3" presStyleCnt="8" custScaleX="141587" custScaleY="100935" custRadScaleRad="121359" custRadScaleInc="-41944">
        <dgm:presLayoutVars>
          <dgm:bulletEnabled val="1"/>
        </dgm:presLayoutVars>
      </dgm:prSet>
      <dgm:spPr/>
      <dgm:t>
        <a:bodyPr/>
        <a:lstStyle/>
        <a:p>
          <a:endParaRPr lang="en-GB"/>
        </a:p>
      </dgm:t>
    </dgm:pt>
    <dgm:pt modelId="{A52624BE-D11B-42AA-B87A-F63B3C172715}" type="pres">
      <dgm:prSet presAssocID="{6621788E-58BD-48AF-8B25-CE60913B96C3}" presName="spNode" presStyleCnt="0"/>
      <dgm:spPr/>
    </dgm:pt>
    <dgm:pt modelId="{387B56B2-E3E2-45F6-9DB4-24D9FE0C3D51}" type="pres">
      <dgm:prSet presAssocID="{ED6D8F00-0DA5-4D0B-9203-25D4EC7F83E9}" presName="sibTrans" presStyleLbl="sibTrans1D1" presStyleIdx="3" presStyleCnt="8"/>
      <dgm:spPr/>
      <dgm:t>
        <a:bodyPr/>
        <a:lstStyle/>
        <a:p>
          <a:endParaRPr lang="en-GB"/>
        </a:p>
      </dgm:t>
    </dgm:pt>
    <dgm:pt modelId="{E292BA86-3E8E-4D5E-8588-6BA847EA2659}" type="pres">
      <dgm:prSet presAssocID="{B49B09A8-C715-437F-B98F-6FDB9398A081}" presName="node" presStyleLbl="node1" presStyleIdx="4" presStyleCnt="8" custScaleY="122004">
        <dgm:presLayoutVars>
          <dgm:bulletEnabled val="1"/>
        </dgm:presLayoutVars>
      </dgm:prSet>
      <dgm:spPr/>
      <dgm:t>
        <a:bodyPr/>
        <a:lstStyle/>
        <a:p>
          <a:endParaRPr lang="en-GB"/>
        </a:p>
      </dgm:t>
    </dgm:pt>
    <dgm:pt modelId="{157F59C6-09EF-40A4-A641-9E881C329F5C}" type="pres">
      <dgm:prSet presAssocID="{B49B09A8-C715-437F-B98F-6FDB9398A081}" presName="spNode" presStyleCnt="0"/>
      <dgm:spPr/>
    </dgm:pt>
    <dgm:pt modelId="{0B15A5CB-4A11-491F-8EEC-479273A557D3}" type="pres">
      <dgm:prSet presAssocID="{E471C768-A188-4BEF-ABD7-64D77691CEE6}" presName="sibTrans" presStyleLbl="sibTrans1D1" presStyleIdx="4" presStyleCnt="8"/>
      <dgm:spPr/>
      <dgm:t>
        <a:bodyPr/>
        <a:lstStyle/>
        <a:p>
          <a:endParaRPr lang="en-GB"/>
        </a:p>
      </dgm:t>
    </dgm:pt>
    <dgm:pt modelId="{19497746-5F44-4107-9CA3-E3D3C8949699}" type="pres">
      <dgm:prSet presAssocID="{79613F1C-1047-4466-A0AC-4A6724614262}" presName="node" presStyleLbl="node1" presStyleIdx="5" presStyleCnt="8" custScaleX="156468" custScaleY="138561" custRadScaleRad="99869" custRadScaleInc="20923">
        <dgm:presLayoutVars>
          <dgm:bulletEnabled val="1"/>
        </dgm:presLayoutVars>
      </dgm:prSet>
      <dgm:spPr/>
      <dgm:t>
        <a:bodyPr/>
        <a:lstStyle/>
        <a:p>
          <a:endParaRPr lang="en-GB"/>
        </a:p>
      </dgm:t>
    </dgm:pt>
    <dgm:pt modelId="{6863C6E0-7D34-4A4F-BB68-6E76687BBCE5}" type="pres">
      <dgm:prSet presAssocID="{79613F1C-1047-4466-A0AC-4A6724614262}" presName="spNode" presStyleCnt="0"/>
      <dgm:spPr/>
    </dgm:pt>
    <dgm:pt modelId="{51099B94-77E9-4728-A40A-208428A72D59}" type="pres">
      <dgm:prSet presAssocID="{5D42D631-1396-40FF-A3A0-A112D3A09B37}" presName="sibTrans" presStyleLbl="sibTrans1D1" presStyleIdx="5" presStyleCnt="8"/>
      <dgm:spPr/>
      <dgm:t>
        <a:bodyPr/>
        <a:lstStyle/>
        <a:p>
          <a:endParaRPr lang="en-GB"/>
        </a:p>
      </dgm:t>
    </dgm:pt>
    <dgm:pt modelId="{33AE2779-5B4D-4FC0-AFE7-8E54E1B54368}" type="pres">
      <dgm:prSet presAssocID="{02DB7416-0E8D-4186-8139-3DBDCFAF459A}" presName="node" presStyleLbl="node1" presStyleIdx="6" presStyleCnt="8" custScaleX="151161" custScaleY="111243" custRadScaleRad="108615" custRadScaleInc="11642">
        <dgm:presLayoutVars>
          <dgm:bulletEnabled val="1"/>
        </dgm:presLayoutVars>
      </dgm:prSet>
      <dgm:spPr/>
      <dgm:t>
        <a:bodyPr/>
        <a:lstStyle/>
        <a:p>
          <a:endParaRPr lang="en-GB"/>
        </a:p>
      </dgm:t>
    </dgm:pt>
    <dgm:pt modelId="{6235C425-1FC0-4992-8805-0289399BE83C}" type="pres">
      <dgm:prSet presAssocID="{02DB7416-0E8D-4186-8139-3DBDCFAF459A}" presName="spNode" presStyleCnt="0"/>
      <dgm:spPr/>
    </dgm:pt>
    <dgm:pt modelId="{F1EDA4AD-F017-45D2-842A-47B9C6CA7F31}" type="pres">
      <dgm:prSet presAssocID="{0B9538C8-FA24-42E9-8BFD-062909E270B0}" presName="sibTrans" presStyleLbl="sibTrans1D1" presStyleIdx="6" presStyleCnt="8"/>
      <dgm:spPr/>
      <dgm:t>
        <a:bodyPr/>
        <a:lstStyle/>
        <a:p>
          <a:endParaRPr lang="en-GB"/>
        </a:p>
      </dgm:t>
    </dgm:pt>
    <dgm:pt modelId="{BCA9A9B8-FD81-4624-AAD8-B7142C344602}" type="pres">
      <dgm:prSet presAssocID="{E1B3FFA8-D985-4CE4-9257-DEF5305106AD}" presName="node" presStyleLbl="node1" presStyleIdx="7" presStyleCnt="8" custScaleX="146635" custScaleY="90523" custRadScaleRad="105326" custRadScaleInc="-30415">
        <dgm:presLayoutVars>
          <dgm:bulletEnabled val="1"/>
        </dgm:presLayoutVars>
      </dgm:prSet>
      <dgm:spPr/>
      <dgm:t>
        <a:bodyPr/>
        <a:lstStyle/>
        <a:p>
          <a:endParaRPr lang="en-GB"/>
        </a:p>
      </dgm:t>
    </dgm:pt>
    <dgm:pt modelId="{BAB5804D-F67A-4790-8CBD-43C1576EC3B3}" type="pres">
      <dgm:prSet presAssocID="{E1B3FFA8-D985-4CE4-9257-DEF5305106AD}" presName="spNode" presStyleCnt="0"/>
      <dgm:spPr/>
    </dgm:pt>
    <dgm:pt modelId="{1214042C-24BB-4884-9292-9A357BC3473A}" type="pres">
      <dgm:prSet presAssocID="{4703286B-F3D0-4C60-A51B-032934960F9A}" presName="sibTrans" presStyleLbl="sibTrans1D1" presStyleIdx="7" presStyleCnt="8"/>
      <dgm:spPr/>
      <dgm:t>
        <a:bodyPr/>
        <a:lstStyle/>
        <a:p>
          <a:endParaRPr lang="en-GB"/>
        </a:p>
      </dgm:t>
    </dgm:pt>
  </dgm:ptLst>
  <dgm:cxnLst>
    <dgm:cxn modelId="{C5F4F9D2-C80A-4B3F-9CF6-AFD9730AB5A0}" type="presOf" srcId="{E1B3FFA8-D985-4CE4-9257-DEF5305106AD}" destId="{BCA9A9B8-FD81-4624-AAD8-B7142C344602}" srcOrd="0" destOrd="0" presId="urn:microsoft.com/office/officeart/2005/8/layout/cycle5"/>
    <dgm:cxn modelId="{807E1CE2-342A-4127-AE7E-B71F4CCEE492}" type="presOf" srcId="{02DB7416-0E8D-4186-8139-3DBDCFAF459A}" destId="{33AE2779-5B4D-4FC0-AFE7-8E54E1B54368}" srcOrd="0" destOrd="0" presId="urn:microsoft.com/office/officeart/2005/8/layout/cycle5"/>
    <dgm:cxn modelId="{5F0770EF-9782-41F6-A3AD-738B30D6D050}" type="presOf" srcId="{5D42D631-1396-40FF-A3A0-A112D3A09B37}" destId="{51099B94-77E9-4728-A40A-208428A72D59}" srcOrd="0" destOrd="0" presId="urn:microsoft.com/office/officeart/2005/8/layout/cycle5"/>
    <dgm:cxn modelId="{9FCEB65D-69FA-40FD-BAE0-3840E8EA9684}" type="presOf" srcId="{6621788E-58BD-48AF-8B25-CE60913B96C3}" destId="{356DEB93-F8FD-4D89-A21B-5FAAD99C7F2E}" srcOrd="0" destOrd="0" presId="urn:microsoft.com/office/officeart/2005/8/layout/cycle5"/>
    <dgm:cxn modelId="{4295983D-2423-4D6C-B880-D62F45412E07}" type="presOf" srcId="{4703286B-F3D0-4C60-A51B-032934960F9A}" destId="{1214042C-24BB-4884-9292-9A357BC3473A}" srcOrd="0" destOrd="0" presId="urn:microsoft.com/office/officeart/2005/8/layout/cycle5"/>
    <dgm:cxn modelId="{6BB0C2CF-9C91-4782-BE5A-9536A331F1D1}" type="presOf" srcId="{66DFC4B1-C9A5-4B8D-9B83-E23684FE0DDE}" destId="{84466F15-5B39-4C74-A7DD-595E3599AA67}" srcOrd="0" destOrd="0" presId="urn:microsoft.com/office/officeart/2005/8/layout/cycle5"/>
    <dgm:cxn modelId="{6E9E3E11-C01F-493D-B920-C31ADCF93DAC}" type="presOf" srcId="{12968FE1-1FF8-4AB3-97BE-924F19BC851C}" destId="{121D2333-9B05-40D9-BDBE-439586D72A53}" srcOrd="0" destOrd="0" presId="urn:microsoft.com/office/officeart/2005/8/layout/cycle5"/>
    <dgm:cxn modelId="{0079B3CD-6809-4727-911A-14123A3345B4}" type="presOf" srcId="{34FD4368-5095-4815-B256-0B04E87A1244}" destId="{7DCBF57A-2014-4151-A78C-371AF2BCEC0E}" srcOrd="0" destOrd="0" presId="urn:microsoft.com/office/officeart/2005/8/layout/cycle5"/>
    <dgm:cxn modelId="{C50FF94C-D115-4650-ACF8-17EF9273BAD2}" srcId="{277322F8-51B2-4B14-87F8-F404827FBF7C}" destId="{63AAC4CA-F5F8-4F10-A838-71E1C6B2E1F7}" srcOrd="2" destOrd="0" parTransId="{E12147CE-271B-4154-9308-632BFFB10F9F}" sibTransId="{34FD4368-5095-4815-B256-0B04E87A1244}"/>
    <dgm:cxn modelId="{4BE718CD-5BE2-491B-908B-1D3CF459F2FA}" type="presOf" srcId="{79613F1C-1047-4466-A0AC-4A6724614262}" destId="{19497746-5F44-4107-9CA3-E3D3C8949699}" srcOrd="0" destOrd="0" presId="urn:microsoft.com/office/officeart/2005/8/layout/cycle5"/>
    <dgm:cxn modelId="{C6D5C6C7-B6ED-48E7-B125-25DDBBA613F4}" type="presOf" srcId="{0B9538C8-FA24-42E9-8BFD-062909E270B0}" destId="{F1EDA4AD-F017-45D2-842A-47B9C6CA7F31}" srcOrd="0" destOrd="0" presId="urn:microsoft.com/office/officeart/2005/8/layout/cycle5"/>
    <dgm:cxn modelId="{78EC6137-D4B5-47F8-AD6E-8CDD5192FE68}" type="presOf" srcId="{ED6D8F00-0DA5-4D0B-9203-25D4EC7F83E9}" destId="{387B56B2-E3E2-45F6-9DB4-24D9FE0C3D51}" srcOrd="0" destOrd="0" presId="urn:microsoft.com/office/officeart/2005/8/layout/cycle5"/>
    <dgm:cxn modelId="{2ED5D236-CB0E-4A88-AA95-3D137223A58E}" type="presOf" srcId="{E471C768-A188-4BEF-ABD7-64D77691CEE6}" destId="{0B15A5CB-4A11-491F-8EEC-479273A557D3}" srcOrd="0" destOrd="0" presId="urn:microsoft.com/office/officeart/2005/8/layout/cycle5"/>
    <dgm:cxn modelId="{8916D45D-2A3A-4CBB-A7AD-E6744AA0E192}" type="presOf" srcId="{B49B09A8-C715-437F-B98F-6FDB9398A081}" destId="{E292BA86-3E8E-4D5E-8588-6BA847EA2659}" srcOrd="0" destOrd="0" presId="urn:microsoft.com/office/officeart/2005/8/layout/cycle5"/>
    <dgm:cxn modelId="{43932701-2FAB-4EBB-93AC-0B991FE645B2}" srcId="{277322F8-51B2-4B14-87F8-F404827FBF7C}" destId="{66DFC4B1-C9A5-4B8D-9B83-E23684FE0DDE}" srcOrd="1" destOrd="0" parTransId="{EA930F65-9E5A-422D-A738-919729EC139B}" sibTransId="{E7F4951E-29F4-4BDB-8283-88C63D96EE16}"/>
    <dgm:cxn modelId="{2AF7C644-BEDC-4820-8244-97CBBADFB992}" type="presOf" srcId="{E7F4951E-29F4-4BDB-8283-88C63D96EE16}" destId="{90702412-E5F4-4213-84A7-C33DBAF7D7F7}" srcOrd="0" destOrd="0" presId="urn:microsoft.com/office/officeart/2005/8/layout/cycle5"/>
    <dgm:cxn modelId="{D38F1408-1615-4529-B2E2-7C6ACC07E1FB}" type="presOf" srcId="{4E4234A9-A4CD-46EC-92C6-D2371BC368D1}" destId="{8C8DB01C-D935-434C-BC86-B48EF21EF78E}" srcOrd="0" destOrd="0" presId="urn:microsoft.com/office/officeart/2005/8/layout/cycle5"/>
    <dgm:cxn modelId="{01064B13-33C6-409E-BF34-58538912D9D3}" srcId="{277322F8-51B2-4B14-87F8-F404827FBF7C}" destId="{6621788E-58BD-48AF-8B25-CE60913B96C3}" srcOrd="3" destOrd="0" parTransId="{6CB5FA7E-DB61-48A0-8D04-0E88A0EC6829}" sibTransId="{ED6D8F00-0DA5-4D0B-9203-25D4EC7F83E9}"/>
    <dgm:cxn modelId="{4599F572-A51F-460C-8FDD-8ED0FB3179B3}" srcId="{277322F8-51B2-4B14-87F8-F404827FBF7C}" destId="{12968FE1-1FF8-4AB3-97BE-924F19BC851C}" srcOrd="0" destOrd="0" parTransId="{658E657C-BEFD-403D-8A30-F56A4FBC0CBF}" sibTransId="{4E4234A9-A4CD-46EC-92C6-D2371BC368D1}"/>
    <dgm:cxn modelId="{F63F000F-C032-4E56-8CB6-6A3EF99FFCED}" srcId="{277322F8-51B2-4B14-87F8-F404827FBF7C}" destId="{02DB7416-0E8D-4186-8139-3DBDCFAF459A}" srcOrd="6" destOrd="0" parTransId="{9862BC61-3E2E-4FE6-AA4B-DC9355896E6C}" sibTransId="{0B9538C8-FA24-42E9-8BFD-062909E270B0}"/>
    <dgm:cxn modelId="{3AEEA37A-944B-40A5-B56A-8B6CDBF11A0E}" srcId="{277322F8-51B2-4B14-87F8-F404827FBF7C}" destId="{79613F1C-1047-4466-A0AC-4A6724614262}" srcOrd="5" destOrd="0" parTransId="{D8A27421-59F0-4852-A6AC-1106A4FF0147}" sibTransId="{5D42D631-1396-40FF-A3A0-A112D3A09B37}"/>
    <dgm:cxn modelId="{415A15A2-3201-438F-A325-53C331530AEC}" srcId="{277322F8-51B2-4B14-87F8-F404827FBF7C}" destId="{E1B3FFA8-D985-4CE4-9257-DEF5305106AD}" srcOrd="7" destOrd="0" parTransId="{991A210C-8A8D-4852-86AB-E2FB2B390481}" sibTransId="{4703286B-F3D0-4C60-A51B-032934960F9A}"/>
    <dgm:cxn modelId="{8953445C-12ED-4DB5-9FF0-40EA80A5A1A2}" srcId="{277322F8-51B2-4B14-87F8-F404827FBF7C}" destId="{B49B09A8-C715-437F-B98F-6FDB9398A081}" srcOrd="4" destOrd="0" parTransId="{A63AE7C2-475F-413E-81D1-82F5C794B85A}" sibTransId="{E471C768-A188-4BEF-ABD7-64D77691CEE6}"/>
    <dgm:cxn modelId="{58E321AF-E883-4820-8AE0-5293EF300EF1}" type="presOf" srcId="{277322F8-51B2-4B14-87F8-F404827FBF7C}" destId="{D2BC79BA-7038-49BD-B685-F18FBBE74D0A}" srcOrd="0" destOrd="0" presId="urn:microsoft.com/office/officeart/2005/8/layout/cycle5"/>
    <dgm:cxn modelId="{408AA15F-24AC-49B4-BADE-A13DC788FE7D}" type="presOf" srcId="{63AAC4CA-F5F8-4F10-A838-71E1C6B2E1F7}" destId="{307700D4-9B8A-41F9-8815-DF24256BB05F}" srcOrd="0" destOrd="0" presId="urn:microsoft.com/office/officeart/2005/8/layout/cycle5"/>
    <dgm:cxn modelId="{A5EF8094-BBE1-4C22-B1AA-87BF54B572EB}" type="presParOf" srcId="{D2BC79BA-7038-49BD-B685-F18FBBE74D0A}" destId="{121D2333-9B05-40D9-BDBE-439586D72A53}" srcOrd="0" destOrd="0" presId="urn:microsoft.com/office/officeart/2005/8/layout/cycle5"/>
    <dgm:cxn modelId="{169B3B52-A59F-42BB-B9ED-F40721BD4D04}" type="presParOf" srcId="{D2BC79BA-7038-49BD-B685-F18FBBE74D0A}" destId="{56B0978B-CE92-489F-B704-9287021A7B4A}" srcOrd="1" destOrd="0" presId="urn:microsoft.com/office/officeart/2005/8/layout/cycle5"/>
    <dgm:cxn modelId="{D2536F7D-D0C5-4A15-8EE0-A827383C4C62}" type="presParOf" srcId="{D2BC79BA-7038-49BD-B685-F18FBBE74D0A}" destId="{8C8DB01C-D935-434C-BC86-B48EF21EF78E}" srcOrd="2" destOrd="0" presId="urn:microsoft.com/office/officeart/2005/8/layout/cycle5"/>
    <dgm:cxn modelId="{D7A5EB2C-2643-48B9-ADDB-626A0888F773}" type="presParOf" srcId="{D2BC79BA-7038-49BD-B685-F18FBBE74D0A}" destId="{84466F15-5B39-4C74-A7DD-595E3599AA67}" srcOrd="3" destOrd="0" presId="urn:microsoft.com/office/officeart/2005/8/layout/cycle5"/>
    <dgm:cxn modelId="{7C6EE095-61C2-4855-8B89-A1DDBA5B5BDF}" type="presParOf" srcId="{D2BC79BA-7038-49BD-B685-F18FBBE74D0A}" destId="{6AC06174-C5CB-4546-BD3E-EDCECEC53187}" srcOrd="4" destOrd="0" presId="urn:microsoft.com/office/officeart/2005/8/layout/cycle5"/>
    <dgm:cxn modelId="{E05B53F0-EEA3-4145-B8B0-3863E9743EAC}" type="presParOf" srcId="{D2BC79BA-7038-49BD-B685-F18FBBE74D0A}" destId="{90702412-E5F4-4213-84A7-C33DBAF7D7F7}" srcOrd="5" destOrd="0" presId="urn:microsoft.com/office/officeart/2005/8/layout/cycle5"/>
    <dgm:cxn modelId="{999131F1-44EB-4BAF-AC97-3878F1AC3ECA}" type="presParOf" srcId="{D2BC79BA-7038-49BD-B685-F18FBBE74D0A}" destId="{307700D4-9B8A-41F9-8815-DF24256BB05F}" srcOrd="6" destOrd="0" presId="urn:microsoft.com/office/officeart/2005/8/layout/cycle5"/>
    <dgm:cxn modelId="{9F684C46-D52E-4D94-A8AF-007DAD98A576}" type="presParOf" srcId="{D2BC79BA-7038-49BD-B685-F18FBBE74D0A}" destId="{F620FBD2-6E56-48A6-AE34-6C3613B2323E}" srcOrd="7" destOrd="0" presId="urn:microsoft.com/office/officeart/2005/8/layout/cycle5"/>
    <dgm:cxn modelId="{C593B6CC-4FD9-4F14-BE69-70F64CDD310C}" type="presParOf" srcId="{D2BC79BA-7038-49BD-B685-F18FBBE74D0A}" destId="{7DCBF57A-2014-4151-A78C-371AF2BCEC0E}" srcOrd="8" destOrd="0" presId="urn:microsoft.com/office/officeart/2005/8/layout/cycle5"/>
    <dgm:cxn modelId="{9C998CCC-6138-4C54-90B1-48013D8CEAE7}" type="presParOf" srcId="{D2BC79BA-7038-49BD-B685-F18FBBE74D0A}" destId="{356DEB93-F8FD-4D89-A21B-5FAAD99C7F2E}" srcOrd="9" destOrd="0" presId="urn:microsoft.com/office/officeart/2005/8/layout/cycle5"/>
    <dgm:cxn modelId="{E661E815-0F13-4193-9544-E50BAE4195F9}" type="presParOf" srcId="{D2BC79BA-7038-49BD-B685-F18FBBE74D0A}" destId="{A52624BE-D11B-42AA-B87A-F63B3C172715}" srcOrd="10" destOrd="0" presId="urn:microsoft.com/office/officeart/2005/8/layout/cycle5"/>
    <dgm:cxn modelId="{23573693-5649-4A15-BB88-27328863C9D7}" type="presParOf" srcId="{D2BC79BA-7038-49BD-B685-F18FBBE74D0A}" destId="{387B56B2-E3E2-45F6-9DB4-24D9FE0C3D51}" srcOrd="11" destOrd="0" presId="urn:microsoft.com/office/officeart/2005/8/layout/cycle5"/>
    <dgm:cxn modelId="{F69398EA-9DC8-41BE-BE05-F9AACC647779}" type="presParOf" srcId="{D2BC79BA-7038-49BD-B685-F18FBBE74D0A}" destId="{E292BA86-3E8E-4D5E-8588-6BA847EA2659}" srcOrd="12" destOrd="0" presId="urn:microsoft.com/office/officeart/2005/8/layout/cycle5"/>
    <dgm:cxn modelId="{2B60E114-C158-41A3-AC38-B0A9CA251E9C}" type="presParOf" srcId="{D2BC79BA-7038-49BD-B685-F18FBBE74D0A}" destId="{157F59C6-09EF-40A4-A641-9E881C329F5C}" srcOrd="13" destOrd="0" presId="urn:microsoft.com/office/officeart/2005/8/layout/cycle5"/>
    <dgm:cxn modelId="{77CB318F-27D7-4B49-B2C4-758611EACDA1}" type="presParOf" srcId="{D2BC79BA-7038-49BD-B685-F18FBBE74D0A}" destId="{0B15A5CB-4A11-491F-8EEC-479273A557D3}" srcOrd="14" destOrd="0" presId="urn:microsoft.com/office/officeart/2005/8/layout/cycle5"/>
    <dgm:cxn modelId="{8C250D9E-97C1-4642-9139-F0CE5DC77E53}" type="presParOf" srcId="{D2BC79BA-7038-49BD-B685-F18FBBE74D0A}" destId="{19497746-5F44-4107-9CA3-E3D3C8949699}" srcOrd="15" destOrd="0" presId="urn:microsoft.com/office/officeart/2005/8/layout/cycle5"/>
    <dgm:cxn modelId="{1EF223DB-7C1B-465A-8408-64B34E385711}" type="presParOf" srcId="{D2BC79BA-7038-49BD-B685-F18FBBE74D0A}" destId="{6863C6E0-7D34-4A4F-BB68-6E76687BBCE5}" srcOrd="16" destOrd="0" presId="urn:microsoft.com/office/officeart/2005/8/layout/cycle5"/>
    <dgm:cxn modelId="{C2371BF1-3F0A-47E7-B782-F8D2AD86A5B0}" type="presParOf" srcId="{D2BC79BA-7038-49BD-B685-F18FBBE74D0A}" destId="{51099B94-77E9-4728-A40A-208428A72D59}" srcOrd="17" destOrd="0" presId="urn:microsoft.com/office/officeart/2005/8/layout/cycle5"/>
    <dgm:cxn modelId="{5E168276-4B57-4BCF-B078-49B1EB276F77}" type="presParOf" srcId="{D2BC79BA-7038-49BD-B685-F18FBBE74D0A}" destId="{33AE2779-5B4D-4FC0-AFE7-8E54E1B54368}" srcOrd="18" destOrd="0" presId="urn:microsoft.com/office/officeart/2005/8/layout/cycle5"/>
    <dgm:cxn modelId="{4AD5491E-0E57-432C-BEBB-5AF5AA6F3CAE}" type="presParOf" srcId="{D2BC79BA-7038-49BD-B685-F18FBBE74D0A}" destId="{6235C425-1FC0-4992-8805-0289399BE83C}" srcOrd="19" destOrd="0" presId="urn:microsoft.com/office/officeart/2005/8/layout/cycle5"/>
    <dgm:cxn modelId="{01927C5B-BB6B-4916-B4E1-96FCFC388A15}" type="presParOf" srcId="{D2BC79BA-7038-49BD-B685-F18FBBE74D0A}" destId="{F1EDA4AD-F017-45D2-842A-47B9C6CA7F31}" srcOrd="20" destOrd="0" presId="urn:microsoft.com/office/officeart/2005/8/layout/cycle5"/>
    <dgm:cxn modelId="{CEC57098-F7E7-4325-BA58-6795F5D57500}" type="presParOf" srcId="{D2BC79BA-7038-49BD-B685-F18FBBE74D0A}" destId="{BCA9A9B8-FD81-4624-AAD8-B7142C344602}" srcOrd="21" destOrd="0" presId="urn:microsoft.com/office/officeart/2005/8/layout/cycle5"/>
    <dgm:cxn modelId="{5DCAC93B-7207-4527-9982-1A11158518CA}" type="presParOf" srcId="{D2BC79BA-7038-49BD-B685-F18FBBE74D0A}" destId="{BAB5804D-F67A-4790-8CBD-43C1576EC3B3}" srcOrd="22" destOrd="0" presId="urn:microsoft.com/office/officeart/2005/8/layout/cycle5"/>
    <dgm:cxn modelId="{BD2DF931-4D7F-426B-8B35-D18E63886877}" type="presParOf" srcId="{D2BC79BA-7038-49BD-B685-F18FBBE74D0A}" destId="{1214042C-24BB-4884-9292-9A357BC3473A}" srcOrd="23"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472190C-607D-4281-8FBF-679C22CF94F1}" type="datetimeFigureOut">
              <a:rPr lang="en-GB" smtClean="0"/>
              <a:t>20/05/2021</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8AC35527-A99D-41A7-9076-B255FC4D646D}" type="slidenum">
              <a:rPr lang="en-GB" smtClean="0"/>
              <a:t>‹#›</a:t>
            </a:fld>
            <a:endParaRPr lang="en-GB"/>
          </a:p>
        </p:txBody>
      </p:sp>
    </p:spTree>
    <p:extLst>
      <p:ext uri="{BB962C8B-B14F-4D97-AF65-F5344CB8AC3E}">
        <p14:creationId xmlns:p14="http://schemas.microsoft.com/office/powerpoint/2010/main" val="520570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A630D04-1761-48E8-B496-F17500428486}" type="datetimeFigureOut">
              <a:rPr lang="en-GB" smtClean="0"/>
              <a:t>20/05/2021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C7043B7-F34B-436C-981A-561A3B2EC5BA}" type="slidenum">
              <a:rPr lang="en-GB" smtClean="0"/>
              <a:t>‹#›</a:t>
            </a:fld>
            <a:endParaRPr lang="en-GB"/>
          </a:p>
        </p:txBody>
      </p:sp>
    </p:spTree>
    <p:extLst>
      <p:ext uri="{BB962C8B-B14F-4D97-AF65-F5344CB8AC3E}">
        <p14:creationId xmlns:p14="http://schemas.microsoft.com/office/powerpoint/2010/main" val="114691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very much a</a:t>
            </a:r>
            <a:r>
              <a:rPr lang="en-GB" baseline="0" dirty="0"/>
              <a:t> national focus on accreditation. </a:t>
            </a:r>
          </a:p>
        </p:txBody>
      </p:sp>
      <p:sp>
        <p:nvSpPr>
          <p:cNvPr id="4" name="Slide Number Placeholder 3"/>
          <p:cNvSpPr>
            <a:spLocks noGrp="1"/>
          </p:cNvSpPr>
          <p:nvPr>
            <p:ph type="sldNum" sz="quarter" idx="10"/>
          </p:nvPr>
        </p:nvSpPr>
        <p:spPr/>
        <p:txBody>
          <a:bodyPr/>
          <a:lstStyle/>
          <a:p>
            <a:fld id="{50E38787-38DB-4AC9-8C75-1A59DA864F06}"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121265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2C7043B7-F34B-436C-981A-561A3B2EC5BA}" type="slidenum">
              <a:rPr lang="en-GB" smtClean="0"/>
              <a:t>19</a:t>
            </a:fld>
            <a:endParaRPr lang="en-GB"/>
          </a:p>
        </p:txBody>
      </p:sp>
    </p:spTree>
    <p:extLst>
      <p:ext uri="{BB962C8B-B14F-4D97-AF65-F5344CB8AC3E}">
        <p14:creationId xmlns:p14="http://schemas.microsoft.com/office/powerpoint/2010/main" val="2058599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7043B7-F34B-436C-981A-561A3B2EC5BA}" type="slidenum">
              <a:rPr lang="en-GB" smtClean="0"/>
              <a:t>4</a:t>
            </a:fld>
            <a:endParaRPr lang="en-GB"/>
          </a:p>
        </p:txBody>
      </p:sp>
    </p:spTree>
    <p:extLst>
      <p:ext uri="{BB962C8B-B14F-4D97-AF65-F5344CB8AC3E}">
        <p14:creationId xmlns:p14="http://schemas.microsoft.com/office/powerpoint/2010/main" val="4260117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Moving</a:t>
            </a:r>
            <a:r>
              <a:rPr lang="en-GB" baseline="0" dirty="0"/>
              <a:t> forward the NAAS process will now be standardised across all Care Organisations as we come together as the NCA</a:t>
            </a:r>
          </a:p>
          <a:p>
            <a:r>
              <a:rPr lang="en-GB" dirty="0"/>
              <a:t>The assessment day is</a:t>
            </a:r>
            <a:r>
              <a:rPr lang="en-GB" baseline="0" dirty="0"/>
              <a:t> really a </a:t>
            </a:r>
            <a:r>
              <a:rPr lang="en-GB" dirty="0"/>
              <a:t>time to shine and showcase</a:t>
            </a:r>
            <a:r>
              <a:rPr lang="en-GB" baseline="0" dirty="0"/>
              <a:t> good practice and any improvements which have been made in your area and  highlight the positive impact they have had on providing  patient care which is safe clean and personal </a:t>
            </a:r>
            <a:endParaRPr lang="en-GB" dirty="0"/>
          </a:p>
          <a:p>
            <a:pPr marL="571500" indent="-571500">
              <a:buFont typeface="Arial" panose="020B0604020202020204" pitchFamily="34" charset="0"/>
              <a:buChar char="•"/>
            </a:pPr>
            <a:r>
              <a:rPr lang="en-GB" sz="1200" dirty="0"/>
              <a:t>Unannounced visit by 2 assessors</a:t>
            </a:r>
          </a:p>
          <a:p>
            <a:pPr marL="571500" indent="-571500">
              <a:buFont typeface="Arial" panose="020B0604020202020204" pitchFamily="34" charset="0"/>
              <a:buChar char="•"/>
            </a:pPr>
            <a:r>
              <a:rPr lang="en-GB" sz="1200" dirty="0"/>
              <a:t>Desktop preparation prior to assessment</a:t>
            </a:r>
          </a:p>
          <a:p>
            <a:pPr marL="571500" indent="-571500">
              <a:buFont typeface="Arial" panose="020B0604020202020204" pitchFamily="34" charset="0"/>
              <a:buChar char="•"/>
            </a:pPr>
            <a:r>
              <a:rPr lang="en-GB" sz="1200" dirty="0"/>
              <a:t>Full morning shift (</a:t>
            </a:r>
            <a:r>
              <a:rPr lang="en-GB" sz="1200" dirty="0" err="1"/>
              <a:t>inc</a:t>
            </a:r>
            <a:r>
              <a:rPr lang="en-GB" sz="1200" dirty="0"/>
              <a:t> handover &amp; huddle) </a:t>
            </a:r>
          </a:p>
          <a:p>
            <a:pPr marL="571500" indent="-571500">
              <a:buFont typeface="Arial" panose="020B0604020202020204" pitchFamily="34" charset="0"/>
              <a:buChar char="•"/>
            </a:pPr>
            <a:r>
              <a:rPr lang="en-GB" sz="1200" dirty="0"/>
              <a:t>Assessment – incorporates the wider multidisciplinary team, patients and families</a:t>
            </a:r>
          </a:p>
          <a:p>
            <a:pPr marL="571500" indent="-571500">
              <a:buFont typeface="Arial" panose="020B0604020202020204" pitchFamily="34" charset="0"/>
              <a:buChar char="•"/>
            </a:pPr>
            <a:r>
              <a:rPr lang="en-GB" sz="1200" dirty="0"/>
              <a:t>Observation through data, inspection and patient feedback</a:t>
            </a:r>
          </a:p>
          <a:p>
            <a:pPr marL="571500" indent="-571500">
              <a:buFont typeface="Arial" panose="020B0604020202020204" pitchFamily="34" charset="0"/>
              <a:buChar char="•"/>
            </a:pPr>
            <a:r>
              <a:rPr lang="en-GB" sz="1200" dirty="0"/>
              <a:t>Immediate feedback to teams</a:t>
            </a:r>
          </a:p>
          <a:p>
            <a:pPr marL="571500" indent="-571500">
              <a:buFont typeface="Arial" panose="020B0604020202020204" pitchFamily="34" charset="0"/>
              <a:buChar char="•"/>
            </a:pPr>
            <a:r>
              <a:rPr lang="en-GB" sz="1200" dirty="0"/>
              <a:t>Detailed report provided following assessment </a:t>
            </a:r>
          </a:p>
          <a:p>
            <a:pPr marL="571500" indent="-571500">
              <a:buFont typeface="Arial" panose="020B0604020202020204" pitchFamily="34" charset="0"/>
              <a:buChar char="•"/>
            </a:pPr>
            <a:r>
              <a:rPr lang="en-GB" sz="1200" dirty="0"/>
              <a:t>Action for improvement through support</a:t>
            </a:r>
          </a:p>
          <a:p>
            <a:endParaRPr lang="en-GB" dirty="0"/>
          </a:p>
        </p:txBody>
      </p:sp>
      <p:sp>
        <p:nvSpPr>
          <p:cNvPr id="4" name="Slide Number Placeholder 3"/>
          <p:cNvSpPr>
            <a:spLocks noGrp="1"/>
          </p:cNvSpPr>
          <p:nvPr>
            <p:ph type="sldNum" sz="quarter" idx="10"/>
          </p:nvPr>
        </p:nvSpPr>
        <p:spPr/>
        <p:txBody>
          <a:bodyPr/>
          <a:lstStyle/>
          <a:p>
            <a:fld id="{2C7043B7-F34B-436C-981A-561A3B2EC5BA}" type="slidenum">
              <a:rPr lang="en-GB" smtClean="0"/>
              <a:t>6</a:t>
            </a:fld>
            <a:endParaRPr lang="en-GB"/>
          </a:p>
        </p:txBody>
      </p:sp>
    </p:spTree>
    <p:extLst>
      <p:ext uri="{BB962C8B-B14F-4D97-AF65-F5344CB8AC3E}">
        <p14:creationId xmlns:p14="http://schemas.microsoft.com/office/powerpoint/2010/main" val="1933780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0FD49C-3F98-4560-92F0-36035B1F9D54}" type="slidenum">
              <a:rPr lang="en-GB" smtClean="0"/>
              <a:t>9</a:t>
            </a:fld>
            <a:endParaRPr lang="en-GB" dirty="0"/>
          </a:p>
        </p:txBody>
      </p:sp>
    </p:spTree>
    <p:extLst>
      <p:ext uri="{BB962C8B-B14F-4D97-AF65-F5344CB8AC3E}">
        <p14:creationId xmlns:p14="http://schemas.microsoft.com/office/powerpoint/2010/main" val="1766609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Red, 9 Amber, 47 Green &amp; 41 SCAPE </a:t>
            </a:r>
          </a:p>
        </p:txBody>
      </p:sp>
      <p:sp>
        <p:nvSpPr>
          <p:cNvPr id="4" name="Slide Number Placeholder 3"/>
          <p:cNvSpPr>
            <a:spLocks noGrp="1"/>
          </p:cNvSpPr>
          <p:nvPr>
            <p:ph type="sldNum" sz="quarter" idx="10"/>
          </p:nvPr>
        </p:nvSpPr>
        <p:spPr/>
        <p:txBody>
          <a:bodyPr/>
          <a:lstStyle/>
          <a:p>
            <a:fld id="{48E46C12-595B-41C1-8567-4D345BBAA215}" type="slidenum">
              <a:rPr lang="en-GB" smtClean="0"/>
              <a:t>11</a:t>
            </a:fld>
            <a:endParaRPr lang="en-GB"/>
          </a:p>
        </p:txBody>
      </p:sp>
    </p:spTree>
    <p:extLst>
      <p:ext uri="{BB962C8B-B14F-4D97-AF65-F5344CB8AC3E}">
        <p14:creationId xmlns:p14="http://schemas.microsoft.com/office/powerpoint/2010/main" val="4203088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NAAS as been in place at Salford for 13 years now and CAAS 8 years. NAAS</a:t>
            </a:r>
            <a:r>
              <a:rPr lang="en-GB" baseline="0" dirty="0"/>
              <a:t> was implemented in the NES as part of the Quality Improvement Plan, following the CQC inspection in 2016 which rated the Trust as inadequate. In 2018 a Paediatrics tool was developed and implemented. With the creation of the Northern Care alliance we have now created a standardised NAAS to be used across all sites. The </a:t>
            </a:r>
            <a:r>
              <a:rPr lang="en-GB" baseline="0" dirty="0" err="1"/>
              <a:t>Accrediation</a:t>
            </a:r>
            <a:r>
              <a:rPr lang="en-GB" baseline="0" dirty="0"/>
              <a:t> system will continue to develop and expand in to other areas such as Theatres, Maternity services and outpatients. </a:t>
            </a:r>
            <a:endParaRPr lang="en-GB" dirty="0"/>
          </a:p>
        </p:txBody>
      </p:sp>
      <p:sp>
        <p:nvSpPr>
          <p:cNvPr id="4" name="Slide Number Placeholder 3"/>
          <p:cNvSpPr>
            <a:spLocks noGrp="1"/>
          </p:cNvSpPr>
          <p:nvPr>
            <p:ph type="sldNum" sz="quarter" idx="10"/>
          </p:nvPr>
        </p:nvSpPr>
        <p:spPr/>
        <p:txBody>
          <a:bodyPr/>
          <a:lstStyle/>
          <a:p>
            <a:fld id="{48E46C12-595B-41C1-8567-4D345BBAA215}" type="slidenum">
              <a:rPr lang="en-GB" smtClean="0"/>
              <a:t>12</a:t>
            </a:fld>
            <a:endParaRPr lang="en-GB"/>
          </a:p>
        </p:txBody>
      </p:sp>
    </p:spTree>
    <p:extLst>
      <p:ext uri="{BB962C8B-B14F-4D97-AF65-F5344CB8AC3E}">
        <p14:creationId xmlns:p14="http://schemas.microsoft.com/office/powerpoint/2010/main" val="532085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E46C12-595B-41C1-8567-4D345BBAA215}" type="slidenum">
              <a:rPr lang="en-GB" smtClean="0"/>
              <a:t>13</a:t>
            </a:fld>
            <a:endParaRPr lang="en-GB"/>
          </a:p>
        </p:txBody>
      </p:sp>
    </p:spTree>
    <p:extLst>
      <p:ext uri="{BB962C8B-B14F-4D97-AF65-F5344CB8AC3E}">
        <p14:creationId xmlns:p14="http://schemas.microsoft.com/office/powerpoint/2010/main" val="82372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6405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792088"/>
          </a:xfrm>
          <a:prstGeom prst="rect">
            <a:avLst/>
          </a:prstGeom>
        </p:spPr>
        <p:txBody>
          <a:bodyPr/>
          <a:lstStyle>
            <a:lvl1pPr>
              <a:defRPr sz="4000" b="1">
                <a:solidFill>
                  <a:srgbClr val="0070C0"/>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67544" y="1772816"/>
            <a:ext cx="8219256" cy="4353347"/>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600">
                <a:latin typeface="Arial" panose="020B0604020202020204" pitchFamily="34" charset="0"/>
                <a:cs typeface="Arial" panose="020B0604020202020204" pitchFamily="34" charset="0"/>
              </a:defRPr>
            </a:lvl4pPr>
            <a:lvl5pPr marL="1828800" indent="0">
              <a:buNone/>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53711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5E0AFFB-E632-498A-A732-73BC5C2865F9}" type="datetimeFigureOut">
              <a:rPr lang="en-GB">
                <a:solidFill>
                  <a:prstClr val="black"/>
                </a:solidFill>
              </a:rPr>
              <a:pPr/>
              <a:t>20/05/2021</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2BC8ED2-898E-4AE1-A6AE-F8CAB05C0E88}"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469714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5E0AFFB-E632-498A-A732-73BC5C2865F9}" type="datetimeFigureOut">
              <a:rPr lang="en-GB">
                <a:solidFill>
                  <a:prstClr val="black"/>
                </a:solidFill>
              </a:rPr>
              <a:pPr/>
              <a:t>20/05/2021</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2BC8ED2-898E-4AE1-A6AE-F8CAB05C0E88}"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959702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792088"/>
          </a:xfrm>
          <a:prstGeom prst="rect">
            <a:avLst/>
          </a:prstGeom>
        </p:spPr>
        <p:txBody>
          <a:bodyPr/>
          <a:lstStyle>
            <a:lvl1pPr>
              <a:defRPr sz="4000" b="1">
                <a:solidFill>
                  <a:srgbClr val="0070C0"/>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67544" y="1772816"/>
            <a:ext cx="8219256" cy="4353347"/>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600">
                <a:latin typeface="Arial" panose="020B0604020202020204" pitchFamily="34" charset="0"/>
                <a:cs typeface="Arial" panose="020B0604020202020204" pitchFamily="34" charset="0"/>
              </a:defRPr>
            </a:lvl4pPr>
            <a:lvl5pPr marL="1828800" indent="0">
              <a:buNone/>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1611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95E0AFFB-E632-498A-A732-73BC5C2865F9}" type="datetimeFigureOut">
              <a:rPr lang="en-GB">
                <a:solidFill>
                  <a:prstClr val="black"/>
                </a:solidFill>
              </a:rPr>
              <a:pPr/>
              <a:t>20/05/2021</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2BC8ED2-898E-4AE1-A6AE-F8CAB05C0E88}" type="slidenum">
              <a:rPr lang="en-GB">
                <a:solidFill>
                  <a:prstClr val="black"/>
                </a:solidFill>
              </a:rPr>
              <a:pPr/>
              <a:t>‹#›</a:t>
            </a:fld>
            <a:endParaRPr lang="en-GB">
              <a:solidFill>
                <a:prstClr val="black"/>
              </a:solidFill>
            </a:endParaRPr>
          </a:p>
        </p:txBody>
      </p:sp>
      <p:sp>
        <p:nvSpPr>
          <p:cNvPr id="7" name="Content Placeholder 2"/>
          <p:cNvSpPr>
            <a:spLocks noGrp="1"/>
          </p:cNvSpPr>
          <p:nvPr>
            <p:ph idx="1"/>
          </p:nvPr>
        </p:nvSpPr>
        <p:spPr>
          <a:xfrm>
            <a:off x="467544" y="1052736"/>
            <a:ext cx="8219256" cy="5073427"/>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600">
                <a:latin typeface="Arial" panose="020B0604020202020204" pitchFamily="34" charset="0"/>
                <a:cs typeface="Arial" panose="020B0604020202020204" pitchFamily="34" charset="0"/>
              </a:defRPr>
            </a:lvl4pPr>
            <a:lvl5pPr marL="1828800" indent="0">
              <a:buNone/>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44992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5E0AFFB-E632-498A-A732-73BC5C2865F9}" type="datetimeFigureOut">
              <a:rPr lang="en-GB">
                <a:solidFill>
                  <a:prstClr val="black"/>
                </a:solidFill>
              </a:rPr>
              <a:pPr/>
              <a:t>20/05/2021</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2BC8ED2-898E-4AE1-A6AE-F8CAB05C0E88}"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940999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5E0AFFB-E632-498A-A732-73BC5C2865F9}" type="datetimeFigureOut">
              <a:rPr lang="en-GB">
                <a:solidFill>
                  <a:prstClr val="black"/>
                </a:solidFill>
              </a:rPr>
              <a:pPr/>
              <a:t>20/05/2021</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2BC8ED2-898E-4AE1-A6AE-F8CAB05C0E88}"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714275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5E0AFFB-E632-498A-A732-73BC5C2865F9}" type="datetimeFigureOut">
              <a:rPr lang="en-GB">
                <a:solidFill>
                  <a:prstClr val="black"/>
                </a:solidFill>
              </a:rPr>
              <a:pPr/>
              <a:t>20/05/2021</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2BC8ED2-898E-4AE1-A6AE-F8CAB05C0E88}"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608745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5E0AFFB-E632-498A-A732-73BC5C2865F9}" type="datetimeFigureOut">
              <a:rPr lang="en-GB">
                <a:solidFill>
                  <a:prstClr val="black"/>
                </a:solidFill>
              </a:rPr>
              <a:pPr/>
              <a:t>20/05/2021</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2BC8ED2-898E-4AE1-A6AE-F8CAB05C0E88}"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685599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5E0AFFB-E632-498A-A732-73BC5C2865F9}" type="datetimeFigureOut">
              <a:rPr lang="en-GB">
                <a:solidFill>
                  <a:prstClr val="black"/>
                </a:solidFill>
              </a:rPr>
              <a:pPr/>
              <a:t>20/05/2021</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2BC8ED2-898E-4AE1-A6AE-F8CAB05C0E88}"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483808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5E0AFFB-E632-498A-A732-73BC5C2865F9}" type="datetimeFigureOut">
              <a:rPr lang="en-GB">
                <a:solidFill>
                  <a:prstClr val="black"/>
                </a:solidFill>
              </a:rPr>
              <a:pPr/>
              <a:t>20/05/2021</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2BC8ED2-898E-4AE1-A6AE-F8CAB05C0E88}"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897128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95E0AFFB-E632-498A-A732-73BC5C2865F9}" type="datetimeFigureOut">
              <a:rPr lang="en-GB">
                <a:solidFill>
                  <a:prstClr val="black"/>
                </a:solidFill>
              </a:rPr>
              <a:pPr/>
              <a:t>20/05/2021</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2BC8ED2-898E-4AE1-A6AE-F8CAB05C0E88}" type="slidenum">
              <a:rPr lang="en-GB">
                <a:solidFill>
                  <a:prstClr val="black"/>
                </a:solidFill>
              </a:rPr>
              <a:pPr/>
              <a:t>‹#›</a:t>
            </a:fld>
            <a:endParaRPr lang="en-GB">
              <a:solidFill>
                <a:prstClr val="black"/>
              </a:solidFill>
            </a:endParaRPr>
          </a:p>
        </p:txBody>
      </p:sp>
      <p:sp>
        <p:nvSpPr>
          <p:cNvPr id="7" name="Content Placeholder 2"/>
          <p:cNvSpPr>
            <a:spLocks noGrp="1"/>
          </p:cNvSpPr>
          <p:nvPr>
            <p:ph idx="1"/>
          </p:nvPr>
        </p:nvSpPr>
        <p:spPr>
          <a:xfrm>
            <a:off x="467544" y="1052736"/>
            <a:ext cx="8219256" cy="5073427"/>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600">
                <a:latin typeface="Arial" panose="020B0604020202020204" pitchFamily="34" charset="0"/>
                <a:cs typeface="Arial" panose="020B0604020202020204" pitchFamily="34" charset="0"/>
              </a:defRPr>
            </a:lvl4pPr>
            <a:lvl5pPr marL="1828800" indent="0">
              <a:buNone/>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91972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5E0AFFB-E632-498A-A732-73BC5C2865F9}" type="datetimeFigureOut">
              <a:rPr lang="en-GB">
                <a:solidFill>
                  <a:prstClr val="black"/>
                </a:solidFill>
              </a:rPr>
              <a:pPr/>
              <a:t>20/05/2021</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2BC8ED2-898E-4AE1-A6AE-F8CAB05C0E88}"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247430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5E0AFFB-E632-498A-A732-73BC5C2865F9}" type="datetimeFigureOut">
              <a:rPr lang="en-GB">
                <a:solidFill>
                  <a:prstClr val="black"/>
                </a:solidFill>
              </a:rPr>
              <a:pPr/>
              <a:t>20/05/2021</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2BC8ED2-898E-4AE1-A6AE-F8CAB05C0E88}"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267358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5E0AFFB-E632-498A-A732-73BC5C2865F9}" type="datetimeFigureOut">
              <a:rPr lang="en-GB">
                <a:solidFill>
                  <a:prstClr val="black"/>
                </a:solidFill>
              </a:rPr>
              <a:pPr/>
              <a:t>20/05/2021</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2BC8ED2-898E-4AE1-A6AE-F8CAB05C0E88}"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989996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792088"/>
          </a:xfrm>
          <a:prstGeom prst="rect">
            <a:avLst/>
          </a:prstGeom>
        </p:spPr>
        <p:txBody>
          <a:bodyPr/>
          <a:lstStyle>
            <a:lvl1pPr>
              <a:defRPr sz="4000" b="1">
                <a:solidFill>
                  <a:srgbClr val="0070C0"/>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67544" y="1772816"/>
            <a:ext cx="8219256" cy="4353347"/>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600">
                <a:latin typeface="Arial" panose="020B0604020202020204" pitchFamily="34" charset="0"/>
                <a:cs typeface="Arial" panose="020B0604020202020204" pitchFamily="34" charset="0"/>
              </a:defRPr>
            </a:lvl4pPr>
            <a:lvl5pPr marL="1828800" indent="0">
              <a:buNone/>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75942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95E0AFFB-E632-498A-A732-73BC5C2865F9}" type="datetimeFigureOut">
              <a:rPr lang="en-GB">
                <a:solidFill>
                  <a:prstClr val="black"/>
                </a:solidFill>
              </a:rPr>
              <a:pPr/>
              <a:t>20/05/2021</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2BC8ED2-898E-4AE1-A6AE-F8CAB05C0E88}" type="slidenum">
              <a:rPr lang="en-GB">
                <a:solidFill>
                  <a:prstClr val="black"/>
                </a:solidFill>
              </a:rPr>
              <a:pPr/>
              <a:t>‹#›</a:t>
            </a:fld>
            <a:endParaRPr lang="en-GB">
              <a:solidFill>
                <a:prstClr val="black"/>
              </a:solidFill>
            </a:endParaRPr>
          </a:p>
        </p:txBody>
      </p:sp>
      <p:sp>
        <p:nvSpPr>
          <p:cNvPr id="7" name="Content Placeholder 2"/>
          <p:cNvSpPr>
            <a:spLocks noGrp="1"/>
          </p:cNvSpPr>
          <p:nvPr>
            <p:ph idx="1"/>
          </p:nvPr>
        </p:nvSpPr>
        <p:spPr>
          <a:xfrm>
            <a:off x="467544" y="1052736"/>
            <a:ext cx="8219256" cy="5073427"/>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600">
                <a:latin typeface="Arial" panose="020B0604020202020204" pitchFamily="34" charset="0"/>
                <a:cs typeface="Arial" panose="020B0604020202020204" pitchFamily="34" charset="0"/>
              </a:defRPr>
            </a:lvl4pPr>
            <a:lvl5pPr marL="1828800" indent="0">
              <a:buNone/>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36308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5E0AFFB-E632-498A-A732-73BC5C2865F9}" type="datetimeFigureOut">
              <a:rPr lang="en-GB">
                <a:solidFill>
                  <a:prstClr val="black"/>
                </a:solidFill>
              </a:rPr>
              <a:pPr/>
              <a:t>20/05/2021</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2BC8ED2-898E-4AE1-A6AE-F8CAB05C0E88}"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850524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5E0AFFB-E632-498A-A732-73BC5C2865F9}" type="datetimeFigureOut">
              <a:rPr lang="en-GB">
                <a:solidFill>
                  <a:prstClr val="black"/>
                </a:solidFill>
              </a:rPr>
              <a:pPr/>
              <a:t>20/05/2021</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2BC8ED2-898E-4AE1-A6AE-F8CAB05C0E88}"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841938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5E0AFFB-E632-498A-A732-73BC5C2865F9}" type="datetimeFigureOut">
              <a:rPr lang="en-GB">
                <a:solidFill>
                  <a:prstClr val="black"/>
                </a:solidFill>
              </a:rPr>
              <a:pPr/>
              <a:t>20/05/2021</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2BC8ED2-898E-4AE1-A6AE-F8CAB05C0E88}"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98078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5E0AFFB-E632-498A-A732-73BC5C2865F9}" type="datetimeFigureOut">
              <a:rPr lang="en-GB">
                <a:solidFill>
                  <a:prstClr val="black"/>
                </a:solidFill>
              </a:rPr>
              <a:pPr/>
              <a:t>20/05/2021</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2BC8ED2-898E-4AE1-A6AE-F8CAB05C0E88}"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14548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5E0AFFB-E632-498A-A732-73BC5C2865F9}" type="datetimeFigureOut">
              <a:rPr lang="en-GB">
                <a:solidFill>
                  <a:prstClr val="black"/>
                </a:solidFill>
              </a:rPr>
              <a:pPr/>
              <a:t>20/05/2021</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2BC8ED2-898E-4AE1-A6AE-F8CAB05C0E88}"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329849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5E0AFFB-E632-498A-A732-73BC5C2865F9}" type="datetimeFigureOut">
              <a:rPr lang="en-GB">
                <a:solidFill>
                  <a:prstClr val="black"/>
                </a:solidFill>
              </a:rPr>
              <a:pPr/>
              <a:t>20/05/2021</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2BC8ED2-898E-4AE1-A6AE-F8CAB05C0E88}"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1890045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5E0AFFB-E632-498A-A732-73BC5C2865F9}" type="datetimeFigureOut">
              <a:rPr lang="en-GB">
                <a:solidFill>
                  <a:prstClr val="black"/>
                </a:solidFill>
              </a:rPr>
              <a:pPr/>
              <a:t>20/05/2021</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2BC8ED2-898E-4AE1-A6AE-F8CAB05C0E88}"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603794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5E0AFFB-E632-498A-A732-73BC5C2865F9}" type="datetimeFigureOut">
              <a:rPr lang="en-GB">
                <a:solidFill>
                  <a:prstClr val="black"/>
                </a:solidFill>
              </a:rPr>
              <a:pPr/>
              <a:t>20/05/2021</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2BC8ED2-898E-4AE1-A6AE-F8CAB05C0E88}"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687036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5E0AFFB-E632-498A-A732-73BC5C2865F9}" type="datetimeFigureOut">
              <a:rPr lang="en-GB">
                <a:solidFill>
                  <a:prstClr val="black"/>
                </a:solidFill>
              </a:rPr>
              <a:pPr/>
              <a:t>20/05/2021</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2BC8ED2-898E-4AE1-A6AE-F8CAB05C0E88}"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2729460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5E0AFFB-E632-498A-A732-73BC5C2865F9}" type="datetimeFigureOut">
              <a:rPr lang="en-GB">
                <a:solidFill>
                  <a:prstClr val="black"/>
                </a:solidFill>
              </a:rPr>
              <a:pPr/>
              <a:t>20/05/2021</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2BC8ED2-898E-4AE1-A6AE-F8CAB05C0E88}"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079257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5E0AFFB-E632-498A-A732-73BC5C2865F9}" type="datetimeFigureOut">
              <a:rPr lang="en-GB">
                <a:solidFill>
                  <a:prstClr val="black"/>
                </a:solidFill>
              </a:rPr>
              <a:pPr/>
              <a:t>20/05/2021</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2BC8ED2-898E-4AE1-A6AE-F8CAB05C0E88}"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72429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5E0AFFB-E632-498A-A732-73BC5C2865F9}" type="datetimeFigureOut">
              <a:rPr lang="en-GB">
                <a:solidFill>
                  <a:prstClr val="black"/>
                </a:solidFill>
              </a:rPr>
              <a:pPr/>
              <a:t>20/05/2021</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2BC8ED2-898E-4AE1-A6AE-F8CAB05C0E88}"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647268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5E0AFFB-E632-498A-A732-73BC5C2865F9}" type="datetimeFigureOut">
              <a:rPr lang="en-GB">
                <a:solidFill>
                  <a:prstClr val="black"/>
                </a:solidFill>
              </a:rPr>
              <a:pPr/>
              <a:t>20/05/2021</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2BC8ED2-898E-4AE1-A6AE-F8CAB05C0E88}"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069399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5E0AFFB-E632-498A-A732-73BC5C2865F9}" type="datetimeFigureOut">
              <a:rPr lang="en-GB">
                <a:solidFill>
                  <a:prstClr val="black"/>
                </a:solidFill>
              </a:rPr>
              <a:pPr/>
              <a:t>20/05/2021</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2BC8ED2-898E-4AE1-A6AE-F8CAB05C0E88}"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935490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5E0AFFB-E632-498A-A732-73BC5C2865F9}" type="datetimeFigureOut">
              <a:rPr lang="en-GB">
                <a:solidFill>
                  <a:prstClr val="black"/>
                </a:solidFill>
              </a:rPr>
              <a:pPr/>
              <a:t>20/05/2021</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2BC8ED2-898E-4AE1-A6AE-F8CAB05C0E88}"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282664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5E0AFFB-E632-498A-A732-73BC5C2865F9}" type="datetimeFigureOut">
              <a:rPr lang="en-GB">
                <a:solidFill>
                  <a:prstClr val="black"/>
                </a:solidFill>
              </a:rPr>
              <a:pPr/>
              <a:t>20/05/2021</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2BC8ED2-898E-4AE1-A6AE-F8CAB05C0E88}"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03149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1970" cy="6858000"/>
          </a:xfrm>
          <a:prstGeom prst="rect">
            <a:avLst/>
          </a:prstGeom>
        </p:spPr>
      </p:pic>
    </p:spTree>
    <p:extLst>
      <p:ext uri="{BB962C8B-B14F-4D97-AF65-F5344CB8AC3E}">
        <p14:creationId xmlns:p14="http://schemas.microsoft.com/office/powerpoint/2010/main" val="3200328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1970" cy="6858000"/>
          </a:xfrm>
          <a:prstGeom prst="rect">
            <a:avLst/>
          </a:prstGeom>
        </p:spPr>
      </p:pic>
    </p:spTree>
    <p:extLst>
      <p:ext uri="{BB962C8B-B14F-4D97-AF65-F5344CB8AC3E}">
        <p14:creationId xmlns:p14="http://schemas.microsoft.com/office/powerpoint/2010/main" val="30498422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1970" cy="6858000"/>
          </a:xfrm>
          <a:prstGeom prst="rect">
            <a:avLst/>
          </a:prstGeom>
        </p:spPr>
      </p:pic>
    </p:spTree>
    <p:extLst>
      <p:ext uri="{BB962C8B-B14F-4D97-AF65-F5344CB8AC3E}">
        <p14:creationId xmlns:p14="http://schemas.microsoft.com/office/powerpoint/2010/main" val="115008148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908720"/>
            <a:ext cx="8435280" cy="5184575"/>
          </a:xfrm>
        </p:spPr>
        <p:txBody>
          <a:bodyPr/>
          <a:lstStyle/>
          <a:p>
            <a:pPr algn="ctr"/>
            <a:r>
              <a:rPr lang="en-GB" sz="2400" b="1" dirty="0">
                <a:solidFill>
                  <a:srgbClr val="0070C0"/>
                </a:solidFill>
              </a:rPr>
              <a:t>Nursing Assessment &amp; Accreditation System (NAAS)</a:t>
            </a:r>
          </a:p>
          <a:p>
            <a:pPr algn="ctr"/>
            <a:endParaRPr lang="en-GB" sz="2000" b="1" dirty="0">
              <a:solidFill>
                <a:srgbClr val="0070C0"/>
              </a:solidFill>
            </a:endParaRPr>
          </a:p>
          <a:p>
            <a:pPr algn="ctr"/>
            <a:r>
              <a:rPr lang="en-GB" sz="3200" b="1" dirty="0">
                <a:solidFill>
                  <a:srgbClr val="0070C0"/>
                </a:solidFill>
              </a:rPr>
              <a:t>May 2021 </a:t>
            </a:r>
          </a:p>
          <a:p>
            <a:pPr algn="ctr"/>
            <a:endParaRPr lang="en-GB" sz="3200" b="1" dirty="0">
              <a:solidFill>
                <a:srgbClr val="0070C0"/>
              </a:solidFill>
            </a:endParaRPr>
          </a:p>
          <a:p>
            <a:pPr algn="ctr"/>
            <a:endParaRPr lang="en-GB" sz="3200" dirty="0"/>
          </a:p>
        </p:txBody>
      </p:sp>
      <p:pic>
        <p:nvPicPr>
          <p:cNvPr id="5" name="Picture 2" descr="C:\Users\snelson1\AppData\Local\Microsoft\Windows\Temporary Internet Files\Content.Outlook\SV9KL064\Untitled design (7)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638" y="2348880"/>
            <a:ext cx="7564699" cy="38164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7" y="2348880"/>
            <a:ext cx="2520280" cy="2542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14204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700808"/>
            <a:ext cx="8352928" cy="4320480"/>
          </a:xfrm>
        </p:spPr>
        <p:txBody>
          <a:bodyPr/>
          <a:lstStyle/>
          <a:p>
            <a:r>
              <a:rPr lang="en-GB" sz="2000" dirty="0"/>
              <a:t>Background:</a:t>
            </a:r>
          </a:p>
          <a:p>
            <a:endParaRPr lang="en-GB" sz="2000" dirty="0"/>
          </a:p>
          <a:p>
            <a:pPr marL="342900" indent="-342900">
              <a:buFont typeface="Arial" panose="020B0604020202020204" pitchFamily="34" charset="0"/>
              <a:buChar char="•"/>
            </a:pPr>
            <a:r>
              <a:rPr lang="en-GB" sz="2000" dirty="0"/>
              <a:t>Introduced in May 2017 at Pennine in response to the significant number of red rated wards</a:t>
            </a:r>
          </a:p>
          <a:p>
            <a:pPr marL="342900" indent="-342900">
              <a:buFont typeface="Arial" panose="020B0604020202020204" pitchFamily="34" charset="0"/>
              <a:buChar char="•"/>
            </a:pPr>
            <a:r>
              <a:rPr lang="en-GB" sz="2000" dirty="0"/>
              <a:t>Key role in providing targeted visible support in between formal NAAS assessments</a:t>
            </a:r>
          </a:p>
          <a:p>
            <a:pPr marL="342900" indent="-342900">
              <a:buFont typeface="Arial" panose="020B0604020202020204" pitchFamily="34" charset="0"/>
              <a:buChar char="•"/>
            </a:pPr>
            <a:r>
              <a:rPr lang="en-GB" sz="2000" dirty="0"/>
              <a:t>One matron initially based on each site within the North East Sector </a:t>
            </a:r>
          </a:p>
          <a:p>
            <a:pPr marL="342900" indent="-342900">
              <a:buFont typeface="Arial" panose="020B0604020202020204" pitchFamily="34" charset="0"/>
              <a:buChar char="•"/>
            </a:pPr>
            <a:r>
              <a:rPr lang="en-GB" sz="2000" dirty="0"/>
              <a:t>March 2021 -  NAAS matron commenced at Salford as part of  standardisation of the accreditation team as an NCA service </a:t>
            </a:r>
          </a:p>
        </p:txBody>
      </p:sp>
      <p:sp>
        <p:nvSpPr>
          <p:cNvPr id="3" name="TextBox 2"/>
          <p:cNvSpPr txBox="1"/>
          <p:nvPr/>
        </p:nvSpPr>
        <p:spPr>
          <a:xfrm>
            <a:off x="1171497" y="908720"/>
            <a:ext cx="6048672" cy="646331"/>
          </a:xfrm>
          <a:prstGeom prst="rect">
            <a:avLst/>
          </a:prstGeom>
          <a:noFill/>
        </p:spPr>
        <p:txBody>
          <a:bodyPr wrap="square" rtlCol="0">
            <a:spAutoFit/>
          </a:bodyPr>
          <a:lstStyle/>
          <a:p>
            <a:pPr algn="ctr"/>
            <a:r>
              <a:rPr lang="en-GB" sz="3600" b="1" dirty="0">
                <a:solidFill>
                  <a:srgbClr val="0070C0"/>
                </a:solidFill>
                <a:latin typeface="Arial" panose="020B0604020202020204" pitchFamily="34" charset="0"/>
                <a:cs typeface="Arial" panose="020B0604020202020204" pitchFamily="34" charset="0"/>
              </a:rPr>
              <a:t>NAAS Matron Role</a:t>
            </a:r>
            <a:endParaRPr lang="en-GB" dirty="0"/>
          </a:p>
        </p:txBody>
      </p:sp>
    </p:spTree>
    <p:extLst>
      <p:ext uri="{BB962C8B-B14F-4D97-AF65-F5344CB8AC3E}">
        <p14:creationId xmlns:p14="http://schemas.microsoft.com/office/powerpoint/2010/main" val="3336954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sz="2400" b="1" dirty="0">
              <a:solidFill>
                <a:srgbClr val="0070C0"/>
              </a:solidFill>
            </a:endParaRPr>
          </a:p>
          <a:p>
            <a:pPr algn="ctr"/>
            <a:endParaRPr lang="en-GB" sz="2400" b="1" dirty="0"/>
          </a:p>
        </p:txBody>
      </p:sp>
      <p:graphicFrame>
        <p:nvGraphicFramePr>
          <p:cNvPr id="4" name="Chart 3"/>
          <p:cNvGraphicFramePr/>
          <p:nvPr/>
        </p:nvGraphicFramePr>
        <p:xfrm>
          <a:off x="1403648" y="1124744"/>
          <a:ext cx="6480720" cy="4464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1853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1600" y="1923844"/>
            <a:ext cx="2664296" cy="155870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306" y="3908128"/>
            <a:ext cx="2845542" cy="174668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90829" y="1052736"/>
            <a:ext cx="3533099" cy="646331"/>
          </a:xfrm>
          <a:prstGeom prst="rect">
            <a:avLst/>
          </a:prstGeom>
        </p:spPr>
        <p:txBody>
          <a:bodyPr wrap="square">
            <a:spAutoFit/>
          </a:bodyPr>
          <a:lstStyle/>
          <a:p>
            <a:r>
              <a:rPr lang="en-GB" sz="3600" b="1" dirty="0">
                <a:solidFill>
                  <a:srgbClr val="0070C0"/>
                </a:solidFill>
              </a:rPr>
              <a:t>Summary</a:t>
            </a:r>
            <a:endParaRPr lang="en-GB" sz="3600" b="1" dirty="0"/>
          </a:p>
        </p:txBody>
      </p:sp>
      <p:sp>
        <p:nvSpPr>
          <p:cNvPr id="6" name="Down Arrow 5"/>
          <p:cNvSpPr/>
          <p:nvPr/>
        </p:nvSpPr>
        <p:spPr>
          <a:xfrm>
            <a:off x="4430081" y="606544"/>
            <a:ext cx="2374167"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NAAS</a:t>
            </a:r>
          </a:p>
          <a:p>
            <a:pPr algn="ctr"/>
            <a:r>
              <a:rPr lang="en-GB" sz="1400" dirty="0"/>
              <a:t>SRFT - 2008</a:t>
            </a:r>
          </a:p>
        </p:txBody>
      </p:sp>
      <p:sp>
        <p:nvSpPr>
          <p:cNvPr id="7" name="Down Arrow 6"/>
          <p:cNvSpPr/>
          <p:nvPr/>
        </p:nvSpPr>
        <p:spPr>
          <a:xfrm>
            <a:off x="4383658" y="1495954"/>
            <a:ext cx="2492598"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CAAS</a:t>
            </a:r>
          </a:p>
          <a:p>
            <a:pPr algn="ctr"/>
            <a:r>
              <a:rPr lang="en-GB" sz="1400" dirty="0"/>
              <a:t>SRFT - 2013</a:t>
            </a:r>
          </a:p>
        </p:txBody>
      </p:sp>
      <p:sp>
        <p:nvSpPr>
          <p:cNvPr id="8" name="Down Arrow 7"/>
          <p:cNvSpPr/>
          <p:nvPr/>
        </p:nvSpPr>
        <p:spPr>
          <a:xfrm>
            <a:off x="4383658" y="2338994"/>
            <a:ext cx="2492598" cy="9194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NAAS</a:t>
            </a:r>
          </a:p>
          <a:p>
            <a:pPr algn="ctr"/>
            <a:r>
              <a:rPr lang="en-GB" sz="1400" dirty="0"/>
              <a:t>PAHT 2016</a:t>
            </a:r>
          </a:p>
        </p:txBody>
      </p:sp>
      <p:sp>
        <p:nvSpPr>
          <p:cNvPr id="9" name="Down Arrow 8"/>
          <p:cNvSpPr/>
          <p:nvPr/>
        </p:nvSpPr>
        <p:spPr>
          <a:xfrm>
            <a:off x="4450928" y="3330375"/>
            <a:ext cx="2425328" cy="9194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Paediatric  NAAS</a:t>
            </a:r>
          </a:p>
          <a:p>
            <a:pPr algn="ctr"/>
            <a:r>
              <a:rPr lang="en-GB" sz="1400" dirty="0"/>
              <a:t>PAHT 2018</a:t>
            </a:r>
          </a:p>
        </p:txBody>
      </p:sp>
      <p:sp>
        <p:nvSpPr>
          <p:cNvPr id="10" name="Down Arrow 24">
            <a:extLst>
              <a:ext uri="{FF2B5EF4-FFF2-40B4-BE49-F238E27FC236}">
                <a16:creationId xmlns:a16="http://schemas.microsoft.com/office/drawing/2014/main" xmlns="" id="{2E2A13EF-7D27-4E69-A309-D2A4C45A4C53}"/>
              </a:ext>
            </a:extLst>
          </p:cNvPr>
          <p:cNvSpPr/>
          <p:nvPr/>
        </p:nvSpPr>
        <p:spPr>
          <a:xfrm>
            <a:off x="4430081" y="4321756"/>
            <a:ext cx="2446175" cy="9194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NES CAAS pilot 2020</a:t>
            </a:r>
          </a:p>
        </p:txBody>
      </p:sp>
      <p:sp>
        <p:nvSpPr>
          <p:cNvPr id="11" name="Rounded Rectangle 10"/>
          <p:cNvSpPr/>
          <p:nvPr/>
        </p:nvSpPr>
        <p:spPr>
          <a:xfrm>
            <a:off x="4383658" y="5302616"/>
            <a:ext cx="2564606" cy="948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NCA NAAS</a:t>
            </a:r>
          </a:p>
          <a:p>
            <a:pPr algn="ctr"/>
            <a:r>
              <a:rPr lang="en-GB" sz="1400" dirty="0"/>
              <a:t>Restart using a standardised tool across the NES </a:t>
            </a:r>
          </a:p>
        </p:txBody>
      </p:sp>
    </p:spTree>
    <p:extLst>
      <p:ext uri="{BB962C8B-B14F-4D97-AF65-F5344CB8AC3E}">
        <p14:creationId xmlns:p14="http://schemas.microsoft.com/office/powerpoint/2010/main" val="909912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6361" y="476672"/>
            <a:ext cx="8363272" cy="5073427"/>
          </a:xfrm>
        </p:spPr>
        <p:txBody>
          <a:bodyPr/>
          <a:lstStyle/>
          <a:p>
            <a:pPr lvl="0">
              <a:lnSpc>
                <a:spcPct val="90000"/>
              </a:lnSpc>
            </a:pPr>
            <a:endParaRPr lang="en-GB" sz="1800" dirty="0">
              <a:solidFill>
                <a:schemeClr val="accent1"/>
              </a:solidFill>
            </a:endParaRPr>
          </a:p>
          <a:p>
            <a:pPr lvl="0" algn="ctr">
              <a:lnSpc>
                <a:spcPct val="90000"/>
              </a:lnSpc>
            </a:pPr>
            <a:r>
              <a:rPr lang="en-GB" sz="3600" b="1" dirty="0">
                <a:solidFill>
                  <a:schemeClr val="accent1"/>
                </a:solidFill>
              </a:rPr>
              <a:t>SCAPE - Accreditation</a:t>
            </a:r>
            <a:endParaRPr lang="en-GB" sz="3600" dirty="0">
              <a:solidFill>
                <a:schemeClr val="accent1"/>
              </a:solidFill>
            </a:endParaRPr>
          </a:p>
          <a:p>
            <a:pPr lvl="0">
              <a:lnSpc>
                <a:spcPct val="90000"/>
              </a:lnSpc>
            </a:pPr>
            <a:endParaRPr lang="en-GB" sz="1800" dirty="0">
              <a:solidFill>
                <a:schemeClr val="accent1"/>
              </a:solidFill>
            </a:endParaRPr>
          </a:p>
          <a:p>
            <a:pPr lvl="0">
              <a:lnSpc>
                <a:spcPct val="90000"/>
              </a:lnSpc>
            </a:pPr>
            <a:r>
              <a:rPr lang="en-GB" sz="1800" dirty="0">
                <a:solidFill>
                  <a:schemeClr val="accent1"/>
                </a:solidFill>
              </a:rPr>
              <a:t>Safe Clean and Personal Every Time</a:t>
            </a:r>
          </a:p>
          <a:p>
            <a:pPr lvl="0">
              <a:lnSpc>
                <a:spcPct val="90000"/>
              </a:lnSpc>
            </a:pPr>
            <a:endParaRPr lang="en-GB" sz="1200" dirty="0"/>
          </a:p>
          <a:p>
            <a:pPr marL="342900" lvl="0" indent="-342900">
              <a:lnSpc>
                <a:spcPct val="90000"/>
              </a:lnSpc>
              <a:buFont typeface="Arial" panose="020B0604020202020204" pitchFamily="34" charset="0"/>
              <a:buChar char="•"/>
            </a:pPr>
            <a:r>
              <a:rPr lang="en-GB" dirty="0"/>
              <a:t>3 consecutive green assessments</a:t>
            </a:r>
          </a:p>
          <a:p>
            <a:pPr marL="342900" lvl="0" indent="-342900">
              <a:lnSpc>
                <a:spcPct val="90000"/>
              </a:lnSpc>
              <a:buFont typeface="Arial" panose="020B0604020202020204" pitchFamily="34" charset="0"/>
              <a:buChar char="•"/>
            </a:pPr>
            <a:r>
              <a:rPr lang="en-GB" dirty="0"/>
              <a:t>Application and Portfolio of evidence required </a:t>
            </a:r>
          </a:p>
          <a:p>
            <a:pPr marL="342900" lvl="0" indent="-342900">
              <a:lnSpc>
                <a:spcPct val="90000"/>
              </a:lnSpc>
              <a:buFont typeface="Arial" panose="020B0604020202020204" pitchFamily="34" charset="0"/>
              <a:buChar char="•"/>
            </a:pPr>
            <a:r>
              <a:rPr lang="en-GB" dirty="0"/>
              <a:t>SCAPE panel, executive and non executive board</a:t>
            </a:r>
          </a:p>
          <a:p>
            <a:pPr marL="342900" lvl="0" indent="-342900">
              <a:lnSpc>
                <a:spcPct val="90000"/>
              </a:lnSpc>
              <a:buFont typeface="Arial" panose="020B0604020202020204" pitchFamily="34" charset="0"/>
              <a:buChar char="•"/>
            </a:pPr>
            <a:r>
              <a:rPr lang="en-GB" dirty="0"/>
              <a:t>Panel visit to the team</a:t>
            </a:r>
          </a:p>
          <a:p>
            <a:pPr marL="342900" lvl="0" indent="-342900">
              <a:lnSpc>
                <a:spcPct val="90000"/>
              </a:lnSpc>
              <a:buFont typeface="Arial" panose="020B0604020202020204" pitchFamily="34" charset="0"/>
              <a:buChar char="•"/>
            </a:pPr>
            <a:r>
              <a:rPr lang="en-GB" dirty="0"/>
              <a:t>Presentation and Q&amp;A session </a:t>
            </a:r>
          </a:p>
          <a:p>
            <a:pPr marL="342900" lvl="0" indent="-342900">
              <a:lnSpc>
                <a:spcPct val="90000"/>
              </a:lnSpc>
              <a:buFont typeface="Arial" panose="020B0604020202020204" pitchFamily="34" charset="0"/>
              <a:buChar char="•"/>
            </a:pPr>
            <a:r>
              <a:rPr lang="en-GB" dirty="0"/>
              <a:t>Panel recommendation to CIC for Trust Board to decide</a:t>
            </a:r>
          </a:p>
          <a:p>
            <a:pPr lvl="0">
              <a:lnSpc>
                <a:spcPct val="90000"/>
              </a:lnSpc>
            </a:pPr>
            <a:endParaRPr lang="en-GB" dirty="0"/>
          </a:p>
          <a:p>
            <a:pPr lvl="0">
              <a:lnSpc>
                <a:spcPct val="90000"/>
              </a:lnSpc>
            </a:pPr>
            <a:r>
              <a:rPr lang="en-GB" dirty="0"/>
              <a:t>Not all teams are accredited with SCAPE status. </a:t>
            </a:r>
          </a:p>
          <a:p>
            <a:pPr lvl="0">
              <a:lnSpc>
                <a:spcPct val="90000"/>
              </a:lnSpc>
            </a:pPr>
            <a:r>
              <a:rPr lang="en-GB" dirty="0"/>
              <a:t>Outcome of panel can be to accept, decline or defer accreditation.</a:t>
            </a:r>
          </a:p>
        </p:txBody>
      </p:sp>
      <p:pic>
        <p:nvPicPr>
          <p:cNvPr id="3" name="Picture 2">
            <a:extLst>
              <a:ext uri="{FF2B5EF4-FFF2-40B4-BE49-F238E27FC236}">
                <a16:creationId xmlns:a16="http://schemas.microsoft.com/office/drawing/2014/main" xmlns="" id="{1D649DB7-3FDA-4860-B183-24AF1CA07849}"/>
              </a:ext>
            </a:extLst>
          </p:cNvPr>
          <p:cNvPicPr>
            <a:picLocks noChangeAspect="1"/>
          </p:cNvPicPr>
          <p:nvPr/>
        </p:nvPicPr>
        <p:blipFill rotWithShape="1">
          <a:blip r:embed="rId3"/>
          <a:srcRect t="4638" r="2" b="-10912"/>
          <a:stretch/>
        </p:blipFill>
        <p:spPr>
          <a:xfrm>
            <a:off x="6588224" y="1988840"/>
            <a:ext cx="2447486" cy="2828163"/>
          </a:xfrm>
          <a:prstGeom prst="rect">
            <a:avLst/>
          </a:prstGeom>
          <a:no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295619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3200" b="1" dirty="0">
                <a:solidFill>
                  <a:srgbClr val="0070C0"/>
                </a:solidFill>
              </a:rPr>
              <a:t>SCAPE Wards</a:t>
            </a:r>
          </a:p>
          <a:p>
            <a:endParaRPr lang="en-GB" sz="3200" b="1" dirty="0">
              <a:solidFill>
                <a:srgbClr val="0070C0"/>
              </a:solidFill>
            </a:endParaRPr>
          </a:p>
          <a:p>
            <a:pPr marL="457200" indent="-457200">
              <a:buFont typeface="Arial" panose="020B0604020202020204" pitchFamily="34" charset="0"/>
              <a:buChar char="•"/>
            </a:pPr>
            <a:r>
              <a:rPr lang="en-GB" sz="2400" dirty="0"/>
              <a:t>Expanding Ward </a:t>
            </a:r>
          </a:p>
          <a:p>
            <a:r>
              <a:rPr lang="en-GB" sz="2400" dirty="0"/>
              <a:t>     Managers role to ward</a:t>
            </a:r>
          </a:p>
          <a:p>
            <a:r>
              <a:rPr lang="en-GB" sz="2400" dirty="0"/>
              <a:t>     Matron</a:t>
            </a:r>
          </a:p>
          <a:p>
            <a:pPr marL="342900" indent="-342900">
              <a:buFont typeface="Arial" panose="020B0604020202020204" pitchFamily="34" charset="0"/>
              <a:buChar char="•"/>
            </a:pPr>
            <a:r>
              <a:rPr lang="en-GB" sz="2400" dirty="0"/>
              <a:t>Recognition for all the ward</a:t>
            </a:r>
          </a:p>
          <a:p>
            <a:r>
              <a:rPr lang="en-GB" sz="2400" dirty="0"/>
              <a:t>    team</a:t>
            </a:r>
          </a:p>
          <a:p>
            <a:pPr marL="342900" indent="-342900">
              <a:buFont typeface="Arial" panose="020B0604020202020204" pitchFamily="34" charset="0"/>
              <a:buChar char="•"/>
            </a:pPr>
            <a:r>
              <a:rPr lang="en-GB" sz="2400" dirty="0"/>
              <a:t>Patients benefit from safe, clean</a:t>
            </a:r>
          </a:p>
          <a:p>
            <a:r>
              <a:rPr lang="en-GB" sz="2400" dirty="0"/>
              <a:t>    and personal care every time</a:t>
            </a:r>
          </a:p>
          <a:p>
            <a:endParaRPr lang="en-GB" sz="2400" b="1" dirty="0">
              <a:solidFill>
                <a:srgbClr val="0070C0"/>
              </a:solidFill>
            </a:endParaRPr>
          </a:p>
          <a:p>
            <a:pPr marL="457200" indent="-457200">
              <a:buFont typeface="Arial" panose="020B0604020202020204" pitchFamily="34" charset="0"/>
              <a:buChar char="•"/>
            </a:pPr>
            <a:endParaRPr lang="en-GB" sz="3200" b="1" dirty="0">
              <a:solidFill>
                <a:srgbClr val="0070C0"/>
              </a:solidFill>
            </a:endParaRPr>
          </a:p>
        </p:txBody>
      </p:sp>
      <p:pic>
        <p:nvPicPr>
          <p:cNvPr id="3" name="Picture 3" descr="C:\Users\fmorris1\AppData\Local\Microsoft\Windows\Temporary Internet Files\Content.Outlook\NWXWKH3D\_R5A00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1340768"/>
            <a:ext cx="3600400"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600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A540750-A8D7-4AC6-B715-682FA8E927A6}"/>
              </a:ext>
            </a:extLst>
          </p:cNvPr>
          <p:cNvSpPr>
            <a:spLocks noGrp="1"/>
          </p:cNvSpPr>
          <p:nvPr>
            <p:ph idx="1"/>
          </p:nvPr>
        </p:nvSpPr>
        <p:spPr/>
        <p:txBody>
          <a:bodyPr/>
          <a:lstStyle/>
          <a:p>
            <a:r>
              <a:rPr lang="en-GB" sz="2800" b="1" dirty="0">
                <a:solidFill>
                  <a:srgbClr val="0070C0"/>
                </a:solidFill>
              </a:rPr>
              <a:t>The Last 12 Months:</a:t>
            </a:r>
          </a:p>
          <a:p>
            <a:pPr marL="457200" indent="-457200">
              <a:buFont typeface="Arial" panose="020B0604020202020204" pitchFamily="34" charset="0"/>
              <a:buChar char="•"/>
            </a:pPr>
            <a:r>
              <a:rPr lang="en-GB" sz="2800" dirty="0"/>
              <a:t>The team were redeployed in March 2020</a:t>
            </a:r>
          </a:p>
          <a:p>
            <a:pPr marL="457200" indent="-457200">
              <a:buFont typeface="Arial" panose="020B0604020202020204" pitchFamily="34" charset="0"/>
              <a:buChar char="•"/>
            </a:pPr>
            <a:r>
              <a:rPr lang="en-GB" sz="2800" dirty="0"/>
              <a:t>Supported various roles including Infection Prevention and Control Teams on all sites.</a:t>
            </a:r>
          </a:p>
          <a:p>
            <a:pPr marL="457200" indent="-457200">
              <a:buFont typeface="Arial" panose="020B0604020202020204" pitchFamily="34" charset="0"/>
              <a:buChar char="•"/>
            </a:pPr>
            <a:r>
              <a:rPr lang="en-GB" sz="2800" dirty="0"/>
              <a:t>Implemented a ‘mini-audit’ process in May 2020. This continued in various forms until January 2021.</a:t>
            </a:r>
          </a:p>
          <a:p>
            <a:pPr marL="457200" indent="-457200">
              <a:buFont typeface="Arial" panose="020B0604020202020204" pitchFamily="34" charset="0"/>
              <a:buChar char="•"/>
            </a:pPr>
            <a:r>
              <a:rPr lang="en-GB" sz="2800" dirty="0"/>
              <a:t>Team then supported the vaccination programme.</a:t>
            </a:r>
          </a:p>
          <a:p>
            <a:pPr marL="457200" indent="-457200">
              <a:buFont typeface="Arial" panose="020B0604020202020204" pitchFamily="34" charset="0"/>
              <a:buChar char="•"/>
            </a:pPr>
            <a:r>
              <a:rPr lang="en-GB" sz="2800" dirty="0"/>
              <a:t>Restart formal assessment process in May 2021</a:t>
            </a:r>
          </a:p>
        </p:txBody>
      </p:sp>
    </p:spTree>
    <p:extLst>
      <p:ext uri="{BB962C8B-B14F-4D97-AF65-F5344CB8AC3E}">
        <p14:creationId xmlns:p14="http://schemas.microsoft.com/office/powerpoint/2010/main" val="958681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3A4749AB-3794-4478-8CAC-FFB943698DDC}"/>
              </a:ext>
            </a:extLst>
          </p:cNvPr>
          <p:cNvSpPr>
            <a:spLocks noGrp="1"/>
          </p:cNvSpPr>
          <p:nvPr>
            <p:ph idx="1"/>
          </p:nvPr>
        </p:nvSpPr>
        <p:spPr/>
        <p:txBody>
          <a:bodyPr/>
          <a:lstStyle/>
          <a:p>
            <a:r>
              <a:rPr lang="en-GB" sz="2800" b="1" dirty="0">
                <a:solidFill>
                  <a:srgbClr val="0070C0"/>
                </a:solidFill>
              </a:rPr>
              <a:t>Current Issues:</a:t>
            </a:r>
          </a:p>
          <a:p>
            <a:pPr marL="457200" indent="-457200">
              <a:buFont typeface="Arial" panose="020B0604020202020204" pitchFamily="34" charset="0"/>
              <a:buChar char="•"/>
            </a:pPr>
            <a:r>
              <a:rPr lang="en-GB" sz="2800" dirty="0"/>
              <a:t>Lack of assurance around quality of care currently being delivered by ward teams and community teams</a:t>
            </a:r>
          </a:p>
          <a:p>
            <a:pPr marL="457200" indent="-457200">
              <a:buFont typeface="Arial" panose="020B0604020202020204" pitchFamily="34" charset="0"/>
              <a:buChar char="•"/>
            </a:pPr>
            <a:r>
              <a:rPr lang="en-GB" sz="2800" dirty="0"/>
              <a:t>The restart needs to be a supportive process recognising the experiences of many teams.</a:t>
            </a:r>
          </a:p>
          <a:p>
            <a:pPr marL="457200" indent="-457200">
              <a:buFont typeface="Arial" panose="020B0604020202020204" pitchFamily="34" charset="0"/>
              <a:buChar char="•"/>
            </a:pPr>
            <a:r>
              <a:rPr lang="en-GB" sz="2800" dirty="0"/>
              <a:t>Decision made to freeze pre-pandemic scores for the next 12 months until all inpatient areas have been assessed. Approximately 80 teams.</a:t>
            </a:r>
          </a:p>
          <a:p>
            <a:pPr marL="457200" indent="-457200">
              <a:buFont typeface="Arial" panose="020B0604020202020204" pitchFamily="34" charset="0"/>
              <a:buChar char="•"/>
            </a:pPr>
            <a:r>
              <a:rPr lang="en-GB" sz="2800" dirty="0"/>
              <a:t>Opportunity to restructure the team/tool/process across the NCA.</a:t>
            </a:r>
          </a:p>
          <a:p>
            <a:pPr marL="457200" indent="-457200">
              <a:buFont typeface="Arial" panose="020B0604020202020204" pitchFamily="34" charset="0"/>
              <a:buChar char="•"/>
            </a:pPr>
            <a:endParaRPr lang="en-GB" sz="2800" dirty="0"/>
          </a:p>
          <a:p>
            <a:endParaRPr lang="en-GB" dirty="0"/>
          </a:p>
        </p:txBody>
      </p:sp>
    </p:spTree>
    <p:extLst>
      <p:ext uri="{BB962C8B-B14F-4D97-AF65-F5344CB8AC3E}">
        <p14:creationId xmlns:p14="http://schemas.microsoft.com/office/powerpoint/2010/main" val="1478538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052736"/>
            <a:ext cx="8507288" cy="5073427"/>
          </a:xfrm>
        </p:spPr>
        <p:txBody>
          <a:bodyPr/>
          <a:lstStyle/>
          <a:p>
            <a:pPr algn="ctr"/>
            <a:r>
              <a:rPr lang="en-GB" sz="3600" b="1" dirty="0">
                <a:solidFill>
                  <a:srgbClr val="0070C0"/>
                </a:solidFill>
              </a:rPr>
              <a:t>Governance</a:t>
            </a:r>
          </a:p>
          <a:p>
            <a:endParaRPr lang="en-GB" b="1" dirty="0">
              <a:solidFill>
                <a:srgbClr val="0070C0"/>
              </a:solidFill>
            </a:endParaRPr>
          </a:p>
          <a:p>
            <a:pPr marL="285750" indent="-285750">
              <a:buFont typeface="Arial" panose="020B0604020202020204" pitchFamily="34" charset="0"/>
              <a:buChar char="•"/>
            </a:pPr>
            <a:r>
              <a:rPr lang="en-GB" sz="1800" dirty="0"/>
              <a:t>NAAS team sit within the Corporate Nursing structure with close links to each of the Care Organisations senior nursing teams</a:t>
            </a:r>
          </a:p>
          <a:p>
            <a:pPr marL="285750" indent="-285750">
              <a:buFont typeface="Arial" panose="020B0604020202020204" pitchFamily="34" charset="0"/>
              <a:buChar char="•"/>
            </a:pPr>
            <a:r>
              <a:rPr lang="en-GB" sz="1800" dirty="0"/>
              <a:t>Responsibility for improvement is with the ward manager and supported and monitored by the care organisation nursing structure</a:t>
            </a:r>
          </a:p>
          <a:p>
            <a:pPr marL="285750" indent="-285750">
              <a:buFont typeface="Arial" panose="020B0604020202020204" pitchFamily="34" charset="0"/>
              <a:buChar char="•"/>
            </a:pPr>
            <a:r>
              <a:rPr lang="en-GB" sz="1800" dirty="0"/>
              <a:t>The content of the standards are reviewed annually in conjunction with the expert specialist nursing teams</a:t>
            </a:r>
          </a:p>
          <a:p>
            <a:pPr marL="285750" indent="-285750">
              <a:buFont typeface="Arial" panose="020B0604020202020204" pitchFamily="34" charset="0"/>
              <a:buChar char="•"/>
            </a:pPr>
            <a:r>
              <a:rPr lang="en-GB" sz="1800" dirty="0"/>
              <a:t>Team KPIs are the maintenance of the assessment schedule</a:t>
            </a:r>
          </a:p>
          <a:p>
            <a:pPr marL="285750" indent="-285750">
              <a:buFont typeface="Arial" panose="020B0604020202020204" pitchFamily="34" charset="0"/>
              <a:buChar char="•"/>
            </a:pPr>
            <a:r>
              <a:rPr lang="en-GB" sz="1800" dirty="0"/>
              <a:t>Monthly reports of NAAS results produced by each site NAAS matron and presented at site QPE/Nursing and Midwifery Board. Themes identified and shared</a:t>
            </a:r>
          </a:p>
          <a:p>
            <a:pPr marL="285750" indent="-285750">
              <a:buFont typeface="Arial" panose="020B0604020202020204" pitchFamily="34" charset="0"/>
              <a:buChar char="•"/>
            </a:pPr>
            <a:r>
              <a:rPr lang="en-GB" sz="1800" dirty="0"/>
              <a:t>NAAS results shared at NCA Board</a:t>
            </a:r>
          </a:p>
          <a:p>
            <a:pPr marL="285750" indent="-285750">
              <a:buFont typeface="Arial" panose="020B0604020202020204" pitchFamily="34" charset="0"/>
              <a:buChar char="•"/>
            </a:pPr>
            <a:r>
              <a:rPr lang="en-GB" sz="1800" dirty="0"/>
              <a:t>A bi-annual report produced for all sites and presented to Audit Committee to identify NCA position</a:t>
            </a:r>
          </a:p>
          <a:p>
            <a:endParaRPr lang="en-GB" dirty="0"/>
          </a:p>
        </p:txBody>
      </p:sp>
    </p:spTree>
    <p:extLst>
      <p:ext uri="{BB962C8B-B14F-4D97-AF65-F5344CB8AC3E}">
        <p14:creationId xmlns:p14="http://schemas.microsoft.com/office/powerpoint/2010/main" val="2222424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1500188" y="1052513"/>
            <a:ext cx="6146801" cy="5073650"/>
            <a:chOff x="945" y="663"/>
            <a:chExt cx="3872" cy="3196"/>
          </a:xfrm>
        </p:grpSpPr>
        <p:sp>
          <p:nvSpPr>
            <p:cNvPr id="5" name="AutoShape 3"/>
            <p:cNvSpPr>
              <a:spLocks noChangeAspect="1" noChangeArrowheads="1" noTextEdit="1"/>
            </p:cNvSpPr>
            <p:nvPr/>
          </p:nvSpPr>
          <p:spPr bwMode="auto">
            <a:xfrm>
              <a:off x="950" y="663"/>
              <a:ext cx="3867" cy="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Oval 5"/>
            <p:cNvSpPr>
              <a:spLocks noChangeArrowheads="1"/>
            </p:cNvSpPr>
            <p:nvPr/>
          </p:nvSpPr>
          <p:spPr bwMode="auto">
            <a:xfrm>
              <a:off x="2124" y="1158"/>
              <a:ext cx="2567" cy="2574"/>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Oval 6"/>
            <p:cNvSpPr>
              <a:spLocks noChangeArrowheads="1"/>
            </p:cNvSpPr>
            <p:nvPr/>
          </p:nvSpPr>
          <p:spPr bwMode="auto">
            <a:xfrm>
              <a:off x="2124" y="1158"/>
              <a:ext cx="2567" cy="2574"/>
            </a:xfrm>
            <a:prstGeom prst="ellipse">
              <a:avLst/>
            </a:prstGeom>
            <a:noFill/>
            <a:ln w="2540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p:cNvSpPr>
              <a:spLocks noChangeArrowheads="1"/>
            </p:cNvSpPr>
            <p:nvPr/>
          </p:nvSpPr>
          <p:spPr bwMode="auto">
            <a:xfrm>
              <a:off x="3125" y="1343"/>
              <a:ext cx="65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FFFFFF"/>
                  </a:solidFill>
                  <a:effectLst/>
                  <a:latin typeface="Calibri" pitchFamily="34" charset="0"/>
                  <a:cs typeface="Arial" pitchFamily="34" charset="0"/>
                </a:rPr>
                <a:t>Sustainability</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Oval 8"/>
            <p:cNvSpPr>
              <a:spLocks noChangeArrowheads="1"/>
            </p:cNvSpPr>
            <p:nvPr/>
          </p:nvSpPr>
          <p:spPr bwMode="auto">
            <a:xfrm>
              <a:off x="2316" y="1543"/>
              <a:ext cx="2183" cy="2189"/>
            </a:xfrm>
            <a:prstGeom prst="ellipse">
              <a:avLst/>
            </a:prstGeom>
            <a:solidFill>
              <a:srgbClr val="B9CDE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Oval 9"/>
            <p:cNvSpPr>
              <a:spLocks noChangeArrowheads="1"/>
            </p:cNvSpPr>
            <p:nvPr/>
          </p:nvSpPr>
          <p:spPr bwMode="auto">
            <a:xfrm>
              <a:off x="2316" y="1543"/>
              <a:ext cx="2183" cy="2189"/>
            </a:xfrm>
            <a:prstGeom prst="ellipse">
              <a:avLst/>
            </a:prstGeom>
            <a:noFill/>
            <a:ln w="2540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Rectangle 10"/>
            <p:cNvSpPr>
              <a:spLocks noChangeArrowheads="1"/>
            </p:cNvSpPr>
            <p:nvPr/>
          </p:nvSpPr>
          <p:spPr bwMode="auto">
            <a:xfrm>
              <a:off x="2994" y="1724"/>
              <a:ext cx="949"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FFFFFF"/>
                  </a:solidFill>
                  <a:effectLst/>
                  <a:latin typeface="Calibri" pitchFamily="34" charset="0"/>
                  <a:cs typeface="Arial" pitchFamily="34" charset="0"/>
                </a:rPr>
                <a:t>Reward/recognition</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Oval 11"/>
            <p:cNvSpPr>
              <a:spLocks noChangeArrowheads="1"/>
            </p:cNvSpPr>
            <p:nvPr/>
          </p:nvSpPr>
          <p:spPr bwMode="auto">
            <a:xfrm>
              <a:off x="2508" y="1934"/>
              <a:ext cx="1799" cy="1798"/>
            </a:xfrm>
            <a:prstGeom prst="ellipse">
              <a:avLst/>
            </a:prstGeom>
            <a:solidFill>
              <a:srgbClr val="95B3D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Oval 12"/>
            <p:cNvSpPr>
              <a:spLocks noChangeArrowheads="1"/>
            </p:cNvSpPr>
            <p:nvPr/>
          </p:nvSpPr>
          <p:spPr bwMode="auto">
            <a:xfrm>
              <a:off x="2508" y="1934"/>
              <a:ext cx="1799" cy="1798"/>
            </a:xfrm>
            <a:prstGeom prst="ellipse">
              <a:avLst/>
            </a:prstGeom>
            <a:noFill/>
            <a:ln w="2540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Rectangle 13"/>
            <p:cNvSpPr>
              <a:spLocks noChangeArrowheads="1"/>
            </p:cNvSpPr>
            <p:nvPr/>
          </p:nvSpPr>
          <p:spPr bwMode="auto">
            <a:xfrm>
              <a:off x="3139" y="2054"/>
              <a:ext cx="58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FFFFFF"/>
                  </a:solidFill>
                  <a:effectLst/>
                  <a:latin typeface="Calibri" pitchFamily="34" charset="0"/>
                  <a:cs typeface="Arial" pitchFamily="34" charset="0"/>
                </a:rPr>
                <a:t>Accountability/</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14"/>
            <p:cNvSpPr>
              <a:spLocks noChangeArrowheads="1"/>
            </p:cNvSpPr>
            <p:nvPr/>
          </p:nvSpPr>
          <p:spPr bwMode="auto">
            <a:xfrm>
              <a:off x="3167" y="2192"/>
              <a:ext cx="48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FFFFFF"/>
                  </a:solidFill>
                  <a:effectLst/>
                  <a:latin typeface="Calibri" pitchFamily="34" charset="0"/>
                  <a:cs typeface="Arial" pitchFamily="34" charset="0"/>
                </a:rPr>
                <a:t>Consequence</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6" name="Oval 15"/>
            <p:cNvSpPr>
              <a:spLocks noChangeArrowheads="1"/>
            </p:cNvSpPr>
            <p:nvPr/>
          </p:nvSpPr>
          <p:spPr bwMode="auto">
            <a:xfrm>
              <a:off x="2700" y="2319"/>
              <a:ext cx="1415" cy="1413"/>
            </a:xfrm>
            <a:prstGeom prst="ellipse">
              <a:avLst/>
            </a:prstGeom>
            <a:solidFill>
              <a:srgbClr val="37609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Oval 16"/>
            <p:cNvSpPr>
              <a:spLocks noChangeArrowheads="1"/>
            </p:cNvSpPr>
            <p:nvPr/>
          </p:nvSpPr>
          <p:spPr bwMode="auto">
            <a:xfrm>
              <a:off x="2700" y="2319"/>
              <a:ext cx="1415" cy="1413"/>
            </a:xfrm>
            <a:prstGeom prst="ellipse">
              <a:avLst/>
            </a:prstGeom>
            <a:noFill/>
            <a:ln w="2540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17"/>
            <p:cNvSpPr>
              <a:spLocks noChangeArrowheads="1"/>
            </p:cNvSpPr>
            <p:nvPr/>
          </p:nvSpPr>
          <p:spPr bwMode="auto">
            <a:xfrm>
              <a:off x="3302" y="2511"/>
              <a:ext cx="27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FFFFFF"/>
                  </a:solidFill>
                  <a:effectLst/>
                  <a:latin typeface="Calibri" pitchFamily="34" charset="0"/>
                  <a:cs typeface="Arial" pitchFamily="34" charset="0"/>
                </a:rPr>
                <a:t>Skills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Oval 18"/>
            <p:cNvSpPr>
              <a:spLocks noChangeArrowheads="1"/>
            </p:cNvSpPr>
            <p:nvPr/>
          </p:nvSpPr>
          <p:spPr bwMode="auto">
            <a:xfrm>
              <a:off x="2892" y="2704"/>
              <a:ext cx="1031" cy="1028"/>
            </a:xfrm>
            <a:prstGeom prst="ellipse">
              <a:avLst/>
            </a:prstGeom>
            <a:solidFill>
              <a:srgbClr val="17375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Oval 19"/>
            <p:cNvSpPr>
              <a:spLocks noChangeArrowheads="1"/>
            </p:cNvSpPr>
            <p:nvPr/>
          </p:nvSpPr>
          <p:spPr bwMode="auto">
            <a:xfrm>
              <a:off x="2892" y="2704"/>
              <a:ext cx="1031" cy="1028"/>
            </a:xfrm>
            <a:prstGeom prst="ellipse">
              <a:avLst/>
            </a:prstGeom>
            <a:noFill/>
            <a:ln w="2540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Rectangle 20"/>
            <p:cNvSpPr>
              <a:spLocks noChangeArrowheads="1"/>
            </p:cNvSpPr>
            <p:nvPr/>
          </p:nvSpPr>
          <p:spPr bwMode="auto">
            <a:xfrm>
              <a:off x="3195" y="3158"/>
              <a:ext cx="505"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FFFFFF"/>
                  </a:solidFill>
                  <a:effectLst/>
                  <a:latin typeface="Calibri" pitchFamily="34" charset="0"/>
                  <a:cs typeface="Arial" pitchFamily="34" charset="0"/>
                </a:rPr>
                <a:t>Standards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2" name="Freeform 21"/>
            <p:cNvSpPr>
              <a:spLocks/>
            </p:cNvSpPr>
            <p:nvPr/>
          </p:nvSpPr>
          <p:spPr bwMode="auto">
            <a:xfrm>
              <a:off x="966" y="1197"/>
              <a:ext cx="1015" cy="165"/>
            </a:xfrm>
            <a:custGeom>
              <a:avLst/>
              <a:gdLst>
                <a:gd name="T0" fmla="*/ 0 w 2960"/>
                <a:gd name="T1" fmla="*/ 80 h 480"/>
                <a:gd name="T2" fmla="*/ 80 w 2960"/>
                <a:gd name="T3" fmla="*/ 0 h 480"/>
                <a:gd name="T4" fmla="*/ 2880 w 2960"/>
                <a:gd name="T5" fmla="*/ 0 h 480"/>
                <a:gd name="T6" fmla="*/ 2960 w 2960"/>
                <a:gd name="T7" fmla="*/ 80 h 480"/>
                <a:gd name="T8" fmla="*/ 2960 w 2960"/>
                <a:gd name="T9" fmla="*/ 400 h 480"/>
                <a:gd name="T10" fmla="*/ 2880 w 2960"/>
                <a:gd name="T11" fmla="*/ 480 h 480"/>
                <a:gd name="T12" fmla="*/ 80 w 2960"/>
                <a:gd name="T13" fmla="*/ 480 h 480"/>
                <a:gd name="T14" fmla="*/ 0 w 2960"/>
                <a:gd name="T15" fmla="*/ 400 h 480"/>
                <a:gd name="T16" fmla="*/ 0 w 2960"/>
                <a:gd name="T17" fmla="*/ 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0" h="480">
                  <a:moveTo>
                    <a:pt x="0" y="80"/>
                  </a:moveTo>
                  <a:cubicBezTo>
                    <a:pt x="0" y="36"/>
                    <a:pt x="36" y="0"/>
                    <a:pt x="80" y="0"/>
                  </a:cubicBezTo>
                  <a:lnTo>
                    <a:pt x="2880" y="0"/>
                  </a:lnTo>
                  <a:cubicBezTo>
                    <a:pt x="2925" y="0"/>
                    <a:pt x="2960" y="36"/>
                    <a:pt x="2960" y="80"/>
                  </a:cubicBezTo>
                  <a:lnTo>
                    <a:pt x="2960" y="400"/>
                  </a:lnTo>
                  <a:cubicBezTo>
                    <a:pt x="2960" y="445"/>
                    <a:pt x="2925" y="480"/>
                    <a:pt x="2880" y="480"/>
                  </a:cubicBezTo>
                  <a:lnTo>
                    <a:pt x="80" y="480"/>
                  </a:lnTo>
                  <a:cubicBezTo>
                    <a:pt x="36" y="480"/>
                    <a:pt x="0" y="445"/>
                    <a:pt x="0" y="400"/>
                  </a:cubicBezTo>
                  <a:lnTo>
                    <a:pt x="0" y="80"/>
                  </a:lnTo>
                  <a:close/>
                </a:path>
              </a:pathLst>
            </a:custGeom>
            <a:solidFill>
              <a:srgbClr val="4BACC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2"/>
            <p:cNvSpPr>
              <a:spLocks/>
            </p:cNvSpPr>
            <p:nvPr/>
          </p:nvSpPr>
          <p:spPr bwMode="auto">
            <a:xfrm>
              <a:off x="966" y="1197"/>
              <a:ext cx="1015" cy="165"/>
            </a:xfrm>
            <a:custGeom>
              <a:avLst/>
              <a:gdLst>
                <a:gd name="T0" fmla="*/ 0 w 2960"/>
                <a:gd name="T1" fmla="*/ 80 h 480"/>
                <a:gd name="T2" fmla="*/ 80 w 2960"/>
                <a:gd name="T3" fmla="*/ 0 h 480"/>
                <a:gd name="T4" fmla="*/ 2880 w 2960"/>
                <a:gd name="T5" fmla="*/ 0 h 480"/>
                <a:gd name="T6" fmla="*/ 2960 w 2960"/>
                <a:gd name="T7" fmla="*/ 80 h 480"/>
                <a:gd name="T8" fmla="*/ 2960 w 2960"/>
                <a:gd name="T9" fmla="*/ 400 h 480"/>
                <a:gd name="T10" fmla="*/ 2880 w 2960"/>
                <a:gd name="T11" fmla="*/ 480 h 480"/>
                <a:gd name="T12" fmla="*/ 80 w 2960"/>
                <a:gd name="T13" fmla="*/ 480 h 480"/>
                <a:gd name="T14" fmla="*/ 0 w 2960"/>
                <a:gd name="T15" fmla="*/ 400 h 480"/>
                <a:gd name="T16" fmla="*/ 0 w 2960"/>
                <a:gd name="T17" fmla="*/ 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0" h="480">
                  <a:moveTo>
                    <a:pt x="0" y="80"/>
                  </a:moveTo>
                  <a:cubicBezTo>
                    <a:pt x="0" y="36"/>
                    <a:pt x="36" y="0"/>
                    <a:pt x="80" y="0"/>
                  </a:cubicBezTo>
                  <a:lnTo>
                    <a:pt x="2880" y="0"/>
                  </a:lnTo>
                  <a:cubicBezTo>
                    <a:pt x="2925" y="0"/>
                    <a:pt x="2960" y="36"/>
                    <a:pt x="2960" y="80"/>
                  </a:cubicBezTo>
                  <a:lnTo>
                    <a:pt x="2960" y="400"/>
                  </a:lnTo>
                  <a:cubicBezTo>
                    <a:pt x="2960" y="445"/>
                    <a:pt x="2925" y="480"/>
                    <a:pt x="2880" y="480"/>
                  </a:cubicBezTo>
                  <a:lnTo>
                    <a:pt x="80" y="480"/>
                  </a:lnTo>
                  <a:cubicBezTo>
                    <a:pt x="36" y="480"/>
                    <a:pt x="0" y="445"/>
                    <a:pt x="0" y="400"/>
                  </a:cubicBezTo>
                  <a:lnTo>
                    <a:pt x="0" y="80"/>
                  </a:lnTo>
                  <a:close/>
                </a:path>
              </a:pathLst>
            </a:custGeom>
            <a:noFill/>
            <a:ln w="25400" cap="flat">
              <a:solidFill>
                <a:srgbClr val="357D9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Rectangle 23"/>
            <p:cNvSpPr>
              <a:spLocks noChangeArrowheads="1"/>
            </p:cNvSpPr>
            <p:nvPr/>
          </p:nvSpPr>
          <p:spPr bwMode="auto">
            <a:xfrm>
              <a:off x="1159" y="1230"/>
              <a:ext cx="36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Calibri" pitchFamily="34" charset="0"/>
                  <a:cs typeface="Arial" pitchFamily="34" charset="0"/>
                </a:rPr>
                <a:t>Centrally</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5" name="Rectangle 24"/>
            <p:cNvSpPr>
              <a:spLocks noChangeArrowheads="1"/>
            </p:cNvSpPr>
            <p:nvPr/>
          </p:nvSpPr>
          <p:spPr bwMode="auto">
            <a:xfrm>
              <a:off x="1477" y="1230"/>
              <a:ext cx="390"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Calibri" pitchFamily="34" charset="0"/>
                  <a:cs typeface="Arial" pitchFamily="34" charset="0"/>
                </a:rPr>
                <a:t>operated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6" name="Freeform 25"/>
            <p:cNvSpPr>
              <a:spLocks/>
            </p:cNvSpPr>
            <p:nvPr/>
          </p:nvSpPr>
          <p:spPr bwMode="auto">
            <a:xfrm>
              <a:off x="961" y="1400"/>
              <a:ext cx="1015" cy="165"/>
            </a:xfrm>
            <a:custGeom>
              <a:avLst/>
              <a:gdLst>
                <a:gd name="T0" fmla="*/ 0 w 2960"/>
                <a:gd name="T1" fmla="*/ 80 h 480"/>
                <a:gd name="T2" fmla="*/ 80 w 2960"/>
                <a:gd name="T3" fmla="*/ 0 h 480"/>
                <a:gd name="T4" fmla="*/ 2880 w 2960"/>
                <a:gd name="T5" fmla="*/ 0 h 480"/>
                <a:gd name="T6" fmla="*/ 2960 w 2960"/>
                <a:gd name="T7" fmla="*/ 80 h 480"/>
                <a:gd name="T8" fmla="*/ 2960 w 2960"/>
                <a:gd name="T9" fmla="*/ 400 h 480"/>
                <a:gd name="T10" fmla="*/ 2880 w 2960"/>
                <a:gd name="T11" fmla="*/ 480 h 480"/>
                <a:gd name="T12" fmla="*/ 80 w 2960"/>
                <a:gd name="T13" fmla="*/ 480 h 480"/>
                <a:gd name="T14" fmla="*/ 0 w 2960"/>
                <a:gd name="T15" fmla="*/ 400 h 480"/>
                <a:gd name="T16" fmla="*/ 0 w 2960"/>
                <a:gd name="T17" fmla="*/ 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0" h="480">
                  <a:moveTo>
                    <a:pt x="0" y="80"/>
                  </a:moveTo>
                  <a:cubicBezTo>
                    <a:pt x="0" y="36"/>
                    <a:pt x="36" y="0"/>
                    <a:pt x="80" y="0"/>
                  </a:cubicBezTo>
                  <a:lnTo>
                    <a:pt x="2880" y="0"/>
                  </a:lnTo>
                  <a:cubicBezTo>
                    <a:pt x="2925" y="0"/>
                    <a:pt x="2960" y="36"/>
                    <a:pt x="2960" y="80"/>
                  </a:cubicBezTo>
                  <a:lnTo>
                    <a:pt x="2960" y="400"/>
                  </a:lnTo>
                  <a:cubicBezTo>
                    <a:pt x="2960" y="445"/>
                    <a:pt x="2925" y="480"/>
                    <a:pt x="2880" y="480"/>
                  </a:cubicBezTo>
                  <a:lnTo>
                    <a:pt x="80" y="480"/>
                  </a:lnTo>
                  <a:cubicBezTo>
                    <a:pt x="36" y="480"/>
                    <a:pt x="0" y="445"/>
                    <a:pt x="0" y="400"/>
                  </a:cubicBezTo>
                  <a:lnTo>
                    <a:pt x="0" y="80"/>
                  </a:lnTo>
                  <a:close/>
                </a:path>
              </a:pathLst>
            </a:custGeom>
            <a:solidFill>
              <a:srgbClr val="4BACC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6"/>
            <p:cNvSpPr>
              <a:spLocks/>
            </p:cNvSpPr>
            <p:nvPr/>
          </p:nvSpPr>
          <p:spPr bwMode="auto">
            <a:xfrm>
              <a:off x="961" y="1400"/>
              <a:ext cx="1015" cy="165"/>
            </a:xfrm>
            <a:custGeom>
              <a:avLst/>
              <a:gdLst>
                <a:gd name="T0" fmla="*/ 0 w 2960"/>
                <a:gd name="T1" fmla="*/ 80 h 480"/>
                <a:gd name="T2" fmla="*/ 80 w 2960"/>
                <a:gd name="T3" fmla="*/ 0 h 480"/>
                <a:gd name="T4" fmla="*/ 2880 w 2960"/>
                <a:gd name="T5" fmla="*/ 0 h 480"/>
                <a:gd name="T6" fmla="*/ 2960 w 2960"/>
                <a:gd name="T7" fmla="*/ 80 h 480"/>
                <a:gd name="T8" fmla="*/ 2960 w 2960"/>
                <a:gd name="T9" fmla="*/ 400 h 480"/>
                <a:gd name="T10" fmla="*/ 2880 w 2960"/>
                <a:gd name="T11" fmla="*/ 480 h 480"/>
                <a:gd name="T12" fmla="*/ 80 w 2960"/>
                <a:gd name="T13" fmla="*/ 480 h 480"/>
                <a:gd name="T14" fmla="*/ 0 w 2960"/>
                <a:gd name="T15" fmla="*/ 400 h 480"/>
                <a:gd name="T16" fmla="*/ 0 w 2960"/>
                <a:gd name="T17" fmla="*/ 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0" h="480">
                  <a:moveTo>
                    <a:pt x="0" y="80"/>
                  </a:moveTo>
                  <a:cubicBezTo>
                    <a:pt x="0" y="36"/>
                    <a:pt x="36" y="0"/>
                    <a:pt x="80" y="0"/>
                  </a:cubicBezTo>
                  <a:lnTo>
                    <a:pt x="2880" y="0"/>
                  </a:lnTo>
                  <a:cubicBezTo>
                    <a:pt x="2925" y="0"/>
                    <a:pt x="2960" y="36"/>
                    <a:pt x="2960" y="80"/>
                  </a:cubicBezTo>
                  <a:lnTo>
                    <a:pt x="2960" y="400"/>
                  </a:lnTo>
                  <a:cubicBezTo>
                    <a:pt x="2960" y="445"/>
                    <a:pt x="2925" y="480"/>
                    <a:pt x="2880" y="480"/>
                  </a:cubicBezTo>
                  <a:lnTo>
                    <a:pt x="80" y="480"/>
                  </a:lnTo>
                  <a:cubicBezTo>
                    <a:pt x="36" y="480"/>
                    <a:pt x="0" y="445"/>
                    <a:pt x="0" y="400"/>
                  </a:cubicBezTo>
                  <a:lnTo>
                    <a:pt x="0" y="80"/>
                  </a:lnTo>
                  <a:close/>
                </a:path>
              </a:pathLst>
            </a:custGeom>
            <a:noFill/>
            <a:ln w="25400" cap="flat">
              <a:solidFill>
                <a:srgbClr val="357D9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Rectangle 27"/>
            <p:cNvSpPr>
              <a:spLocks noChangeArrowheads="1"/>
            </p:cNvSpPr>
            <p:nvPr/>
          </p:nvSpPr>
          <p:spPr bwMode="auto">
            <a:xfrm>
              <a:off x="1230" y="1433"/>
              <a:ext cx="285"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Calibri" pitchFamily="34" charset="0"/>
                  <a:cs typeface="Arial" pitchFamily="34" charset="0"/>
                </a:rPr>
                <a:t>Locally</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9" name="Rectangle 28"/>
            <p:cNvSpPr>
              <a:spLocks noChangeArrowheads="1"/>
            </p:cNvSpPr>
            <p:nvPr/>
          </p:nvSpPr>
          <p:spPr bwMode="auto">
            <a:xfrm>
              <a:off x="1471" y="1433"/>
              <a:ext cx="29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Calibri" pitchFamily="34" charset="0"/>
                  <a:cs typeface="Arial" pitchFamily="34" charset="0"/>
                </a:rPr>
                <a:t>owned</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0" name="Freeform 29"/>
            <p:cNvSpPr>
              <a:spLocks/>
            </p:cNvSpPr>
            <p:nvPr/>
          </p:nvSpPr>
          <p:spPr bwMode="auto">
            <a:xfrm>
              <a:off x="955" y="1604"/>
              <a:ext cx="1015" cy="165"/>
            </a:xfrm>
            <a:custGeom>
              <a:avLst/>
              <a:gdLst>
                <a:gd name="T0" fmla="*/ 0 w 2960"/>
                <a:gd name="T1" fmla="*/ 80 h 480"/>
                <a:gd name="T2" fmla="*/ 80 w 2960"/>
                <a:gd name="T3" fmla="*/ 0 h 480"/>
                <a:gd name="T4" fmla="*/ 2880 w 2960"/>
                <a:gd name="T5" fmla="*/ 0 h 480"/>
                <a:gd name="T6" fmla="*/ 2960 w 2960"/>
                <a:gd name="T7" fmla="*/ 80 h 480"/>
                <a:gd name="T8" fmla="*/ 2960 w 2960"/>
                <a:gd name="T9" fmla="*/ 400 h 480"/>
                <a:gd name="T10" fmla="*/ 2880 w 2960"/>
                <a:gd name="T11" fmla="*/ 480 h 480"/>
                <a:gd name="T12" fmla="*/ 80 w 2960"/>
                <a:gd name="T13" fmla="*/ 480 h 480"/>
                <a:gd name="T14" fmla="*/ 0 w 2960"/>
                <a:gd name="T15" fmla="*/ 400 h 480"/>
                <a:gd name="T16" fmla="*/ 0 w 2960"/>
                <a:gd name="T17" fmla="*/ 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0" h="480">
                  <a:moveTo>
                    <a:pt x="0" y="80"/>
                  </a:moveTo>
                  <a:cubicBezTo>
                    <a:pt x="0" y="36"/>
                    <a:pt x="36" y="0"/>
                    <a:pt x="80" y="0"/>
                  </a:cubicBezTo>
                  <a:lnTo>
                    <a:pt x="2880" y="0"/>
                  </a:lnTo>
                  <a:cubicBezTo>
                    <a:pt x="2925" y="0"/>
                    <a:pt x="2960" y="36"/>
                    <a:pt x="2960" y="80"/>
                  </a:cubicBezTo>
                  <a:lnTo>
                    <a:pt x="2960" y="400"/>
                  </a:lnTo>
                  <a:cubicBezTo>
                    <a:pt x="2960" y="445"/>
                    <a:pt x="2925" y="480"/>
                    <a:pt x="2880" y="480"/>
                  </a:cubicBezTo>
                  <a:lnTo>
                    <a:pt x="80" y="480"/>
                  </a:lnTo>
                  <a:cubicBezTo>
                    <a:pt x="36" y="480"/>
                    <a:pt x="0" y="445"/>
                    <a:pt x="0" y="400"/>
                  </a:cubicBezTo>
                  <a:lnTo>
                    <a:pt x="0" y="80"/>
                  </a:lnTo>
                  <a:close/>
                </a:path>
              </a:pathLst>
            </a:custGeom>
            <a:solidFill>
              <a:srgbClr val="4BACC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30"/>
            <p:cNvSpPr>
              <a:spLocks/>
            </p:cNvSpPr>
            <p:nvPr/>
          </p:nvSpPr>
          <p:spPr bwMode="auto">
            <a:xfrm>
              <a:off x="955" y="1604"/>
              <a:ext cx="1015" cy="165"/>
            </a:xfrm>
            <a:custGeom>
              <a:avLst/>
              <a:gdLst>
                <a:gd name="T0" fmla="*/ 0 w 2960"/>
                <a:gd name="T1" fmla="*/ 80 h 480"/>
                <a:gd name="T2" fmla="*/ 80 w 2960"/>
                <a:gd name="T3" fmla="*/ 0 h 480"/>
                <a:gd name="T4" fmla="*/ 2880 w 2960"/>
                <a:gd name="T5" fmla="*/ 0 h 480"/>
                <a:gd name="T6" fmla="*/ 2960 w 2960"/>
                <a:gd name="T7" fmla="*/ 80 h 480"/>
                <a:gd name="T8" fmla="*/ 2960 w 2960"/>
                <a:gd name="T9" fmla="*/ 400 h 480"/>
                <a:gd name="T10" fmla="*/ 2880 w 2960"/>
                <a:gd name="T11" fmla="*/ 480 h 480"/>
                <a:gd name="T12" fmla="*/ 80 w 2960"/>
                <a:gd name="T13" fmla="*/ 480 h 480"/>
                <a:gd name="T14" fmla="*/ 0 w 2960"/>
                <a:gd name="T15" fmla="*/ 400 h 480"/>
                <a:gd name="T16" fmla="*/ 0 w 2960"/>
                <a:gd name="T17" fmla="*/ 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0" h="480">
                  <a:moveTo>
                    <a:pt x="0" y="80"/>
                  </a:moveTo>
                  <a:cubicBezTo>
                    <a:pt x="0" y="36"/>
                    <a:pt x="36" y="0"/>
                    <a:pt x="80" y="0"/>
                  </a:cubicBezTo>
                  <a:lnTo>
                    <a:pt x="2880" y="0"/>
                  </a:lnTo>
                  <a:cubicBezTo>
                    <a:pt x="2925" y="0"/>
                    <a:pt x="2960" y="36"/>
                    <a:pt x="2960" y="80"/>
                  </a:cubicBezTo>
                  <a:lnTo>
                    <a:pt x="2960" y="400"/>
                  </a:lnTo>
                  <a:cubicBezTo>
                    <a:pt x="2960" y="445"/>
                    <a:pt x="2925" y="480"/>
                    <a:pt x="2880" y="480"/>
                  </a:cubicBezTo>
                  <a:lnTo>
                    <a:pt x="80" y="480"/>
                  </a:lnTo>
                  <a:cubicBezTo>
                    <a:pt x="36" y="480"/>
                    <a:pt x="0" y="445"/>
                    <a:pt x="0" y="400"/>
                  </a:cubicBezTo>
                  <a:lnTo>
                    <a:pt x="0" y="80"/>
                  </a:lnTo>
                  <a:close/>
                </a:path>
              </a:pathLst>
            </a:custGeom>
            <a:noFill/>
            <a:ln w="25400" cap="flat">
              <a:solidFill>
                <a:srgbClr val="357D9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Rectangle 31"/>
            <p:cNvSpPr>
              <a:spLocks noChangeArrowheads="1"/>
            </p:cNvSpPr>
            <p:nvPr/>
          </p:nvSpPr>
          <p:spPr bwMode="auto">
            <a:xfrm>
              <a:off x="1241" y="1637"/>
              <a:ext cx="20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Calibri" pitchFamily="34" charset="0"/>
                  <a:cs typeface="Arial" pitchFamily="34" charset="0"/>
                </a:rPr>
                <a:t>High</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3" name="Rectangle 32"/>
            <p:cNvSpPr>
              <a:spLocks noChangeArrowheads="1"/>
            </p:cNvSpPr>
            <p:nvPr/>
          </p:nvSpPr>
          <p:spPr bwMode="auto">
            <a:xfrm>
              <a:off x="1406" y="1637"/>
              <a:ext cx="35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Calibri" pitchFamily="34" charset="0"/>
                  <a:cs typeface="Arial" pitchFamily="34" charset="0"/>
                </a:rPr>
                <a:t>purpose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4" name="Freeform 33"/>
            <p:cNvSpPr>
              <a:spLocks/>
            </p:cNvSpPr>
            <p:nvPr/>
          </p:nvSpPr>
          <p:spPr bwMode="auto">
            <a:xfrm>
              <a:off x="955" y="1813"/>
              <a:ext cx="1015" cy="165"/>
            </a:xfrm>
            <a:custGeom>
              <a:avLst/>
              <a:gdLst>
                <a:gd name="T0" fmla="*/ 0 w 2960"/>
                <a:gd name="T1" fmla="*/ 80 h 480"/>
                <a:gd name="T2" fmla="*/ 80 w 2960"/>
                <a:gd name="T3" fmla="*/ 0 h 480"/>
                <a:gd name="T4" fmla="*/ 2880 w 2960"/>
                <a:gd name="T5" fmla="*/ 0 h 480"/>
                <a:gd name="T6" fmla="*/ 2960 w 2960"/>
                <a:gd name="T7" fmla="*/ 80 h 480"/>
                <a:gd name="T8" fmla="*/ 2960 w 2960"/>
                <a:gd name="T9" fmla="*/ 400 h 480"/>
                <a:gd name="T10" fmla="*/ 2880 w 2960"/>
                <a:gd name="T11" fmla="*/ 480 h 480"/>
                <a:gd name="T12" fmla="*/ 80 w 2960"/>
                <a:gd name="T13" fmla="*/ 480 h 480"/>
                <a:gd name="T14" fmla="*/ 0 w 2960"/>
                <a:gd name="T15" fmla="*/ 400 h 480"/>
                <a:gd name="T16" fmla="*/ 0 w 2960"/>
                <a:gd name="T17" fmla="*/ 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0" h="480">
                  <a:moveTo>
                    <a:pt x="0" y="80"/>
                  </a:moveTo>
                  <a:cubicBezTo>
                    <a:pt x="0" y="36"/>
                    <a:pt x="36" y="0"/>
                    <a:pt x="80" y="0"/>
                  </a:cubicBezTo>
                  <a:lnTo>
                    <a:pt x="2880" y="0"/>
                  </a:lnTo>
                  <a:cubicBezTo>
                    <a:pt x="2925" y="0"/>
                    <a:pt x="2960" y="36"/>
                    <a:pt x="2960" y="80"/>
                  </a:cubicBezTo>
                  <a:lnTo>
                    <a:pt x="2960" y="400"/>
                  </a:lnTo>
                  <a:cubicBezTo>
                    <a:pt x="2960" y="445"/>
                    <a:pt x="2925" y="480"/>
                    <a:pt x="2880" y="480"/>
                  </a:cubicBezTo>
                  <a:lnTo>
                    <a:pt x="80" y="480"/>
                  </a:lnTo>
                  <a:cubicBezTo>
                    <a:pt x="36" y="480"/>
                    <a:pt x="0" y="445"/>
                    <a:pt x="0" y="400"/>
                  </a:cubicBezTo>
                  <a:lnTo>
                    <a:pt x="0" y="80"/>
                  </a:lnTo>
                  <a:close/>
                </a:path>
              </a:pathLst>
            </a:custGeom>
            <a:solidFill>
              <a:srgbClr val="4BACC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34"/>
            <p:cNvSpPr>
              <a:spLocks/>
            </p:cNvSpPr>
            <p:nvPr/>
          </p:nvSpPr>
          <p:spPr bwMode="auto">
            <a:xfrm>
              <a:off x="955" y="1813"/>
              <a:ext cx="1015" cy="165"/>
            </a:xfrm>
            <a:custGeom>
              <a:avLst/>
              <a:gdLst>
                <a:gd name="T0" fmla="*/ 0 w 2960"/>
                <a:gd name="T1" fmla="*/ 80 h 480"/>
                <a:gd name="T2" fmla="*/ 80 w 2960"/>
                <a:gd name="T3" fmla="*/ 0 h 480"/>
                <a:gd name="T4" fmla="*/ 2880 w 2960"/>
                <a:gd name="T5" fmla="*/ 0 h 480"/>
                <a:gd name="T6" fmla="*/ 2960 w 2960"/>
                <a:gd name="T7" fmla="*/ 80 h 480"/>
                <a:gd name="T8" fmla="*/ 2960 w 2960"/>
                <a:gd name="T9" fmla="*/ 400 h 480"/>
                <a:gd name="T10" fmla="*/ 2880 w 2960"/>
                <a:gd name="T11" fmla="*/ 480 h 480"/>
                <a:gd name="T12" fmla="*/ 80 w 2960"/>
                <a:gd name="T13" fmla="*/ 480 h 480"/>
                <a:gd name="T14" fmla="*/ 0 w 2960"/>
                <a:gd name="T15" fmla="*/ 400 h 480"/>
                <a:gd name="T16" fmla="*/ 0 w 2960"/>
                <a:gd name="T17" fmla="*/ 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0" h="480">
                  <a:moveTo>
                    <a:pt x="0" y="80"/>
                  </a:moveTo>
                  <a:cubicBezTo>
                    <a:pt x="0" y="36"/>
                    <a:pt x="36" y="0"/>
                    <a:pt x="80" y="0"/>
                  </a:cubicBezTo>
                  <a:lnTo>
                    <a:pt x="2880" y="0"/>
                  </a:lnTo>
                  <a:cubicBezTo>
                    <a:pt x="2925" y="0"/>
                    <a:pt x="2960" y="36"/>
                    <a:pt x="2960" y="80"/>
                  </a:cubicBezTo>
                  <a:lnTo>
                    <a:pt x="2960" y="400"/>
                  </a:lnTo>
                  <a:cubicBezTo>
                    <a:pt x="2960" y="445"/>
                    <a:pt x="2925" y="480"/>
                    <a:pt x="2880" y="480"/>
                  </a:cubicBezTo>
                  <a:lnTo>
                    <a:pt x="80" y="480"/>
                  </a:lnTo>
                  <a:cubicBezTo>
                    <a:pt x="36" y="480"/>
                    <a:pt x="0" y="445"/>
                    <a:pt x="0" y="400"/>
                  </a:cubicBezTo>
                  <a:lnTo>
                    <a:pt x="0" y="80"/>
                  </a:lnTo>
                  <a:close/>
                </a:path>
              </a:pathLst>
            </a:custGeom>
            <a:noFill/>
            <a:ln w="25400" cap="flat">
              <a:solidFill>
                <a:srgbClr val="357D9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Rectangle 35"/>
            <p:cNvSpPr>
              <a:spLocks noChangeArrowheads="1"/>
            </p:cNvSpPr>
            <p:nvPr/>
          </p:nvSpPr>
          <p:spPr bwMode="auto">
            <a:xfrm>
              <a:off x="1049" y="1846"/>
              <a:ext cx="434"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Calibri" pitchFamily="34" charset="0"/>
                  <a:cs typeface="Arial" pitchFamily="34" charset="0"/>
                </a:rPr>
                <a:t>Leadership</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7" name="Rectangle 36"/>
            <p:cNvSpPr>
              <a:spLocks noChangeArrowheads="1"/>
            </p:cNvSpPr>
            <p:nvPr/>
          </p:nvSpPr>
          <p:spPr bwMode="auto">
            <a:xfrm>
              <a:off x="1433" y="1846"/>
              <a:ext cx="538"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Calibri" pitchFamily="34" charset="0"/>
                  <a:cs typeface="Arial" pitchFamily="34" charset="0"/>
                </a:rPr>
                <a:t>identification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8" name="Freeform 37"/>
            <p:cNvSpPr>
              <a:spLocks/>
            </p:cNvSpPr>
            <p:nvPr/>
          </p:nvSpPr>
          <p:spPr bwMode="auto">
            <a:xfrm>
              <a:off x="950" y="2022"/>
              <a:ext cx="1015" cy="165"/>
            </a:xfrm>
            <a:custGeom>
              <a:avLst/>
              <a:gdLst>
                <a:gd name="T0" fmla="*/ 0 w 2960"/>
                <a:gd name="T1" fmla="*/ 80 h 480"/>
                <a:gd name="T2" fmla="*/ 80 w 2960"/>
                <a:gd name="T3" fmla="*/ 0 h 480"/>
                <a:gd name="T4" fmla="*/ 2880 w 2960"/>
                <a:gd name="T5" fmla="*/ 0 h 480"/>
                <a:gd name="T6" fmla="*/ 2960 w 2960"/>
                <a:gd name="T7" fmla="*/ 80 h 480"/>
                <a:gd name="T8" fmla="*/ 2960 w 2960"/>
                <a:gd name="T9" fmla="*/ 400 h 480"/>
                <a:gd name="T10" fmla="*/ 2880 w 2960"/>
                <a:gd name="T11" fmla="*/ 480 h 480"/>
                <a:gd name="T12" fmla="*/ 80 w 2960"/>
                <a:gd name="T13" fmla="*/ 480 h 480"/>
                <a:gd name="T14" fmla="*/ 0 w 2960"/>
                <a:gd name="T15" fmla="*/ 400 h 480"/>
                <a:gd name="T16" fmla="*/ 0 w 2960"/>
                <a:gd name="T17" fmla="*/ 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0" h="480">
                  <a:moveTo>
                    <a:pt x="0" y="80"/>
                  </a:moveTo>
                  <a:cubicBezTo>
                    <a:pt x="0" y="36"/>
                    <a:pt x="36" y="0"/>
                    <a:pt x="80" y="0"/>
                  </a:cubicBezTo>
                  <a:lnTo>
                    <a:pt x="2880" y="0"/>
                  </a:lnTo>
                  <a:cubicBezTo>
                    <a:pt x="2925" y="0"/>
                    <a:pt x="2960" y="36"/>
                    <a:pt x="2960" y="80"/>
                  </a:cubicBezTo>
                  <a:lnTo>
                    <a:pt x="2960" y="400"/>
                  </a:lnTo>
                  <a:cubicBezTo>
                    <a:pt x="2960" y="445"/>
                    <a:pt x="2925" y="480"/>
                    <a:pt x="2880" y="480"/>
                  </a:cubicBezTo>
                  <a:lnTo>
                    <a:pt x="80" y="480"/>
                  </a:lnTo>
                  <a:cubicBezTo>
                    <a:pt x="36" y="480"/>
                    <a:pt x="0" y="445"/>
                    <a:pt x="0" y="400"/>
                  </a:cubicBezTo>
                  <a:lnTo>
                    <a:pt x="0" y="80"/>
                  </a:lnTo>
                  <a:close/>
                </a:path>
              </a:pathLst>
            </a:custGeom>
            <a:solidFill>
              <a:srgbClr val="4BACC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8"/>
            <p:cNvSpPr>
              <a:spLocks/>
            </p:cNvSpPr>
            <p:nvPr/>
          </p:nvSpPr>
          <p:spPr bwMode="auto">
            <a:xfrm>
              <a:off x="950" y="2022"/>
              <a:ext cx="1015" cy="165"/>
            </a:xfrm>
            <a:custGeom>
              <a:avLst/>
              <a:gdLst>
                <a:gd name="T0" fmla="*/ 0 w 2960"/>
                <a:gd name="T1" fmla="*/ 80 h 480"/>
                <a:gd name="T2" fmla="*/ 80 w 2960"/>
                <a:gd name="T3" fmla="*/ 0 h 480"/>
                <a:gd name="T4" fmla="*/ 2880 w 2960"/>
                <a:gd name="T5" fmla="*/ 0 h 480"/>
                <a:gd name="T6" fmla="*/ 2960 w 2960"/>
                <a:gd name="T7" fmla="*/ 80 h 480"/>
                <a:gd name="T8" fmla="*/ 2960 w 2960"/>
                <a:gd name="T9" fmla="*/ 400 h 480"/>
                <a:gd name="T10" fmla="*/ 2880 w 2960"/>
                <a:gd name="T11" fmla="*/ 480 h 480"/>
                <a:gd name="T12" fmla="*/ 80 w 2960"/>
                <a:gd name="T13" fmla="*/ 480 h 480"/>
                <a:gd name="T14" fmla="*/ 0 w 2960"/>
                <a:gd name="T15" fmla="*/ 400 h 480"/>
                <a:gd name="T16" fmla="*/ 0 w 2960"/>
                <a:gd name="T17" fmla="*/ 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0" h="480">
                  <a:moveTo>
                    <a:pt x="0" y="80"/>
                  </a:moveTo>
                  <a:cubicBezTo>
                    <a:pt x="0" y="36"/>
                    <a:pt x="36" y="0"/>
                    <a:pt x="80" y="0"/>
                  </a:cubicBezTo>
                  <a:lnTo>
                    <a:pt x="2880" y="0"/>
                  </a:lnTo>
                  <a:cubicBezTo>
                    <a:pt x="2925" y="0"/>
                    <a:pt x="2960" y="36"/>
                    <a:pt x="2960" y="80"/>
                  </a:cubicBezTo>
                  <a:lnTo>
                    <a:pt x="2960" y="400"/>
                  </a:lnTo>
                  <a:cubicBezTo>
                    <a:pt x="2960" y="445"/>
                    <a:pt x="2925" y="480"/>
                    <a:pt x="2880" y="480"/>
                  </a:cubicBezTo>
                  <a:lnTo>
                    <a:pt x="80" y="480"/>
                  </a:lnTo>
                  <a:cubicBezTo>
                    <a:pt x="36" y="480"/>
                    <a:pt x="0" y="445"/>
                    <a:pt x="0" y="400"/>
                  </a:cubicBezTo>
                  <a:lnTo>
                    <a:pt x="0" y="80"/>
                  </a:lnTo>
                  <a:close/>
                </a:path>
              </a:pathLst>
            </a:custGeom>
            <a:noFill/>
            <a:ln w="25400" cap="flat">
              <a:solidFill>
                <a:srgbClr val="357D9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Rectangle 39"/>
            <p:cNvSpPr>
              <a:spLocks noChangeArrowheads="1"/>
            </p:cNvSpPr>
            <p:nvPr/>
          </p:nvSpPr>
          <p:spPr bwMode="auto">
            <a:xfrm>
              <a:off x="1301" y="2055"/>
              <a:ext cx="274"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Calibri" pitchFamily="34" charset="0"/>
                  <a:cs typeface="Arial" pitchFamily="34" charset="0"/>
                </a:rPr>
                <a:t>Target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1" name="Rectangle 40"/>
            <p:cNvSpPr>
              <a:spLocks noChangeArrowheads="1"/>
            </p:cNvSpPr>
            <p:nvPr/>
          </p:nvSpPr>
          <p:spPr bwMode="auto">
            <a:xfrm>
              <a:off x="1532" y="2055"/>
              <a:ext cx="9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FFFF"/>
                  </a:solidFill>
                  <a:effectLst/>
                  <a:latin typeface="Calibri" pitchFamily="34" charset="0"/>
                  <a:cs typeface="Arial" pitchFamily="34" charset="0"/>
                </a:rPr>
                <a:t> QI</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2" name="Freeform 41"/>
            <p:cNvSpPr>
              <a:spLocks/>
            </p:cNvSpPr>
            <p:nvPr/>
          </p:nvSpPr>
          <p:spPr bwMode="auto">
            <a:xfrm>
              <a:off x="945" y="2225"/>
              <a:ext cx="1014" cy="165"/>
            </a:xfrm>
            <a:custGeom>
              <a:avLst/>
              <a:gdLst>
                <a:gd name="T0" fmla="*/ 0 w 2960"/>
                <a:gd name="T1" fmla="*/ 80 h 480"/>
                <a:gd name="T2" fmla="*/ 80 w 2960"/>
                <a:gd name="T3" fmla="*/ 0 h 480"/>
                <a:gd name="T4" fmla="*/ 2880 w 2960"/>
                <a:gd name="T5" fmla="*/ 0 h 480"/>
                <a:gd name="T6" fmla="*/ 2960 w 2960"/>
                <a:gd name="T7" fmla="*/ 80 h 480"/>
                <a:gd name="T8" fmla="*/ 2960 w 2960"/>
                <a:gd name="T9" fmla="*/ 400 h 480"/>
                <a:gd name="T10" fmla="*/ 2880 w 2960"/>
                <a:gd name="T11" fmla="*/ 480 h 480"/>
                <a:gd name="T12" fmla="*/ 80 w 2960"/>
                <a:gd name="T13" fmla="*/ 480 h 480"/>
                <a:gd name="T14" fmla="*/ 0 w 2960"/>
                <a:gd name="T15" fmla="*/ 400 h 480"/>
                <a:gd name="T16" fmla="*/ 0 w 2960"/>
                <a:gd name="T17" fmla="*/ 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0" h="480">
                  <a:moveTo>
                    <a:pt x="0" y="80"/>
                  </a:moveTo>
                  <a:cubicBezTo>
                    <a:pt x="0" y="36"/>
                    <a:pt x="36" y="0"/>
                    <a:pt x="80" y="0"/>
                  </a:cubicBezTo>
                  <a:lnTo>
                    <a:pt x="2880" y="0"/>
                  </a:lnTo>
                  <a:cubicBezTo>
                    <a:pt x="2925" y="0"/>
                    <a:pt x="2960" y="36"/>
                    <a:pt x="2960" y="80"/>
                  </a:cubicBezTo>
                  <a:lnTo>
                    <a:pt x="2960" y="400"/>
                  </a:lnTo>
                  <a:cubicBezTo>
                    <a:pt x="2960" y="445"/>
                    <a:pt x="2925" y="480"/>
                    <a:pt x="2880" y="480"/>
                  </a:cubicBezTo>
                  <a:lnTo>
                    <a:pt x="80" y="480"/>
                  </a:lnTo>
                  <a:cubicBezTo>
                    <a:pt x="36" y="480"/>
                    <a:pt x="0" y="445"/>
                    <a:pt x="0" y="400"/>
                  </a:cubicBezTo>
                  <a:lnTo>
                    <a:pt x="0" y="80"/>
                  </a:lnTo>
                  <a:close/>
                </a:path>
              </a:pathLst>
            </a:custGeom>
            <a:solidFill>
              <a:srgbClr val="4BACC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42"/>
            <p:cNvSpPr>
              <a:spLocks/>
            </p:cNvSpPr>
            <p:nvPr/>
          </p:nvSpPr>
          <p:spPr bwMode="auto">
            <a:xfrm>
              <a:off x="945" y="2225"/>
              <a:ext cx="1014" cy="165"/>
            </a:xfrm>
            <a:custGeom>
              <a:avLst/>
              <a:gdLst>
                <a:gd name="T0" fmla="*/ 0 w 2960"/>
                <a:gd name="T1" fmla="*/ 80 h 480"/>
                <a:gd name="T2" fmla="*/ 80 w 2960"/>
                <a:gd name="T3" fmla="*/ 0 h 480"/>
                <a:gd name="T4" fmla="*/ 2880 w 2960"/>
                <a:gd name="T5" fmla="*/ 0 h 480"/>
                <a:gd name="T6" fmla="*/ 2960 w 2960"/>
                <a:gd name="T7" fmla="*/ 80 h 480"/>
                <a:gd name="T8" fmla="*/ 2960 w 2960"/>
                <a:gd name="T9" fmla="*/ 400 h 480"/>
                <a:gd name="T10" fmla="*/ 2880 w 2960"/>
                <a:gd name="T11" fmla="*/ 480 h 480"/>
                <a:gd name="T12" fmla="*/ 80 w 2960"/>
                <a:gd name="T13" fmla="*/ 480 h 480"/>
                <a:gd name="T14" fmla="*/ 0 w 2960"/>
                <a:gd name="T15" fmla="*/ 400 h 480"/>
                <a:gd name="T16" fmla="*/ 0 w 2960"/>
                <a:gd name="T17" fmla="*/ 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0" h="480">
                  <a:moveTo>
                    <a:pt x="0" y="80"/>
                  </a:moveTo>
                  <a:cubicBezTo>
                    <a:pt x="0" y="36"/>
                    <a:pt x="36" y="0"/>
                    <a:pt x="80" y="0"/>
                  </a:cubicBezTo>
                  <a:lnTo>
                    <a:pt x="2880" y="0"/>
                  </a:lnTo>
                  <a:cubicBezTo>
                    <a:pt x="2925" y="0"/>
                    <a:pt x="2960" y="36"/>
                    <a:pt x="2960" y="80"/>
                  </a:cubicBezTo>
                  <a:lnTo>
                    <a:pt x="2960" y="400"/>
                  </a:lnTo>
                  <a:cubicBezTo>
                    <a:pt x="2960" y="445"/>
                    <a:pt x="2925" y="480"/>
                    <a:pt x="2880" y="480"/>
                  </a:cubicBezTo>
                  <a:lnTo>
                    <a:pt x="80" y="480"/>
                  </a:lnTo>
                  <a:cubicBezTo>
                    <a:pt x="36" y="480"/>
                    <a:pt x="0" y="445"/>
                    <a:pt x="0" y="400"/>
                  </a:cubicBezTo>
                  <a:lnTo>
                    <a:pt x="0" y="80"/>
                  </a:lnTo>
                  <a:close/>
                </a:path>
              </a:pathLst>
            </a:custGeom>
            <a:noFill/>
            <a:ln w="25400" cap="flat">
              <a:solidFill>
                <a:srgbClr val="357D9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Rectangle 43"/>
            <p:cNvSpPr>
              <a:spLocks noChangeArrowheads="1"/>
            </p:cNvSpPr>
            <p:nvPr/>
          </p:nvSpPr>
          <p:spPr bwMode="auto">
            <a:xfrm>
              <a:off x="1241" y="2259"/>
              <a:ext cx="18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Calibri" pitchFamily="34" charset="0"/>
                  <a:cs typeface="Arial" pitchFamily="34" charset="0"/>
                </a:rPr>
                <a:t>Gap</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5" name="Rectangle 44"/>
            <p:cNvSpPr>
              <a:spLocks noChangeArrowheads="1"/>
            </p:cNvSpPr>
            <p:nvPr/>
          </p:nvSpPr>
          <p:spPr bwMode="auto">
            <a:xfrm>
              <a:off x="1389" y="2259"/>
              <a:ext cx="34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FFFF"/>
                  </a:solidFill>
                  <a:effectLst/>
                  <a:latin typeface="Calibri" pitchFamily="34" charset="0"/>
                  <a:cs typeface="Arial" pitchFamily="34" charset="0"/>
                </a:rPr>
                <a:t>analysis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1611776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692696"/>
            <a:ext cx="8229600" cy="792088"/>
          </a:xfrm>
        </p:spPr>
        <p:txBody>
          <a:bodyPr/>
          <a:lstStyle/>
          <a:p>
            <a:r>
              <a:rPr lang="en-GB" sz="3600" dirty="0"/>
              <a:t>Summary</a:t>
            </a:r>
          </a:p>
        </p:txBody>
      </p:sp>
      <p:sp>
        <p:nvSpPr>
          <p:cNvPr id="4" name="Content Placeholder 3"/>
          <p:cNvSpPr>
            <a:spLocks noGrp="1"/>
          </p:cNvSpPr>
          <p:nvPr>
            <p:ph idx="1"/>
          </p:nvPr>
        </p:nvSpPr>
        <p:spPr>
          <a:xfrm>
            <a:off x="395536" y="1268760"/>
            <a:ext cx="8219256" cy="4968552"/>
          </a:xfrm>
        </p:spPr>
        <p:txBody>
          <a:bodyPr/>
          <a:lstStyle/>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Northern Care Alliance NHS Group continues on its quality improvement journey</a:t>
            </a:r>
          </a:p>
          <a:p>
            <a:pPr marL="285750" indent="-285750">
              <a:buFont typeface="Arial" panose="020B0604020202020204" pitchFamily="34" charset="0"/>
              <a:buChar char="•"/>
            </a:pPr>
            <a:r>
              <a:rPr lang="en-GB" sz="2000" dirty="0"/>
              <a:t>‘Back to basics’ – no new developments.</a:t>
            </a:r>
          </a:p>
          <a:p>
            <a:pPr marL="285750" indent="-285750">
              <a:buFont typeface="Arial" panose="020B0604020202020204" pitchFamily="34" charset="0"/>
              <a:buChar char="•"/>
            </a:pPr>
            <a:r>
              <a:rPr lang="en-GB" sz="2000" dirty="0"/>
              <a:t>Despite the same pressures, wards feel calmer, more organised, staff more in control.</a:t>
            </a:r>
          </a:p>
          <a:p>
            <a:pPr marL="285750" indent="-285750">
              <a:buFont typeface="Arial" panose="020B0604020202020204" pitchFamily="34" charset="0"/>
              <a:buChar char="•"/>
            </a:pPr>
            <a:r>
              <a:rPr lang="en-GB" sz="2000" dirty="0"/>
              <a:t>Need to triangulate data and see a reduction in harms and an increase in positive patient experiences and outcomes. </a:t>
            </a:r>
          </a:p>
          <a:p>
            <a:pPr marL="285750" indent="-285750">
              <a:buFont typeface="Arial" panose="020B0604020202020204" pitchFamily="34" charset="0"/>
              <a:buChar char="•"/>
            </a:pPr>
            <a:r>
              <a:rPr lang="en-GB" sz="2000" dirty="0"/>
              <a:t>From April 2021 the NAAS process will be standardised across the NCA.</a:t>
            </a:r>
          </a:p>
          <a:p>
            <a:r>
              <a:rPr lang="en-GB" sz="2400" dirty="0">
                <a:solidFill>
                  <a:srgbClr val="0070C0"/>
                </a:solidFill>
              </a:rPr>
              <a:t>Main focus now for the next 12 months is that the process is reintroduced as a supportive process to aid recovery of both team, individuals and the Organisation post Covid-19</a:t>
            </a:r>
          </a:p>
          <a:p>
            <a:endParaRPr lang="en-GB" dirty="0"/>
          </a:p>
        </p:txBody>
      </p:sp>
    </p:spTree>
    <p:extLst>
      <p:ext uri="{BB962C8B-B14F-4D97-AF65-F5344CB8AC3E}">
        <p14:creationId xmlns:p14="http://schemas.microsoft.com/office/powerpoint/2010/main" val="2787775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B39734E1-34DA-4220-93A4-9864779A27A6}"/>
              </a:ext>
            </a:extLst>
          </p:cNvPr>
          <p:cNvSpPr>
            <a:spLocks noGrp="1"/>
          </p:cNvSpPr>
          <p:nvPr>
            <p:ph idx="1"/>
          </p:nvPr>
        </p:nvSpPr>
        <p:spPr/>
        <p:txBody>
          <a:bodyPr/>
          <a:lstStyle/>
          <a:p>
            <a:endParaRPr lang="en-GB" sz="2400" b="1" dirty="0">
              <a:solidFill>
                <a:srgbClr val="0070C0"/>
              </a:solidFill>
            </a:endParaRPr>
          </a:p>
          <a:p>
            <a:r>
              <a:rPr lang="en-GB" sz="2400" b="1" dirty="0">
                <a:solidFill>
                  <a:srgbClr val="0070C0"/>
                </a:solidFill>
              </a:rPr>
              <a:t>Simon Featherstone</a:t>
            </a:r>
          </a:p>
          <a:p>
            <a:r>
              <a:rPr lang="en-GB" sz="2400" dirty="0"/>
              <a:t>Director of Nursing</a:t>
            </a:r>
          </a:p>
          <a:p>
            <a:r>
              <a:rPr lang="en-GB" sz="2400" dirty="0"/>
              <a:t>Salford Care Organisation (Northern Care Alliance)</a:t>
            </a:r>
          </a:p>
          <a:p>
            <a:endParaRPr lang="en-GB" sz="2400" dirty="0"/>
          </a:p>
          <a:p>
            <a:endParaRPr lang="en-GB" sz="2400" dirty="0"/>
          </a:p>
          <a:p>
            <a:r>
              <a:rPr lang="en-GB" sz="2400" b="1" dirty="0">
                <a:solidFill>
                  <a:srgbClr val="0070C0"/>
                </a:solidFill>
              </a:rPr>
              <a:t>Helen Carter</a:t>
            </a:r>
          </a:p>
          <a:p>
            <a:r>
              <a:rPr lang="en-GB" sz="2400" dirty="0"/>
              <a:t>Associate Director for Assurance and Quality</a:t>
            </a:r>
          </a:p>
          <a:p>
            <a:r>
              <a:rPr lang="en-GB" sz="2400" dirty="0"/>
              <a:t>Northern Care Alliance</a:t>
            </a:r>
          </a:p>
        </p:txBody>
      </p:sp>
    </p:spTree>
    <p:extLst>
      <p:ext uri="{BB962C8B-B14F-4D97-AF65-F5344CB8AC3E}">
        <p14:creationId xmlns:p14="http://schemas.microsoft.com/office/powerpoint/2010/main" val="83014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2060848"/>
            <a:ext cx="8280920" cy="646331"/>
          </a:xfrm>
          <a:prstGeom prst="rect">
            <a:avLst/>
          </a:prstGeom>
          <a:noFill/>
        </p:spPr>
        <p:txBody>
          <a:bodyPr wrap="square" rtlCol="0">
            <a:spAutoFit/>
          </a:bodyPr>
          <a:lstStyle/>
          <a:p>
            <a:pPr algn="ctr"/>
            <a:r>
              <a:rPr lang="en-GB" sz="3600" b="1" dirty="0">
                <a:solidFill>
                  <a:srgbClr val="0070C0"/>
                </a:solidFill>
                <a:latin typeface="Arial" panose="020B0604020202020204" pitchFamily="34" charset="0"/>
                <a:cs typeface="Arial" panose="020B0604020202020204" pitchFamily="34" charset="0"/>
              </a:rPr>
              <a:t>Thank you</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2971765"/>
            <a:ext cx="3776244" cy="1985573"/>
          </a:xfrm>
          <a:prstGeom prst="rect">
            <a:avLst/>
          </a:prstGeom>
        </p:spPr>
      </p:pic>
    </p:spTree>
    <p:extLst>
      <p:ext uri="{BB962C8B-B14F-4D97-AF65-F5344CB8AC3E}">
        <p14:creationId xmlns:p14="http://schemas.microsoft.com/office/powerpoint/2010/main" val="1969726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C9C3EC1-FEEF-4537-808C-169FF2A340C0}"/>
              </a:ext>
            </a:extLst>
          </p:cNvPr>
          <p:cNvSpPr>
            <a:spLocks noGrp="1"/>
          </p:cNvSpPr>
          <p:nvPr>
            <p:ph idx="1"/>
          </p:nvPr>
        </p:nvSpPr>
        <p:spPr/>
        <p:txBody>
          <a:bodyPr/>
          <a:lstStyle/>
          <a:p>
            <a:r>
              <a:rPr lang="en-GB" sz="2800" b="1" dirty="0">
                <a:solidFill>
                  <a:srgbClr val="0070C0"/>
                </a:solidFill>
              </a:rPr>
              <a:t>Aims of the presentation</a:t>
            </a:r>
          </a:p>
          <a:p>
            <a:endParaRPr lang="en-GB" sz="2400" b="1" dirty="0">
              <a:solidFill>
                <a:srgbClr val="0070C0"/>
              </a:solidFill>
            </a:endParaRPr>
          </a:p>
          <a:p>
            <a:pPr marL="342900" indent="-342900">
              <a:buFont typeface="Arial" panose="020B0604020202020204" pitchFamily="34" charset="0"/>
              <a:buChar char="•"/>
            </a:pPr>
            <a:r>
              <a:rPr lang="en-GB" sz="2400" dirty="0"/>
              <a:t>Our Accreditation story – Salford, Pennine, Northern Care Alliance</a:t>
            </a:r>
          </a:p>
          <a:p>
            <a:pPr marL="342900" indent="-342900">
              <a:buFont typeface="Arial" panose="020B0604020202020204" pitchFamily="34" charset="0"/>
              <a:buChar char="•"/>
            </a:pPr>
            <a:r>
              <a:rPr lang="en-GB" sz="2400" dirty="0"/>
              <a:t>The last 12 months……</a:t>
            </a:r>
          </a:p>
          <a:p>
            <a:pPr marL="342900" indent="-342900">
              <a:buFont typeface="Arial" panose="020B0604020202020204" pitchFamily="34" charset="0"/>
              <a:buChar char="•"/>
            </a:pPr>
            <a:r>
              <a:rPr lang="en-GB" sz="2400" dirty="0"/>
              <a:t>What does an accredited ward look like – ‘SCAPE’ wards</a:t>
            </a:r>
          </a:p>
          <a:p>
            <a:pPr marL="342900" indent="-342900">
              <a:buFont typeface="Arial" panose="020B0604020202020204" pitchFamily="34" charset="0"/>
              <a:buChar char="•"/>
            </a:pPr>
            <a:r>
              <a:rPr lang="en-GB" sz="2400" dirty="0"/>
              <a:t>Governance – Reducing variation across wards on 4 sites</a:t>
            </a:r>
          </a:p>
          <a:p>
            <a:pPr marL="342900" indent="-342900">
              <a:buFont typeface="Arial" panose="020B0604020202020204" pitchFamily="34" charset="0"/>
              <a:buChar char="•"/>
            </a:pPr>
            <a:r>
              <a:rPr lang="en-GB" sz="2400" dirty="0"/>
              <a:t>Celebrating Success and supporting wards who are not meeting the standards</a:t>
            </a:r>
          </a:p>
        </p:txBody>
      </p:sp>
    </p:spTree>
    <p:extLst>
      <p:ext uri="{BB962C8B-B14F-4D97-AF65-F5344CB8AC3E}">
        <p14:creationId xmlns:p14="http://schemas.microsoft.com/office/powerpoint/2010/main" val="1749381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74A22DAE-CCBE-4F9B-99B8-1B9F01EC7BE9}"/>
              </a:ext>
            </a:extLst>
          </p:cNvPr>
          <p:cNvSpPr>
            <a:spLocks noGrp="1"/>
          </p:cNvSpPr>
          <p:nvPr>
            <p:ph type="title"/>
          </p:nvPr>
        </p:nvSpPr>
        <p:spPr>
          <a:xfrm>
            <a:off x="467544" y="908720"/>
            <a:ext cx="8229600" cy="792088"/>
          </a:xfrm>
        </p:spPr>
        <p:txBody>
          <a:bodyPr/>
          <a:lstStyle/>
          <a:p>
            <a:r>
              <a:rPr lang="en-US" dirty="0"/>
              <a:t>The Northern Care Alliance</a:t>
            </a:r>
          </a:p>
        </p:txBody>
      </p:sp>
      <p:pic>
        <p:nvPicPr>
          <p:cNvPr id="3" name="Content Placeholder 2">
            <a:extLst>
              <a:ext uri="{FF2B5EF4-FFF2-40B4-BE49-F238E27FC236}">
                <a16:creationId xmlns:a16="http://schemas.microsoft.com/office/drawing/2014/main" xmlns="" id="{6508BA0F-426F-4BCD-A227-33230BDFAE1B}"/>
              </a:ext>
            </a:extLst>
          </p:cNvPr>
          <p:cNvPicPr>
            <a:picLocks noGrp="1" noChangeAspect="1"/>
          </p:cNvPicPr>
          <p:nvPr>
            <p:ph idx="1"/>
          </p:nvPr>
        </p:nvPicPr>
        <p:blipFill>
          <a:blip r:embed="rId3"/>
          <a:stretch>
            <a:fillRect/>
          </a:stretch>
        </p:blipFill>
        <p:spPr>
          <a:xfrm>
            <a:off x="26876" y="1666856"/>
            <a:ext cx="9090248" cy="5157192"/>
          </a:xfrm>
          <a:prstGeom prst="rect">
            <a:avLst/>
          </a:prstGeom>
          <a:noFill/>
        </p:spPr>
      </p:pic>
    </p:spTree>
    <p:extLst>
      <p:ext uri="{BB962C8B-B14F-4D97-AF65-F5344CB8AC3E}">
        <p14:creationId xmlns:p14="http://schemas.microsoft.com/office/powerpoint/2010/main" val="1764536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98BD386-6DC6-49A4-B2C8-E3F4D40E5BD0}"/>
              </a:ext>
            </a:extLst>
          </p:cNvPr>
          <p:cNvSpPr>
            <a:spLocks noGrp="1"/>
          </p:cNvSpPr>
          <p:nvPr>
            <p:ph idx="1"/>
          </p:nvPr>
        </p:nvSpPr>
        <p:spPr/>
        <p:txBody>
          <a:bodyPr/>
          <a:lstStyle/>
          <a:p>
            <a:r>
              <a:rPr lang="en-GB" sz="2400" b="1" dirty="0">
                <a:solidFill>
                  <a:srgbClr val="0070C0"/>
                </a:solidFill>
              </a:rPr>
              <a:t>Salford </a:t>
            </a:r>
          </a:p>
          <a:p>
            <a:pPr marL="285750" indent="-285750">
              <a:buFont typeface="Arial" panose="020B0604020202020204" pitchFamily="34" charset="0"/>
              <a:buChar char="•"/>
            </a:pPr>
            <a:r>
              <a:rPr lang="en-GB" dirty="0"/>
              <a:t>In 2008 SRFT launched its Quality Improvement Strategy which aimed to reduce harm and mortality as well as be the safest hospital in the country. No standardised method to formally measure the quality of care being delivered across the organisation at this time.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Context in 2008 – 49 wards at Salford – ad hoc assurance. No recognition for best practice or good leadership. Ward staff had little involvement in assurance. Key elements missing including; personal ownership, structure and framework, standardisation of documentation and responsibility and accountability of staff/teams.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September 2008 NAAS launched. 13 key standards derived from key performance indicators including; Organisation &amp; Management of the ward, Safeguarding, Pain, Patient Safety, Environmental Safety, Nutrition and Hydration, End of Life, Medicine Management, Person centred care, Pressure Ulcers, Elimination, Communication and Infection Prevention and Control. (Now 14 standards, new People Standard)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Each standard is RAG rated individually to provide an overall score. 3 elements in each; Environment, Care and Leadership</a:t>
            </a:r>
          </a:p>
          <a:p>
            <a:endParaRPr lang="en-GB" dirty="0"/>
          </a:p>
        </p:txBody>
      </p:sp>
    </p:spTree>
    <p:extLst>
      <p:ext uri="{BB962C8B-B14F-4D97-AF65-F5344CB8AC3E}">
        <p14:creationId xmlns:p14="http://schemas.microsoft.com/office/powerpoint/2010/main" val="3362432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200" dirty="0"/>
              <a:t>The Assessment Process</a:t>
            </a:r>
          </a:p>
        </p:txBody>
      </p:sp>
      <p:graphicFrame>
        <p:nvGraphicFramePr>
          <p:cNvPr id="5" name="Content Placeholder 3"/>
          <p:cNvGraphicFramePr>
            <a:graphicFrameLocks noGrp="1"/>
          </p:cNvGraphicFramePr>
          <p:nvPr>
            <p:ph idx="1"/>
          </p:nvPr>
        </p:nvGraphicFramePr>
        <p:xfrm>
          <a:off x="323528" y="1628800"/>
          <a:ext cx="8218487" cy="44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0818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3600" b="1" dirty="0">
                <a:solidFill>
                  <a:srgbClr val="0070C0"/>
                </a:solidFill>
              </a:rPr>
              <a:t>NAAS Reassessment</a:t>
            </a:r>
          </a:p>
          <a:p>
            <a:endParaRPr lang="en-GB" b="1" dirty="0">
              <a:solidFill>
                <a:srgbClr val="0070C0"/>
              </a:solidFill>
            </a:endParaRPr>
          </a:p>
          <a:p>
            <a:endParaRPr lang="en-GB" sz="3600" b="1" dirty="0">
              <a:solidFill>
                <a:srgbClr val="0070C0"/>
              </a:solidFill>
            </a:endParaRPr>
          </a:p>
          <a:p>
            <a:endParaRPr lang="en-GB" sz="3600" b="1" dirty="0">
              <a:solidFill>
                <a:srgbClr val="0070C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152666026"/>
              </p:ext>
            </p:extLst>
          </p:nvPr>
        </p:nvGraphicFramePr>
        <p:xfrm>
          <a:off x="1524000" y="1844824"/>
          <a:ext cx="6096000" cy="4137934"/>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tblGrid>
              <a:tr h="846094">
                <a:tc>
                  <a:txBody>
                    <a:bodyPr/>
                    <a:lstStyle/>
                    <a:p>
                      <a:r>
                        <a:rPr lang="en-GB" b="1" dirty="0">
                          <a:solidFill>
                            <a:schemeClr val="bg1"/>
                          </a:solidFill>
                        </a:rPr>
                        <a:t>Red</a:t>
                      </a:r>
                    </a:p>
                  </a:txBody>
                  <a:tcPr>
                    <a:solidFill>
                      <a:srgbClr val="FF0000"/>
                    </a:solidFill>
                  </a:tcPr>
                </a:tc>
                <a:tc>
                  <a:txBody>
                    <a:bodyPr/>
                    <a:lstStyle/>
                    <a:p>
                      <a:r>
                        <a:rPr lang="en-GB" b="1" dirty="0">
                          <a:solidFill>
                            <a:schemeClr val="bg1"/>
                          </a:solidFill>
                        </a:rPr>
                        <a:t>5 or more red standards in total</a:t>
                      </a:r>
                    </a:p>
                  </a:txBody>
                  <a:tcPr>
                    <a:solidFill>
                      <a:srgbClr val="FF0000"/>
                    </a:solidFill>
                  </a:tcPr>
                </a:tc>
                <a:tc>
                  <a:txBody>
                    <a:bodyPr/>
                    <a:lstStyle/>
                    <a:p>
                      <a:pPr algn="ctr"/>
                      <a:r>
                        <a:rPr lang="en-GB" b="1" dirty="0">
                          <a:solidFill>
                            <a:schemeClr val="bg1"/>
                          </a:solidFill>
                        </a:rPr>
                        <a:t>Level 0</a:t>
                      </a:r>
                    </a:p>
                  </a:txBody>
                  <a:tcPr>
                    <a:solidFill>
                      <a:srgbClr val="FF0000"/>
                    </a:solidFill>
                  </a:tcPr>
                </a:tc>
                <a:tc>
                  <a:txBody>
                    <a:bodyPr/>
                    <a:lstStyle/>
                    <a:p>
                      <a:r>
                        <a:rPr lang="en-GB" b="1" dirty="0">
                          <a:solidFill>
                            <a:schemeClr val="bg1"/>
                          </a:solidFill>
                        </a:rPr>
                        <a:t>Reassess in 2 months</a:t>
                      </a:r>
                    </a:p>
                  </a:txBody>
                  <a:tcPr>
                    <a:solidFill>
                      <a:srgbClr val="FF0000"/>
                    </a:solidFill>
                  </a:tcPr>
                </a:tc>
                <a:extLst>
                  <a:ext uri="{0D108BD9-81ED-4DB2-BD59-A6C34878D82A}">
                    <a16:rowId xmlns:a16="http://schemas.microsoft.com/office/drawing/2014/main" xmlns="" val="10000"/>
                  </a:ext>
                </a:extLst>
              </a:tr>
              <a:tr h="846094">
                <a:tc>
                  <a:txBody>
                    <a:bodyPr/>
                    <a:lstStyle/>
                    <a:p>
                      <a:r>
                        <a:rPr lang="en-GB" b="1" dirty="0">
                          <a:solidFill>
                            <a:schemeClr val="bg1"/>
                          </a:solidFill>
                        </a:rPr>
                        <a:t>Amber</a:t>
                      </a:r>
                    </a:p>
                  </a:txBody>
                  <a:tcPr>
                    <a:solidFill>
                      <a:srgbClr val="FFC000"/>
                    </a:solidFill>
                  </a:tcPr>
                </a:tc>
                <a:tc>
                  <a:txBody>
                    <a:bodyPr/>
                    <a:lstStyle/>
                    <a:p>
                      <a:r>
                        <a:rPr lang="en-GB" b="1" dirty="0">
                          <a:solidFill>
                            <a:schemeClr val="bg1"/>
                          </a:solidFill>
                        </a:rPr>
                        <a:t>3-4 red standards in total</a:t>
                      </a:r>
                    </a:p>
                  </a:txBody>
                  <a:tcPr>
                    <a:solidFill>
                      <a:srgbClr val="FFC000"/>
                    </a:solidFill>
                  </a:tcPr>
                </a:tc>
                <a:tc>
                  <a:txBody>
                    <a:bodyPr/>
                    <a:lstStyle/>
                    <a:p>
                      <a:pPr algn="ctr"/>
                      <a:r>
                        <a:rPr lang="en-GB" b="1" dirty="0">
                          <a:solidFill>
                            <a:schemeClr val="bg1"/>
                          </a:solidFill>
                        </a:rPr>
                        <a:t>Level 1</a:t>
                      </a:r>
                    </a:p>
                  </a:txBody>
                  <a:tcPr>
                    <a:solidFill>
                      <a:srgbClr val="FFC000"/>
                    </a:solidFill>
                  </a:tcPr>
                </a:tc>
                <a:tc>
                  <a:txBody>
                    <a:bodyPr/>
                    <a:lstStyle/>
                    <a:p>
                      <a:r>
                        <a:rPr lang="en-GB" b="1" dirty="0">
                          <a:solidFill>
                            <a:schemeClr val="bg1"/>
                          </a:solidFill>
                        </a:rPr>
                        <a:t>Reassess in 4 months</a:t>
                      </a:r>
                    </a:p>
                  </a:txBody>
                  <a:tcPr>
                    <a:solidFill>
                      <a:srgbClr val="FFC000"/>
                    </a:solidFill>
                  </a:tcPr>
                </a:tc>
                <a:extLst>
                  <a:ext uri="{0D108BD9-81ED-4DB2-BD59-A6C34878D82A}">
                    <a16:rowId xmlns:a16="http://schemas.microsoft.com/office/drawing/2014/main" xmlns="" val="10001"/>
                  </a:ext>
                </a:extLst>
              </a:tr>
              <a:tr h="846094">
                <a:tc>
                  <a:txBody>
                    <a:bodyPr/>
                    <a:lstStyle/>
                    <a:p>
                      <a:r>
                        <a:rPr lang="en-GB" b="1" dirty="0">
                          <a:solidFill>
                            <a:schemeClr val="bg1"/>
                          </a:solidFill>
                        </a:rPr>
                        <a:t>Green</a:t>
                      </a:r>
                    </a:p>
                  </a:txBody>
                  <a:tcPr>
                    <a:solidFill>
                      <a:srgbClr val="00B050"/>
                    </a:solidFill>
                  </a:tcPr>
                </a:tc>
                <a:tc>
                  <a:txBody>
                    <a:bodyPr/>
                    <a:lstStyle/>
                    <a:p>
                      <a:r>
                        <a:rPr lang="en-GB" b="1" dirty="0">
                          <a:solidFill>
                            <a:schemeClr val="bg1"/>
                          </a:solidFill>
                        </a:rPr>
                        <a:t>1-2 red standards in total</a:t>
                      </a:r>
                    </a:p>
                    <a:p>
                      <a:r>
                        <a:rPr lang="en-GB" b="1" baseline="0" dirty="0">
                          <a:solidFill>
                            <a:schemeClr val="bg1"/>
                          </a:solidFill>
                        </a:rPr>
                        <a:t>8 green standards</a:t>
                      </a:r>
                      <a:endParaRPr lang="en-GB" b="1" dirty="0">
                        <a:solidFill>
                          <a:schemeClr val="bg1"/>
                        </a:solidFill>
                      </a:endParaRPr>
                    </a:p>
                  </a:txBody>
                  <a:tcPr>
                    <a:solidFill>
                      <a:srgbClr val="00B050"/>
                    </a:solidFill>
                  </a:tcPr>
                </a:tc>
                <a:tc>
                  <a:txBody>
                    <a:bodyPr/>
                    <a:lstStyle/>
                    <a:p>
                      <a:pPr algn="ctr"/>
                      <a:r>
                        <a:rPr lang="en-GB" b="1" dirty="0">
                          <a:solidFill>
                            <a:schemeClr val="bg1"/>
                          </a:solidFill>
                        </a:rPr>
                        <a:t>Level 2</a:t>
                      </a:r>
                    </a:p>
                  </a:txBody>
                  <a:tcPr>
                    <a:solidFill>
                      <a:srgbClr val="00B050"/>
                    </a:solidFill>
                  </a:tcPr>
                </a:tc>
                <a:tc>
                  <a:txBody>
                    <a:bodyPr/>
                    <a:lstStyle/>
                    <a:p>
                      <a:r>
                        <a:rPr lang="en-GB" b="1" dirty="0">
                          <a:solidFill>
                            <a:schemeClr val="bg1"/>
                          </a:solidFill>
                        </a:rPr>
                        <a:t>Reassess in 8 months</a:t>
                      </a:r>
                    </a:p>
                  </a:txBody>
                  <a:tcPr>
                    <a:solidFill>
                      <a:srgbClr val="00B050"/>
                    </a:solidFill>
                  </a:tcPr>
                </a:tc>
                <a:extLst>
                  <a:ext uri="{0D108BD9-81ED-4DB2-BD59-A6C34878D82A}">
                    <a16:rowId xmlns:a16="http://schemas.microsoft.com/office/drawing/2014/main" xmlns="" val="10002"/>
                  </a:ext>
                </a:extLst>
              </a:tr>
              <a:tr h="846094">
                <a:tc>
                  <a:txBody>
                    <a:bodyPr/>
                    <a:lstStyle/>
                    <a:p>
                      <a:r>
                        <a:rPr lang="en-GB" b="1" dirty="0">
                          <a:solidFill>
                            <a:schemeClr val="bg1"/>
                          </a:solidFill>
                        </a:rPr>
                        <a:t>Blue</a:t>
                      </a:r>
                    </a:p>
                  </a:txBody>
                  <a:tcPr>
                    <a:solidFill>
                      <a:schemeClr val="accent1"/>
                    </a:solidFill>
                  </a:tcPr>
                </a:tc>
                <a:tc>
                  <a:txBody>
                    <a:bodyPr/>
                    <a:lstStyle/>
                    <a:p>
                      <a:r>
                        <a:rPr lang="en-GB" b="1" dirty="0">
                          <a:solidFill>
                            <a:schemeClr val="bg1"/>
                          </a:solidFill>
                        </a:rPr>
                        <a:t>SCAPE Wards</a:t>
                      </a:r>
                    </a:p>
                  </a:txBody>
                  <a:tcPr>
                    <a:solidFill>
                      <a:schemeClr val="accent1"/>
                    </a:solidFill>
                  </a:tcPr>
                </a:tc>
                <a:tc>
                  <a:txBody>
                    <a:bodyPr/>
                    <a:lstStyle/>
                    <a:p>
                      <a:pPr algn="ctr"/>
                      <a:r>
                        <a:rPr lang="en-GB" b="1" dirty="0">
                          <a:solidFill>
                            <a:schemeClr val="bg1"/>
                          </a:solidFill>
                        </a:rPr>
                        <a:t>Level 3</a:t>
                      </a:r>
                    </a:p>
                  </a:txBody>
                  <a:tcPr>
                    <a:solidFill>
                      <a:schemeClr val="accent1"/>
                    </a:solidFill>
                  </a:tcPr>
                </a:tc>
                <a:tc>
                  <a:txBody>
                    <a:bodyPr/>
                    <a:lstStyle/>
                    <a:p>
                      <a:r>
                        <a:rPr lang="en-GB" b="1" dirty="0">
                          <a:solidFill>
                            <a:schemeClr val="bg1"/>
                          </a:solidFill>
                        </a:rPr>
                        <a:t>Annual Review</a:t>
                      </a:r>
                    </a:p>
                  </a:txBody>
                  <a:tcPr>
                    <a:solidFill>
                      <a:schemeClr val="accent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160614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908720"/>
            <a:ext cx="8640960" cy="5400600"/>
          </a:xfrm>
        </p:spPr>
        <p:txBody>
          <a:bodyPr/>
          <a:lstStyle/>
          <a:p>
            <a:r>
              <a:rPr lang="en-GB" sz="3200" b="1" dirty="0">
                <a:solidFill>
                  <a:srgbClr val="0070C0"/>
                </a:solidFill>
              </a:rPr>
              <a:t>Pennine( North East Sector) Journey</a:t>
            </a:r>
          </a:p>
          <a:p>
            <a:pPr marL="285750" indent="-285750">
              <a:buFont typeface="Arial" panose="020B0604020202020204" pitchFamily="34" charset="0"/>
              <a:buChar char="•"/>
            </a:pPr>
            <a:r>
              <a:rPr lang="en-US" sz="2000" dirty="0"/>
              <a:t>February 2016 CQC inspected services at PAHT overall rating “inadequate” </a:t>
            </a:r>
          </a:p>
          <a:p>
            <a:pPr marL="285750" indent="-285750">
              <a:buFont typeface="Arial" panose="020B0604020202020204" pitchFamily="34" charset="0"/>
              <a:buChar char="•"/>
            </a:pPr>
            <a:r>
              <a:rPr lang="en-US" sz="2000" dirty="0"/>
              <a:t>Several key areas for improvement were identified: </a:t>
            </a:r>
          </a:p>
          <a:p>
            <a:r>
              <a:rPr lang="en-US" sz="2000" dirty="0"/>
              <a:t>             Patient safety                                   Systems of assurance                                         	Governance arrangements              Leadership                                     	Quality of care. </a:t>
            </a:r>
          </a:p>
          <a:p>
            <a:endParaRPr lang="en-US" sz="2000" dirty="0"/>
          </a:p>
          <a:p>
            <a:pPr marL="285750" indent="-285750">
              <a:buFont typeface="Arial" panose="020B0604020202020204" pitchFamily="34" charset="0"/>
              <a:buChar char="•"/>
            </a:pPr>
            <a:r>
              <a:rPr lang="en-US" sz="2000" dirty="0"/>
              <a:t>Staff  subsequently seconded from SRFT in August 2016 as part of the Trust Improvement Plan</a:t>
            </a:r>
          </a:p>
          <a:p>
            <a:pPr marL="342900" indent="-342900">
              <a:buFont typeface="Arial" panose="020B0604020202020204" pitchFamily="34" charset="0"/>
              <a:buChar char="•"/>
            </a:pPr>
            <a:r>
              <a:rPr lang="en-US" sz="2000" dirty="0"/>
              <a:t>NAAS initially piloted in 9 clinical areas across sites </a:t>
            </a:r>
          </a:p>
          <a:p>
            <a:pPr marL="342900" indent="-342900">
              <a:buFont typeface="Arial" panose="020B0604020202020204" pitchFamily="34" charset="0"/>
              <a:buChar char="•"/>
            </a:pPr>
            <a:r>
              <a:rPr lang="en-US" sz="2000" dirty="0"/>
              <a:t>Final document and process agreed with the Directors of Nursing/Chief Nurse  </a:t>
            </a:r>
          </a:p>
          <a:p>
            <a:pPr marL="342900" indent="-342900">
              <a:buFont typeface="Arial" panose="020B0604020202020204" pitchFamily="34" charset="0"/>
              <a:buChar char="•"/>
            </a:pPr>
            <a:r>
              <a:rPr lang="en-US" sz="2000" dirty="0"/>
              <a:t>November 2016 and full roll-out of adult inpatient areas commenced  </a:t>
            </a:r>
          </a:p>
          <a:p>
            <a:endParaRPr lang="en-GB" sz="2000" dirty="0"/>
          </a:p>
          <a:p>
            <a:endParaRPr lang="en-GB" dirty="0"/>
          </a:p>
        </p:txBody>
      </p:sp>
    </p:spTree>
    <p:extLst>
      <p:ext uri="{BB962C8B-B14F-4D97-AF65-F5344CB8AC3E}">
        <p14:creationId xmlns:p14="http://schemas.microsoft.com/office/powerpoint/2010/main" val="3563981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1596" t="16139" r="13816" b="15524"/>
          <a:stretch/>
        </p:blipFill>
        <p:spPr bwMode="auto">
          <a:xfrm>
            <a:off x="0" y="0"/>
            <a:ext cx="9324528" cy="6831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623955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502</TotalTime>
  <Words>1208</Words>
  <Application>Microsoft Office PowerPoint</Application>
  <PresentationFormat>On-screen Show (4:3)</PresentationFormat>
  <Paragraphs>178</Paragraphs>
  <Slides>20</Slides>
  <Notes>10</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1_Office Theme</vt:lpstr>
      <vt:lpstr>2_Office Theme</vt:lpstr>
      <vt:lpstr>4_Office Theme</vt:lpstr>
      <vt:lpstr>PowerPoint Presentation</vt:lpstr>
      <vt:lpstr>PowerPoint Presentation</vt:lpstr>
      <vt:lpstr>PowerPoint Presentation</vt:lpstr>
      <vt:lpstr>The Northern Care Alliance</vt:lpstr>
      <vt:lpstr>PowerPoint Presentation</vt:lpstr>
      <vt:lpstr>The Assessment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vector>
  </TitlesOfParts>
  <Company>The Pennine Acute Hospitals NHS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Stirling</dc:creator>
  <cp:lastModifiedBy>Carter Helen (RW6) PAHNT</cp:lastModifiedBy>
  <cp:revision>53</cp:revision>
  <cp:lastPrinted>2021-05-13T08:26:36Z</cp:lastPrinted>
  <dcterms:created xsi:type="dcterms:W3CDTF">2020-08-13T11:20:33Z</dcterms:created>
  <dcterms:modified xsi:type="dcterms:W3CDTF">2021-05-20T16:08:30Z</dcterms:modified>
</cp:coreProperties>
</file>