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61" r:id="rId3"/>
    <p:sldId id="262" r:id="rId4"/>
    <p:sldId id="257" r:id="rId5"/>
    <p:sldId id="258" r:id="rId6"/>
    <p:sldId id="259" r:id="rId7"/>
    <p:sldId id="260" r:id="rId8"/>
    <p:sldId id="263" r:id="rId9"/>
    <p:sldId id="264" r:id="rId10"/>
    <p:sldId id="265" r:id="rId11"/>
    <p:sldId id="266" r:id="rId12"/>
    <p:sldId id="267" r:id="rId13"/>
    <p:sldId id="269" r:id="rId14"/>
    <p:sldId id="268"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3" d="100"/>
          <a:sy n="73" d="100"/>
        </p:scale>
        <p:origin x="-10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651A0C47-018D-4460-B945-BFF7981B6CA6}" type="datetimeFigureOut">
              <a:rPr lang="en-US" smtClean="0"/>
              <a:t>4/23/2021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9C1F5A0A-F6FC-4FFD-9B49-0DA8697211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2800" dirty="0" smtClean="0"/>
              <a:t>Improving information </a:t>
            </a:r>
            <a:r>
              <a:rPr lang="en-US" sz="2800" dirty="0"/>
              <a:t>s</a:t>
            </a:r>
            <a:r>
              <a:rPr lang="en-US" sz="2800" dirty="0" smtClean="0"/>
              <a:t>haring whilst ensuring patient confidentiality at end of life.</a:t>
            </a:r>
            <a:endParaRPr lang="en-US" sz="2800" dirty="0"/>
          </a:p>
        </p:txBody>
      </p:sp>
      <p:sp>
        <p:nvSpPr>
          <p:cNvPr id="5" name="Subtitle 4"/>
          <p:cNvSpPr>
            <a:spLocks noGrp="1"/>
          </p:cNvSpPr>
          <p:nvPr>
            <p:ph type="subTitle" idx="1"/>
          </p:nvPr>
        </p:nvSpPr>
        <p:spPr/>
        <p:txBody>
          <a:bodyPr/>
          <a:lstStyle/>
          <a:p>
            <a:r>
              <a:rPr lang="en-US" dirty="0" smtClean="0"/>
              <a:t>Paula Powell</a:t>
            </a:r>
          </a:p>
          <a:p>
            <a:r>
              <a:rPr lang="en-US" dirty="0" smtClean="0"/>
              <a:t>Medical Director </a:t>
            </a:r>
            <a:r>
              <a:rPr lang="en-US" dirty="0" err="1" smtClean="0"/>
              <a:t>Willowbrook</a:t>
            </a:r>
            <a:r>
              <a:rPr lang="en-US" dirty="0" smtClean="0"/>
              <a:t> Hospice</a:t>
            </a:r>
            <a:endParaRPr lang="en-US" dirty="0"/>
          </a:p>
        </p:txBody>
      </p:sp>
      <p:pic>
        <p:nvPicPr>
          <p:cNvPr id="7" name="Picture Placeholder 6" descr="hospice.jpg"/>
          <p:cNvPicPr>
            <a:picLocks noGrp="1" noChangeAspect="1"/>
          </p:cNvPicPr>
          <p:nvPr>
            <p:ph type="pic" idx="13"/>
          </p:nvPr>
        </p:nvPicPr>
        <p:blipFill>
          <a:blip r:embed="rId2" cstate="email">
            <a:extLst>
              <a:ext uri="{28A0092B-C50C-407E-A947-70E740481C1C}">
                <a14:useLocalDpi xmlns:a14="http://schemas.microsoft.com/office/drawing/2010/main" val="0"/>
              </a:ext>
            </a:extLst>
          </a:blip>
          <a:srcRect t="24674" b="24674"/>
          <a:stretch>
            <a:fillRect/>
          </a:stretch>
        </p:blipFill>
        <p:spPr/>
      </p:pic>
    </p:spTree>
    <p:extLst>
      <p:ext uri="{BB962C8B-B14F-4D97-AF65-F5344CB8AC3E}">
        <p14:creationId xmlns:p14="http://schemas.microsoft.com/office/powerpoint/2010/main" val="1353016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the right way to share</a:t>
            </a:r>
            <a:endParaRPr lang="en-US" dirty="0"/>
          </a:p>
        </p:txBody>
      </p:sp>
      <p:sp>
        <p:nvSpPr>
          <p:cNvPr id="3" name="Content Placeholder 2"/>
          <p:cNvSpPr>
            <a:spLocks noGrp="1"/>
          </p:cNvSpPr>
          <p:nvPr>
            <p:ph idx="1"/>
          </p:nvPr>
        </p:nvSpPr>
        <p:spPr/>
        <p:txBody>
          <a:bodyPr>
            <a:normAutofit/>
          </a:bodyPr>
          <a:lstStyle/>
          <a:p>
            <a:r>
              <a:rPr lang="en-US" sz="2800" dirty="0" smtClean="0"/>
              <a:t>Has the patient got capacity?</a:t>
            </a:r>
          </a:p>
          <a:p>
            <a:r>
              <a:rPr lang="en-US" sz="2800" dirty="0" smtClean="0"/>
              <a:t>Is the patient aware of the request?</a:t>
            </a:r>
          </a:p>
          <a:p>
            <a:r>
              <a:rPr lang="en-US" sz="2800" dirty="0" smtClean="0"/>
              <a:t>Has he consented?</a:t>
            </a:r>
          </a:p>
          <a:p>
            <a:r>
              <a:rPr lang="en-US" sz="2800" dirty="0" smtClean="0"/>
              <a:t>Is he aware of the results of his scans?</a:t>
            </a:r>
            <a:endParaRPr lang="en-US" sz="2800" dirty="0"/>
          </a:p>
        </p:txBody>
      </p:sp>
    </p:spTree>
    <p:extLst>
      <p:ext uri="{BB962C8B-B14F-4D97-AF65-F5344CB8AC3E}">
        <p14:creationId xmlns:p14="http://schemas.microsoft.com/office/powerpoint/2010/main" val="32063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Encourage learning from breaches</a:t>
            </a:r>
            <a:endParaRPr lang="en-US" dirty="0"/>
          </a:p>
        </p:txBody>
      </p:sp>
      <p:sp>
        <p:nvSpPr>
          <p:cNvPr id="3" name="Content Placeholder 2"/>
          <p:cNvSpPr>
            <a:spLocks noGrp="1"/>
          </p:cNvSpPr>
          <p:nvPr>
            <p:ph idx="1"/>
          </p:nvPr>
        </p:nvSpPr>
        <p:spPr/>
        <p:txBody>
          <a:bodyPr/>
          <a:lstStyle/>
          <a:p>
            <a:r>
              <a:rPr lang="en-US" dirty="0" smtClean="0"/>
              <a:t>Patients A and B attended the hospice with their district nursing notes.</a:t>
            </a:r>
          </a:p>
          <a:p>
            <a:r>
              <a:rPr lang="en-US" dirty="0" smtClean="0"/>
              <a:t>At the end of the day Patient A went home with Patient B’s notes</a:t>
            </a:r>
          </a:p>
          <a:p>
            <a:r>
              <a:rPr lang="en-US" dirty="0" smtClean="0"/>
              <a:t>Husband reported the error the next day</a:t>
            </a:r>
          </a:p>
          <a:p>
            <a:r>
              <a:rPr lang="en-US" dirty="0" smtClean="0"/>
              <a:t>He dropped them off at the front desk with a volunteer unsealed.</a:t>
            </a:r>
          </a:p>
          <a:p>
            <a:r>
              <a:rPr lang="en-US" dirty="0" smtClean="0"/>
              <a:t>Breach reported the following week</a:t>
            </a:r>
            <a:endParaRPr lang="en-US" dirty="0"/>
          </a:p>
        </p:txBody>
      </p:sp>
    </p:spTree>
    <p:extLst>
      <p:ext uri="{BB962C8B-B14F-4D97-AF65-F5344CB8AC3E}">
        <p14:creationId xmlns:p14="http://schemas.microsoft.com/office/powerpoint/2010/main" val="2260555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a:bodyPr>
          <a:lstStyle/>
          <a:p>
            <a:r>
              <a:rPr lang="en-US" sz="2800" dirty="0" smtClean="0"/>
              <a:t>Clear breach of confidential information</a:t>
            </a:r>
          </a:p>
          <a:p>
            <a:r>
              <a:rPr lang="en-US" sz="2800" dirty="0" smtClean="0"/>
              <a:t>Potential for second breach when notes returned</a:t>
            </a:r>
          </a:p>
          <a:p>
            <a:r>
              <a:rPr lang="en-US" sz="2800" dirty="0" smtClean="0"/>
              <a:t>Delay in reporting breach</a:t>
            </a:r>
          </a:p>
          <a:p>
            <a:endParaRPr lang="en-US" sz="2800" dirty="0"/>
          </a:p>
          <a:p>
            <a:r>
              <a:rPr lang="en-US" sz="2800" b="1" dirty="0" smtClean="0"/>
              <a:t>Outcome?</a:t>
            </a:r>
            <a:endParaRPr lang="en-US" sz="3200" b="1" dirty="0"/>
          </a:p>
        </p:txBody>
      </p:sp>
    </p:spTree>
    <p:extLst>
      <p:ext uri="{BB962C8B-B14F-4D97-AF65-F5344CB8AC3E}">
        <p14:creationId xmlns:p14="http://schemas.microsoft.com/office/powerpoint/2010/main" val="373389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information about those without capacity</a:t>
            </a:r>
            <a:endParaRPr lang="en-US" dirty="0"/>
          </a:p>
        </p:txBody>
      </p:sp>
      <p:sp>
        <p:nvSpPr>
          <p:cNvPr id="3" name="Content Placeholder 2"/>
          <p:cNvSpPr>
            <a:spLocks noGrp="1"/>
          </p:cNvSpPr>
          <p:nvPr>
            <p:ph idx="1"/>
          </p:nvPr>
        </p:nvSpPr>
        <p:spPr/>
        <p:txBody>
          <a:bodyPr/>
          <a:lstStyle/>
          <a:p>
            <a:r>
              <a:rPr lang="en-US" dirty="0" smtClean="0"/>
              <a:t>Presume in favour of sharing.</a:t>
            </a:r>
          </a:p>
          <a:p>
            <a:r>
              <a:rPr lang="en-US" dirty="0" smtClean="0"/>
              <a:t>This doesn’t mean all the information you have.</a:t>
            </a:r>
          </a:p>
          <a:p>
            <a:r>
              <a:rPr lang="en-US" dirty="0" smtClean="0"/>
              <a:t>Share what is immediately relevant e.g. the scans show progression, we think what we are seeing is dying.</a:t>
            </a:r>
          </a:p>
          <a:p>
            <a:r>
              <a:rPr lang="en-US" dirty="0" smtClean="0"/>
              <a:t>Its not about sharing other people’s information.</a:t>
            </a:r>
            <a:endParaRPr lang="en-US" dirty="0"/>
          </a:p>
        </p:txBody>
      </p:sp>
    </p:spTree>
    <p:extLst>
      <p:ext uri="{BB962C8B-B14F-4D97-AF65-F5344CB8AC3E}">
        <p14:creationId xmlns:p14="http://schemas.microsoft.com/office/powerpoint/2010/main" val="2641071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after death </a:t>
            </a:r>
            <a:endParaRPr lang="en-US" dirty="0"/>
          </a:p>
        </p:txBody>
      </p:sp>
      <p:sp>
        <p:nvSpPr>
          <p:cNvPr id="3" name="Content Placeholder 2"/>
          <p:cNvSpPr>
            <a:spLocks noGrp="1"/>
          </p:cNvSpPr>
          <p:nvPr>
            <p:ph idx="1"/>
          </p:nvPr>
        </p:nvSpPr>
        <p:spPr/>
        <p:txBody>
          <a:bodyPr/>
          <a:lstStyle/>
          <a:p>
            <a:r>
              <a:rPr lang="en-US" dirty="0" smtClean="0"/>
              <a:t>Pay attention to the legislation </a:t>
            </a:r>
            <a:r>
              <a:rPr lang="mr-IN" dirty="0" smtClean="0"/>
              <a:t>–</a:t>
            </a:r>
            <a:r>
              <a:rPr lang="en-US" dirty="0" smtClean="0"/>
              <a:t> Access to Health Records Act1990</a:t>
            </a:r>
          </a:p>
          <a:p>
            <a:endParaRPr lang="en-US" dirty="0"/>
          </a:p>
          <a:p>
            <a:r>
              <a:rPr lang="en-US" dirty="0" smtClean="0"/>
              <a:t>Right to confidentiality persists</a:t>
            </a:r>
          </a:p>
          <a:p>
            <a:endParaRPr lang="en-US" dirty="0"/>
          </a:p>
          <a:p>
            <a:r>
              <a:rPr lang="en-US" dirty="0" smtClean="0"/>
              <a:t>Access for personal representative and those who may have a claim arising from the death</a:t>
            </a:r>
            <a:endParaRPr lang="en-US" dirty="0"/>
          </a:p>
        </p:txBody>
      </p:sp>
    </p:spTree>
    <p:extLst>
      <p:ext uri="{BB962C8B-B14F-4D97-AF65-F5344CB8AC3E}">
        <p14:creationId xmlns:p14="http://schemas.microsoft.com/office/powerpoint/2010/main" val="688491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Life’ case</a:t>
            </a:r>
            <a:endParaRPr lang="en-US" dirty="0"/>
          </a:p>
        </p:txBody>
      </p:sp>
      <p:sp>
        <p:nvSpPr>
          <p:cNvPr id="3" name="Content Placeholder 2"/>
          <p:cNvSpPr>
            <a:spLocks noGrp="1"/>
          </p:cNvSpPr>
          <p:nvPr>
            <p:ph idx="1"/>
          </p:nvPr>
        </p:nvSpPr>
        <p:spPr/>
        <p:txBody>
          <a:bodyPr>
            <a:normAutofit/>
          </a:bodyPr>
          <a:lstStyle/>
          <a:p>
            <a:r>
              <a:rPr lang="en-US" sz="2000" dirty="0" smtClean="0"/>
              <a:t>Patient died in our care. During admission had variable capacity</a:t>
            </a:r>
          </a:p>
          <a:p>
            <a:r>
              <a:rPr lang="en-US" sz="2000" dirty="0" smtClean="0"/>
              <a:t>During admission made a will benefiting solely his 2 young adult children. Ex wife executor. Will witnessed by 2 friends. No solicitor present. Hospice not aware and had not been asked to make a capacity assessment.</a:t>
            </a:r>
          </a:p>
          <a:p>
            <a:r>
              <a:rPr lang="en-US" sz="2000" dirty="0" smtClean="0"/>
              <a:t>NOK sister </a:t>
            </a:r>
            <a:r>
              <a:rPr lang="mr-IN" sz="2000" dirty="0" smtClean="0"/>
              <a:t>–</a:t>
            </a:r>
            <a:r>
              <a:rPr lang="en-US" sz="2000" dirty="0" smtClean="0"/>
              <a:t> raised immediate concerns that will made when he did not have capacity. Did not wish to discuss with him. Patient had given consent to share any information with his immediate family. Sister requested that her concerns were documented in his notes that the will may not be valid.</a:t>
            </a:r>
            <a:endParaRPr lang="en-US" sz="2000" dirty="0"/>
          </a:p>
        </p:txBody>
      </p:sp>
    </p:spTree>
    <p:extLst>
      <p:ext uri="{BB962C8B-B14F-4D97-AF65-F5344CB8AC3E}">
        <p14:creationId xmlns:p14="http://schemas.microsoft.com/office/powerpoint/2010/main" val="78232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endParaRPr lang="en-US"/>
          </a:p>
        </p:txBody>
      </p:sp>
      <p:sp>
        <p:nvSpPr>
          <p:cNvPr id="3" name="Content Placeholder 2"/>
          <p:cNvSpPr>
            <a:spLocks noGrp="1"/>
          </p:cNvSpPr>
          <p:nvPr>
            <p:ph sz="half" idx="2"/>
          </p:nvPr>
        </p:nvSpPr>
        <p:spPr/>
        <p:txBody>
          <a:bodyPr/>
          <a:lstStyle/>
          <a:p>
            <a:r>
              <a:rPr lang="en-US" dirty="0" smtClean="0"/>
              <a:t>After death we received 2 SARs </a:t>
            </a:r>
            <a:r>
              <a:rPr lang="mr-IN" dirty="0" smtClean="0"/>
              <a:t>–</a:t>
            </a:r>
            <a:r>
              <a:rPr lang="en-US" dirty="0" smtClean="0"/>
              <a:t> from nominated NOK and Executor of the will.</a:t>
            </a:r>
          </a:p>
          <a:p>
            <a:r>
              <a:rPr lang="en-US" dirty="0" smtClean="0"/>
              <a:t>Neither request initially stated why access was desired or to what information</a:t>
            </a:r>
            <a:endParaRPr lang="en-US" dirty="0"/>
          </a:p>
        </p:txBody>
      </p:sp>
      <p:sp>
        <p:nvSpPr>
          <p:cNvPr id="6" name="Text Placeholder 5"/>
          <p:cNvSpPr>
            <a:spLocks noGrp="1"/>
          </p:cNvSpPr>
          <p:nvPr>
            <p:ph type="body" sz="quarter" idx="3"/>
          </p:nvPr>
        </p:nvSpPr>
        <p:spPr/>
        <p:txBody>
          <a:bodyPr/>
          <a:lstStyle/>
          <a:p>
            <a:endParaRPr lang="en-US"/>
          </a:p>
        </p:txBody>
      </p:sp>
      <p:pic>
        <p:nvPicPr>
          <p:cNvPr id="8" name="Content Placeholder 7" descr="blue_folder_lock.jpg"/>
          <p:cNvPicPr>
            <a:picLocks noGrp="1" noChangeAspect="1"/>
          </p:cNvPicPr>
          <p:nvPr>
            <p:ph sz="quarter" idx="4"/>
          </p:nvPr>
        </p:nvPicPr>
        <p:blipFill>
          <a:blip r:embed="rId2" cstate="email">
            <a:extLst>
              <a:ext uri="{28A0092B-C50C-407E-A947-70E740481C1C}">
                <a14:useLocalDpi xmlns:a14="http://schemas.microsoft.com/office/drawing/2010/main" val="0"/>
              </a:ext>
            </a:extLst>
          </a:blip>
          <a:srcRect l="-15665" r="-15665"/>
          <a:stretch>
            <a:fillRect/>
          </a:stretch>
        </p:blipFill>
        <p:spPr/>
      </p:pic>
    </p:spTree>
    <p:extLst>
      <p:ext uri="{BB962C8B-B14F-4D97-AF65-F5344CB8AC3E}">
        <p14:creationId xmlns:p14="http://schemas.microsoft.com/office/powerpoint/2010/main" val="3055570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Appropriate response?</a:t>
            </a:r>
            <a:endParaRPr lang="en-US" dirty="0"/>
          </a:p>
        </p:txBody>
      </p:sp>
      <p:sp>
        <p:nvSpPr>
          <p:cNvPr id="10" name="Content Placeholder 9"/>
          <p:cNvSpPr>
            <a:spLocks noGrp="1"/>
          </p:cNvSpPr>
          <p:nvPr>
            <p:ph idx="1"/>
          </p:nvPr>
        </p:nvSpPr>
        <p:spPr/>
        <p:txBody>
          <a:bodyPr/>
          <a:lstStyle/>
          <a:p>
            <a:r>
              <a:rPr lang="en-US" dirty="0" smtClean="0"/>
              <a:t>Has the patient indicated that he did not wish to have information shared?</a:t>
            </a:r>
          </a:p>
          <a:p>
            <a:r>
              <a:rPr lang="en-US" dirty="0" smtClean="0"/>
              <a:t>Seek assurances e.g. evidence of Executor, passport and signature.</a:t>
            </a:r>
          </a:p>
          <a:p>
            <a:r>
              <a:rPr lang="en-US" dirty="0" smtClean="0"/>
              <a:t>What does the request relate to? What information is sought?</a:t>
            </a:r>
          </a:p>
          <a:p>
            <a:r>
              <a:rPr lang="en-US" dirty="0" smtClean="0"/>
              <a:t>What information do we hold? Is there third party information that should be redacted?</a:t>
            </a:r>
            <a:endParaRPr lang="en-US" dirty="0"/>
          </a:p>
        </p:txBody>
      </p:sp>
    </p:spTree>
    <p:extLst>
      <p:ext uri="{BB962C8B-B14F-4D97-AF65-F5344CB8AC3E}">
        <p14:creationId xmlns:p14="http://schemas.microsoft.com/office/powerpoint/2010/main" val="1541080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a:t>
            </a:r>
            <a:endParaRPr lang="en-US" dirty="0"/>
          </a:p>
        </p:txBody>
      </p:sp>
      <p:sp>
        <p:nvSpPr>
          <p:cNvPr id="3" name="Content Placeholder 2"/>
          <p:cNvSpPr>
            <a:spLocks noGrp="1"/>
          </p:cNvSpPr>
          <p:nvPr>
            <p:ph idx="1"/>
          </p:nvPr>
        </p:nvSpPr>
        <p:spPr/>
        <p:txBody>
          <a:bodyPr/>
          <a:lstStyle/>
          <a:p>
            <a:r>
              <a:rPr lang="en-US" sz="2000" dirty="0" smtClean="0"/>
              <a:t>The NOK wished to see the notes from the time the will was made to ascertain if he had capacity in order to contest it.</a:t>
            </a:r>
          </a:p>
          <a:p>
            <a:r>
              <a:rPr lang="en-US" sz="2000" dirty="0" smtClean="0"/>
              <a:t>Advised that seeking legal advice may be a good next step. Nil further contact.</a:t>
            </a:r>
          </a:p>
          <a:p>
            <a:r>
              <a:rPr lang="en-US" sz="2000" dirty="0" smtClean="0"/>
              <a:t>The Executor (ex wife) wanted the notes so she could understand what had happened with the patient’s illness and explain this to her children</a:t>
            </a:r>
            <a:r>
              <a:rPr lang="en-US" dirty="0" smtClean="0"/>
              <a:t>.</a:t>
            </a:r>
            <a:endParaRPr lang="en-US" dirty="0"/>
          </a:p>
          <a:p>
            <a:r>
              <a:rPr lang="en-US" sz="2000" dirty="0" smtClean="0"/>
              <a:t>Offer made to meet and discuss the medical care and explain the medical notes </a:t>
            </a:r>
            <a:r>
              <a:rPr lang="mr-IN" sz="2000" dirty="0" smtClean="0"/>
              <a:t>–</a:t>
            </a:r>
            <a:r>
              <a:rPr lang="en-US" sz="2000" dirty="0" smtClean="0"/>
              <a:t> notes given were redacted to exclude conversations with third parties.</a:t>
            </a:r>
            <a:endParaRPr lang="en-US" sz="2000" dirty="0"/>
          </a:p>
        </p:txBody>
      </p:sp>
    </p:spTree>
    <p:extLst>
      <p:ext uri="{BB962C8B-B14F-4D97-AF65-F5344CB8AC3E}">
        <p14:creationId xmlns:p14="http://schemas.microsoft.com/office/powerpoint/2010/main" val="26313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Golden Nuggets</a:t>
            </a:r>
            <a:endParaRPr lang="en-US" dirty="0"/>
          </a:p>
        </p:txBody>
      </p:sp>
      <p:pic>
        <p:nvPicPr>
          <p:cNvPr id="7" name="Content Placeholder 6" descr="istockphoto-487174613-612x612.jpg"/>
          <p:cNvPicPr>
            <a:picLocks noGrp="1" noChangeAspect="1"/>
          </p:cNvPicPr>
          <p:nvPr>
            <p:ph idx="1"/>
          </p:nvPr>
        </p:nvPicPr>
        <p:blipFill>
          <a:blip r:embed="rId2" cstate="email">
            <a:extLst>
              <a:ext uri="{28A0092B-C50C-407E-A947-70E740481C1C}">
                <a14:useLocalDpi xmlns:a14="http://schemas.microsoft.com/office/drawing/2010/main" val="0"/>
              </a:ext>
            </a:extLst>
          </a:blip>
          <a:srcRect t="-58879" b="-58879"/>
          <a:stretch>
            <a:fillRect/>
          </a:stretch>
        </p:blipFill>
        <p:spPr/>
      </p:pic>
      <p:sp>
        <p:nvSpPr>
          <p:cNvPr id="6" name="Text Placeholder 5"/>
          <p:cNvSpPr>
            <a:spLocks noGrp="1"/>
          </p:cNvSpPr>
          <p:nvPr>
            <p:ph type="body" sz="half" idx="2"/>
          </p:nvPr>
        </p:nvSpPr>
        <p:spPr/>
        <p:txBody>
          <a:bodyPr>
            <a:noAutofit/>
          </a:bodyPr>
          <a:lstStyle/>
          <a:p>
            <a:r>
              <a:rPr lang="en-US" sz="2400" dirty="0" smtClean="0"/>
              <a:t>Be an ‘everyday’ </a:t>
            </a:r>
            <a:r>
              <a:rPr lang="en-US" sz="2400" dirty="0" err="1" smtClean="0"/>
              <a:t>Caldicott</a:t>
            </a:r>
            <a:r>
              <a:rPr lang="en-US" sz="2400" dirty="0" smtClean="0"/>
              <a:t> Guardian</a:t>
            </a:r>
          </a:p>
          <a:p>
            <a:r>
              <a:rPr lang="en-US" sz="2400" dirty="0" smtClean="0"/>
              <a:t>Instill protecting information and sharing well in staff</a:t>
            </a:r>
          </a:p>
          <a:p>
            <a:r>
              <a:rPr lang="en-US" sz="2400" dirty="0" smtClean="0"/>
              <a:t>Learn from incidents</a:t>
            </a:r>
          </a:p>
          <a:p>
            <a:r>
              <a:rPr lang="en-US" sz="2400" dirty="0" smtClean="0"/>
              <a:t>Know the law</a:t>
            </a:r>
          </a:p>
          <a:p>
            <a:endParaRPr lang="en-US" sz="2400" dirty="0"/>
          </a:p>
          <a:p>
            <a:r>
              <a:rPr lang="en-US" sz="2400" b="1" dirty="0" smtClean="0"/>
              <a:t>Find a Buddy</a:t>
            </a:r>
            <a:endParaRPr lang="en-US" sz="2400" b="1" dirty="0"/>
          </a:p>
        </p:txBody>
      </p:sp>
    </p:spTree>
    <p:extLst>
      <p:ext uri="{BB962C8B-B14F-4D97-AF65-F5344CB8AC3E}">
        <p14:creationId xmlns:p14="http://schemas.microsoft.com/office/powerpoint/2010/main" val="3647891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Who are we?</a:t>
            </a:r>
            <a:endParaRPr lang="en-US" dirty="0"/>
          </a:p>
        </p:txBody>
      </p:sp>
      <p:sp>
        <p:nvSpPr>
          <p:cNvPr id="3" name="Subtitle 2"/>
          <p:cNvSpPr>
            <a:spLocks noGrp="1"/>
          </p:cNvSpPr>
          <p:nvPr>
            <p:ph type="subTitle" idx="1"/>
          </p:nvPr>
        </p:nvSpPr>
        <p:spPr/>
        <p:txBody>
          <a:bodyPr/>
          <a:lstStyle/>
          <a:p>
            <a:endParaRPr lang="en-US"/>
          </a:p>
        </p:txBody>
      </p:sp>
      <p:pic>
        <p:nvPicPr>
          <p:cNvPr id="5" name="Picture Placeholder 4" descr="images.jpg"/>
          <p:cNvPicPr>
            <a:picLocks noGrp="1" noChangeAspect="1"/>
          </p:cNvPicPr>
          <p:nvPr>
            <p:ph type="pic" idx="13"/>
          </p:nvPr>
        </p:nvPicPr>
        <p:blipFill>
          <a:blip r:embed="rId2">
            <a:extLst>
              <a:ext uri="{28A0092B-C50C-407E-A947-70E740481C1C}">
                <a14:useLocalDpi xmlns:a14="http://schemas.microsoft.com/office/drawing/2010/main" val="0"/>
              </a:ext>
            </a:extLst>
          </a:blip>
          <a:srcRect l="7492" r="7492"/>
          <a:stretch>
            <a:fillRect/>
          </a:stretch>
        </p:blipFill>
        <p:spPr>
          <a:xfrm>
            <a:off x="371475" y="363538"/>
            <a:ext cx="8401050" cy="2836862"/>
          </a:xfrm>
        </p:spPr>
      </p:pic>
    </p:spTree>
    <p:extLst>
      <p:ext uri="{BB962C8B-B14F-4D97-AF65-F5344CB8AC3E}">
        <p14:creationId xmlns:p14="http://schemas.microsoft.com/office/powerpoint/2010/main" val="2617624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Who are we?</a:t>
            </a:r>
            <a:endParaRPr lang="en-US" dirty="0"/>
          </a:p>
        </p:txBody>
      </p:sp>
      <p:sp>
        <p:nvSpPr>
          <p:cNvPr id="6" name="Content Placeholder 5"/>
          <p:cNvSpPr>
            <a:spLocks noGrp="1"/>
          </p:cNvSpPr>
          <p:nvPr>
            <p:ph idx="1"/>
          </p:nvPr>
        </p:nvSpPr>
        <p:spPr/>
        <p:txBody>
          <a:bodyPr/>
          <a:lstStyle/>
          <a:p>
            <a:r>
              <a:rPr lang="en-US" dirty="0" smtClean="0"/>
              <a:t>12 bed In Patient Unit providing Specialist Palliative Care</a:t>
            </a:r>
          </a:p>
          <a:p>
            <a:r>
              <a:rPr lang="en-US" dirty="0" smtClean="0"/>
              <a:t>Over 100 staff and 500 Volunteers</a:t>
            </a:r>
          </a:p>
          <a:p>
            <a:r>
              <a:rPr lang="en-US" dirty="0" smtClean="0"/>
              <a:t>Medical Director (</a:t>
            </a:r>
            <a:r>
              <a:rPr lang="en-US" dirty="0" err="1" smtClean="0"/>
              <a:t>Caldicott</a:t>
            </a:r>
            <a:r>
              <a:rPr lang="en-US" dirty="0" smtClean="0"/>
              <a:t> Guardian), Corporate Director (SIRO) Clinical Director (Registered Manager CQC)</a:t>
            </a:r>
          </a:p>
          <a:p>
            <a:r>
              <a:rPr lang="en-US" dirty="0" smtClean="0"/>
              <a:t>Many thousands of interactions with patients and families every year</a:t>
            </a:r>
            <a:endParaRPr lang="en-US" dirty="0"/>
          </a:p>
        </p:txBody>
      </p:sp>
    </p:spTree>
    <p:extLst>
      <p:ext uri="{BB962C8B-B14F-4D97-AF65-F5344CB8AC3E}">
        <p14:creationId xmlns:p14="http://schemas.microsoft.com/office/powerpoint/2010/main" val="1894876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smtClean="0"/>
              <a:t>My experience as a </a:t>
            </a:r>
            <a:r>
              <a:rPr lang="en-US" sz="4000" dirty="0" err="1" smtClean="0"/>
              <a:t>Caldicott</a:t>
            </a:r>
            <a:r>
              <a:rPr lang="en-US" sz="4000" dirty="0" smtClean="0"/>
              <a:t> Guardian in end of life care</a:t>
            </a:r>
            <a:endParaRPr lang="en-US" sz="4000" dirty="0"/>
          </a:p>
        </p:txBody>
      </p:sp>
      <p:sp>
        <p:nvSpPr>
          <p:cNvPr id="6" name="Content Placeholder 5"/>
          <p:cNvSpPr>
            <a:spLocks noGrp="1"/>
          </p:cNvSpPr>
          <p:nvPr>
            <p:ph idx="1"/>
          </p:nvPr>
        </p:nvSpPr>
        <p:spPr/>
        <p:txBody>
          <a:bodyPr>
            <a:normAutofit/>
          </a:bodyPr>
          <a:lstStyle/>
          <a:p>
            <a:r>
              <a:rPr lang="en-US" sz="3200" dirty="0" smtClean="0"/>
              <a:t>What issues do I see as a </a:t>
            </a:r>
            <a:r>
              <a:rPr lang="en-US" sz="3200" dirty="0" err="1" smtClean="0"/>
              <a:t>Caldicott</a:t>
            </a:r>
            <a:r>
              <a:rPr lang="en-US" sz="3200" dirty="0" smtClean="0"/>
              <a:t> Guardian </a:t>
            </a:r>
            <a:r>
              <a:rPr lang="mr-IN" sz="3200" dirty="0" smtClean="0"/>
              <a:t>–</a:t>
            </a:r>
            <a:r>
              <a:rPr lang="en-US" sz="3200" dirty="0" smtClean="0"/>
              <a:t> examples in practice</a:t>
            </a:r>
          </a:p>
          <a:p>
            <a:r>
              <a:rPr lang="en-US" sz="3200" dirty="0" err="1" smtClean="0"/>
              <a:t>Caldicott</a:t>
            </a:r>
            <a:r>
              <a:rPr lang="en-US" sz="3200" dirty="0" smtClean="0"/>
              <a:t> decision making: improving practice and supporting frontline staff</a:t>
            </a:r>
          </a:p>
          <a:p>
            <a:r>
              <a:rPr lang="en-US" sz="3200" dirty="0" smtClean="0"/>
              <a:t>Information sharing after death</a:t>
            </a:r>
            <a:endParaRPr lang="en-US" sz="3200" dirty="0"/>
          </a:p>
        </p:txBody>
      </p:sp>
    </p:spTree>
    <p:extLst>
      <p:ext uri="{BB962C8B-B14F-4D97-AF65-F5344CB8AC3E}">
        <p14:creationId xmlns:p14="http://schemas.microsoft.com/office/powerpoint/2010/main" val="52642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Caldicott</a:t>
            </a:r>
            <a:r>
              <a:rPr lang="en-US" dirty="0" smtClean="0"/>
              <a:t> Principles</a:t>
            </a:r>
            <a:endParaRPr lang="en-US" dirty="0"/>
          </a:p>
        </p:txBody>
      </p:sp>
      <p:sp>
        <p:nvSpPr>
          <p:cNvPr id="5" name="Content Placeholder 4"/>
          <p:cNvSpPr>
            <a:spLocks noGrp="1"/>
          </p:cNvSpPr>
          <p:nvPr>
            <p:ph sz="half" idx="1"/>
          </p:nvPr>
        </p:nvSpPr>
        <p:spPr/>
        <p:txBody>
          <a:bodyPr/>
          <a:lstStyle/>
          <a:p>
            <a:r>
              <a:rPr lang="en-US" sz="3200" dirty="0" smtClean="0"/>
              <a:t>5 </a:t>
            </a:r>
            <a:r>
              <a:rPr lang="mr-IN" sz="3200" dirty="0" smtClean="0"/>
              <a:t>–</a:t>
            </a:r>
            <a:r>
              <a:rPr lang="en-US" sz="3200" dirty="0" smtClean="0"/>
              <a:t> Everyone with access to personal confidential data  should be aware of their responsibilities</a:t>
            </a:r>
          </a:p>
          <a:p>
            <a:endParaRPr lang="en-US" dirty="0"/>
          </a:p>
        </p:txBody>
      </p:sp>
      <p:sp>
        <p:nvSpPr>
          <p:cNvPr id="6" name="Content Placeholder 5"/>
          <p:cNvSpPr>
            <a:spLocks noGrp="1"/>
          </p:cNvSpPr>
          <p:nvPr>
            <p:ph sz="half" idx="2"/>
          </p:nvPr>
        </p:nvSpPr>
        <p:spPr/>
        <p:txBody>
          <a:bodyPr>
            <a:normAutofit/>
          </a:bodyPr>
          <a:lstStyle/>
          <a:p>
            <a:r>
              <a:rPr lang="en-US" sz="3200" dirty="0" smtClean="0"/>
              <a:t>7 </a:t>
            </a:r>
            <a:r>
              <a:rPr lang="mr-IN" sz="3200" dirty="0" smtClean="0"/>
              <a:t>–</a:t>
            </a:r>
            <a:r>
              <a:rPr lang="en-US" sz="3200" dirty="0" smtClean="0"/>
              <a:t> The duty to share information can be as important as the duty to protect patient confidentiality</a:t>
            </a:r>
            <a:endParaRPr lang="en-US" sz="3200" dirty="0"/>
          </a:p>
        </p:txBody>
      </p:sp>
    </p:spTree>
    <p:extLst>
      <p:ext uri="{BB962C8B-B14F-4D97-AF65-F5344CB8AC3E}">
        <p14:creationId xmlns:p14="http://schemas.microsoft.com/office/powerpoint/2010/main" val="2090953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Key Challenges</a:t>
            </a:r>
            <a:endParaRPr lang="en-US" dirty="0"/>
          </a:p>
        </p:txBody>
      </p:sp>
      <p:sp>
        <p:nvSpPr>
          <p:cNvPr id="6" name="Content Placeholder 5"/>
          <p:cNvSpPr>
            <a:spLocks noGrp="1"/>
          </p:cNvSpPr>
          <p:nvPr>
            <p:ph idx="1"/>
          </p:nvPr>
        </p:nvSpPr>
        <p:spPr/>
        <p:txBody>
          <a:bodyPr>
            <a:normAutofit/>
          </a:bodyPr>
          <a:lstStyle/>
          <a:p>
            <a:r>
              <a:rPr lang="en-US" sz="3600" dirty="0" smtClean="0"/>
              <a:t>Creating a ‘culture of confidentiality’ that supports patients and loved ones. </a:t>
            </a:r>
          </a:p>
          <a:p>
            <a:r>
              <a:rPr lang="en-US" sz="3600" dirty="0" smtClean="0"/>
              <a:t>Sharing information when patient lacks capacity</a:t>
            </a:r>
          </a:p>
          <a:p>
            <a:r>
              <a:rPr lang="en-US" sz="3600" dirty="0" smtClean="0"/>
              <a:t>Confidentiality after death</a:t>
            </a:r>
            <a:endParaRPr lang="en-US" sz="3600" dirty="0"/>
          </a:p>
        </p:txBody>
      </p:sp>
    </p:spTree>
    <p:extLst>
      <p:ext uri="{BB962C8B-B14F-4D97-AF65-F5344CB8AC3E}">
        <p14:creationId xmlns:p14="http://schemas.microsoft.com/office/powerpoint/2010/main" val="3336102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Culture of Compassion and Courage</a:t>
            </a:r>
            <a:endParaRPr lang="en-US" dirty="0"/>
          </a:p>
        </p:txBody>
      </p:sp>
      <p:sp>
        <p:nvSpPr>
          <p:cNvPr id="4" name="Text Placeholder 3"/>
          <p:cNvSpPr>
            <a:spLocks noGrp="1"/>
          </p:cNvSpPr>
          <p:nvPr>
            <p:ph type="body" idx="1"/>
          </p:nvPr>
        </p:nvSpPr>
        <p:spPr/>
        <p:txBody>
          <a:bodyPr/>
          <a:lstStyle/>
          <a:p>
            <a:endParaRPr lang="en-US"/>
          </a:p>
        </p:txBody>
      </p:sp>
      <p:sp>
        <p:nvSpPr>
          <p:cNvPr id="3" name="Content Placeholder 2"/>
          <p:cNvSpPr>
            <a:spLocks noGrp="1"/>
          </p:cNvSpPr>
          <p:nvPr>
            <p:ph sz="half" idx="2"/>
          </p:nvPr>
        </p:nvSpPr>
        <p:spPr/>
        <p:txBody>
          <a:bodyPr/>
          <a:lstStyle/>
          <a:p>
            <a:r>
              <a:rPr lang="en-US" dirty="0" smtClean="0"/>
              <a:t>It is our duty to protect the information we hold about people and the intimate confidences that can be shared at the end of people’s lives.</a:t>
            </a:r>
          </a:p>
          <a:p>
            <a:r>
              <a:rPr lang="en-US" dirty="0" smtClean="0"/>
              <a:t>We protect it but we do not own it</a:t>
            </a:r>
            <a:endParaRPr lang="en-US" dirty="0"/>
          </a:p>
        </p:txBody>
      </p:sp>
      <p:sp>
        <p:nvSpPr>
          <p:cNvPr id="5" name="Text Placeholder 4"/>
          <p:cNvSpPr>
            <a:spLocks noGrp="1"/>
          </p:cNvSpPr>
          <p:nvPr>
            <p:ph type="body" sz="quarter" idx="3"/>
          </p:nvPr>
        </p:nvSpPr>
        <p:spPr/>
        <p:txBody>
          <a:bodyPr/>
          <a:lstStyle/>
          <a:p>
            <a:endParaRPr lang="en-US"/>
          </a:p>
        </p:txBody>
      </p:sp>
      <p:pic>
        <p:nvPicPr>
          <p:cNvPr id="7" name="Content Placeholder 6" descr="images.jpg"/>
          <p:cNvPicPr>
            <a:picLocks noGrp="1" noChangeAspect="1"/>
          </p:cNvPicPr>
          <p:nvPr>
            <p:ph sz="quarter" idx="4"/>
          </p:nvPr>
        </p:nvPicPr>
        <p:blipFill rotWithShape="1">
          <a:blip r:embed="rId2" cstate="email">
            <a:extLst>
              <a:ext uri="{28A0092B-C50C-407E-A947-70E740481C1C}">
                <a14:useLocalDpi xmlns:a14="http://schemas.microsoft.com/office/drawing/2010/main" val="0"/>
              </a:ext>
            </a:extLst>
          </a:blip>
          <a:srcRect t="-113079" b="-113079"/>
          <a:stretch/>
        </p:blipFill>
        <p:spPr>
          <a:xfrm>
            <a:off x="4751388" y="2347913"/>
            <a:ext cx="3840162" cy="3595687"/>
          </a:xfrm>
        </p:spPr>
      </p:pic>
    </p:spTree>
    <p:extLst>
      <p:ext uri="{BB962C8B-B14F-4D97-AF65-F5344CB8AC3E}">
        <p14:creationId xmlns:p14="http://schemas.microsoft.com/office/powerpoint/2010/main" val="2527098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It</a:t>
            </a:r>
            <a:r>
              <a:rPr lang="mr-IN" dirty="0" smtClean="0"/>
              <a:t>’</a:t>
            </a:r>
            <a:r>
              <a:rPr lang="en-US" dirty="0" smtClean="0"/>
              <a:t>s the small things day to day</a:t>
            </a:r>
            <a:endParaRPr lang="en-US" dirty="0"/>
          </a:p>
        </p:txBody>
      </p:sp>
      <p:sp>
        <p:nvSpPr>
          <p:cNvPr id="8" name="Content Placeholder 7"/>
          <p:cNvSpPr>
            <a:spLocks noGrp="1"/>
          </p:cNvSpPr>
          <p:nvPr>
            <p:ph idx="1"/>
          </p:nvPr>
        </p:nvSpPr>
        <p:spPr/>
        <p:txBody>
          <a:bodyPr>
            <a:normAutofit lnSpcReduction="10000"/>
          </a:bodyPr>
          <a:lstStyle/>
          <a:p>
            <a:r>
              <a:rPr lang="en-US" sz="2000" b="1" dirty="0" smtClean="0"/>
              <a:t>Consider your ‘Touch Points’ </a:t>
            </a:r>
            <a:r>
              <a:rPr lang="mr-IN" sz="2000" b="1" dirty="0" smtClean="0"/>
              <a:t>–</a:t>
            </a:r>
            <a:r>
              <a:rPr lang="en-US" sz="2000" b="1" dirty="0" smtClean="0"/>
              <a:t> walk through the interactions you have with patient and </a:t>
            </a:r>
            <a:r>
              <a:rPr lang="en-US" sz="2000" b="1" dirty="0" err="1" smtClean="0"/>
              <a:t>carer</a:t>
            </a:r>
            <a:r>
              <a:rPr lang="en-US" sz="2000" b="1" dirty="0" smtClean="0"/>
              <a:t> data.</a:t>
            </a:r>
          </a:p>
          <a:p>
            <a:r>
              <a:rPr lang="en-US" sz="2000" dirty="0" smtClean="0"/>
              <a:t>Signing in sheets</a:t>
            </a:r>
          </a:p>
          <a:p>
            <a:r>
              <a:rPr lang="en-US" sz="2000" dirty="0" smtClean="0"/>
              <a:t>Ward ‘at a glance board’</a:t>
            </a:r>
          </a:p>
          <a:p>
            <a:r>
              <a:rPr lang="en-US" sz="2000" dirty="0" smtClean="0"/>
              <a:t>Daily MDT</a:t>
            </a:r>
          </a:p>
          <a:p>
            <a:r>
              <a:rPr lang="en-US" sz="2000" dirty="0" smtClean="0"/>
              <a:t>Patient records</a:t>
            </a:r>
          </a:p>
          <a:p>
            <a:r>
              <a:rPr lang="en-US" sz="2000" dirty="0" smtClean="0"/>
              <a:t>Making appointments</a:t>
            </a:r>
          </a:p>
          <a:p>
            <a:r>
              <a:rPr lang="en-US" sz="2000" dirty="0" smtClean="0"/>
              <a:t>Faxing</a:t>
            </a:r>
          </a:p>
          <a:p>
            <a:r>
              <a:rPr lang="en-US" sz="2000" dirty="0" smtClean="0"/>
              <a:t>Education</a:t>
            </a:r>
            <a:endParaRPr lang="en-US" sz="2000" dirty="0"/>
          </a:p>
        </p:txBody>
      </p:sp>
    </p:spTree>
    <p:extLst>
      <p:ext uri="{BB962C8B-B14F-4D97-AF65-F5344CB8AC3E}">
        <p14:creationId xmlns:p14="http://schemas.microsoft.com/office/powerpoint/2010/main" val="236092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the right way to share</a:t>
            </a:r>
            <a:endParaRPr lang="en-US" dirty="0"/>
          </a:p>
        </p:txBody>
      </p:sp>
      <p:sp>
        <p:nvSpPr>
          <p:cNvPr id="3" name="Content Placeholder 2"/>
          <p:cNvSpPr>
            <a:spLocks noGrp="1"/>
          </p:cNvSpPr>
          <p:nvPr>
            <p:ph idx="1"/>
          </p:nvPr>
        </p:nvSpPr>
        <p:spPr/>
        <p:txBody>
          <a:bodyPr>
            <a:normAutofit lnSpcReduction="10000"/>
          </a:bodyPr>
          <a:lstStyle/>
          <a:p>
            <a:r>
              <a:rPr lang="en-US" dirty="0" smtClean="0"/>
              <a:t>“Paula </a:t>
            </a:r>
            <a:r>
              <a:rPr lang="mr-IN" dirty="0" smtClean="0"/>
              <a:t>–</a:t>
            </a:r>
            <a:r>
              <a:rPr lang="en-US" dirty="0" smtClean="0"/>
              <a:t> we need your advice”</a:t>
            </a:r>
          </a:p>
          <a:p>
            <a:r>
              <a:rPr lang="en-US" dirty="0" smtClean="0"/>
              <a:t>Mr As son (doctor) has asked to see his Dad’s scans before he goes with him to his oncology appointment next week. </a:t>
            </a:r>
          </a:p>
          <a:p>
            <a:r>
              <a:rPr lang="en-US" dirty="0" smtClean="0"/>
              <a:t>Can we do that?</a:t>
            </a:r>
          </a:p>
          <a:p>
            <a:r>
              <a:rPr lang="en-US" sz="2800" b="1" dirty="0" smtClean="0"/>
              <a:t>Can we do that?</a:t>
            </a:r>
          </a:p>
          <a:p>
            <a:r>
              <a:rPr lang="en-US" sz="2800" b="1" dirty="0" smtClean="0"/>
              <a:t>What do you need to know?</a:t>
            </a:r>
          </a:p>
          <a:p>
            <a:r>
              <a:rPr lang="en-US" sz="2800" b="1" dirty="0" smtClean="0"/>
              <a:t>How might you manage this?</a:t>
            </a:r>
            <a:endParaRPr lang="en-US" sz="2800" b="1" dirty="0"/>
          </a:p>
        </p:txBody>
      </p:sp>
    </p:spTree>
    <p:extLst>
      <p:ext uri="{BB962C8B-B14F-4D97-AF65-F5344CB8AC3E}">
        <p14:creationId xmlns:p14="http://schemas.microsoft.com/office/powerpoint/2010/main" val="382367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540</TotalTime>
  <Words>828</Words>
  <Application>Microsoft Office PowerPoint</Application>
  <PresentationFormat>On-screen Show (4:3)</PresentationFormat>
  <Paragraphs>90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Breeze</vt:lpstr>
      <vt:lpstr>Improving information sharing whilst ensuring patient confidentiality at end of life.</vt:lpstr>
      <vt:lpstr>Who are we?</vt:lpstr>
      <vt:lpstr>Who are we?</vt:lpstr>
      <vt:lpstr>My experience as a Caldicott Guardian in end of life care</vt:lpstr>
      <vt:lpstr>Caldicott Principles</vt:lpstr>
      <vt:lpstr>Key Challenges</vt:lpstr>
      <vt:lpstr>Culture of Compassion and Courage</vt:lpstr>
      <vt:lpstr>It’s the small things day to day</vt:lpstr>
      <vt:lpstr>Find the right way to share</vt:lpstr>
      <vt:lpstr>Find the right way to share</vt:lpstr>
      <vt:lpstr>Encourage learning from breaches</vt:lpstr>
      <vt:lpstr>Issues?</vt:lpstr>
      <vt:lpstr>Sharing information about those without capacity</vt:lpstr>
      <vt:lpstr>Confidentiality after death </vt:lpstr>
      <vt:lpstr>‘Real Life’ case</vt:lpstr>
      <vt:lpstr>PowerPoint Presentation</vt:lpstr>
      <vt:lpstr>Appropriate response?</vt:lpstr>
      <vt:lpstr>Outcome</vt:lpstr>
      <vt:lpstr>Golden Nuggets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information sharing whilst ensuring patient confidentiality at end of life.</dc:title>
  <dc:creator>Simon</dc:creator>
  <cp:lastModifiedBy>Paula Powell</cp:lastModifiedBy>
  <cp:revision>29</cp:revision>
  <dcterms:created xsi:type="dcterms:W3CDTF">2021-03-26T14:06:19Z</dcterms:created>
  <dcterms:modified xsi:type="dcterms:W3CDTF">2021-04-23T11:48:39Z</dcterms:modified>
</cp:coreProperties>
</file>