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5" r:id="rId2"/>
    <p:sldId id="260" r:id="rId3"/>
    <p:sldId id="273" r:id="rId4"/>
    <p:sldId id="262" r:id="rId5"/>
    <p:sldId id="263" r:id="rId6"/>
    <p:sldId id="264" r:id="rId7"/>
    <p:sldId id="272" r:id="rId8"/>
    <p:sldId id="266" r:id="rId9"/>
    <p:sldId id="267" r:id="rId10"/>
    <p:sldId id="271" r:id="rId11"/>
    <p:sldId id="269" r:id="rId12"/>
    <p:sldId id="281" r:id="rId13"/>
    <p:sldId id="276" r:id="rId14"/>
    <p:sldId id="277" r:id="rId15"/>
    <p:sldId id="278" r:id="rId16"/>
    <p:sldId id="279" r:id="rId17"/>
    <p:sldId id="282" r:id="rId18"/>
    <p:sldId id="283" r:id="rId19"/>
    <p:sldId id="270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7440">
          <p15:clr>
            <a:srgbClr val="A4A3A4"/>
          </p15:clr>
        </p15:guide>
        <p15:guide id="4" pos="240">
          <p15:clr>
            <a:srgbClr val="A4A3A4"/>
          </p15:clr>
        </p15:guide>
        <p15:guide id="5" pos="56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7E1"/>
    <a:srgbClr val="233645"/>
    <a:srgbClr val="71B0B3"/>
    <a:srgbClr val="F7F6F3"/>
    <a:srgbClr val="FCFDFC"/>
    <a:srgbClr val="D6D2C3"/>
    <a:srgbClr val="EAE8E1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678" y="102"/>
      </p:cViewPr>
      <p:guideLst>
        <p:guide pos="3840"/>
        <p:guide orient="horz" pos="2160"/>
        <p:guide pos="7440"/>
        <p:guide pos="240"/>
        <p:guide pos="5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6C517B-7610-B24C-BD9C-6F2AD70F5661}" type="datetimeFigureOut">
              <a:rPr lang="en-US"/>
              <a:pPr>
                <a:defRPr/>
              </a:pPr>
              <a:t>6/24/2021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530759-69F8-0644-954E-4341B0C4E5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292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Roboto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Roboto Regular" charset="0"/>
              </a:defRPr>
            </a:lvl1pPr>
          </a:lstStyle>
          <a:p>
            <a:pPr>
              <a:defRPr/>
            </a:pPr>
            <a:fld id="{724934B3-7144-F043-BC1A-9482070A8676}" type="datetimeFigureOut">
              <a:rPr lang="en-US"/>
              <a:pPr>
                <a:defRPr/>
              </a:pPr>
              <a:t>6/24/2021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Roboto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Roboto Regular" charset="0"/>
              </a:defRPr>
            </a:lvl1pPr>
          </a:lstStyle>
          <a:p>
            <a:pPr>
              <a:defRPr/>
            </a:pPr>
            <a:fld id="{72B7ECE2-3460-BD48-8EC9-576F2B9D06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19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 Regular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 Regular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 Regular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 Regular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Roboto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B7ECE2-3460-BD48-8EC9-576F2B9D062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8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ro slide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871663"/>
            <a:ext cx="64452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13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174" y="2852928"/>
            <a:ext cx="11426825" cy="2209063"/>
          </a:xfrm>
        </p:spPr>
        <p:txBody>
          <a:bodyPr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5968-AC6B-C84E-A22E-2F513A1B0C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2BA5380-D1BA-4AA0-9684-51B71379FA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5716" y="6400800"/>
            <a:ext cx="4114800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E1EE97DC-8FA6-4BC7-A15B-2E37AC347EA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81000" y="6400800"/>
            <a:ext cx="674716" cy="215900"/>
          </a:xfrm>
          <a:prstGeom prst="rect">
            <a:avLst/>
          </a:prstGeom>
        </p:spPr>
        <p:txBody>
          <a:bodyPr/>
          <a:lstStyle>
            <a:lvl1pPr>
              <a:defRPr b="0" i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2AF7284-D6DE-4BDA-B964-81330AFFCBA9}"/>
              </a:ext>
            </a:extLst>
          </p:cNvPr>
          <p:cNvSpPr txBox="1">
            <a:spLocks/>
          </p:cNvSpPr>
          <p:nvPr userDrawn="1"/>
        </p:nvSpPr>
        <p:spPr>
          <a:xfrm>
            <a:off x="7372350" y="6403110"/>
            <a:ext cx="4114800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b="0" i="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WellSky International | </a:t>
            </a:r>
          </a:p>
        </p:txBody>
      </p:sp>
    </p:spTree>
    <p:extLst>
      <p:ext uri="{BB962C8B-B14F-4D97-AF65-F5344CB8AC3E}">
        <p14:creationId xmlns:p14="http://schemas.microsoft.com/office/powerpoint/2010/main" val="63540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3" y="457201"/>
            <a:ext cx="11430000" cy="76809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2" y="1444625"/>
            <a:ext cx="5574175" cy="4732339"/>
          </a:xfrm>
        </p:spPr>
        <p:txBody>
          <a:bodyPr/>
          <a:lstStyle>
            <a:lvl1pPr marL="176213" indent="-176213">
              <a:buFont typeface="Arial" charset="0"/>
              <a:buChar char="•"/>
              <a:tabLst/>
              <a:defRPr sz="2000"/>
            </a:lvl1pPr>
            <a:lvl2pPr marL="344488" indent="-173038">
              <a:tabLst/>
              <a:defRPr sz="2000"/>
            </a:lvl2pPr>
            <a:lvl3pPr marL="517525" indent="-173038">
              <a:tabLst/>
              <a:defRPr sz="2000"/>
            </a:lvl3pPr>
            <a:lvl4pPr marL="631825" indent="-173038">
              <a:tabLst/>
              <a:defRPr sz="2000"/>
            </a:lvl4pPr>
            <a:lvl5pPr marL="800100" indent="-168275">
              <a:tabLst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E329B-2DA4-5E49-9721-C3DD1130E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938016A-DC2D-42E9-9557-B1267BED6B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5716" y="6400800"/>
            <a:ext cx="4114800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2849BF68-D03E-4B6C-9EC0-C65026156FD5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81000" y="6400800"/>
            <a:ext cx="674716" cy="215900"/>
          </a:xfrm>
          <a:prstGeom prst="rect">
            <a:avLst/>
          </a:prstGeom>
        </p:spPr>
        <p:txBody>
          <a:bodyPr/>
          <a:lstStyle>
            <a:lvl1pPr>
              <a:defRPr b="0" i="0" smtClean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98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4" y="457201"/>
            <a:ext cx="11426825" cy="76809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4" y="1444625"/>
            <a:ext cx="8569326" cy="4351337"/>
          </a:xfrm>
        </p:spPr>
        <p:txBody>
          <a:bodyPr/>
          <a:lstStyle>
            <a:lvl1pPr marL="171450" indent="-168275">
              <a:spcAft>
                <a:spcPts val="900"/>
              </a:spcAft>
              <a:buFont typeface="Arial" charset="0"/>
              <a:buChar char="•"/>
              <a:tabLst/>
              <a:defRPr/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192D4-865F-4541-A234-611037A106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790316-8BD5-4750-AFD8-100C2D1AA8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5716" y="6400800"/>
            <a:ext cx="4114800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3E68BEA2-340F-47F3-9A82-8AFCA28D51D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81000" y="6400800"/>
            <a:ext cx="674716" cy="215900"/>
          </a:xfrm>
          <a:prstGeom prst="rect">
            <a:avLst/>
          </a:prstGeom>
        </p:spPr>
        <p:txBody>
          <a:bodyPr/>
          <a:lstStyle>
            <a:lvl1pPr>
              <a:defRPr b="0" i="0" smtClean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213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3" y="457201"/>
            <a:ext cx="11430000" cy="76809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2" y="1444625"/>
            <a:ext cx="5574175" cy="4732340"/>
          </a:xfrm>
        </p:spPr>
        <p:txBody>
          <a:bodyPr/>
          <a:lstStyle>
            <a:lvl1pPr marL="171450" indent="-168275">
              <a:spcAft>
                <a:spcPts val="900"/>
              </a:spcAft>
              <a:buFont typeface="Arial" charset="0"/>
              <a:buChar char="•"/>
              <a:tabLst/>
              <a:defRPr/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160" y="1444625"/>
            <a:ext cx="5577840" cy="4732339"/>
          </a:xfrm>
        </p:spPr>
        <p:txBody>
          <a:bodyPr/>
          <a:lstStyle>
            <a:lvl1pPr marL="171450" indent="-168275">
              <a:spcAft>
                <a:spcPts val="900"/>
              </a:spcAft>
              <a:buFont typeface="Arial" charset="0"/>
              <a:buChar char="•"/>
              <a:tabLst/>
              <a:defRPr/>
            </a:lvl1pPr>
            <a:lvl2pPr>
              <a:spcAft>
                <a:spcPts val="900"/>
              </a:spcAft>
              <a:defRPr/>
            </a:lvl2pPr>
            <a:lvl3pPr>
              <a:spcAft>
                <a:spcPts val="900"/>
              </a:spcAft>
              <a:defRPr/>
            </a:lvl3pPr>
            <a:lvl4pPr>
              <a:spcAft>
                <a:spcPts val="900"/>
              </a:spcAft>
              <a:defRPr/>
            </a:lvl4pPr>
            <a:lvl5pPr>
              <a:spcAft>
                <a:spcPts val="9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2DC33-C7EE-3340-978F-85C027092A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3036386-69D2-4EE5-B52B-80D80049CD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5716" y="6400800"/>
            <a:ext cx="4114800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22779D3A-9E01-4AD5-8A09-6B19229706F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381000" y="6400800"/>
            <a:ext cx="674716" cy="215900"/>
          </a:xfrm>
          <a:prstGeom prst="rect">
            <a:avLst/>
          </a:prstGeom>
        </p:spPr>
        <p:txBody>
          <a:bodyPr/>
          <a:lstStyle>
            <a:lvl1pPr>
              <a:defRPr b="0" i="0" smtClean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3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white backgro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1871663"/>
            <a:ext cx="64452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384175" y="4603131"/>
            <a:ext cx="11426825" cy="537558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6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833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ro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16628" r="1242" b="426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" y="542509"/>
            <a:ext cx="5317067" cy="184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61" b="40952"/>
          <a:stretch>
            <a:fillRect/>
          </a:stretch>
        </p:blipFill>
        <p:spPr bwMode="auto">
          <a:xfrm>
            <a:off x="4637088" y="2312988"/>
            <a:ext cx="7558087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4463"/>
            <a:ext cx="29940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175" y="2852928"/>
            <a:ext cx="8742127" cy="150114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175" y="4778553"/>
            <a:ext cx="7473766" cy="277194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4175" y="5056188"/>
            <a:ext cx="5711825" cy="215900"/>
          </a:xfrm>
          <a:prstGeom prst="rect">
            <a:avLst/>
          </a:prstGeom>
        </p:spPr>
        <p:txBody>
          <a:bodyPr/>
          <a:lstStyle>
            <a:lvl1pPr algn="l">
              <a:defRPr sz="1050" b="0" i="0" smtClean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0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4463"/>
            <a:ext cx="2994025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175" y="2852928"/>
            <a:ext cx="8742127" cy="150114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4175" y="4778553"/>
            <a:ext cx="7473766" cy="277194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4175" y="5056188"/>
            <a:ext cx="5711825" cy="215900"/>
          </a:xfrm>
          <a:prstGeom prst="rect">
            <a:avLst/>
          </a:prstGeom>
        </p:spPr>
        <p:txBody>
          <a:bodyPr/>
          <a:lstStyle>
            <a:lvl1pPr algn="l">
              <a:defRPr sz="1050" b="0" i="0" smtClean="0"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9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indig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174" y="2852928"/>
            <a:ext cx="11426825" cy="2209063"/>
          </a:xfrm>
        </p:spPr>
        <p:txBody>
          <a:bodyPr/>
          <a:lstStyle>
            <a:lvl1pPr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55716" y="6400800"/>
            <a:ext cx="4114800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fld id="{EB911320-080E-894C-B5B3-B8BAB1A3C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2"/>
          </p:nvPr>
        </p:nvSpPr>
        <p:spPr>
          <a:xfrm>
            <a:off x="381000" y="6400800"/>
            <a:ext cx="674716" cy="215900"/>
          </a:xfrm>
          <a:prstGeom prst="rect">
            <a:avLst/>
          </a:prstGeom>
        </p:spPr>
        <p:txBody>
          <a:bodyPr/>
          <a:lstStyle>
            <a:lvl1pPr>
              <a:defRPr b="0" i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AF4097F-814C-416E-B8DD-16E2A290C001}"/>
              </a:ext>
            </a:extLst>
          </p:cNvPr>
          <p:cNvSpPr txBox="1">
            <a:spLocks/>
          </p:cNvSpPr>
          <p:nvPr userDrawn="1"/>
        </p:nvSpPr>
        <p:spPr>
          <a:xfrm>
            <a:off x="7372350" y="6403110"/>
            <a:ext cx="4114800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b="0" i="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WellSky International | </a:t>
            </a:r>
          </a:p>
        </p:txBody>
      </p:sp>
    </p:spTree>
    <p:extLst>
      <p:ext uri="{BB962C8B-B14F-4D97-AF65-F5344CB8AC3E}">
        <p14:creationId xmlns:p14="http://schemas.microsoft.com/office/powerpoint/2010/main" val="211852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174" y="2852928"/>
            <a:ext cx="11426825" cy="22090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276D14F-CE5F-CB4E-82CA-F913450668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A75C3F-B80A-42B2-95E7-4C98A939D5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5716" y="6400800"/>
            <a:ext cx="4114800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B00DD0E9-87C6-4463-8D53-ECC40BF778E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1000" y="6400800"/>
            <a:ext cx="674716" cy="215900"/>
          </a:xfrm>
          <a:prstGeom prst="rect">
            <a:avLst/>
          </a:prstGeom>
        </p:spPr>
        <p:txBody>
          <a:bodyPr/>
          <a:lstStyle>
            <a:lvl1pPr>
              <a:defRPr b="0" i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EF01D53-9D48-47C6-A552-F5DFB9A6C37B}"/>
              </a:ext>
            </a:extLst>
          </p:cNvPr>
          <p:cNvSpPr txBox="1">
            <a:spLocks/>
          </p:cNvSpPr>
          <p:nvPr userDrawn="1"/>
        </p:nvSpPr>
        <p:spPr>
          <a:xfrm>
            <a:off x="7372350" y="6403110"/>
            <a:ext cx="4114800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b="0" i="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WellSky International | </a:t>
            </a:r>
          </a:p>
        </p:txBody>
      </p:sp>
    </p:spTree>
    <p:extLst>
      <p:ext uri="{BB962C8B-B14F-4D97-AF65-F5344CB8AC3E}">
        <p14:creationId xmlns:p14="http://schemas.microsoft.com/office/powerpoint/2010/main" val="76529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ch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174" y="2852928"/>
            <a:ext cx="11426825" cy="2209063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6BD0D20-A83B-E443-8494-41C08099D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556B3B4-1A8D-4205-84FD-A835853BF2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5716" y="6400800"/>
            <a:ext cx="4114800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E98E1774-875B-478F-8338-B0B68789FD4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1000" y="6400800"/>
            <a:ext cx="674716" cy="215900"/>
          </a:xfrm>
          <a:prstGeom prst="rect">
            <a:avLst/>
          </a:prstGeom>
        </p:spPr>
        <p:txBody>
          <a:bodyPr/>
          <a:lstStyle>
            <a:lvl1pPr>
              <a:defRPr b="0" i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41135DA-ED0D-4172-AAD7-BF7A559BBD46}"/>
              </a:ext>
            </a:extLst>
          </p:cNvPr>
          <p:cNvSpPr txBox="1">
            <a:spLocks/>
          </p:cNvSpPr>
          <p:nvPr userDrawn="1"/>
        </p:nvSpPr>
        <p:spPr>
          <a:xfrm>
            <a:off x="7372350" y="6403110"/>
            <a:ext cx="4114800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b="0" i="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WellSky International | </a:t>
            </a:r>
          </a:p>
        </p:txBody>
      </p:sp>
    </p:spTree>
    <p:extLst>
      <p:ext uri="{BB962C8B-B14F-4D97-AF65-F5344CB8AC3E}">
        <p14:creationId xmlns:p14="http://schemas.microsoft.com/office/powerpoint/2010/main" val="103424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ochr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Roboto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4174" y="2852928"/>
            <a:ext cx="11426825" cy="2209063"/>
          </a:xfr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9277942-591C-A941-855B-A308CECA13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F931F2-0D5D-43C1-A5D1-679A3AD8B9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5716" y="6400800"/>
            <a:ext cx="4114800" cy="2159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8" name="Date Placeholder 2">
            <a:extLst>
              <a:ext uri="{FF2B5EF4-FFF2-40B4-BE49-F238E27FC236}">
                <a16:creationId xmlns:a16="http://schemas.microsoft.com/office/drawing/2014/main" id="{0718A8A4-5760-4040-88BD-5D7C2A2FFC7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1000" y="6400800"/>
            <a:ext cx="674716" cy="215900"/>
          </a:xfrm>
          <a:prstGeom prst="rect">
            <a:avLst/>
          </a:prstGeom>
        </p:spPr>
        <p:txBody>
          <a:bodyPr/>
          <a:lstStyle>
            <a:lvl1pPr>
              <a:defRPr b="0" i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6502692-F7C5-4D0C-BCDC-5FCA2F0ACCEA}"/>
              </a:ext>
            </a:extLst>
          </p:cNvPr>
          <p:cNvSpPr txBox="1">
            <a:spLocks/>
          </p:cNvSpPr>
          <p:nvPr userDrawn="1"/>
        </p:nvSpPr>
        <p:spPr>
          <a:xfrm>
            <a:off x="7372350" y="6403110"/>
            <a:ext cx="4114800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b="0" i="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>
                <a:solidFill>
                  <a:schemeClr val="bg1"/>
                </a:solidFill>
              </a:rPr>
              <a:t>WellSky International | </a:t>
            </a:r>
          </a:p>
        </p:txBody>
      </p:sp>
    </p:spTree>
    <p:extLst>
      <p:ext uri="{BB962C8B-B14F-4D97-AF65-F5344CB8AC3E}">
        <p14:creationId xmlns:p14="http://schemas.microsoft.com/office/powerpoint/2010/main" val="78315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4175" y="457200"/>
            <a:ext cx="11426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4175" y="1444625"/>
            <a:ext cx="114268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00800"/>
            <a:ext cx="691342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2342" y="6400800"/>
            <a:ext cx="4114800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7150" y="6400800"/>
            <a:ext cx="323850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>
              <a:defRPr/>
            </a:pPr>
            <a:fld id="{54CD3C4D-96CB-574D-AF81-B41DF66C7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31E5967-B9A1-48B6-AB5C-A3BD48A07BF3}"/>
              </a:ext>
            </a:extLst>
          </p:cNvPr>
          <p:cNvSpPr txBox="1">
            <a:spLocks/>
          </p:cNvSpPr>
          <p:nvPr userDrawn="1"/>
        </p:nvSpPr>
        <p:spPr>
          <a:xfrm>
            <a:off x="7372350" y="6403110"/>
            <a:ext cx="4114800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b="0" i="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/>
              <a:t>WellSky International |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47" r:id="rId11"/>
    <p:sldLayoutId id="2147483748" r:id="rId12"/>
    <p:sldLayoutId id="2147483749" r:id="rId13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Roboto Light" charset="0"/>
          <a:ea typeface="Roboto Light" charset="0"/>
          <a:cs typeface="Roboto Ligh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oboto Light" charset="0"/>
          <a:ea typeface="Roboto Light" charset="0"/>
          <a:cs typeface="Roboto Ligh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oboto Light" charset="0"/>
          <a:ea typeface="Roboto Light" charset="0"/>
          <a:cs typeface="Roboto Ligh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oboto Light" charset="0"/>
          <a:ea typeface="Roboto Light" charset="0"/>
          <a:cs typeface="Roboto Ligh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oboto Light" charset="0"/>
          <a:ea typeface="Roboto Light" charset="0"/>
          <a:cs typeface="Roboto Ligh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oboto Light" charset="0"/>
          <a:ea typeface="Roboto Light" charset="0"/>
          <a:cs typeface="Roboto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oboto Light" charset="0"/>
          <a:ea typeface="Roboto Light" charset="0"/>
          <a:cs typeface="Roboto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oboto Light" charset="0"/>
          <a:ea typeface="Roboto Light" charset="0"/>
          <a:cs typeface="Roboto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Roboto Light" charset="0"/>
          <a:ea typeface="Roboto Light" charset="0"/>
          <a:cs typeface="Roboto Light" charset="0"/>
        </a:defRPr>
      </a:lvl9pPr>
    </p:titleStyle>
    <p:bodyStyle>
      <a:lvl1pPr marL="171450" indent="-166688" algn="l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Roboto Light" charset="0"/>
          <a:ea typeface="Roboto Light" charset="0"/>
          <a:cs typeface="Roboto Light" charset="0"/>
        </a:defRPr>
      </a:lvl1pPr>
      <a:lvl2pPr marL="344488" indent="-165100" algn="l" rtl="0" eaLnBrk="1" fontAlgn="base" hangingPunct="1">
        <a:spcBef>
          <a:spcPct val="0"/>
        </a:spcBef>
        <a:spcAft>
          <a:spcPts val="600"/>
        </a:spcAft>
        <a:buFont typeface=".AppleSystemUIFont" charset="-120"/>
        <a:buChar char="-"/>
        <a:defRPr sz="1600" kern="1200">
          <a:solidFill>
            <a:schemeClr val="tx1"/>
          </a:solidFill>
          <a:latin typeface="Roboto Light" charset="0"/>
          <a:ea typeface="Roboto Light" charset="0"/>
          <a:cs typeface="Roboto Light" charset="0"/>
        </a:defRPr>
      </a:lvl2pPr>
      <a:lvl3pPr marL="461963" indent="-117475" algn="l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Roboto Light" charset="0"/>
          <a:ea typeface="Roboto Light" charset="0"/>
          <a:cs typeface="Roboto Light" charset="0"/>
        </a:defRPr>
      </a:lvl3pPr>
      <a:lvl4pPr marL="635000" indent="-166688" algn="l" rtl="0" eaLnBrk="1" fontAlgn="base" hangingPunct="1">
        <a:spcBef>
          <a:spcPct val="0"/>
        </a:spcBef>
        <a:spcAft>
          <a:spcPts val="600"/>
        </a:spcAft>
        <a:buFont typeface=".AppleSystemUIFont" charset="-120"/>
        <a:buChar char="-"/>
        <a:defRPr sz="1600" kern="1200">
          <a:solidFill>
            <a:schemeClr val="tx1"/>
          </a:solidFill>
          <a:latin typeface="Roboto Light" charset="0"/>
          <a:ea typeface="Roboto Light" charset="0"/>
          <a:cs typeface="Roboto Light" charset="0"/>
        </a:defRPr>
      </a:lvl4pPr>
      <a:lvl5pPr marL="862013" indent="-165100" algn="l" rtl="0" eaLnBrk="1" fontAlgn="base" hangingPunct="1">
        <a:spcBef>
          <a:spcPct val="0"/>
        </a:spcBef>
        <a:spcAft>
          <a:spcPts val="600"/>
        </a:spcAft>
        <a:buFont typeface="Arial" charset="0"/>
        <a:buChar char="•"/>
        <a:defRPr sz="1600" kern="1200">
          <a:solidFill>
            <a:schemeClr val="tx1"/>
          </a:solidFill>
          <a:latin typeface="Roboto Light" charset="0"/>
          <a:ea typeface="Roboto Light" charset="0"/>
          <a:cs typeface="Roboto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wsisales@wellsky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wellsky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452827-DD5B-4A80-B9A0-A24FC5E3CD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Controlled Drugs Manager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EA0C416-1333-45BC-8EDA-7774A45AE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175" y="4076874"/>
            <a:ext cx="7473766" cy="277194"/>
          </a:xfrm>
        </p:spPr>
        <p:txBody>
          <a:bodyPr/>
          <a:lstStyle/>
          <a:p>
            <a:r>
              <a:rPr lang="en-GB" dirty="0"/>
              <a:t>High-Level Overview</a:t>
            </a:r>
          </a:p>
          <a:p>
            <a:r>
              <a:rPr lang="en-GB" dirty="0"/>
              <a:t>Daniel Hinchley – International Business Development Manager</a:t>
            </a:r>
          </a:p>
        </p:txBody>
      </p:sp>
    </p:spTree>
    <p:extLst>
      <p:ext uri="{BB962C8B-B14F-4D97-AF65-F5344CB8AC3E}">
        <p14:creationId xmlns:p14="http://schemas.microsoft.com/office/powerpoint/2010/main" val="176962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80648-DDC7-43BA-BDAB-E8216120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2852928"/>
            <a:ext cx="11426825" cy="2209063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Implementation, Training and Support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305BD-C1F0-465D-B4FB-194200EFAB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5716" y="6400800"/>
            <a:ext cx="4114800" cy="2159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|  WellSky CD Manager Presentation for Hospitals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F4E2E-3B3F-4B0B-B20C-D007F30DD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7150" y="6400800"/>
            <a:ext cx="323850" cy="2159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0276D14F-CE5F-CB4E-82CA-F9134506687E}" type="slidenum">
              <a:rPr 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53ECB-C972-4C18-A15B-5ACEE88FB4E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1000" y="6400800"/>
            <a:ext cx="674716" cy="2159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9/7/2020</a:t>
            </a:r>
          </a:p>
        </p:txBody>
      </p:sp>
    </p:spTree>
    <p:extLst>
      <p:ext uri="{BB962C8B-B14F-4D97-AF65-F5344CB8AC3E}">
        <p14:creationId xmlns:p14="http://schemas.microsoft.com/office/powerpoint/2010/main" val="161246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9730" y="2098381"/>
            <a:ext cx="5243405" cy="156848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26518" marR="6773" indent="-546086">
              <a:lnSpc>
                <a:spcPct val="116100"/>
              </a:lnSpc>
              <a:spcBef>
                <a:spcPts val="2873"/>
              </a:spcBef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Implementation process aligned to hospital IT  and clinical standards and processes</a:t>
            </a:r>
          </a:p>
          <a:p>
            <a:pPr>
              <a:spcBef>
                <a:spcPts val="67"/>
              </a:spcBef>
              <a:buClr>
                <a:srgbClr val="F4B895"/>
              </a:buClr>
              <a:buFont typeface="MS PGothic"/>
              <a:buChar char="✓"/>
            </a:pPr>
            <a:endParaRPr spc="-27" dirty="0">
              <a:solidFill>
                <a:srgbClr val="666666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marR="541853" indent="-546086">
              <a:lnSpc>
                <a:spcPct val="116100"/>
              </a:lnSpc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Multi-staged rollout recommended:  Pharmacy ⇾ A few wards ⇾ full hospital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30466" y="2958105"/>
            <a:ext cx="5676900" cy="160035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63019" marR="124457" indent="-546086">
              <a:lnSpc>
                <a:spcPct val="116100"/>
              </a:lnSpc>
              <a:spcBef>
                <a:spcPts val="133"/>
              </a:spcBef>
              <a:buClr>
                <a:srgbClr val="F4B895"/>
              </a:buClr>
              <a:buFont typeface="MS PGothic"/>
              <a:buChar char="✓"/>
              <a:tabLst>
                <a:tab pos="562173" algn="l"/>
                <a:tab pos="563019" algn="l"/>
              </a:tabLst>
            </a:pPr>
            <a:r>
              <a:rPr lang="en-GB" spc="-4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WellSky</a:t>
            </a:r>
            <a:r>
              <a:rPr spc="-4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lang="en-GB"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provide all T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raining</a:t>
            </a:r>
            <a:r>
              <a:rPr spc="-1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material</a:t>
            </a:r>
            <a:r>
              <a:rPr lang="en-GB"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s</a:t>
            </a:r>
            <a:r>
              <a:rPr spc="-1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and</a:t>
            </a:r>
            <a:r>
              <a:rPr spc="-1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documentation</a:t>
            </a:r>
            <a:r>
              <a:rPr spc="-1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lang="en-GB" spc="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necessary</a:t>
            </a: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.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67"/>
              </a:spcBef>
              <a:buClr>
                <a:srgbClr val="F4B895"/>
              </a:buClr>
              <a:buFont typeface="MS PGothic"/>
              <a:buChar char="✓"/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563019" marR="6773" indent="-546086">
              <a:lnSpc>
                <a:spcPct val="116100"/>
              </a:lnSpc>
              <a:buClr>
                <a:srgbClr val="F4B895"/>
              </a:buClr>
              <a:buFont typeface="MS PGothic"/>
              <a:buChar char="✓"/>
              <a:tabLst>
                <a:tab pos="562173" algn="l"/>
                <a:tab pos="563019" algn="l"/>
              </a:tabLst>
            </a:pPr>
            <a:r>
              <a:rPr lang="en-GB" spc="-4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WellSky</a:t>
            </a:r>
            <a:r>
              <a:rPr spc="-4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provides exceptional support governed by  SLA response and resolution targets.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FBDBF57-8FA9-4818-ADA2-ACE9BCBE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Implementation, Training and Support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A047181-5E27-4A4A-BFB8-7805EFBF442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7802271-AF56-4497-BEF2-B0826B0BE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C3E8B3A-F5B5-47AF-8AC9-721810C7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192D4-865F-4541-A234-611037A106C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80648-DDC7-43BA-BDAB-E8216120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GB" dirty="0"/>
              <a:t>Workflow Driven User Interface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F4E2E-3B3F-4B0B-B20C-D007F30DD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0276D14F-CE5F-CB4E-82CA-F9134506687E}" type="slidenum">
              <a:rPr 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305BD-C1F0-465D-B4FB-194200EFAB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|  WellSky CD Manager Presentation for Hospitals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53ECB-C972-4C18-A15B-5ACEE88FB4E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9/7/2020</a:t>
            </a:r>
          </a:p>
        </p:txBody>
      </p:sp>
    </p:spTree>
    <p:extLst>
      <p:ext uri="{BB962C8B-B14F-4D97-AF65-F5344CB8AC3E}">
        <p14:creationId xmlns:p14="http://schemas.microsoft.com/office/powerpoint/2010/main" val="3260715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FBDBF57-8FA9-4818-ADA2-ACE9BCBE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Pharmacy Registers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A047181-5E27-4A4A-BFB8-7805EFBF442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7802271-AF56-4497-BEF2-B0826B0BE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C3E8B3A-F5B5-47AF-8AC9-721810C7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192D4-865F-4541-A234-611037A106C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19FA6E-4E12-496B-915E-A4498921F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55" y="1058014"/>
            <a:ext cx="9026836" cy="51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33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FBDBF57-8FA9-4818-ADA2-ACE9BCBE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Pharmacy Registers – Supply to Ward Wards or Sale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A047181-5E27-4A4A-BFB8-7805EFBF442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7802271-AF56-4497-BEF2-B0826B0BE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C3E8B3A-F5B5-47AF-8AC9-721810C7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192D4-865F-4541-A234-611037A106C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19FA6E-4E12-496B-915E-A4498921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955" y="1058014"/>
            <a:ext cx="9026835" cy="51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93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FBDBF57-8FA9-4818-ADA2-ACE9BCBE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Pharmacy Registers – Supply to Patients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A047181-5E27-4A4A-BFB8-7805EFBF442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7802271-AF56-4497-BEF2-B0826B0BE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C3E8B3A-F5B5-47AF-8AC9-721810C7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192D4-865F-4541-A234-611037A106C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19FA6E-4E12-496B-915E-A4498921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955" y="1058014"/>
            <a:ext cx="9026835" cy="519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25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FBDBF57-8FA9-4818-ADA2-ACE9BCBE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Built-in Home Office Report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A047181-5E27-4A4A-BFB8-7805EFBF442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7802271-AF56-4497-BEF2-B0826B0BE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C3E8B3A-F5B5-47AF-8AC9-721810C7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192D4-865F-4541-A234-611037A106C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19FA6E-4E12-496B-915E-A4498921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955" y="1058014"/>
            <a:ext cx="9026834" cy="519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FBDBF57-8FA9-4818-ADA2-ACE9BCBE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Ward-Based Registers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A047181-5E27-4A4A-BFB8-7805EFBF442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7802271-AF56-4497-BEF2-B0826B0BE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C3E8B3A-F5B5-47AF-8AC9-721810C7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192D4-865F-4541-A234-611037A106C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19FA6E-4E12-496B-915E-A4498921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955" y="1058014"/>
            <a:ext cx="9026834" cy="519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9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FBDBF57-8FA9-4818-ADA2-ACE9BCBE5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Comprehensive CD POD Management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A047181-5E27-4A4A-BFB8-7805EFBF442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7802271-AF56-4497-BEF2-B0826B0BE9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C3E8B3A-F5B5-47AF-8AC9-721810C7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192D4-865F-4541-A234-611037A106C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19FA6E-4E12-496B-915E-A4498921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6956" y="1058014"/>
            <a:ext cx="9026832" cy="519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14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12A8C6-3CA7-4506-95E4-584F9E09C173}"/>
              </a:ext>
            </a:extLst>
          </p:cNvPr>
          <p:cNvSpPr txBox="1"/>
          <p:nvPr/>
        </p:nvSpPr>
        <p:spPr>
          <a:xfrm>
            <a:off x="896646" y="3568824"/>
            <a:ext cx="30450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Roboto Light" panose="02000000000000000000" pitchFamily="2" charset="0"/>
                <a:ea typeface="Roboto Light" panose="02000000000000000000" pitchFamily="2" charset="0"/>
              </a:rPr>
              <a:t>Thank</a:t>
            </a:r>
            <a:r>
              <a:rPr lang="en-GB" sz="4000" dirty="0">
                <a:latin typeface="Roboto Light" panose="02000000000000000000" pitchFamily="2" charset="0"/>
                <a:ea typeface="Roboto Light" panose="02000000000000000000" pitchFamily="2" charset="0"/>
              </a:rPr>
              <a:t>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770C5F-D97E-4415-B133-23E610F387CE}"/>
              </a:ext>
            </a:extLst>
          </p:cNvPr>
          <p:cNvSpPr txBox="1"/>
          <p:nvPr/>
        </p:nvSpPr>
        <p:spPr>
          <a:xfrm>
            <a:off x="896646" y="4881872"/>
            <a:ext cx="52999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For more information contact </a:t>
            </a:r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  <a:hlinkClick r:id="rId3"/>
              </a:rPr>
              <a:t>wsisales@wellsky.com</a:t>
            </a:r>
            <a:endParaRPr lang="en-GB" sz="4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</a:rPr>
              <a:t>01268 416348</a:t>
            </a:r>
          </a:p>
          <a:p>
            <a:r>
              <a:rPr lang="en-GB" sz="2800" dirty="0">
                <a:latin typeface="Roboto Light" panose="02000000000000000000" pitchFamily="2" charset="0"/>
                <a:ea typeface="Roboto Light" panose="02000000000000000000" pitchFamily="2" charset="0"/>
                <a:hlinkClick r:id="rId4"/>
              </a:rPr>
              <a:t>www.wellsky.org</a:t>
            </a:r>
            <a:endParaRPr lang="en-GB" sz="2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GB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46533" y="2896125"/>
            <a:ext cx="1952800" cy="3367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4174" y="1402851"/>
            <a:ext cx="8899312" cy="4358159"/>
          </a:xfrm>
          <a:prstGeom prst="rect">
            <a:avLst/>
          </a:prstGeom>
        </p:spPr>
        <p:txBody>
          <a:bodyPr vert="horz" wrap="square" lIns="0" tIns="37253" rIns="0" bIns="0" rtlCol="0">
            <a:spAutoFit/>
          </a:bodyPr>
          <a:lstStyle/>
          <a:p>
            <a:pPr marL="16933" marR="285320">
              <a:lnSpc>
                <a:spcPts val="3800"/>
              </a:lnSpc>
              <a:spcBef>
                <a:spcPts val="293"/>
              </a:spcBef>
            </a:pPr>
            <a:r>
              <a:rPr sz="3200" spc="-16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To </a:t>
            </a:r>
            <a:r>
              <a:rPr sz="3200" spc="-2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provide </a:t>
            </a:r>
            <a:r>
              <a:rPr sz="3200"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an </a:t>
            </a:r>
            <a:r>
              <a:rPr sz="3200" spc="-5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innovative, </a:t>
            </a:r>
            <a:r>
              <a:rPr sz="3200"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hospital-wide</a:t>
            </a:r>
            <a:r>
              <a:rPr sz="3200" spc="-64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z="3200" spc="-5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controlled  </a:t>
            </a:r>
            <a:r>
              <a:rPr sz="3200"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drug </a:t>
            </a:r>
            <a:r>
              <a:rPr sz="3200" spc="-7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management </a:t>
            </a:r>
            <a:r>
              <a:rPr sz="3200" spc="-4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platform</a:t>
            </a:r>
            <a:r>
              <a:rPr sz="3200" spc="-46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z="3200" spc="-1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that...</a:t>
            </a:r>
            <a:endParaRPr sz="3200"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indent="-546086">
              <a:spcBef>
                <a:spcPts val="3660"/>
              </a:spcBef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5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Assists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2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in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controlled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drug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4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compliance,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governance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and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reduction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of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drug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diversion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47"/>
              </a:spcBef>
              <a:buClr>
                <a:srgbClr val="F4B895"/>
              </a:buClr>
              <a:buFont typeface="MS PGothic"/>
              <a:buChar char="✓"/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indent="-546086"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7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Vastly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4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improves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hospital-wide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controlled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drug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4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management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efficiencies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47"/>
              </a:spcBef>
              <a:buClr>
                <a:srgbClr val="F4B895"/>
              </a:buClr>
              <a:buFont typeface="MS PGothic"/>
              <a:buChar char="✓"/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indent="-546086"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Increases </a:t>
            </a: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controlled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drug </a:t>
            </a: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register</a:t>
            </a:r>
            <a:r>
              <a:rPr spc="-35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accuracy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73"/>
              </a:spcBef>
              <a:buClr>
                <a:srgbClr val="F4B895"/>
              </a:buClr>
              <a:buFont typeface="MS PGothic"/>
              <a:buChar char="✓"/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marR="362364" indent="-546086">
              <a:lnSpc>
                <a:spcPct val="116100"/>
              </a:lnSpc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Is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adaptable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to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4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your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hospital’s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unique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logistical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and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2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technical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4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environment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and  </a:t>
            </a: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controlled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drug </a:t>
            </a: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register</a:t>
            </a:r>
            <a:r>
              <a:rPr spc="-28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4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process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47"/>
              </a:spcBef>
              <a:buClr>
                <a:srgbClr val="F4B895"/>
              </a:buClr>
              <a:buFont typeface="MS PGothic"/>
              <a:buChar char="✓"/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indent="-546086"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Is</a:t>
            </a:r>
            <a:r>
              <a:rPr spc="-1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intuitive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and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5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easy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to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6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use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and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learn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56E58E1-67CF-4204-9206-980329714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Product Vision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8EB619E-00E0-47A4-A2B9-82352D22A56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05B6D33-3D66-4F75-8257-86BC12CAB8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32A4E83-06D3-4ADB-8890-1F6BB9BF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192D4-865F-4541-A234-611037A106C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79072-A3DF-4A1B-8397-A0746A51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2852928"/>
            <a:ext cx="11426825" cy="2209063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Value Proposition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8D59BB-C648-466E-8786-6526B72468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7150" y="6400800"/>
            <a:ext cx="323850" cy="2159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0276D14F-CE5F-CB4E-82CA-F9134506687E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F329B-7C2D-47FC-B3C2-B0AE927446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5716" y="6400800"/>
            <a:ext cx="4114800" cy="2159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|  WellSky CD Manager Presentation for Hospitals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0E3D4-BD9F-487E-9488-2CADC2B32F2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1000" y="6400800"/>
            <a:ext cx="674716" cy="2159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9/7/2020</a:t>
            </a:r>
          </a:p>
        </p:txBody>
      </p:sp>
    </p:spTree>
    <p:extLst>
      <p:ext uri="{BB962C8B-B14F-4D97-AF65-F5344CB8AC3E}">
        <p14:creationId xmlns:p14="http://schemas.microsoft.com/office/powerpoint/2010/main" val="312158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174" y="457201"/>
            <a:ext cx="11426825" cy="509541"/>
          </a:xfrm>
          <a:prstGeom prst="rect">
            <a:avLst/>
          </a:prstGeom>
        </p:spPr>
        <p:txBody>
          <a:bodyPr vert="horz" wrap="square" lIns="0" tIns="16933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GB" sz="3200" spc="-120" dirty="0">
                <a:solidFill>
                  <a:schemeClr val="tx1"/>
                </a:solidFill>
              </a:rPr>
              <a:t>Governance &amp; Compliance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27233" y="2791800"/>
            <a:ext cx="1381233" cy="2384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98434" y="2014795"/>
            <a:ext cx="4698153" cy="251008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8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Outcomes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33"/>
              </a:spcBef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indent="-546086"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8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Reduce </a:t>
            </a: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potential </a:t>
            </a:r>
            <a:r>
              <a:rPr spc="-2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for fraudulent</a:t>
            </a:r>
            <a:r>
              <a:rPr spc="-305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2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behavior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47"/>
              </a:spcBef>
              <a:buClr>
                <a:srgbClr val="F4B895"/>
              </a:buClr>
              <a:buFont typeface="MS PGothic"/>
              <a:buChar char="✓"/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indent="-546086"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Improve </a:t>
            </a: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investigative</a:t>
            </a:r>
            <a:r>
              <a:rPr spc="-18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4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processes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47"/>
              </a:spcBef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indent="-546086"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2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Increased</a:t>
            </a:r>
            <a:r>
              <a:rPr spc="-1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visibility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47"/>
              </a:spcBef>
              <a:buClr>
                <a:srgbClr val="F4B895"/>
              </a:buClr>
              <a:buFont typeface="MS PGothic"/>
              <a:buChar char="✓"/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indent="-546086"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Improved</a:t>
            </a:r>
            <a:r>
              <a:rPr spc="-1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4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safety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4174" y="2014795"/>
            <a:ext cx="3390900" cy="286082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Capabilities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33"/>
              </a:spcBef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indent="-546086"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9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Real </a:t>
            </a: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time</a:t>
            </a:r>
            <a:r>
              <a:rPr spc="-1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alerting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47"/>
              </a:spcBef>
              <a:buClr>
                <a:srgbClr val="F4B895"/>
              </a:buClr>
              <a:buFont typeface="MS PGothic"/>
              <a:buChar char="✓"/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indent="-546086"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Reporting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47"/>
              </a:spcBef>
              <a:buClr>
                <a:srgbClr val="F4B895"/>
              </a:buClr>
              <a:buFont typeface="MS PGothic"/>
              <a:buChar char="✓"/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indent="-546086"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2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Audit</a:t>
            </a:r>
            <a:r>
              <a:rPr spc="-1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tracking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73"/>
              </a:spcBef>
              <a:buClr>
                <a:srgbClr val="F4B895"/>
              </a:buClr>
              <a:buFont typeface="MS PGothic"/>
              <a:buChar char="✓"/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marR="6773" indent="-546086">
              <a:lnSpc>
                <a:spcPct val="116100"/>
              </a:lnSpc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6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Enforcement </a:t>
            </a: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of </a:t>
            </a:r>
            <a:r>
              <a:rPr spc="-2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precise</a:t>
            </a:r>
            <a:r>
              <a:rPr spc="-305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and  </a:t>
            </a: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consistent</a:t>
            </a:r>
            <a:r>
              <a:rPr spc="-1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procedures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797000" y="2791799"/>
            <a:ext cx="1082917" cy="24206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8F91C16-23C7-4A64-AC98-48B7A9DE5EE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787733A-0ECC-499E-A973-9A9DAB4A7C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F8FB1E7-4E26-4116-BF17-58E767F0D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192D4-865F-4541-A234-611037A106C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8271" y="2319604"/>
            <a:ext cx="4156287" cy="195609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26518" indent="-546086">
              <a:spcBef>
                <a:spcPts val="3233"/>
              </a:spcBef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6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Paperless</a:t>
            </a:r>
            <a:r>
              <a:rPr spc="-1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solution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47"/>
              </a:spcBef>
              <a:buClr>
                <a:srgbClr val="F4B895"/>
              </a:buClr>
              <a:buFont typeface="MS PGothic"/>
              <a:buChar char="✓"/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indent="-546086"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Integrated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47"/>
              </a:spcBef>
              <a:buClr>
                <a:srgbClr val="F4B895"/>
              </a:buClr>
              <a:buFont typeface="MS PGothic"/>
              <a:buChar char="✓"/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indent="-546086"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4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Automated </a:t>
            </a: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inventory</a:t>
            </a:r>
            <a:r>
              <a:rPr spc="-17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control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47"/>
              </a:spcBef>
              <a:buClr>
                <a:srgbClr val="F4B895"/>
              </a:buClr>
              <a:buFont typeface="MS PGothic"/>
              <a:buChar char="✓"/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indent="-546086"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9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Fast </a:t>
            </a:r>
            <a:r>
              <a:rPr spc="-4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access </a:t>
            </a: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to</a:t>
            </a:r>
            <a:r>
              <a:rPr spc="-19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data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03500" y="1881659"/>
            <a:ext cx="4793901" cy="3166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9E51CF0-C514-4D5E-8C49-43A3F9A5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Operational Efficiencies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46817D5-89DA-494A-BF80-1AFF2E0B0F4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3241D5C9-EAE9-46C9-B643-27A615F585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7CBC49D-6EFF-4317-8C40-0D82B669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192D4-865F-4541-A234-611037A106C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527" y="2177995"/>
            <a:ext cx="5587153" cy="25020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626518" marR="6773" indent="-546086">
              <a:lnSpc>
                <a:spcPct val="116100"/>
              </a:lnSpc>
              <a:spcBef>
                <a:spcPts val="2873"/>
              </a:spcBef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6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Easier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legibility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of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register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2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entries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9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(no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5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more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paper  </a:t>
            </a: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register </a:t>
            </a:r>
            <a:r>
              <a:rPr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legibility</a:t>
            </a:r>
            <a:r>
              <a:rPr spc="-2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6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issues)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67"/>
              </a:spcBef>
              <a:buClr>
                <a:srgbClr val="F4B895"/>
              </a:buClr>
              <a:buFont typeface="MS PGothic"/>
              <a:buChar char="✓"/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marR="1836374" indent="-546086">
              <a:lnSpc>
                <a:spcPct val="116100"/>
              </a:lnSpc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Elimination </a:t>
            </a: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of </a:t>
            </a:r>
            <a:r>
              <a:rPr spc="-2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incorrect</a:t>
            </a:r>
            <a:r>
              <a:rPr spc="-26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4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manual  </a:t>
            </a:r>
            <a:r>
              <a:rPr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additions/subtractions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67"/>
              </a:spcBef>
              <a:buClr>
                <a:srgbClr val="F4B895"/>
              </a:buClr>
              <a:buFont typeface="MS PGothic"/>
              <a:buChar char="✓"/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626518" marR="334425" indent="-546086">
              <a:lnSpc>
                <a:spcPct val="116100"/>
              </a:lnSpc>
              <a:spcBef>
                <a:spcPts val="7"/>
              </a:spcBef>
              <a:buClr>
                <a:srgbClr val="F4B895"/>
              </a:buClr>
              <a:buFont typeface="MS PGothic"/>
              <a:buChar char="✓"/>
              <a:tabLst>
                <a:tab pos="625671" algn="l"/>
                <a:tab pos="626518" algn="l"/>
              </a:tabLst>
            </a:pPr>
            <a:r>
              <a:rPr spc="-6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Filtered, </a:t>
            </a:r>
            <a:r>
              <a:rPr spc="-4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customised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reporting </a:t>
            </a: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allows</a:t>
            </a:r>
            <a:r>
              <a:rPr spc="-26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potential  </a:t>
            </a:r>
            <a:r>
              <a:rPr spc="-4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human </a:t>
            </a: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errors to be</a:t>
            </a:r>
            <a:r>
              <a:rPr spc="-4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4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quickly </a:t>
            </a:r>
            <a:r>
              <a:rPr spc="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identified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65680" y="2177995"/>
            <a:ext cx="3832451" cy="2519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04134AD-2662-4342-B4F6-91A2A463B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Register Accuracy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95DBE60-E749-4485-9686-A60BFE30582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B8B83C6-FC10-432D-A556-E21DE02935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60831A5-5793-48D2-82CF-4D8F7B3E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192D4-865F-4541-A234-611037A106C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E81D-51B5-4EFC-9278-CA9D0DB64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2852928"/>
            <a:ext cx="11426825" cy="2209063"/>
          </a:xfrm>
        </p:spPr>
        <p:txBody>
          <a:bodyPr wrap="square" anchor="t">
            <a:normAutofit/>
          </a:bodyPr>
          <a:lstStyle/>
          <a:p>
            <a:r>
              <a:rPr lang="en-GB" dirty="0"/>
              <a:t>Key Features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BB32B-9A1D-4987-9E4C-F23338EB07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487150" y="6400800"/>
            <a:ext cx="323850" cy="2159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0276D14F-CE5F-CB4E-82CA-F9134506687E}" type="slidenum">
              <a:rPr lang="en-US" smtClean="0"/>
              <a:pPr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9358B-2B41-43C6-BDC8-E427DE3F24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55716" y="6400800"/>
            <a:ext cx="4114800" cy="2159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|  WellSky CD Manager Presentation for Hospitals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8CB60-1FB9-4A28-B00C-ECBB62C485F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1000" y="6400800"/>
            <a:ext cx="674716" cy="2159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9/7/2020</a:t>
            </a:r>
          </a:p>
        </p:txBody>
      </p:sp>
    </p:spTree>
    <p:extLst>
      <p:ext uri="{BB962C8B-B14F-4D97-AF65-F5344CB8AC3E}">
        <p14:creationId xmlns:p14="http://schemas.microsoft.com/office/powerpoint/2010/main" val="61204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94567" y="2444211"/>
            <a:ext cx="5571913" cy="2991118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63019" indent="-546086">
              <a:spcBef>
                <a:spcPts val="133"/>
              </a:spcBef>
              <a:buClr>
                <a:srgbClr val="F4B895"/>
              </a:buClr>
              <a:buFont typeface="MS PGothic"/>
              <a:buChar char="✓"/>
              <a:tabLst>
                <a:tab pos="562173" algn="l"/>
                <a:tab pos="563019" algn="l"/>
              </a:tabLst>
            </a:pPr>
            <a:r>
              <a:rPr spc="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Flexible reporting (print/save/filter)</a:t>
            </a:r>
          </a:p>
          <a:p>
            <a:pPr>
              <a:spcBef>
                <a:spcPts val="67"/>
              </a:spcBef>
              <a:buClr>
                <a:srgbClr val="F4B895"/>
              </a:buClr>
              <a:buFont typeface="MS PGothic"/>
              <a:buChar char="✓"/>
            </a:pPr>
            <a:endParaRPr spc="13" dirty="0">
              <a:solidFill>
                <a:srgbClr val="666666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563019" marR="6773" indent="-546086">
              <a:lnSpc>
                <a:spcPct val="116100"/>
              </a:lnSpc>
              <a:buClr>
                <a:srgbClr val="F4B895"/>
              </a:buClr>
              <a:buFont typeface="MS PGothic"/>
              <a:buChar char="✓"/>
              <a:tabLst>
                <a:tab pos="562173" algn="l"/>
                <a:tab pos="563019" algn="l"/>
              </a:tabLst>
            </a:pPr>
            <a:r>
              <a:rPr spc="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Integrations </a:t>
            </a:r>
            <a:r>
              <a:rPr lang="en-GB" spc="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–</a:t>
            </a:r>
            <a:r>
              <a:rPr spc="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PAS (HL7</a:t>
            </a:r>
            <a:r>
              <a:rPr lang="en-GB" spc="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), Pharmacy and EPMA/EPR systems available</a:t>
            </a:r>
            <a:endParaRPr spc="13" dirty="0">
              <a:solidFill>
                <a:srgbClr val="666666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47"/>
              </a:spcBef>
              <a:buClr>
                <a:srgbClr val="F4B895"/>
              </a:buClr>
              <a:buFont typeface="MS PGothic"/>
              <a:buChar char="✓"/>
            </a:pPr>
            <a:endParaRPr spc="13" dirty="0">
              <a:solidFill>
                <a:srgbClr val="666666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563019" indent="-546086">
              <a:buClr>
                <a:srgbClr val="F4B895"/>
              </a:buClr>
              <a:buFont typeface="MS PGothic"/>
              <a:buChar char="✓"/>
              <a:tabLst>
                <a:tab pos="562173" algn="l"/>
                <a:tab pos="563019" algn="l"/>
              </a:tabLst>
            </a:pPr>
            <a:r>
              <a:rPr spc="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Inventory management</a:t>
            </a:r>
          </a:p>
          <a:p>
            <a:pPr>
              <a:spcBef>
                <a:spcPts val="47"/>
              </a:spcBef>
              <a:buClr>
                <a:srgbClr val="F4B895"/>
              </a:buClr>
              <a:buFont typeface="MS PGothic"/>
              <a:buChar char="✓"/>
            </a:pPr>
            <a:endParaRPr spc="13" dirty="0">
              <a:solidFill>
                <a:srgbClr val="666666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563019" indent="-546086">
              <a:buClr>
                <a:srgbClr val="F4B895"/>
              </a:buClr>
              <a:buFont typeface="MS PGothic"/>
              <a:buChar char="✓"/>
              <a:tabLst>
                <a:tab pos="562173" algn="l"/>
                <a:tab pos="563019" algn="l"/>
              </a:tabLst>
            </a:pPr>
            <a:r>
              <a:rPr spc="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Customisation and configuration</a:t>
            </a:r>
          </a:p>
          <a:p>
            <a:pPr marL="1172604" lvl="1" indent="-448722">
              <a:spcBef>
                <a:spcPts val="360"/>
              </a:spcBef>
              <a:buChar char="○"/>
              <a:tabLst>
                <a:tab pos="1171757" algn="l"/>
                <a:tab pos="1172604" algn="l"/>
              </a:tabLst>
            </a:pPr>
            <a:r>
              <a:rPr spc="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Workflows</a:t>
            </a:r>
          </a:p>
          <a:p>
            <a:pPr marL="1172604" lvl="1" indent="-448722">
              <a:spcBef>
                <a:spcPts val="360"/>
              </a:spcBef>
              <a:buChar char="○"/>
              <a:tabLst>
                <a:tab pos="1171757" algn="l"/>
                <a:tab pos="1172604" algn="l"/>
              </a:tabLst>
            </a:pPr>
            <a:r>
              <a:rPr spc="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Authentication and authorisation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175" y="288558"/>
            <a:ext cx="11426825" cy="1001983"/>
          </a:xfrm>
          <a:prstGeom prst="rect">
            <a:avLst/>
          </a:prstGeom>
        </p:spPr>
        <p:txBody>
          <a:bodyPr vert="horz" wrap="square" lIns="0" tIns="16933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lang="en-GB" sz="3200" dirty="0">
                <a:solidFill>
                  <a:schemeClr val="tx1"/>
                </a:solidFill>
              </a:rPr>
              <a:t>Functional Capabilities</a:t>
            </a:r>
            <a:br>
              <a:rPr lang="en-GB" sz="3200" dirty="0">
                <a:solidFill>
                  <a:schemeClr val="tx1"/>
                </a:solidFill>
              </a:rPr>
            </a:br>
            <a:endParaRPr sz="32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001" y="2434323"/>
            <a:ext cx="5054600" cy="232170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63019" marR="6773" indent="-546086">
              <a:lnSpc>
                <a:spcPct val="116100"/>
              </a:lnSpc>
              <a:spcBef>
                <a:spcPts val="133"/>
              </a:spcBef>
              <a:buClr>
                <a:srgbClr val="F4B895"/>
              </a:buClr>
              <a:buFont typeface="MS PGothic"/>
              <a:buChar char="✓"/>
              <a:tabLst>
                <a:tab pos="562173" algn="l"/>
                <a:tab pos="563019" algn="l"/>
              </a:tabLst>
            </a:pP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Designed</a:t>
            </a:r>
            <a:r>
              <a:rPr spc="-1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2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for</a:t>
            </a:r>
            <a:r>
              <a:rPr spc="-1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6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use</a:t>
            </a:r>
            <a:r>
              <a:rPr spc="-1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2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for</a:t>
            </a:r>
            <a:r>
              <a:rPr spc="-1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2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all</a:t>
            </a:r>
            <a:r>
              <a:rPr spc="-1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2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areas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within</a:t>
            </a:r>
            <a:r>
              <a:rPr spc="-1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hospital  </a:t>
            </a: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where controlled </a:t>
            </a:r>
            <a:r>
              <a:rPr spc="-2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drugs </a:t>
            </a: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are</a:t>
            </a:r>
            <a:r>
              <a:rPr spc="-34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stored/used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40"/>
              </a:spcBef>
              <a:buClr>
                <a:srgbClr val="F4B895"/>
              </a:buClr>
              <a:buFont typeface="MS PGothic"/>
              <a:buChar char="✓"/>
            </a:pPr>
            <a:endParaRPr spc="-20" dirty="0">
              <a:solidFill>
                <a:srgbClr val="666666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563019" indent="-546086">
              <a:spcBef>
                <a:spcPts val="7"/>
              </a:spcBef>
              <a:buClr>
                <a:srgbClr val="F4B895"/>
              </a:buClr>
              <a:buFont typeface="MS PGothic"/>
              <a:buChar char="✓"/>
              <a:tabLst>
                <a:tab pos="562173" algn="l"/>
                <a:tab pos="563019" algn="l"/>
              </a:tabLst>
            </a:pPr>
            <a:r>
              <a:rPr spc="-2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Location-specific functionality</a:t>
            </a:r>
          </a:p>
          <a:p>
            <a:pPr>
              <a:spcBef>
                <a:spcPts val="40"/>
              </a:spcBef>
              <a:buClr>
                <a:srgbClr val="F4B895"/>
              </a:buClr>
              <a:buFont typeface="MS PGothic"/>
              <a:buChar char="✓"/>
            </a:pPr>
            <a:endParaRPr spc="-20" dirty="0">
              <a:solidFill>
                <a:srgbClr val="666666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563019" indent="-546086">
              <a:spcBef>
                <a:spcPts val="7"/>
              </a:spcBef>
              <a:buClr>
                <a:srgbClr val="F4B895"/>
              </a:buClr>
              <a:buFont typeface="MS PGothic"/>
              <a:buChar char="✓"/>
              <a:tabLst>
                <a:tab pos="562173" algn="l"/>
                <a:tab pos="563019" algn="l"/>
              </a:tabLst>
            </a:pPr>
            <a:r>
              <a:rPr spc="-2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POD management</a:t>
            </a:r>
          </a:p>
          <a:p>
            <a:pPr>
              <a:spcBef>
                <a:spcPts val="47"/>
              </a:spcBef>
              <a:buClr>
                <a:srgbClr val="F4B895"/>
              </a:buClr>
              <a:buFont typeface="MS PGothic"/>
              <a:buChar char="✓"/>
            </a:pPr>
            <a:endParaRPr spc="-20" dirty="0">
              <a:solidFill>
                <a:srgbClr val="666666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563019" indent="-546086">
              <a:buClr>
                <a:srgbClr val="F4B895"/>
              </a:buClr>
              <a:buFont typeface="MS PGothic"/>
              <a:buChar char="✓"/>
              <a:tabLst>
                <a:tab pos="562173" algn="l"/>
                <a:tab pos="563019" algn="l"/>
              </a:tabLst>
            </a:pPr>
            <a:r>
              <a:rPr spc="-2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Alerting and alert management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544681-BA60-448D-9B71-22715C3D6BE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708C234-252F-4A53-8FB1-C028E5AEA5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762324-0DE6-43B1-8F8B-2F7CE7A1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192D4-865F-4541-A234-611037A106C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55716" y="2428866"/>
            <a:ext cx="5988473" cy="251008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563019" indent="-546086">
              <a:spcBef>
                <a:spcPts val="133"/>
              </a:spcBef>
              <a:buClr>
                <a:srgbClr val="F4B895"/>
              </a:buClr>
              <a:buFont typeface="MS PGothic"/>
              <a:buChar char="✓"/>
              <a:tabLst>
                <a:tab pos="562173" algn="l"/>
                <a:tab pos="563019" algn="l"/>
              </a:tabLst>
            </a:pPr>
            <a:r>
              <a:rPr spc="-1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Integrates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with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4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dispense,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inventory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and</a:t>
            </a:r>
            <a:r>
              <a:rPr spc="-100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3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other</a:t>
            </a: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 </a:t>
            </a:r>
            <a:r>
              <a:rPr spc="-73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systems</a:t>
            </a: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>
              <a:spcBef>
                <a:spcPts val="47"/>
              </a:spcBef>
              <a:buClr>
                <a:srgbClr val="F4B895"/>
              </a:buClr>
              <a:buFont typeface="MS PGothic"/>
              <a:buChar char="✓"/>
            </a:pPr>
            <a:endParaRPr dirty="0"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563019" indent="-546086">
              <a:buClr>
                <a:srgbClr val="F4B895"/>
              </a:buClr>
              <a:buFont typeface="MS PGothic"/>
              <a:buChar char="✓"/>
              <a:tabLst>
                <a:tab pos="562173" algn="l"/>
                <a:tab pos="563019" algn="l"/>
              </a:tabLst>
            </a:pP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On-premise, hybrid-cloud or full cloud hosting options</a:t>
            </a:r>
          </a:p>
          <a:p>
            <a:pPr>
              <a:spcBef>
                <a:spcPts val="47"/>
              </a:spcBef>
              <a:buClr>
                <a:srgbClr val="F4B895"/>
              </a:buClr>
              <a:buFont typeface="MS PGothic"/>
              <a:buChar char="✓"/>
            </a:pPr>
            <a:endParaRPr spc="-107" dirty="0">
              <a:solidFill>
                <a:srgbClr val="666666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563019" indent="-546086">
              <a:buClr>
                <a:srgbClr val="F4B895"/>
              </a:buClr>
              <a:buFont typeface="MS PGothic"/>
              <a:buChar char="✓"/>
              <a:tabLst>
                <a:tab pos="562173" algn="l"/>
                <a:tab pos="563019" algn="l"/>
              </a:tabLst>
            </a:pP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Offline capability in case of system outages</a:t>
            </a:r>
          </a:p>
          <a:p>
            <a:pPr>
              <a:spcBef>
                <a:spcPts val="47"/>
              </a:spcBef>
              <a:buClr>
                <a:srgbClr val="F4B895"/>
              </a:buClr>
              <a:buFont typeface="MS PGothic"/>
              <a:buChar char="✓"/>
            </a:pPr>
            <a:endParaRPr spc="-107" dirty="0">
              <a:solidFill>
                <a:srgbClr val="666666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563019" indent="-546086">
              <a:buClr>
                <a:srgbClr val="F4B895"/>
              </a:buClr>
              <a:buFont typeface="MS PGothic"/>
              <a:buChar char="✓"/>
              <a:tabLst>
                <a:tab pos="562173" algn="l"/>
                <a:tab pos="563019" algn="l"/>
              </a:tabLst>
            </a:pP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Optimised for PC and Windows tablets</a:t>
            </a:r>
          </a:p>
          <a:p>
            <a:pPr>
              <a:spcBef>
                <a:spcPts val="47"/>
              </a:spcBef>
              <a:buClr>
                <a:srgbClr val="F4B895"/>
              </a:buClr>
              <a:buFont typeface="MS PGothic"/>
              <a:buChar char="✓"/>
            </a:pPr>
            <a:endParaRPr spc="-107" dirty="0">
              <a:solidFill>
                <a:srgbClr val="666666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/>
            </a:endParaRPr>
          </a:p>
          <a:p>
            <a:pPr marL="563019" indent="-546086">
              <a:buClr>
                <a:srgbClr val="F4B895"/>
              </a:buClr>
              <a:buFont typeface="MS PGothic"/>
              <a:buChar char="✓"/>
              <a:tabLst>
                <a:tab pos="562173" algn="l"/>
                <a:tab pos="563019" algn="l"/>
              </a:tabLst>
            </a:pPr>
            <a:r>
              <a:rPr spc="-107" dirty="0">
                <a:solidFill>
                  <a:srgbClr val="66666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/>
              </a:rPr>
              <a:t>Supports Citrix environments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02BAB6A-4492-4135-AC6E-7ADECCB0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Technical Overview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6D95A0E-879B-47FC-B15A-98A68B19B8E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9/7/2020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E15470B-CE17-42F5-9C89-4A634031FD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|  WellSky CD Manager Presentation for Hospitals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36BE041-EC60-460B-9D78-4F11CF11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F192D4-865F-4541-A234-611037A106C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D58C3DEE-C579-4CED-BD32-DF19CC25C743}"/>
              </a:ext>
            </a:extLst>
          </p:cNvPr>
          <p:cNvSpPr/>
          <p:nvPr/>
        </p:nvSpPr>
        <p:spPr>
          <a:xfrm>
            <a:off x="8938664" y="2428866"/>
            <a:ext cx="1952800" cy="3367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llsky colors">
      <a:dk1>
        <a:srgbClr val="253746"/>
      </a:dk1>
      <a:lt1>
        <a:srgbClr val="FFFFFF"/>
      </a:lt1>
      <a:dk2>
        <a:srgbClr val="243746"/>
      </a:dk2>
      <a:lt2>
        <a:srgbClr val="FFFFFF"/>
      </a:lt2>
      <a:accent1>
        <a:srgbClr val="71B0B3"/>
      </a:accent1>
      <a:accent2>
        <a:srgbClr val="243746"/>
      </a:accent2>
      <a:accent3>
        <a:srgbClr val="D6D2C3"/>
      </a:accent3>
      <a:accent4>
        <a:srgbClr val="D38234"/>
      </a:accent4>
      <a:accent5>
        <a:srgbClr val="93272C"/>
      </a:accent5>
      <a:accent6>
        <a:srgbClr val="F5F3F3"/>
      </a:accent6>
      <a:hlink>
        <a:srgbClr val="000000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ellSky_template_071718" id="{2D77DED1-EED5-5A43-942E-BD25CF528E55}" vid="{0F2630D3-B4FE-FF48-A478-DB790DA8A5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502</Words>
  <Application>Microsoft Office PowerPoint</Application>
  <PresentationFormat>Widescreen</PresentationFormat>
  <Paragraphs>147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MS PGothic</vt:lpstr>
      <vt:lpstr>.AppleSystemUIFont</vt:lpstr>
      <vt:lpstr>Arial</vt:lpstr>
      <vt:lpstr>Calibri</vt:lpstr>
      <vt:lpstr>Roboto</vt:lpstr>
      <vt:lpstr>Roboto Light</vt:lpstr>
      <vt:lpstr>Roboto Regular</vt:lpstr>
      <vt:lpstr>Office Theme</vt:lpstr>
      <vt:lpstr>Controlled Drugs Manager</vt:lpstr>
      <vt:lpstr>Product Vision</vt:lpstr>
      <vt:lpstr>Value Proposition</vt:lpstr>
      <vt:lpstr>Governance &amp; Compliance</vt:lpstr>
      <vt:lpstr>Operational Efficiencies</vt:lpstr>
      <vt:lpstr>Register Accuracy</vt:lpstr>
      <vt:lpstr>Key Features</vt:lpstr>
      <vt:lpstr>Functional Capabilities </vt:lpstr>
      <vt:lpstr>Technical Overview</vt:lpstr>
      <vt:lpstr>Implementation, Training and Support</vt:lpstr>
      <vt:lpstr>Implementation, Training and Support</vt:lpstr>
      <vt:lpstr>Workflow Driven User Interface</vt:lpstr>
      <vt:lpstr>Pharmacy Registers</vt:lpstr>
      <vt:lpstr>Pharmacy Registers – Supply to Ward Wards or Sale</vt:lpstr>
      <vt:lpstr>Pharmacy Registers – Supply to Patients</vt:lpstr>
      <vt:lpstr>Built-in Home Office Report</vt:lpstr>
      <vt:lpstr>Ward-Based Registers</vt:lpstr>
      <vt:lpstr>Comprehensive CD POD Management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Controlled Drugs Manager</dc:title>
  <dc:creator>Daniel Hinchley</dc:creator>
  <cp:lastModifiedBy>Daniel Hinchley</cp:lastModifiedBy>
  <cp:revision>6</cp:revision>
  <dcterms:created xsi:type="dcterms:W3CDTF">2020-07-10T12:58:24Z</dcterms:created>
  <dcterms:modified xsi:type="dcterms:W3CDTF">2021-06-24T16:26:16Z</dcterms:modified>
</cp:coreProperties>
</file>