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Lst>
  <p:notesMasterIdLst>
    <p:notesMasterId r:id="rId26"/>
  </p:notesMasterIdLst>
  <p:handoutMasterIdLst>
    <p:handoutMasterId r:id="rId27"/>
  </p:handoutMasterIdLst>
  <p:sldIdLst>
    <p:sldId id="265" r:id="rId6"/>
    <p:sldId id="257" r:id="rId7"/>
    <p:sldId id="262" r:id="rId8"/>
    <p:sldId id="281" r:id="rId9"/>
    <p:sldId id="283" r:id="rId10"/>
    <p:sldId id="284" r:id="rId11"/>
    <p:sldId id="285" r:id="rId12"/>
    <p:sldId id="269" r:id="rId13"/>
    <p:sldId id="272" r:id="rId14"/>
    <p:sldId id="271" r:id="rId15"/>
    <p:sldId id="268" r:id="rId16"/>
    <p:sldId id="273" r:id="rId17"/>
    <p:sldId id="276" r:id="rId18"/>
    <p:sldId id="274" r:id="rId19"/>
    <p:sldId id="275" r:id="rId20"/>
    <p:sldId id="277" r:id="rId21"/>
    <p:sldId id="278" r:id="rId22"/>
    <p:sldId id="279" r:id="rId23"/>
    <p:sldId id="286" r:id="rId24"/>
    <p:sldId id="280" r:id="rId25"/>
  </p:sldIdLst>
  <p:sldSz cx="12192000" cy="6858000"/>
  <p:notesSz cx="6858000" cy="9144000"/>
  <p:defaultTextStyle>
    <a:defPPr>
      <a:defRPr lang="en-GB"/>
    </a:defPPr>
    <a:lvl1pPr algn="r" rtl="0" fontAlgn="base">
      <a:spcBef>
        <a:spcPct val="50000"/>
      </a:spcBef>
      <a:spcAft>
        <a:spcPct val="0"/>
      </a:spcAft>
      <a:defRPr sz="1200" kern="1200">
        <a:solidFill>
          <a:schemeClr val="tx1"/>
        </a:solidFill>
        <a:latin typeface="Arial" charset="0"/>
        <a:ea typeface="+mn-ea"/>
        <a:cs typeface="+mn-cs"/>
      </a:defRPr>
    </a:lvl1pPr>
    <a:lvl2pPr marL="457200" algn="r" rtl="0" fontAlgn="base">
      <a:spcBef>
        <a:spcPct val="50000"/>
      </a:spcBef>
      <a:spcAft>
        <a:spcPct val="0"/>
      </a:spcAft>
      <a:defRPr sz="1200" kern="1200">
        <a:solidFill>
          <a:schemeClr val="tx1"/>
        </a:solidFill>
        <a:latin typeface="Arial" charset="0"/>
        <a:ea typeface="+mn-ea"/>
        <a:cs typeface="+mn-cs"/>
      </a:defRPr>
    </a:lvl2pPr>
    <a:lvl3pPr marL="914400" algn="r" rtl="0" fontAlgn="base">
      <a:spcBef>
        <a:spcPct val="50000"/>
      </a:spcBef>
      <a:spcAft>
        <a:spcPct val="0"/>
      </a:spcAft>
      <a:defRPr sz="1200" kern="1200">
        <a:solidFill>
          <a:schemeClr val="tx1"/>
        </a:solidFill>
        <a:latin typeface="Arial" charset="0"/>
        <a:ea typeface="+mn-ea"/>
        <a:cs typeface="+mn-cs"/>
      </a:defRPr>
    </a:lvl3pPr>
    <a:lvl4pPr marL="1371600" algn="r" rtl="0" fontAlgn="base">
      <a:spcBef>
        <a:spcPct val="50000"/>
      </a:spcBef>
      <a:spcAft>
        <a:spcPct val="0"/>
      </a:spcAft>
      <a:defRPr sz="1200" kern="1200">
        <a:solidFill>
          <a:schemeClr val="tx1"/>
        </a:solidFill>
        <a:latin typeface="Arial" charset="0"/>
        <a:ea typeface="+mn-ea"/>
        <a:cs typeface="+mn-cs"/>
      </a:defRPr>
    </a:lvl4pPr>
    <a:lvl5pPr marL="1828800" algn="r" rtl="0" fontAlgn="base">
      <a:spcBef>
        <a:spcPct val="5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56" userDrawn="1">
          <p15:clr>
            <a:srgbClr val="A4A3A4"/>
          </p15:clr>
        </p15:guide>
        <p15:guide id="2" orient="horz" pos="233" userDrawn="1">
          <p15:clr>
            <a:srgbClr val="A4A3A4"/>
          </p15:clr>
        </p15:guide>
        <p15:guide id="3" pos="7272" userDrawn="1">
          <p15:clr>
            <a:srgbClr val="A4A3A4"/>
          </p15:clr>
        </p15:guide>
        <p15:guide id="4" pos="408" userDrawn="1">
          <p15:clr>
            <a:srgbClr val="A4A3A4"/>
          </p15:clr>
        </p15:guide>
        <p15:guide id="5" pos="536" userDrawn="1">
          <p15:clr>
            <a:srgbClr val="A4A3A4"/>
          </p15:clr>
        </p15:guide>
        <p15:guide id="6"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well, Grant" initials="PG" lastIdx="1" clrIdx="0">
    <p:extLst>
      <p:ext uri="{19B8F6BF-5375-455C-9EA6-DF929625EA0E}">
        <p15:presenceInfo xmlns:p15="http://schemas.microsoft.com/office/powerpoint/2012/main" userId="S::Grant.Powell@mhra.gov.uk::41428131-0eae-46b1-9c6b-cbeb01b787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290"/>
    <a:srgbClr val="000000"/>
    <a:srgbClr val="34B233"/>
    <a:srgbClr val="FFFFFF"/>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0" autoAdjust="0"/>
    <p:restoredTop sz="94648" autoAdjust="0"/>
  </p:normalViewPr>
  <p:slideViewPr>
    <p:cSldViewPr snapToGrid="0">
      <p:cViewPr varScale="1">
        <p:scale>
          <a:sx n="87" d="100"/>
          <a:sy n="87" d="100"/>
        </p:scale>
        <p:origin x="96" y="1482"/>
      </p:cViewPr>
      <p:guideLst>
        <p:guide orient="horz" pos="756"/>
        <p:guide orient="horz" pos="233"/>
        <p:guide pos="7272"/>
        <p:guide pos="408"/>
        <p:guide pos="536"/>
        <p:guide pos="7152"/>
      </p:guideLst>
    </p:cSldViewPr>
  </p:slideViewPr>
  <p:notesTextViewPr>
    <p:cViewPr>
      <p:scale>
        <a:sx n="1" d="1"/>
        <a:sy n="1" d="1"/>
      </p:scale>
      <p:origin x="0" y="0"/>
    </p:cViewPr>
  </p:notesTextViewPr>
  <p:notesViewPr>
    <p:cSldViewPr snapToGrid="0">
      <p:cViewPr varScale="1">
        <p:scale>
          <a:sx n="120" d="100"/>
          <a:sy n="120" d="100"/>
        </p:scale>
        <p:origin x="24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lvl1pPr>
          </a:lstStyle>
          <a:p>
            <a:endParaRPr lang="en-GB" altLang="en-US" dirty="0"/>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lvl1pPr>
          </a:lstStyle>
          <a:p>
            <a:endParaRPr lang="en-GB" altLang="en-US" dirty="0"/>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a:lvl1pPr>
          </a:lstStyle>
          <a:p>
            <a:endParaRPr lang="en-GB" altLang="en-US" dirty="0"/>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a:lvl1pPr>
          </a:lstStyle>
          <a:p>
            <a:fld id="{D806C498-9DFE-4255-8F56-5AC4F1C8FF7A}" type="slidenum">
              <a:rPr lang="en-GB" altLang="en-US"/>
              <a:pPr/>
              <a:t>‹#›</a:t>
            </a:fld>
            <a:endParaRPr lang="en-GB" altLang="en-US" dirty="0"/>
          </a:p>
        </p:txBody>
      </p:sp>
    </p:spTree>
    <p:extLst>
      <p:ext uri="{BB962C8B-B14F-4D97-AF65-F5344CB8AC3E}">
        <p14:creationId xmlns:p14="http://schemas.microsoft.com/office/powerpoint/2010/main" val="307308516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6:21:31.4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lvl1pPr>
          </a:lstStyle>
          <a:p>
            <a:endParaRPr lang="en-GB" altLang="en-US" dirty="0"/>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lvl1pPr>
          </a:lstStyle>
          <a:p>
            <a:endParaRPr lang="en-GB" altLang="en-US" dirty="0"/>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a:lvl1pPr>
          </a:lstStyle>
          <a:p>
            <a:endParaRPr lang="en-GB" altLang="en-US" dirty="0"/>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a:lvl1pPr>
          </a:lstStyle>
          <a:p>
            <a:fld id="{CB50E474-593A-4520-8A81-08F0A9153282}" type="slidenum">
              <a:rPr lang="en-GB" altLang="en-US"/>
              <a:pPr/>
              <a:t>‹#›</a:t>
            </a:fld>
            <a:endParaRPr lang="en-GB" altLang="en-US" dirty="0"/>
          </a:p>
        </p:txBody>
      </p:sp>
    </p:spTree>
    <p:extLst>
      <p:ext uri="{BB962C8B-B14F-4D97-AF65-F5344CB8AC3E}">
        <p14:creationId xmlns:p14="http://schemas.microsoft.com/office/powerpoint/2010/main" val="1027492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There were also increased reported seizures of UK supply Chain controlled drugs by police up and down the country. </a:t>
            </a:r>
          </a:p>
          <a:p>
            <a:endParaRPr lang="en-GB" sz="1400" dirty="0"/>
          </a:p>
          <a:p>
            <a:r>
              <a:rPr lang="en-GB" sz="1400" dirty="0"/>
              <a:t>Huge quantities of UK supply chain controlled drugs seized in Northern Ireland and Scotland. Enquiries with manufacturers and major wholesalers identified inflated purchasing. </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2</a:t>
            </a:fld>
            <a:endParaRPr lang="en-GB" altLang="en-US" dirty="0"/>
          </a:p>
        </p:txBody>
      </p:sp>
    </p:spTree>
    <p:extLst>
      <p:ext uri="{BB962C8B-B14F-4D97-AF65-F5344CB8AC3E}">
        <p14:creationId xmlns:p14="http://schemas.microsoft.com/office/powerpoint/2010/main" val="80254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give you an idea. This is a pallet of 13,440 packs of diazepam. It is for illustrative purposes only. </a:t>
            </a:r>
          </a:p>
          <a:p>
            <a:endParaRPr lang="en-GB" dirty="0"/>
          </a:p>
          <a:p>
            <a:r>
              <a:rPr lang="en-GB" dirty="0"/>
              <a:t>When I speak about a pharmacy regularly taking delivery of 20,000 packs they were delivered on two pallets. </a:t>
            </a:r>
          </a:p>
          <a:p>
            <a:endParaRPr lang="en-GB" dirty="0"/>
          </a:p>
          <a:p>
            <a:r>
              <a:rPr lang="en-GB" dirty="0"/>
              <a:t>The delivery was allegedly made to a premises where that quantity of diazepam would not physically fit. </a:t>
            </a:r>
          </a:p>
          <a:p>
            <a:endParaRPr lang="en-GB" dirty="0"/>
          </a:p>
          <a:p>
            <a:r>
              <a:rPr lang="en-GB" dirty="0"/>
              <a:t>When you drill down to the delivery you find that the driver was asked to deliver to a small lock up nearby / or to the back of another van.</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11</a:t>
            </a:fld>
            <a:endParaRPr lang="en-GB" altLang="en-US" dirty="0"/>
          </a:p>
        </p:txBody>
      </p:sp>
    </p:spTree>
    <p:extLst>
      <p:ext uri="{BB962C8B-B14F-4D97-AF65-F5344CB8AC3E}">
        <p14:creationId xmlns:p14="http://schemas.microsoft.com/office/powerpoint/2010/main" val="9457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been involved in the data trawls. Thank you for the data you have provided. </a:t>
            </a:r>
          </a:p>
          <a:p>
            <a:endParaRPr lang="en-GB" dirty="0"/>
          </a:p>
          <a:p>
            <a:r>
              <a:rPr lang="en-GB" dirty="0"/>
              <a:t>It was analysed / graded and where appropriate action has been taken. </a:t>
            </a:r>
          </a:p>
          <a:p>
            <a:endParaRPr lang="en-GB" dirty="0"/>
          </a:p>
          <a:p>
            <a:r>
              <a:rPr lang="en-GB" dirty="0"/>
              <a:t>It helped to identify where some offenders purchased from multiple wholesale dealers and kept below the 100 packet purchase cap so as not to rouse suspicion. You need to be aware of that.  </a:t>
            </a:r>
          </a:p>
          <a:p>
            <a:endParaRPr lang="en-GB" dirty="0"/>
          </a:p>
          <a:p>
            <a:r>
              <a:rPr lang="en-GB" dirty="0"/>
              <a:t>There are also prosecutions pending against those who were running several unlawful websites. It’s only a matter of time before the finger is pointed back at the wholesalers responsible.</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12</a:t>
            </a:fld>
            <a:endParaRPr lang="en-GB" altLang="en-US" dirty="0"/>
          </a:p>
        </p:txBody>
      </p:sp>
    </p:spTree>
    <p:extLst>
      <p:ext uri="{BB962C8B-B14F-4D97-AF65-F5344CB8AC3E}">
        <p14:creationId xmlns:p14="http://schemas.microsoft.com/office/powerpoint/2010/main" val="297727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recent prosecutions. It is interesting that on each occasion the person responsible has pleaded Guilty due to the weight of evidence against them. </a:t>
            </a:r>
          </a:p>
          <a:p>
            <a:endParaRPr lang="en-GB" dirty="0"/>
          </a:p>
          <a:p>
            <a:r>
              <a:rPr lang="en-GB" dirty="0"/>
              <a:t>Some have sought to mitigate their wrongdoing by referencing the lack of restrictions upon purchase.</a:t>
            </a:r>
          </a:p>
          <a:p>
            <a:endParaRPr lang="en-GB" dirty="0"/>
          </a:p>
          <a:p>
            <a:r>
              <a:rPr lang="en-GB" dirty="0"/>
              <a:t>Many more prosecutions now coming before the courts.</a:t>
            </a:r>
          </a:p>
          <a:p>
            <a:endParaRPr lang="en-GB" dirty="0"/>
          </a:p>
          <a:p>
            <a:r>
              <a:rPr lang="en-GB" dirty="0"/>
              <a:t>Including persons not connected with the industry but that were running the websites.</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13</a:t>
            </a:fld>
            <a:endParaRPr lang="en-GB" altLang="en-US" dirty="0"/>
          </a:p>
        </p:txBody>
      </p:sp>
    </p:spTree>
    <p:extLst>
      <p:ext uri="{BB962C8B-B14F-4D97-AF65-F5344CB8AC3E}">
        <p14:creationId xmlns:p14="http://schemas.microsoft.com/office/powerpoint/2010/main" val="88060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Reputational damage / loss of business. Loss of livelihood. Criminal conviction . But it doesn't affect you does it? You haven’t sold to the end user. You’re not a drugs dealer…..Think again.</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14</a:t>
            </a:fld>
            <a:endParaRPr lang="en-GB" altLang="en-US" dirty="0"/>
          </a:p>
        </p:txBody>
      </p:sp>
    </p:spTree>
    <p:extLst>
      <p:ext uri="{BB962C8B-B14F-4D97-AF65-F5344CB8AC3E}">
        <p14:creationId xmlns:p14="http://schemas.microsoft.com/office/powerpoint/2010/main" val="427669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YOU.  I mentioned deaths earlier and the Police making enquiries on behalf of the Coroner. Websites identified as having sold to the deceased. Imagine if the product was traced back to your ‘Body Corporate’</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15</a:t>
            </a:fld>
            <a:endParaRPr lang="en-GB" altLang="en-US" dirty="0"/>
          </a:p>
        </p:txBody>
      </p:sp>
    </p:spTree>
    <p:extLst>
      <p:ext uri="{BB962C8B-B14F-4D97-AF65-F5344CB8AC3E}">
        <p14:creationId xmlns:p14="http://schemas.microsoft.com/office/powerpoint/2010/main" val="275653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 good news. Much less UK supply chain product is being sold unlawfully. </a:t>
            </a:r>
          </a:p>
          <a:p>
            <a:endParaRPr lang="en-GB" dirty="0"/>
          </a:p>
          <a:p>
            <a:r>
              <a:rPr lang="en-GB" dirty="0"/>
              <a:t>The industry has tightened up its act. Huge reduction in the trading of the watchlist products. </a:t>
            </a:r>
          </a:p>
          <a:p>
            <a:endParaRPr lang="en-GB" dirty="0"/>
          </a:p>
          <a:p>
            <a:r>
              <a:rPr lang="en-GB" dirty="0"/>
              <a:t>-73% for Diazepam 10mg in one year 2016 - 2017. Similar reductions in other watchlist products. This data is taken from the data trawls conducted and that is why it is historic. A new data trawl would give current trading ratios.</a:t>
            </a:r>
          </a:p>
          <a:p>
            <a:endParaRPr lang="en-GB" dirty="0"/>
          </a:p>
          <a:p>
            <a:r>
              <a:rPr lang="en-GB" dirty="0"/>
              <a:t>Can’t quantify Pregabalin / gabapentin as it was only made a class C drug in April 2019. </a:t>
            </a:r>
          </a:p>
          <a:p>
            <a:endParaRPr lang="en-GB" dirty="0"/>
          </a:p>
          <a:p>
            <a:r>
              <a:rPr lang="en-GB" dirty="0"/>
              <a:t>However there's always  a taint. Theft is becoming more prevalent. Make sure you have suitable safeguards in place.</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16</a:t>
            </a:fld>
            <a:endParaRPr lang="en-GB" altLang="en-US" dirty="0"/>
          </a:p>
        </p:txBody>
      </p:sp>
    </p:spTree>
    <p:extLst>
      <p:ext uri="{BB962C8B-B14F-4D97-AF65-F5344CB8AC3E}">
        <p14:creationId xmlns:p14="http://schemas.microsoft.com/office/powerpoint/2010/main" val="171645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still going on though. Still insufficient due diligence in some cases. </a:t>
            </a:r>
          </a:p>
          <a:p>
            <a:endParaRPr lang="en-GB" dirty="0"/>
          </a:p>
          <a:p>
            <a:r>
              <a:rPr lang="en-GB" dirty="0"/>
              <a:t>Other issues have included the systematic theft of extremely valuable cancer drugs and other high valued drugs over a period of time. </a:t>
            </a:r>
          </a:p>
          <a:p>
            <a:endParaRPr lang="en-GB" dirty="0"/>
          </a:p>
          <a:p>
            <a:r>
              <a:rPr lang="en-GB" dirty="0"/>
              <a:t>The thefts were from a hospital pharmacy. The drugs were then sold back in to the supply chain by ‘wholesale dealer’ with no track record or licences of any kind. The drugs were purchased by a second </a:t>
            </a:r>
            <a:r>
              <a:rPr lang="en-GB" u="sng" dirty="0"/>
              <a:t>licenced</a:t>
            </a:r>
            <a:r>
              <a:rPr lang="en-GB" dirty="0"/>
              <a:t> wholesale dealer who then sold them on again. </a:t>
            </a:r>
          </a:p>
          <a:p>
            <a:endParaRPr lang="en-GB" dirty="0"/>
          </a:p>
          <a:p>
            <a:r>
              <a:rPr lang="en-GB" dirty="0"/>
              <a:t>MHRA have quarantined the stock that can be traced – it had left the supply chain and is not able to be vouched for. Much of it should have been temperature controlled. It is now  classified as a ‘falsified medicine.</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17</a:t>
            </a:fld>
            <a:endParaRPr lang="en-GB" altLang="en-US" dirty="0"/>
          </a:p>
        </p:txBody>
      </p:sp>
    </p:spTree>
    <p:extLst>
      <p:ext uri="{BB962C8B-B14F-4D97-AF65-F5344CB8AC3E}">
        <p14:creationId xmlns:p14="http://schemas.microsoft.com/office/powerpoint/2010/main" val="131270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 there is an ongoing problem with these two products. Both are pharmacy only medicines and are not restricted by the Misuse of Drugs regulation / Misuse of Drugs Act. Again some smaller wholesale dealers are purchasing in large quantities 500 – 2000 bottles. Why would any pharmacy want that quantity? It is in high demand. Please be vigilant.</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18</a:t>
            </a:fld>
            <a:endParaRPr lang="en-GB" altLang="en-US" dirty="0"/>
          </a:p>
        </p:txBody>
      </p:sp>
    </p:spTree>
    <p:extLst>
      <p:ext uri="{BB962C8B-B14F-4D97-AF65-F5344CB8AC3E}">
        <p14:creationId xmlns:p14="http://schemas.microsoft.com/office/powerpoint/2010/main" val="324908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19</a:t>
            </a:fld>
            <a:endParaRPr lang="en-GB" altLang="en-US" dirty="0"/>
          </a:p>
        </p:txBody>
      </p:sp>
    </p:spTree>
    <p:extLst>
      <p:ext uri="{BB962C8B-B14F-4D97-AF65-F5344CB8AC3E}">
        <p14:creationId xmlns:p14="http://schemas.microsoft.com/office/powerpoint/2010/main" val="286097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these products? Because that’s what is being commonly advertised on the Unlawful websites. Not exclusive though. Open to identifying new trends.</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3</a:t>
            </a:fld>
            <a:endParaRPr lang="en-GB" altLang="en-US" dirty="0"/>
          </a:p>
        </p:txBody>
      </p:sp>
    </p:spTree>
    <p:extLst>
      <p:ext uri="{BB962C8B-B14F-4D97-AF65-F5344CB8AC3E}">
        <p14:creationId xmlns:p14="http://schemas.microsoft.com/office/powerpoint/2010/main" val="354426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Usually the lowest dose is prescribed. Doctors are encouraged not to re-prescribe / continuously prescribe due to addictive nature of the drugs. </a:t>
            </a:r>
          </a:p>
          <a:p>
            <a:endParaRPr lang="en-GB" dirty="0"/>
          </a:p>
          <a:p>
            <a:r>
              <a:rPr lang="en-GB" dirty="0"/>
              <a:t>Higher doses usually administered at nursing homes / hospitals. However it is exactly this that drives the demand. </a:t>
            </a:r>
          </a:p>
          <a:p>
            <a:endParaRPr lang="en-GB" dirty="0"/>
          </a:p>
          <a:p>
            <a:r>
              <a:rPr lang="en-GB" dirty="0"/>
              <a:t>Users become dependant on the product and then find the same product advertised on –line – UK Supply chain so they buy with confidence.</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4</a:t>
            </a:fld>
            <a:endParaRPr lang="en-GB" altLang="en-US" dirty="0"/>
          </a:p>
        </p:txBody>
      </p:sp>
    </p:spTree>
    <p:extLst>
      <p:ext uri="{BB962C8B-B14F-4D97-AF65-F5344CB8AC3E}">
        <p14:creationId xmlns:p14="http://schemas.microsoft.com/office/powerpoint/2010/main" val="144477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deaths linked to benzodiazepine and Z drug use / misuse. The figures quoted above are just benzodiazepines. The data for 2019 is not yet published by the Office for National Statistics but you can see the year on year increase. </a:t>
            </a:r>
          </a:p>
          <a:p>
            <a:endParaRPr lang="en-GB" dirty="0"/>
          </a:p>
          <a:p>
            <a:r>
              <a:rPr lang="en-GB" dirty="0"/>
              <a:t>Frequently contacted by Police  from throughout the UK to assist where drugs are found at the scene of death and found to have been purchased unlawfully. </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5</a:t>
            </a:fld>
            <a:endParaRPr lang="en-GB" altLang="en-US" dirty="0"/>
          </a:p>
        </p:txBody>
      </p:sp>
    </p:spTree>
    <p:extLst>
      <p:ext uri="{BB962C8B-B14F-4D97-AF65-F5344CB8AC3E}">
        <p14:creationId xmlns:p14="http://schemas.microsoft.com/office/powerpoint/2010/main" val="17878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 Genuine UK Supply Chain products being offered for sale without prescription at vastly inflated prices. How are the products being sourced if they’re not diverted.</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6</a:t>
            </a:fld>
            <a:endParaRPr lang="en-GB" altLang="en-US" dirty="0"/>
          </a:p>
        </p:txBody>
      </p:sp>
    </p:spTree>
    <p:extLst>
      <p:ext uri="{BB962C8B-B14F-4D97-AF65-F5344CB8AC3E}">
        <p14:creationId xmlns:p14="http://schemas.microsoft.com/office/powerpoint/2010/main" val="203710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the order should not have been made from a personal e-mail account – and that should have created suspicion. </a:t>
            </a:r>
          </a:p>
          <a:p>
            <a:endParaRPr lang="en-GB" dirty="0"/>
          </a:p>
          <a:p>
            <a:r>
              <a:rPr lang="en-GB" dirty="0"/>
              <a:t>Even more suspicion should have been created by the purchase from a personal bank account. </a:t>
            </a:r>
          </a:p>
          <a:p>
            <a:endParaRPr lang="en-GB" dirty="0"/>
          </a:p>
          <a:p>
            <a:r>
              <a:rPr lang="en-GB" dirty="0"/>
              <a:t>Collected in person – alarm bells? Purchaser claimed to be connected to a pharmacy. </a:t>
            </a:r>
          </a:p>
          <a:p>
            <a:endParaRPr lang="en-GB" dirty="0"/>
          </a:p>
          <a:p>
            <a:r>
              <a:rPr lang="en-GB" dirty="0"/>
              <a:t>No due diligence enquiries made. If they had they’d have found the pharmacy doesn’t hold a WDA(H). </a:t>
            </a:r>
          </a:p>
          <a:p>
            <a:endParaRPr lang="en-GB" dirty="0"/>
          </a:p>
          <a:p>
            <a:r>
              <a:rPr lang="en-GB" dirty="0"/>
              <a:t>A poor quality counterfeit WDA(H) was presented at the point of collection. No HOCDL either.</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7</a:t>
            </a:fld>
            <a:endParaRPr lang="en-GB" altLang="en-US" dirty="0"/>
          </a:p>
        </p:txBody>
      </p:sp>
    </p:spTree>
    <p:extLst>
      <p:ext uri="{BB962C8B-B14F-4D97-AF65-F5344CB8AC3E}">
        <p14:creationId xmlns:p14="http://schemas.microsoft.com/office/powerpoint/2010/main" val="318497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Legitimate distribution is against prescription. Or licensed wholesale dealing.</a:t>
            </a:r>
          </a:p>
          <a:p>
            <a:endParaRPr lang="en-GB" dirty="0"/>
          </a:p>
          <a:p>
            <a:r>
              <a:rPr lang="en-GB" dirty="0"/>
              <a:t>In each investigation the wholesaler diverting does not have a WDA(H) including the  endorsement of Narcotics and Psychotropics. </a:t>
            </a:r>
          </a:p>
          <a:p>
            <a:endParaRPr lang="en-GB" dirty="0"/>
          </a:p>
          <a:p>
            <a:r>
              <a:rPr lang="en-GB" dirty="0"/>
              <a:t>Nor have they had a HOCDL. More due diligence is needed. Why is a pharmacist ordering thousands of packets? Have you checked If the wholesaler ordering has the requisite endorsements ? </a:t>
            </a:r>
          </a:p>
          <a:p>
            <a:endParaRPr lang="en-GB" dirty="0"/>
          </a:p>
          <a:p>
            <a:r>
              <a:rPr lang="en-GB" dirty="0"/>
              <a:t>Yes – a pharmacist can purchase using his / her pharmacy licence but only for dispensing against prescription.</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8</a:t>
            </a:fld>
            <a:endParaRPr lang="en-GB" altLang="en-US" dirty="0"/>
          </a:p>
        </p:txBody>
      </p:sp>
    </p:spTree>
    <p:extLst>
      <p:ext uri="{BB962C8B-B14F-4D97-AF65-F5344CB8AC3E}">
        <p14:creationId xmlns:p14="http://schemas.microsoft.com/office/powerpoint/2010/main" val="29867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small quantities are dispensed. Generally patients don’t get repeat prescriptions. Easily re-stocked and low value at wholesale levels.</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9</a:t>
            </a:fld>
            <a:endParaRPr lang="en-GB" altLang="en-US" dirty="0"/>
          </a:p>
        </p:txBody>
      </p:sp>
    </p:spTree>
    <p:extLst>
      <p:ext uri="{BB962C8B-B14F-4D97-AF65-F5344CB8AC3E}">
        <p14:creationId xmlns:p14="http://schemas.microsoft.com/office/powerpoint/2010/main" val="314175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MHRA encouraged wholesalers to put a 100 box cap on purchases without questions being asked. </a:t>
            </a:r>
          </a:p>
          <a:p>
            <a:endParaRPr lang="en-GB" dirty="0"/>
          </a:p>
          <a:p>
            <a:r>
              <a:rPr lang="en-GB" dirty="0"/>
              <a:t>Encouraged due diligence to be conducted. </a:t>
            </a:r>
          </a:p>
          <a:p>
            <a:endParaRPr lang="en-GB" dirty="0"/>
          </a:p>
          <a:p>
            <a:r>
              <a:rPr lang="en-GB" dirty="0"/>
              <a:t>YOU have a legal duty to ensure that the product is being sold properly. </a:t>
            </a:r>
          </a:p>
          <a:p>
            <a:endParaRPr lang="en-GB" dirty="0"/>
          </a:p>
          <a:p>
            <a:r>
              <a:rPr lang="en-GB" dirty="0"/>
              <a:t>These are CONTROLLED DRUGS. They have been legislated as such for a reason. They are dangerous in the wrong hands. </a:t>
            </a:r>
          </a:p>
          <a:p>
            <a:endParaRPr lang="en-GB" dirty="0"/>
          </a:p>
          <a:p>
            <a:r>
              <a:rPr lang="en-GB" dirty="0"/>
              <a:t>The market has been fuelled by the ease that the product was able to be purchased. The users – who often are not ‘drug addicts’ in the sense of how the media portrays addicts – are frequently in debt from the inflated pricing of the products.</a:t>
            </a:r>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10</a:t>
            </a:fld>
            <a:endParaRPr lang="en-GB" altLang="en-US" dirty="0"/>
          </a:p>
        </p:txBody>
      </p:sp>
    </p:spTree>
    <p:extLst>
      <p:ext uri="{BB962C8B-B14F-4D97-AF65-F5344CB8AC3E}">
        <p14:creationId xmlns:p14="http://schemas.microsoft.com/office/powerpoint/2010/main" val="3291780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3 images">
    <p:spTree>
      <p:nvGrpSpPr>
        <p:cNvPr id="1" name=""/>
        <p:cNvGrpSpPr/>
        <p:nvPr/>
      </p:nvGrpSpPr>
      <p:grpSpPr>
        <a:xfrm>
          <a:off x="0" y="0"/>
          <a:ext cx="0" cy="0"/>
          <a:chOff x="0" y="0"/>
          <a:chExt cx="0" cy="0"/>
        </a:xfrm>
      </p:grpSpPr>
      <p:sp>
        <p:nvSpPr>
          <p:cNvPr id="3074" name="Rectangle 2"/>
          <p:cNvSpPr>
            <a:spLocks noGrp="1" noChangeArrowheads="1"/>
          </p:cNvSpPr>
          <p:nvPr userDrawn="1">
            <p:ph type="ctrTitle"/>
          </p:nvPr>
        </p:nvSpPr>
        <p:spPr>
          <a:xfrm>
            <a:off x="647700" y="1725023"/>
            <a:ext cx="10896600" cy="730250"/>
          </a:xfrm>
        </p:spPr>
        <p:txBody>
          <a:bodyPr wrap="square"/>
          <a:lstStyle>
            <a:lvl1pPr>
              <a:lnSpc>
                <a:spcPct val="85000"/>
              </a:lnSpc>
              <a:defRPr sz="4400">
                <a:solidFill>
                  <a:schemeClr val="tx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userDrawn="1">
            <p:ph type="subTitle" idx="1"/>
          </p:nvPr>
        </p:nvSpPr>
        <p:spPr>
          <a:xfrm>
            <a:off x="647700" y="2549388"/>
            <a:ext cx="10896600" cy="549814"/>
          </a:xfrm>
        </p:spPr>
        <p:txBody>
          <a:bodyPr wrap="none" anchor="t" anchorCtr="0"/>
          <a:lstStyle>
            <a:lvl1pPr>
              <a:defRPr sz="2400">
                <a:solidFill>
                  <a:schemeClr val="tx1"/>
                </a:solidFill>
              </a:defRPr>
            </a:lvl1pPr>
          </a:lstStyle>
          <a:p>
            <a:pPr lvl="0"/>
            <a:r>
              <a:rPr lang="en-US" altLang="en-US" noProof="0"/>
              <a:t>Click to edit Master subtitle style</a:t>
            </a:r>
            <a:endParaRPr lang="en-GB" altLang="en-US" noProof="0" dirty="0"/>
          </a:p>
        </p:txBody>
      </p:sp>
      <p:pic>
        <p:nvPicPr>
          <p:cNvPr id="2" name="Picture 1" descr="Generic imagery of medicines and medical devic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3239827"/>
            <a:ext cx="12192000" cy="2709023"/>
          </a:xfrm>
          <a:prstGeom prst="rect">
            <a:avLst/>
          </a:prstGeom>
        </p:spPr>
      </p:pic>
      <p:pic>
        <p:nvPicPr>
          <p:cNvPr id="6" name="Picture 5" descr="Medicines and Healthcare products Regulatory Agency (MHRA) logo">
            <a:extLst>
              <a:ext uri="{FF2B5EF4-FFF2-40B4-BE49-F238E27FC236}">
                <a16:creationId xmlns:a16="http://schemas.microsoft.com/office/drawing/2014/main" id="{2648BA1A-7CF3-4191-9C38-DCFF7A6491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587" y="351251"/>
            <a:ext cx="3293035" cy="1098747"/>
          </a:xfrm>
          <a:prstGeom prst="rect">
            <a:avLst/>
          </a:prstGeom>
        </p:spPr>
      </p:pic>
      <p:pic>
        <p:nvPicPr>
          <p:cNvPr id="8" name="Picture 7" descr="Medicines and Healthcare products Regulatory Agency logo">
            <a:extLst>
              <a:ext uri="{FF2B5EF4-FFF2-40B4-BE49-F238E27FC236}">
                <a16:creationId xmlns:a16="http://schemas.microsoft.com/office/drawing/2014/main" id="{A42B0320-38D2-4A0C-9A8A-24049977D5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985" y="6127062"/>
            <a:ext cx="5612191" cy="351977"/>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244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619250"/>
            <a:ext cx="515196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261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42082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3311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1" y="1619250"/>
            <a:ext cx="5151967"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681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SmartArt Placeholder 2"/>
          <p:cNvSpPr>
            <a:spLocks noGrp="1"/>
          </p:cNvSpPr>
          <p:nvPr>
            <p:ph type="dgm" idx="1"/>
          </p:nvPr>
        </p:nvSpPr>
        <p:spPr>
          <a:xfrm>
            <a:off x="838200" y="1619250"/>
            <a:ext cx="10509251" cy="4318000"/>
          </a:xfrm>
        </p:spPr>
        <p:txBody>
          <a:bodyPr/>
          <a:lstStyle/>
          <a:p>
            <a:r>
              <a:rPr lang="en-US" dirty="0"/>
              <a:t>Click icon to add SmartArt graphic</a:t>
            </a:r>
            <a:endParaRPr lang="en-GB" dirty="0"/>
          </a:p>
        </p:txBody>
      </p:sp>
    </p:spTree>
    <p:extLst>
      <p:ext uri="{BB962C8B-B14F-4D97-AF65-F5344CB8AC3E}">
        <p14:creationId xmlns:p14="http://schemas.microsoft.com/office/powerpoint/2010/main" val="309327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5 images">
    <p:spTree>
      <p:nvGrpSpPr>
        <p:cNvPr id="1" name=""/>
        <p:cNvGrpSpPr/>
        <p:nvPr/>
      </p:nvGrpSpPr>
      <p:grpSpPr>
        <a:xfrm>
          <a:off x="0" y="0"/>
          <a:ext cx="0" cy="0"/>
          <a:chOff x="0" y="0"/>
          <a:chExt cx="0" cy="0"/>
        </a:xfrm>
      </p:grpSpPr>
      <p:sp>
        <p:nvSpPr>
          <p:cNvPr id="3074" name="Rectangle 2"/>
          <p:cNvSpPr>
            <a:spLocks noGrp="1" noChangeArrowheads="1"/>
          </p:cNvSpPr>
          <p:nvPr userDrawn="1">
            <p:ph type="ctrTitle"/>
          </p:nvPr>
        </p:nvSpPr>
        <p:spPr>
          <a:xfrm>
            <a:off x="647700" y="1818486"/>
            <a:ext cx="10896600" cy="730250"/>
          </a:xfrm>
        </p:spPr>
        <p:txBody>
          <a:bodyPr wrap="square"/>
          <a:lstStyle>
            <a:lvl1pPr>
              <a:lnSpc>
                <a:spcPct val="85000"/>
              </a:lnSpc>
              <a:defRPr sz="4400">
                <a:solidFill>
                  <a:schemeClr val="tx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userDrawn="1">
            <p:ph type="subTitle" idx="1"/>
          </p:nvPr>
        </p:nvSpPr>
        <p:spPr>
          <a:xfrm>
            <a:off x="647700" y="2735004"/>
            <a:ext cx="10896600" cy="549814"/>
          </a:xfrm>
        </p:spPr>
        <p:txBody>
          <a:bodyPr wrap="none" anchor="t" anchorCtr="0"/>
          <a:lstStyle>
            <a:lvl1pPr>
              <a:defRPr sz="2400">
                <a:solidFill>
                  <a:schemeClr val="tx1"/>
                </a:solidFill>
              </a:defRPr>
            </a:lvl1pPr>
          </a:lstStyle>
          <a:p>
            <a:pPr lvl="0"/>
            <a:r>
              <a:rPr lang="en-US" altLang="en-US" noProof="0"/>
              <a:t>Click to edit Master subtitle style</a:t>
            </a:r>
            <a:endParaRPr lang="en-GB" altLang="en-US" noProof="0" dirty="0"/>
          </a:p>
        </p:txBody>
      </p:sp>
      <p:pic>
        <p:nvPicPr>
          <p:cNvPr id="8" name="Picture 24" descr="Generic imagery of medicines and medical devic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1"/>
            <a:ext cx="12192000" cy="2500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edicines and Healthcare products Regulatory Agency (MHRA) logo">
            <a:extLst>
              <a:ext uri="{FF2B5EF4-FFF2-40B4-BE49-F238E27FC236}">
                <a16:creationId xmlns:a16="http://schemas.microsoft.com/office/drawing/2014/main" id="{97B0623E-8D5B-4136-97F0-5654D9CA3E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587" y="351251"/>
            <a:ext cx="3293035" cy="1098747"/>
          </a:xfrm>
          <a:prstGeom prst="rect">
            <a:avLst/>
          </a:prstGeom>
        </p:spPr>
      </p:pic>
      <p:pic>
        <p:nvPicPr>
          <p:cNvPr id="10" name="Picture 9" descr="Medicines and Healthcare products Regulatory Agency logo">
            <a:extLst>
              <a:ext uri="{FF2B5EF4-FFF2-40B4-BE49-F238E27FC236}">
                <a16:creationId xmlns:a16="http://schemas.microsoft.com/office/drawing/2014/main" id="{82A8277A-41F8-43E1-96B9-F3D2774D33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985" y="6127062"/>
            <a:ext cx="5612191" cy="351977"/>
          </a:xfrm>
          <a:prstGeom prst="rect">
            <a:avLst/>
          </a:prstGeom>
        </p:spPr>
      </p:pic>
    </p:spTree>
    <p:extLst>
      <p:ext uri="{BB962C8B-B14F-4D97-AF65-F5344CB8AC3E}">
        <p14:creationId xmlns:p14="http://schemas.microsoft.com/office/powerpoint/2010/main" val="327506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estions - Thank you">
    <p:spTree>
      <p:nvGrpSpPr>
        <p:cNvPr id="1" name=""/>
        <p:cNvGrpSpPr/>
        <p:nvPr/>
      </p:nvGrpSpPr>
      <p:grpSpPr>
        <a:xfrm>
          <a:off x="0" y="0"/>
          <a:ext cx="0" cy="0"/>
          <a:chOff x="0" y="0"/>
          <a:chExt cx="0" cy="0"/>
        </a:xfrm>
      </p:grpSpPr>
      <p:sp>
        <p:nvSpPr>
          <p:cNvPr id="3074" name="Rectangle 2"/>
          <p:cNvSpPr>
            <a:spLocks noGrp="1" noChangeArrowheads="1"/>
          </p:cNvSpPr>
          <p:nvPr userDrawn="1">
            <p:ph type="ctrTitle" hasCustomPrompt="1"/>
          </p:nvPr>
        </p:nvSpPr>
        <p:spPr>
          <a:xfrm>
            <a:off x="647700" y="2266950"/>
            <a:ext cx="10896600" cy="730250"/>
          </a:xfrm>
        </p:spPr>
        <p:txBody>
          <a:bodyPr wrap="square"/>
          <a:lstStyle>
            <a:lvl1pPr algn="ctr">
              <a:lnSpc>
                <a:spcPct val="85000"/>
              </a:lnSpc>
              <a:defRPr sz="4400">
                <a:solidFill>
                  <a:schemeClr val="tx1"/>
                </a:solidFill>
              </a:defRPr>
            </a:lvl1pPr>
          </a:lstStyle>
          <a:p>
            <a:pPr lvl="0"/>
            <a:r>
              <a:rPr lang="en-US" altLang="en-US" noProof="0" dirty="0"/>
              <a:t>Any questions?</a:t>
            </a:r>
            <a:endParaRPr lang="en-GB" altLang="en-US" noProof="0" dirty="0"/>
          </a:p>
        </p:txBody>
      </p:sp>
      <p:pic>
        <p:nvPicPr>
          <p:cNvPr id="6" name="Picture 5" descr="Medicines and Healthcare products Regulatory Agency (MHRA) logo">
            <a:extLst>
              <a:ext uri="{FF2B5EF4-FFF2-40B4-BE49-F238E27FC236}">
                <a16:creationId xmlns:a16="http://schemas.microsoft.com/office/drawing/2014/main" id="{82E7B82F-378A-4ED1-9A32-089CC2D038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587" y="351251"/>
            <a:ext cx="3293035" cy="1098747"/>
          </a:xfrm>
          <a:prstGeom prst="rect">
            <a:avLst/>
          </a:prstGeom>
        </p:spPr>
      </p:pic>
      <p:pic>
        <p:nvPicPr>
          <p:cNvPr id="7" name="Picture 6" descr="Medicines and Healthcare products Regulatory Agency logo">
            <a:extLst>
              <a:ext uri="{FF2B5EF4-FFF2-40B4-BE49-F238E27FC236}">
                <a16:creationId xmlns:a16="http://schemas.microsoft.com/office/drawing/2014/main" id="{1988FA82-8225-42FC-9C2A-D2349A23F9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985" y="6127062"/>
            <a:ext cx="5612191" cy="351977"/>
          </a:xfrm>
          <a:prstGeom prst="rect">
            <a:avLst/>
          </a:prstGeom>
        </p:spPr>
      </p:pic>
    </p:spTree>
    <p:extLst>
      <p:ext uri="{BB962C8B-B14F-4D97-AF65-F5344CB8AC3E}">
        <p14:creationId xmlns:p14="http://schemas.microsoft.com/office/powerpoint/2010/main" val="390667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513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619250"/>
            <a:ext cx="515196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35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246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7505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1" y="1619250"/>
            <a:ext cx="5151967" cy="431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115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SmartArt Placeholder 2"/>
          <p:cNvSpPr>
            <a:spLocks noGrp="1"/>
          </p:cNvSpPr>
          <p:nvPr>
            <p:ph type="dgm" idx="1"/>
          </p:nvPr>
        </p:nvSpPr>
        <p:spPr>
          <a:xfrm>
            <a:off x="838200" y="1619250"/>
            <a:ext cx="10509251" cy="4318000"/>
          </a:xfrm>
        </p:spPr>
        <p:txBody>
          <a:bodyPr/>
          <a:lstStyle/>
          <a:p>
            <a:r>
              <a:rPr lang="en-US" dirty="0"/>
              <a:t>Click icon to add SmartArt graphic</a:t>
            </a:r>
            <a:endParaRPr lang="en-GB" dirty="0"/>
          </a:p>
        </p:txBody>
      </p:sp>
    </p:spTree>
    <p:extLst>
      <p:ext uri="{BB962C8B-B14F-4D97-AF65-F5344CB8AC3E}">
        <p14:creationId xmlns:p14="http://schemas.microsoft.com/office/powerpoint/2010/main" val="1221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B7C8AB-27FE-4E90-8813-3DFA5532B045}"/>
              </a:ext>
            </a:extLst>
          </p:cNvPr>
          <p:cNvSpPr/>
          <p:nvPr userDrawn="1"/>
        </p:nvSpPr>
        <p:spPr bwMode="auto">
          <a:xfrm>
            <a:off x="0" y="6179126"/>
            <a:ext cx="12191999" cy="678873"/>
          </a:xfrm>
          <a:prstGeom prst="rect">
            <a:avLst/>
          </a:prstGeom>
          <a:solidFill>
            <a:srgbClr val="0F129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ndParaRPr>
          </a:p>
        </p:txBody>
      </p:sp>
      <p:sp>
        <p:nvSpPr>
          <p:cNvPr id="1033" name="Rectangle 9"/>
          <p:cNvSpPr>
            <a:spLocks noGrp="1" noChangeArrowheads="1"/>
          </p:cNvSpPr>
          <p:nvPr>
            <p:ph type="body" idx="1"/>
          </p:nvPr>
        </p:nvSpPr>
        <p:spPr bwMode="auto">
          <a:xfrm>
            <a:off x="838200" y="1619250"/>
            <a:ext cx="10509251"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34" name="Rectangle 10"/>
          <p:cNvSpPr>
            <a:spLocks noGrp="1" noChangeArrowheads="1"/>
          </p:cNvSpPr>
          <p:nvPr>
            <p:ph type="title"/>
          </p:nvPr>
        </p:nvSpPr>
        <p:spPr bwMode="auto">
          <a:xfrm>
            <a:off x="838200" y="358775"/>
            <a:ext cx="10509251"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39" name="Text Box 15"/>
          <p:cNvSpPr txBox="1">
            <a:spLocks noChangeArrowheads="1"/>
          </p:cNvSpPr>
          <p:nvPr/>
        </p:nvSpPr>
        <p:spPr bwMode="auto">
          <a:xfrm>
            <a:off x="0" y="6179455"/>
            <a:ext cx="71966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0" rIns="0" bIns="0" anchor="ctr"/>
          <a:lstStyle/>
          <a:p>
            <a:pPr algn="l"/>
            <a:fld id="{166BB1DC-219A-4E7B-874B-530C91748C51}" type="slidenum">
              <a:rPr lang="en-GB" altLang="en-US" sz="1200">
                <a:solidFill>
                  <a:schemeClr val="bg1"/>
                </a:solidFill>
              </a:rPr>
              <a:pPr algn="l"/>
              <a:t>‹#›</a:t>
            </a:fld>
            <a:endParaRPr lang="en-GB" alt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0" r:id="rId4"/>
    <p:sldLayoutId id="2147483652" r:id="rId5"/>
    <p:sldLayoutId id="2147483654" r:id="rId6"/>
    <p:sldLayoutId id="2147483657" r:id="rId7"/>
    <p:sldLayoutId id="2147483660" r:id="rId8"/>
    <p:sldLayoutId id="2147483661" r:id="rId9"/>
  </p:sldLayoutIdLst>
  <p:hf sldNum="0" hd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auto">
          <a:xfrm>
            <a:off x="838200" y="1619250"/>
            <a:ext cx="10509251"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34" name="Rectangle 10"/>
          <p:cNvSpPr>
            <a:spLocks noGrp="1" noChangeArrowheads="1"/>
          </p:cNvSpPr>
          <p:nvPr>
            <p:ph type="title"/>
          </p:nvPr>
        </p:nvSpPr>
        <p:spPr bwMode="auto">
          <a:xfrm>
            <a:off x="838200" y="358775"/>
            <a:ext cx="10509251"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831560761"/>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2" r:id="rId3"/>
    <p:sldLayoutId id="2147483673" r:id="rId4"/>
    <p:sldLayoutId id="2147483674" r:id="rId5"/>
    <p:sldLayoutId id="2147483675" r:id="rId6"/>
  </p:sldLayoutIdLst>
  <p:hf sldNum="0" hd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whistleblower@mhra.gov.u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483568"/>
            <a:ext cx="10896600" cy="905070"/>
          </a:xfrm>
        </p:spPr>
        <p:txBody>
          <a:bodyPr/>
          <a:lstStyle/>
          <a:p>
            <a:pPr algn="ctr"/>
            <a:r>
              <a:rPr lang="en-GB" altLang="en-US" sz="2800" b="1" dirty="0">
                <a:solidFill>
                  <a:srgbClr val="00204E"/>
                </a:solidFill>
              </a:rPr>
              <a:t>Legal Supply Chain Issues </a:t>
            </a:r>
            <a:br>
              <a:rPr lang="en-GB" altLang="en-US" sz="2800" b="1" dirty="0">
                <a:solidFill>
                  <a:srgbClr val="00204E"/>
                </a:solidFill>
              </a:rPr>
            </a:br>
            <a:r>
              <a:rPr lang="en-GB" altLang="en-US" sz="2800" b="1" dirty="0">
                <a:solidFill>
                  <a:srgbClr val="00204E"/>
                </a:solidFill>
              </a:rPr>
              <a:t>Controlled Drugs / Stolen Drugs</a:t>
            </a:r>
            <a:endParaRPr lang="en-GB" dirty="0"/>
          </a:p>
        </p:txBody>
      </p:sp>
      <p:sp>
        <p:nvSpPr>
          <p:cNvPr id="3" name="Subtitle 2"/>
          <p:cNvSpPr>
            <a:spLocks noGrp="1"/>
          </p:cNvSpPr>
          <p:nvPr>
            <p:ph type="subTitle" idx="1"/>
          </p:nvPr>
        </p:nvSpPr>
        <p:spPr/>
        <p:txBody>
          <a:bodyPr/>
          <a:lstStyle/>
          <a:p>
            <a:pPr lvl="0">
              <a:lnSpc>
                <a:spcPct val="80000"/>
              </a:lnSpc>
            </a:pPr>
            <a:r>
              <a:rPr lang="en-GB" altLang="en-US" sz="1400" dirty="0">
                <a:solidFill>
                  <a:srgbClr val="00204E"/>
                </a:solidFill>
              </a:rPr>
              <a:t>Grant Powell</a:t>
            </a:r>
          </a:p>
          <a:p>
            <a:pPr lvl="0">
              <a:lnSpc>
                <a:spcPct val="80000"/>
              </a:lnSpc>
            </a:pPr>
            <a:r>
              <a:rPr lang="en-GB" altLang="en-US" sz="1400" dirty="0">
                <a:solidFill>
                  <a:srgbClr val="00204E"/>
                </a:solidFill>
              </a:rPr>
              <a:t>Legal Supply Chain Team</a:t>
            </a:r>
          </a:p>
          <a:p>
            <a:pPr lvl="0">
              <a:lnSpc>
                <a:spcPct val="80000"/>
              </a:lnSpc>
            </a:pPr>
            <a:r>
              <a:rPr lang="en-GB" altLang="en-US" sz="1400" dirty="0">
                <a:solidFill>
                  <a:srgbClr val="00204E"/>
                </a:solidFill>
              </a:rPr>
              <a:t>MHRA Enforcement Group</a:t>
            </a:r>
          </a:p>
          <a:p>
            <a:endParaRPr lang="en-GB" dirty="0"/>
          </a:p>
        </p:txBody>
      </p:sp>
    </p:spTree>
    <p:extLst>
      <p:ext uri="{BB962C8B-B14F-4D97-AF65-F5344CB8AC3E}">
        <p14:creationId xmlns:p14="http://schemas.microsoft.com/office/powerpoint/2010/main" val="107296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26A1-BED9-48E6-9EF1-01B3471ADD7E}"/>
              </a:ext>
            </a:extLst>
          </p:cNvPr>
          <p:cNvSpPr>
            <a:spLocks noGrp="1"/>
          </p:cNvSpPr>
          <p:nvPr>
            <p:ph type="title"/>
          </p:nvPr>
        </p:nvSpPr>
        <p:spPr/>
        <p:txBody>
          <a:bodyPr/>
          <a:lstStyle/>
          <a:p>
            <a:pPr algn="ctr"/>
            <a:r>
              <a:rPr lang="en-GB" b="1" dirty="0">
                <a:solidFill>
                  <a:srgbClr val="00204E"/>
                </a:solidFill>
              </a:rPr>
              <a:t>How much is being purchased?</a:t>
            </a:r>
            <a:endParaRPr lang="en-GB" b="1" dirty="0"/>
          </a:p>
        </p:txBody>
      </p:sp>
      <p:sp>
        <p:nvSpPr>
          <p:cNvPr id="3" name="Content Placeholder 2">
            <a:extLst>
              <a:ext uri="{FF2B5EF4-FFF2-40B4-BE49-F238E27FC236}">
                <a16:creationId xmlns:a16="http://schemas.microsoft.com/office/drawing/2014/main" id="{C918473E-DF3E-437E-8C25-AAC0911F8EA3}"/>
              </a:ext>
            </a:extLst>
          </p:cNvPr>
          <p:cNvSpPr>
            <a:spLocks noGrp="1"/>
          </p:cNvSpPr>
          <p:nvPr>
            <p:ph idx="1"/>
          </p:nvPr>
        </p:nvSpPr>
        <p:spPr/>
        <p:txBody>
          <a:bodyPr/>
          <a:lstStyle/>
          <a:p>
            <a:pPr lvl="0"/>
            <a:r>
              <a:rPr lang="en-GB" b="1" dirty="0">
                <a:solidFill>
                  <a:srgbClr val="00204E"/>
                </a:solidFill>
              </a:rPr>
              <a:t>Then….</a:t>
            </a:r>
          </a:p>
          <a:p>
            <a:pPr marL="342900" lvl="0" indent="-342900">
              <a:buFont typeface="Arial" panose="020B0604020202020204" pitchFamily="34" charset="0"/>
              <a:buChar char="•"/>
            </a:pPr>
            <a:r>
              <a:rPr lang="en-GB" dirty="0">
                <a:solidFill>
                  <a:srgbClr val="00204E"/>
                </a:solidFill>
              </a:rPr>
              <a:t>In 2016 instances of </a:t>
            </a:r>
            <a:r>
              <a:rPr lang="en-GB" b="1" dirty="0">
                <a:solidFill>
                  <a:srgbClr val="00204E"/>
                </a:solidFill>
              </a:rPr>
              <a:t>20,000</a:t>
            </a:r>
            <a:r>
              <a:rPr lang="en-GB" dirty="0">
                <a:solidFill>
                  <a:srgbClr val="00204E"/>
                </a:solidFill>
              </a:rPr>
              <a:t> packets of Diazepam at </a:t>
            </a:r>
            <a:r>
              <a:rPr lang="en-GB" b="1" dirty="0">
                <a:solidFill>
                  <a:srgbClr val="00204E"/>
                </a:solidFill>
              </a:rPr>
              <a:t>10mg</a:t>
            </a:r>
            <a:r>
              <a:rPr lang="en-GB" dirty="0">
                <a:solidFill>
                  <a:srgbClr val="00204E"/>
                </a:solidFill>
              </a:rPr>
              <a:t> strength regularly being delivered to community pharmacies.</a:t>
            </a:r>
          </a:p>
          <a:p>
            <a:pPr marL="342900" lvl="0" indent="-342900">
              <a:buFont typeface="Arial" panose="020B0604020202020204" pitchFamily="34" charset="0"/>
              <a:buChar char="•"/>
            </a:pPr>
            <a:r>
              <a:rPr lang="en-GB" dirty="0">
                <a:solidFill>
                  <a:srgbClr val="00204E"/>
                </a:solidFill>
              </a:rPr>
              <a:t>No WDA(H) held / </a:t>
            </a:r>
            <a:r>
              <a:rPr lang="en-GB" u="sng" dirty="0">
                <a:solidFill>
                  <a:srgbClr val="00204E"/>
                </a:solidFill>
              </a:rPr>
              <a:t>no endorsement for Narcotics &amp; Psychotropics.</a:t>
            </a:r>
          </a:p>
          <a:p>
            <a:pPr marL="342900" lvl="0" indent="-342900">
              <a:buFont typeface="Arial" panose="020B0604020202020204" pitchFamily="34" charset="0"/>
              <a:buChar char="•"/>
            </a:pPr>
            <a:r>
              <a:rPr lang="en-GB" dirty="0">
                <a:solidFill>
                  <a:srgbClr val="00204E"/>
                </a:solidFill>
              </a:rPr>
              <a:t>No Home Office Controlled Drugs Licence held.</a:t>
            </a:r>
          </a:p>
          <a:p>
            <a:pPr marL="342900" lvl="0" indent="-342900">
              <a:buFont typeface="Arial" panose="020B0604020202020204" pitchFamily="34" charset="0"/>
              <a:buChar char="•"/>
            </a:pPr>
            <a:r>
              <a:rPr lang="en-GB" dirty="0">
                <a:solidFill>
                  <a:srgbClr val="00204E"/>
                </a:solidFill>
              </a:rPr>
              <a:t>Some wholesalers not conducting effective due diligence.</a:t>
            </a:r>
          </a:p>
          <a:p>
            <a:pPr marL="342900" lvl="0" indent="-342900">
              <a:buFont typeface="Arial" panose="020B0604020202020204" pitchFamily="34" charset="0"/>
              <a:buChar char="•"/>
            </a:pPr>
            <a:endParaRPr lang="en-GB" dirty="0">
              <a:solidFill>
                <a:srgbClr val="00204E"/>
              </a:solidFill>
            </a:endParaRPr>
          </a:p>
          <a:p>
            <a:pPr lvl="0"/>
            <a:r>
              <a:rPr lang="en-GB" b="1" dirty="0">
                <a:solidFill>
                  <a:srgbClr val="00204E"/>
                </a:solidFill>
              </a:rPr>
              <a:t>Now….</a:t>
            </a:r>
          </a:p>
          <a:p>
            <a:pPr marL="342900" lvl="0" indent="-342900">
              <a:buFont typeface="Arial" panose="020B0604020202020204" pitchFamily="34" charset="0"/>
              <a:buChar char="•"/>
            </a:pPr>
            <a:r>
              <a:rPr lang="en-GB" dirty="0">
                <a:solidFill>
                  <a:srgbClr val="00204E"/>
                </a:solidFill>
              </a:rPr>
              <a:t>Advisory cap of </a:t>
            </a:r>
            <a:r>
              <a:rPr lang="en-GB" b="1" dirty="0">
                <a:solidFill>
                  <a:srgbClr val="00204E"/>
                </a:solidFill>
              </a:rPr>
              <a:t>100</a:t>
            </a:r>
            <a:r>
              <a:rPr lang="en-GB" dirty="0">
                <a:solidFill>
                  <a:srgbClr val="00204E"/>
                </a:solidFill>
              </a:rPr>
              <a:t> packets maximum order.</a:t>
            </a:r>
          </a:p>
          <a:p>
            <a:pPr marL="342900" lvl="0" indent="-342900">
              <a:buFont typeface="Arial" panose="020B0604020202020204" pitchFamily="34" charset="0"/>
              <a:buChar char="•"/>
            </a:pPr>
            <a:r>
              <a:rPr lang="en-GB" dirty="0">
                <a:solidFill>
                  <a:srgbClr val="00204E"/>
                </a:solidFill>
              </a:rPr>
              <a:t>Greater due diligence surrounding the correct licences being in place.</a:t>
            </a:r>
          </a:p>
          <a:p>
            <a:endParaRPr lang="en-GB" dirty="0"/>
          </a:p>
        </p:txBody>
      </p:sp>
    </p:spTree>
    <p:extLst>
      <p:ext uri="{BB962C8B-B14F-4D97-AF65-F5344CB8AC3E}">
        <p14:creationId xmlns:p14="http://schemas.microsoft.com/office/powerpoint/2010/main" val="400887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792C-124B-444B-9903-03FF9250C306}"/>
              </a:ext>
            </a:extLst>
          </p:cNvPr>
          <p:cNvSpPr>
            <a:spLocks noGrp="1"/>
          </p:cNvSpPr>
          <p:nvPr>
            <p:ph type="title"/>
          </p:nvPr>
        </p:nvSpPr>
        <p:spPr/>
        <p:txBody>
          <a:bodyPr/>
          <a:lstStyle/>
          <a:p>
            <a:pPr algn="ctr"/>
            <a:r>
              <a:rPr lang="en-GB" altLang="en-US" sz="2800" b="1" dirty="0">
                <a:solidFill>
                  <a:srgbClr val="00204E"/>
                </a:solidFill>
              </a:rPr>
              <a:t>One Pallet containing 13,440 packs of Diazepam</a:t>
            </a:r>
            <a:endParaRPr lang="en-GB" dirty="0"/>
          </a:p>
        </p:txBody>
      </p:sp>
      <p:pic>
        <p:nvPicPr>
          <p:cNvPr id="4" name="SmartArt Placeholder 3">
            <a:extLst>
              <a:ext uri="{FF2B5EF4-FFF2-40B4-BE49-F238E27FC236}">
                <a16:creationId xmlns:a16="http://schemas.microsoft.com/office/drawing/2014/main" id="{B03939EC-4832-434F-A2C3-65A11EB7E364}"/>
              </a:ext>
            </a:extLst>
          </p:cNvPr>
          <p:cNvPicPr>
            <a:picLocks noGrp="1" noChangeAspect="1"/>
          </p:cNvPicPr>
          <p:nvPr>
            <p:ph type="dgm" idx="1"/>
          </p:nvPr>
        </p:nvPicPr>
        <p:blipFill>
          <a:blip r:embed="rId3"/>
          <a:stretch>
            <a:fillRect/>
          </a:stretch>
        </p:blipFill>
        <p:spPr>
          <a:xfrm>
            <a:off x="3611822" y="1619250"/>
            <a:ext cx="4962005" cy="4318000"/>
          </a:xfrm>
          <a:prstGeom prst="rect">
            <a:avLst/>
          </a:prstGeom>
        </p:spPr>
      </p:pic>
    </p:spTree>
    <p:extLst>
      <p:ext uri="{BB962C8B-B14F-4D97-AF65-F5344CB8AC3E}">
        <p14:creationId xmlns:p14="http://schemas.microsoft.com/office/powerpoint/2010/main" val="175893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8094-0414-4EDC-ADC8-390E21CCC001}"/>
              </a:ext>
            </a:extLst>
          </p:cNvPr>
          <p:cNvSpPr>
            <a:spLocks noGrp="1"/>
          </p:cNvSpPr>
          <p:nvPr>
            <p:ph type="title"/>
          </p:nvPr>
        </p:nvSpPr>
        <p:spPr>
          <a:xfrm>
            <a:off x="838200" y="138545"/>
            <a:ext cx="10509251" cy="939368"/>
          </a:xfrm>
        </p:spPr>
        <p:txBody>
          <a:bodyPr/>
          <a:lstStyle/>
          <a:p>
            <a:pPr algn="ctr"/>
            <a:r>
              <a:rPr lang="en-GB" b="1" dirty="0"/>
              <a:t>So what has happened since 2016……?</a:t>
            </a:r>
          </a:p>
        </p:txBody>
      </p:sp>
      <p:sp>
        <p:nvSpPr>
          <p:cNvPr id="3" name="Content Placeholder 2">
            <a:extLst>
              <a:ext uri="{FF2B5EF4-FFF2-40B4-BE49-F238E27FC236}">
                <a16:creationId xmlns:a16="http://schemas.microsoft.com/office/drawing/2014/main" id="{B846533B-3E9C-4D61-BC74-F30FD1CA4601}"/>
              </a:ext>
            </a:extLst>
          </p:cNvPr>
          <p:cNvSpPr>
            <a:spLocks noGrp="1"/>
          </p:cNvSpPr>
          <p:nvPr>
            <p:ph idx="1"/>
          </p:nvPr>
        </p:nvSpPr>
        <p:spPr>
          <a:xfrm>
            <a:off x="838200" y="572655"/>
            <a:ext cx="10509251" cy="5364596"/>
          </a:xfrm>
        </p:spPr>
        <p:txBody>
          <a:bodyPr/>
          <a:lstStyle/>
          <a:p>
            <a:pPr marL="342900" lvl="0" indent="-342900">
              <a:lnSpc>
                <a:spcPct val="150000"/>
              </a:lnSpc>
              <a:buFont typeface="Arial" panose="020B0604020202020204" pitchFamily="34" charset="0"/>
              <a:buChar char="•"/>
            </a:pPr>
            <a:r>
              <a:rPr lang="en-GB" sz="2800" dirty="0">
                <a:solidFill>
                  <a:srgbClr val="00204E"/>
                </a:solidFill>
              </a:rPr>
              <a:t>Over 40 investigations commenced.</a:t>
            </a:r>
          </a:p>
          <a:p>
            <a:pPr marL="342900" lvl="0" indent="-342900">
              <a:lnSpc>
                <a:spcPct val="150000"/>
              </a:lnSpc>
              <a:buFont typeface="Arial" panose="020B0604020202020204" pitchFamily="34" charset="0"/>
              <a:buChar char="•"/>
            </a:pPr>
            <a:r>
              <a:rPr lang="en-GB" sz="2800" dirty="0">
                <a:solidFill>
                  <a:srgbClr val="00204E"/>
                </a:solidFill>
              </a:rPr>
              <a:t>Over 90 persons arrested / interviewed under caution</a:t>
            </a:r>
          </a:p>
          <a:p>
            <a:pPr marL="342900" lvl="0" indent="-342900">
              <a:lnSpc>
                <a:spcPct val="150000"/>
              </a:lnSpc>
              <a:buFont typeface="Arial" panose="020B0604020202020204" pitchFamily="34" charset="0"/>
              <a:buChar char="•"/>
            </a:pPr>
            <a:r>
              <a:rPr lang="en-GB" sz="2800" dirty="0">
                <a:solidFill>
                  <a:srgbClr val="00204E"/>
                </a:solidFill>
              </a:rPr>
              <a:t>11 Pharmacists suspended by GPhC</a:t>
            </a:r>
          </a:p>
          <a:p>
            <a:pPr marL="342900" lvl="0" indent="-342900">
              <a:lnSpc>
                <a:spcPct val="150000"/>
              </a:lnSpc>
              <a:buFont typeface="Arial" panose="020B0604020202020204" pitchFamily="34" charset="0"/>
              <a:buChar char="•"/>
            </a:pPr>
            <a:r>
              <a:rPr lang="en-GB" sz="2800" dirty="0">
                <a:solidFill>
                  <a:srgbClr val="00204E"/>
                </a:solidFill>
              </a:rPr>
              <a:t>Multiple Websites taken down.</a:t>
            </a:r>
          </a:p>
          <a:p>
            <a:pPr marL="342900" lvl="0" indent="-342900">
              <a:lnSpc>
                <a:spcPct val="150000"/>
              </a:lnSpc>
              <a:buFont typeface="Arial" panose="020B0604020202020204" pitchFamily="34" charset="0"/>
              <a:buChar char="•"/>
            </a:pPr>
            <a:r>
              <a:rPr lang="en-GB" sz="2800" dirty="0">
                <a:solidFill>
                  <a:srgbClr val="00204E"/>
                </a:solidFill>
              </a:rPr>
              <a:t>Two Data trawls completed.</a:t>
            </a:r>
          </a:p>
          <a:p>
            <a:pPr marL="342900" lvl="0" indent="-342900">
              <a:lnSpc>
                <a:spcPct val="150000"/>
              </a:lnSpc>
              <a:buFont typeface="Arial" panose="020B0604020202020204" pitchFamily="34" charset="0"/>
              <a:buChar char="•"/>
            </a:pPr>
            <a:r>
              <a:rPr lang="en-GB" sz="2800" dirty="0">
                <a:solidFill>
                  <a:srgbClr val="00204E"/>
                </a:solidFill>
              </a:rPr>
              <a:t>Numerous prosecutions undertaken.</a:t>
            </a:r>
          </a:p>
          <a:p>
            <a:pPr marL="342900" lvl="0" indent="-342900">
              <a:lnSpc>
                <a:spcPct val="150000"/>
              </a:lnSpc>
              <a:buFont typeface="Arial" panose="020B0604020202020204" pitchFamily="34" charset="0"/>
              <a:buChar char="•"/>
            </a:pPr>
            <a:r>
              <a:rPr lang="en-GB" sz="2800" dirty="0">
                <a:solidFill>
                  <a:srgbClr val="00204E"/>
                </a:solidFill>
              </a:rPr>
              <a:t>Several convictions of persons responsible for diverting the drugs.</a:t>
            </a:r>
          </a:p>
          <a:p>
            <a:endParaRPr lang="en-GB" dirty="0"/>
          </a:p>
        </p:txBody>
      </p:sp>
    </p:spTree>
    <p:extLst>
      <p:ext uri="{BB962C8B-B14F-4D97-AF65-F5344CB8AC3E}">
        <p14:creationId xmlns:p14="http://schemas.microsoft.com/office/powerpoint/2010/main" val="382145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B155-9B30-42F5-B69F-3B8AB39A5E29}"/>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90CC3EC4-980A-4189-88E7-3ECE2AFEAB73}"/>
              </a:ext>
            </a:extLst>
          </p:cNvPr>
          <p:cNvPicPr>
            <a:picLocks noGrp="1" noChangeAspect="1"/>
          </p:cNvPicPr>
          <p:nvPr>
            <p:ph idx="1"/>
          </p:nvPr>
        </p:nvPicPr>
        <p:blipFill>
          <a:blip r:embed="rId3"/>
          <a:stretch>
            <a:fillRect/>
          </a:stretch>
        </p:blipFill>
        <p:spPr>
          <a:xfrm>
            <a:off x="99588" y="117695"/>
            <a:ext cx="4281538" cy="4200808"/>
          </a:xfrm>
          <a:prstGeom prst="rect">
            <a:avLst/>
          </a:prstGeom>
        </p:spPr>
      </p:pic>
      <p:pic>
        <p:nvPicPr>
          <p:cNvPr id="5" name="Picture 4">
            <a:extLst>
              <a:ext uri="{FF2B5EF4-FFF2-40B4-BE49-F238E27FC236}">
                <a16:creationId xmlns:a16="http://schemas.microsoft.com/office/drawing/2014/main" id="{C0A1CEE1-40F4-400A-A626-ADF496BF9785}"/>
              </a:ext>
            </a:extLst>
          </p:cNvPr>
          <p:cNvPicPr>
            <a:picLocks noChangeAspect="1"/>
          </p:cNvPicPr>
          <p:nvPr/>
        </p:nvPicPr>
        <p:blipFill>
          <a:blip r:embed="rId4"/>
          <a:stretch>
            <a:fillRect/>
          </a:stretch>
        </p:blipFill>
        <p:spPr>
          <a:xfrm>
            <a:off x="5232401" y="0"/>
            <a:ext cx="6853662" cy="4027714"/>
          </a:xfrm>
          <a:prstGeom prst="rect">
            <a:avLst/>
          </a:prstGeom>
        </p:spPr>
      </p:pic>
      <p:pic>
        <p:nvPicPr>
          <p:cNvPr id="6" name="Picture 5">
            <a:extLst>
              <a:ext uri="{FF2B5EF4-FFF2-40B4-BE49-F238E27FC236}">
                <a16:creationId xmlns:a16="http://schemas.microsoft.com/office/drawing/2014/main" id="{ACB0CF52-7407-4D4D-B3D1-60D199132C12}"/>
              </a:ext>
            </a:extLst>
          </p:cNvPr>
          <p:cNvPicPr>
            <a:picLocks noChangeAspect="1"/>
          </p:cNvPicPr>
          <p:nvPr/>
        </p:nvPicPr>
        <p:blipFill>
          <a:blip r:embed="rId5"/>
          <a:stretch>
            <a:fillRect/>
          </a:stretch>
        </p:blipFill>
        <p:spPr>
          <a:xfrm>
            <a:off x="624805" y="4318503"/>
            <a:ext cx="11096625" cy="1738765"/>
          </a:xfrm>
          <a:prstGeom prst="rect">
            <a:avLst/>
          </a:prstGeom>
        </p:spPr>
      </p:pic>
    </p:spTree>
    <p:extLst>
      <p:ext uri="{BB962C8B-B14F-4D97-AF65-F5344CB8AC3E}">
        <p14:creationId xmlns:p14="http://schemas.microsoft.com/office/powerpoint/2010/main" val="33648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9AFC-B520-4559-A04B-E7279C25EA9A}"/>
              </a:ext>
            </a:extLst>
          </p:cNvPr>
          <p:cNvSpPr>
            <a:spLocks noGrp="1"/>
          </p:cNvSpPr>
          <p:nvPr>
            <p:ph type="title"/>
          </p:nvPr>
        </p:nvSpPr>
        <p:spPr/>
        <p:txBody>
          <a:bodyPr/>
          <a:lstStyle/>
          <a:p>
            <a:pPr algn="ctr"/>
            <a:r>
              <a:rPr lang="en-GB" b="1" dirty="0">
                <a:solidFill>
                  <a:srgbClr val="00204E"/>
                </a:solidFill>
              </a:rPr>
              <a:t>Penalties</a:t>
            </a:r>
            <a:endParaRPr lang="en-GB" dirty="0"/>
          </a:p>
        </p:txBody>
      </p:sp>
      <p:sp>
        <p:nvSpPr>
          <p:cNvPr id="3" name="Content Placeholder 2">
            <a:extLst>
              <a:ext uri="{FF2B5EF4-FFF2-40B4-BE49-F238E27FC236}">
                <a16:creationId xmlns:a16="http://schemas.microsoft.com/office/drawing/2014/main" id="{C52CC7D5-FB78-4FDE-AF4F-1A3231136D46}"/>
              </a:ext>
            </a:extLst>
          </p:cNvPr>
          <p:cNvSpPr>
            <a:spLocks noGrp="1"/>
          </p:cNvSpPr>
          <p:nvPr>
            <p:ph idx="1"/>
          </p:nvPr>
        </p:nvSpPr>
        <p:spPr/>
        <p:txBody>
          <a:bodyPr/>
          <a:lstStyle/>
          <a:p>
            <a:pPr lvl="0"/>
            <a:r>
              <a:rPr lang="en-GB" sz="2400" dirty="0">
                <a:solidFill>
                  <a:srgbClr val="00204E"/>
                </a:solidFill>
              </a:rPr>
              <a:t>As a Pharmacist / Wholesale Licence Holder:</a:t>
            </a:r>
          </a:p>
          <a:p>
            <a:pPr lvl="0"/>
            <a:endParaRPr lang="en-GB" sz="2400" dirty="0">
              <a:solidFill>
                <a:srgbClr val="00204E"/>
              </a:solidFill>
            </a:endParaRPr>
          </a:p>
          <a:p>
            <a:pPr marL="342900" lvl="0" indent="-342900">
              <a:buFont typeface="Arial" panose="020B0604020202020204" pitchFamily="34" charset="0"/>
              <a:buChar char="•"/>
            </a:pPr>
            <a:r>
              <a:rPr lang="en-GB" sz="2400" dirty="0">
                <a:solidFill>
                  <a:srgbClr val="00204E"/>
                </a:solidFill>
              </a:rPr>
              <a:t>Loss of Pharmacist registration.</a:t>
            </a:r>
          </a:p>
          <a:p>
            <a:pPr marL="342900" lvl="0" indent="-342900">
              <a:buFont typeface="Arial" panose="020B0604020202020204" pitchFamily="34" charset="0"/>
              <a:buChar char="•"/>
            </a:pPr>
            <a:r>
              <a:rPr lang="en-GB" sz="2400" dirty="0">
                <a:solidFill>
                  <a:srgbClr val="00204E"/>
                </a:solidFill>
              </a:rPr>
              <a:t>Loss of Wholesale Licence.</a:t>
            </a:r>
          </a:p>
          <a:p>
            <a:pPr marL="342900" lvl="0" indent="-342900">
              <a:buFont typeface="Arial" panose="020B0604020202020204" pitchFamily="34" charset="0"/>
              <a:buChar char="•"/>
            </a:pPr>
            <a:r>
              <a:rPr lang="en-GB" sz="2400" dirty="0">
                <a:solidFill>
                  <a:srgbClr val="00204E"/>
                </a:solidFill>
              </a:rPr>
              <a:t>Criminal prosecution under the Human Medicines Regulations 2012 – </a:t>
            </a:r>
          </a:p>
          <a:p>
            <a:pPr lvl="0"/>
            <a:r>
              <a:rPr lang="en-GB" sz="2400" dirty="0">
                <a:solidFill>
                  <a:srgbClr val="00204E"/>
                </a:solidFill>
              </a:rPr>
              <a:t>    2 years imprisonment / unlimited fine.</a:t>
            </a:r>
          </a:p>
          <a:p>
            <a:pPr marL="342900" lvl="0" indent="-342900">
              <a:buFont typeface="Arial" panose="020B0604020202020204" pitchFamily="34" charset="0"/>
              <a:buChar char="•"/>
            </a:pPr>
            <a:r>
              <a:rPr lang="en-GB" sz="2400" dirty="0">
                <a:solidFill>
                  <a:srgbClr val="00204E"/>
                </a:solidFill>
              </a:rPr>
              <a:t>Criminal prosecution under the Misuse of Drugs Act 1971. </a:t>
            </a:r>
          </a:p>
          <a:p>
            <a:pPr lvl="0"/>
            <a:r>
              <a:rPr lang="en-GB" sz="2400" dirty="0">
                <a:solidFill>
                  <a:srgbClr val="00204E"/>
                </a:solidFill>
              </a:rPr>
              <a:t>    </a:t>
            </a:r>
            <a:r>
              <a:rPr lang="en-GB" sz="2400" b="1" dirty="0">
                <a:solidFill>
                  <a:srgbClr val="00204E"/>
                </a:solidFill>
              </a:rPr>
              <a:t>14 years imprisonment / unlimited fine.</a:t>
            </a:r>
          </a:p>
          <a:p>
            <a:endParaRPr lang="en-GB" dirty="0"/>
          </a:p>
        </p:txBody>
      </p:sp>
    </p:spTree>
    <p:extLst>
      <p:ext uri="{BB962C8B-B14F-4D97-AF65-F5344CB8AC3E}">
        <p14:creationId xmlns:p14="http://schemas.microsoft.com/office/powerpoint/2010/main" val="422973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C003-5D47-41B3-B0DA-9A90FF355E56}"/>
              </a:ext>
            </a:extLst>
          </p:cNvPr>
          <p:cNvSpPr>
            <a:spLocks noGrp="1"/>
          </p:cNvSpPr>
          <p:nvPr>
            <p:ph type="title"/>
          </p:nvPr>
        </p:nvSpPr>
        <p:spPr/>
        <p:txBody>
          <a:bodyPr/>
          <a:lstStyle/>
          <a:p>
            <a:pPr algn="ctr"/>
            <a:r>
              <a:rPr lang="en-US" altLang="en-US" b="1" dirty="0">
                <a:solidFill>
                  <a:srgbClr val="00204E"/>
                </a:solidFill>
              </a:rPr>
              <a:t>Section 21 of the Misuse of Drugs Act 1971 – Unlawful Supply of Controlled Drugs </a:t>
            </a:r>
            <a:endParaRPr lang="en-GB" b="1" dirty="0"/>
          </a:p>
        </p:txBody>
      </p:sp>
      <p:sp>
        <p:nvSpPr>
          <p:cNvPr id="3" name="Content Placeholder 2">
            <a:extLst>
              <a:ext uri="{FF2B5EF4-FFF2-40B4-BE49-F238E27FC236}">
                <a16:creationId xmlns:a16="http://schemas.microsoft.com/office/drawing/2014/main" id="{A3056151-E5CD-42F9-A417-2206DF7DACE0}"/>
              </a:ext>
            </a:extLst>
          </p:cNvPr>
          <p:cNvSpPr>
            <a:spLocks noGrp="1"/>
          </p:cNvSpPr>
          <p:nvPr>
            <p:ph idx="1"/>
          </p:nvPr>
        </p:nvSpPr>
        <p:spPr/>
        <p:txBody>
          <a:bodyPr/>
          <a:lstStyle/>
          <a:p>
            <a:pPr lvl="0">
              <a:spcAft>
                <a:spcPts val="0"/>
              </a:spcAft>
              <a:defRPr/>
            </a:pPr>
            <a:r>
              <a:rPr lang="en-GB" sz="2400" b="1" u="sng" dirty="0">
                <a:solidFill>
                  <a:srgbClr val="00204E"/>
                </a:solidFill>
                <a:ea typeface="Calibri"/>
                <a:cs typeface="Times New Roman"/>
              </a:rPr>
              <a:t>Offences by Corporations</a:t>
            </a:r>
          </a:p>
          <a:p>
            <a:pPr lvl="0">
              <a:spcAft>
                <a:spcPts val="0"/>
              </a:spcAft>
              <a:defRPr/>
            </a:pPr>
            <a:endParaRPr lang="en-GB" sz="2400" b="1" dirty="0">
              <a:solidFill>
                <a:srgbClr val="00204E"/>
              </a:solidFill>
              <a:ea typeface="Calibri"/>
              <a:cs typeface="Times New Roman"/>
            </a:endParaRPr>
          </a:p>
          <a:p>
            <a:pPr lvl="0" algn="just">
              <a:spcAft>
                <a:spcPts val="0"/>
              </a:spcAft>
              <a:defRPr/>
            </a:pPr>
            <a:r>
              <a:rPr lang="en-GB" sz="2000" dirty="0">
                <a:solidFill>
                  <a:srgbClr val="00204E"/>
                </a:solidFill>
                <a:ea typeface="Calibri"/>
                <a:cs typeface="Times New Roman"/>
              </a:rPr>
              <a:t>‘Where any offence under this Act is committed by a </a:t>
            </a:r>
            <a:r>
              <a:rPr lang="en-GB" sz="2000" b="1" dirty="0">
                <a:solidFill>
                  <a:srgbClr val="00204E"/>
                </a:solidFill>
                <a:ea typeface="Calibri"/>
                <a:cs typeface="Times New Roman"/>
              </a:rPr>
              <a:t>body corporate</a:t>
            </a:r>
            <a:r>
              <a:rPr lang="en-GB" sz="2000" dirty="0">
                <a:solidFill>
                  <a:srgbClr val="00204E"/>
                </a:solidFill>
                <a:ea typeface="Calibri"/>
                <a:cs typeface="Times New Roman"/>
              </a:rPr>
              <a:t>, is proved to have been committed with the </a:t>
            </a:r>
            <a:r>
              <a:rPr lang="en-GB" sz="2000" b="1" dirty="0">
                <a:solidFill>
                  <a:srgbClr val="00204E"/>
                </a:solidFill>
                <a:ea typeface="Calibri"/>
                <a:cs typeface="Times New Roman"/>
              </a:rPr>
              <a:t>consent or connivance of, or  to be attributable to any neglect on the part of, any director, manager, secretary or other similar officer of the body corporate, or any person purporting to act in any such capacity,</a:t>
            </a:r>
            <a:r>
              <a:rPr lang="en-GB" sz="2000" dirty="0">
                <a:solidFill>
                  <a:srgbClr val="00204E"/>
                </a:solidFill>
                <a:ea typeface="Calibri"/>
                <a:cs typeface="Times New Roman"/>
              </a:rPr>
              <a:t> he as well as the body corporate shall be guilty of that offence and shall be liable to be proceeded against accordingly.’</a:t>
            </a:r>
          </a:p>
          <a:p>
            <a:pPr lvl="0" algn="just">
              <a:spcAft>
                <a:spcPts val="0"/>
              </a:spcAft>
              <a:defRPr/>
            </a:pPr>
            <a:endParaRPr lang="en-GB" sz="2000" dirty="0">
              <a:solidFill>
                <a:srgbClr val="00204E"/>
              </a:solidFill>
              <a:ea typeface="Calibri"/>
              <a:cs typeface="Times New Roman"/>
            </a:endParaRPr>
          </a:p>
          <a:p>
            <a:pPr lvl="0" algn="just">
              <a:defRPr/>
            </a:pPr>
            <a:r>
              <a:rPr lang="en-US" sz="2000" dirty="0">
                <a:solidFill>
                  <a:srgbClr val="00204E"/>
                </a:solidFill>
              </a:rPr>
              <a:t>The penalty is the same as for the substantive offence – </a:t>
            </a:r>
          </a:p>
          <a:p>
            <a:pPr lvl="0" algn="just">
              <a:defRPr/>
            </a:pPr>
            <a:endParaRPr lang="en-US" sz="2000" dirty="0">
              <a:solidFill>
                <a:srgbClr val="00204E"/>
              </a:solidFill>
            </a:endParaRPr>
          </a:p>
          <a:p>
            <a:pPr marL="400050" lvl="1" indent="0" algn="ctr">
              <a:buNone/>
              <a:defRPr/>
            </a:pPr>
            <a:r>
              <a:rPr lang="en-US" sz="2000" b="1" u="sng" dirty="0">
                <a:solidFill>
                  <a:srgbClr val="00204E"/>
                </a:solidFill>
              </a:rPr>
              <a:t>Upon indictment - </a:t>
            </a:r>
            <a:r>
              <a:rPr lang="en-GB" sz="2000" b="1" u="sng" dirty="0">
                <a:solidFill>
                  <a:srgbClr val="00204E"/>
                </a:solidFill>
              </a:rPr>
              <a:t>14 years imprisonment / unlimited fine.</a:t>
            </a:r>
          </a:p>
          <a:p>
            <a:endParaRPr lang="en-GB" dirty="0"/>
          </a:p>
        </p:txBody>
      </p:sp>
    </p:spTree>
    <p:extLst>
      <p:ext uri="{BB962C8B-B14F-4D97-AF65-F5344CB8AC3E}">
        <p14:creationId xmlns:p14="http://schemas.microsoft.com/office/powerpoint/2010/main" val="287873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8892-A8D8-4117-B742-23CF63481A4C}"/>
              </a:ext>
            </a:extLst>
          </p:cNvPr>
          <p:cNvSpPr>
            <a:spLocks noGrp="1"/>
          </p:cNvSpPr>
          <p:nvPr>
            <p:ph type="title"/>
          </p:nvPr>
        </p:nvSpPr>
        <p:spPr/>
        <p:txBody>
          <a:bodyPr/>
          <a:lstStyle/>
          <a:p>
            <a:r>
              <a:rPr lang="en-GB" b="1" dirty="0">
                <a:solidFill>
                  <a:srgbClr val="00204E"/>
                </a:solidFill>
              </a:rPr>
              <a:t>Some Good News</a:t>
            </a:r>
            <a:endParaRPr lang="en-GB" dirty="0"/>
          </a:p>
        </p:txBody>
      </p:sp>
      <p:sp>
        <p:nvSpPr>
          <p:cNvPr id="3" name="Content Placeholder 2">
            <a:extLst>
              <a:ext uri="{FF2B5EF4-FFF2-40B4-BE49-F238E27FC236}">
                <a16:creationId xmlns:a16="http://schemas.microsoft.com/office/drawing/2014/main" id="{38641E3D-CFAC-42CE-BCD8-143D55A8597A}"/>
              </a:ext>
            </a:extLst>
          </p:cNvPr>
          <p:cNvSpPr>
            <a:spLocks noGrp="1"/>
          </p:cNvSpPr>
          <p:nvPr>
            <p:ph idx="1"/>
          </p:nvPr>
        </p:nvSpPr>
        <p:spPr>
          <a:xfrm>
            <a:off x="838200" y="1077913"/>
            <a:ext cx="10509251" cy="4859337"/>
          </a:xfrm>
        </p:spPr>
        <p:txBody>
          <a:bodyPr/>
          <a:lstStyle/>
          <a:p>
            <a:pPr marL="342900" lvl="0" indent="-342900">
              <a:buFont typeface="Wingdings" panose="05000000000000000000" pitchFamily="2" charset="2"/>
              <a:buChar char="§"/>
            </a:pPr>
            <a:r>
              <a:rPr lang="en-GB" sz="2400" dirty="0">
                <a:solidFill>
                  <a:srgbClr val="00204E"/>
                </a:solidFill>
              </a:rPr>
              <a:t>Greatly Reduced over-purchasing without the requisite licences.</a:t>
            </a:r>
          </a:p>
          <a:p>
            <a:pPr marL="342900" lvl="0" indent="-342900">
              <a:buFont typeface="Wingdings" panose="05000000000000000000" pitchFamily="2" charset="2"/>
              <a:buChar char="§"/>
            </a:pPr>
            <a:r>
              <a:rPr lang="en-GB" sz="2400" dirty="0">
                <a:solidFill>
                  <a:srgbClr val="00204E"/>
                </a:solidFill>
              </a:rPr>
              <a:t>Greater vigilance by wholesalers.</a:t>
            </a:r>
          </a:p>
          <a:p>
            <a:pPr marL="342900" lvl="0" indent="-342900">
              <a:buFont typeface="Wingdings" panose="05000000000000000000" pitchFamily="2" charset="2"/>
              <a:buChar char="§"/>
            </a:pPr>
            <a:r>
              <a:rPr lang="en-GB" sz="2400" dirty="0">
                <a:solidFill>
                  <a:srgbClr val="00204E"/>
                </a:solidFill>
              </a:rPr>
              <a:t>Many websites no longer offering UK Supply Chain products.</a:t>
            </a:r>
          </a:p>
          <a:p>
            <a:pPr marL="342900" lvl="0" indent="-342900">
              <a:buFont typeface="Wingdings" panose="05000000000000000000" pitchFamily="2" charset="2"/>
              <a:buChar char="§"/>
            </a:pPr>
            <a:r>
              <a:rPr lang="en-GB" sz="2400" dirty="0">
                <a:solidFill>
                  <a:srgbClr val="00204E"/>
                </a:solidFill>
              </a:rPr>
              <a:t>-73% reduction in wholesale of 10mg Diazepam between 2016 – 2017.</a:t>
            </a:r>
          </a:p>
          <a:p>
            <a:pPr marL="342900" lvl="0" indent="-342900">
              <a:buFont typeface="Wingdings" panose="05000000000000000000" pitchFamily="2" charset="2"/>
              <a:buChar char="§"/>
            </a:pPr>
            <a:endParaRPr lang="en-GB" sz="2400" dirty="0">
              <a:solidFill>
                <a:srgbClr val="00204E"/>
              </a:solidFill>
            </a:endParaRPr>
          </a:p>
          <a:p>
            <a:pPr lvl="0"/>
            <a:r>
              <a:rPr lang="en-GB" sz="3600" b="1" dirty="0">
                <a:solidFill>
                  <a:srgbClr val="00204E"/>
                </a:solidFill>
              </a:rPr>
              <a:t>Some Bad News</a:t>
            </a:r>
          </a:p>
          <a:p>
            <a:pPr marL="342900" lvl="0" indent="-342900">
              <a:buFont typeface="Wingdings" panose="05000000000000000000" pitchFamily="2" charset="2"/>
              <a:buChar char="§"/>
            </a:pPr>
            <a:r>
              <a:rPr lang="en-GB" sz="2400" dirty="0">
                <a:solidFill>
                  <a:srgbClr val="00204E"/>
                </a:solidFill>
              </a:rPr>
              <a:t>Increased reporting of Burglaries / Theft from motor vehicles (lorries).</a:t>
            </a:r>
          </a:p>
          <a:p>
            <a:pPr marL="342900" lvl="0" indent="-342900">
              <a:buFont typeface="Wingdings" panose="05000000000000000000" pitchFamily="2" charset="2"/>
              <a:buChar char="§"/>
            </a:pPr>
            <a:r>
              <a:rPr lang="en-GB" sz="2400" dirty="0">
                <a:solidFill>
                  <a:srgbClr val="00204E"/>
                </a:solidFill>
              </a:rPr>
              <a:t>Issue not eradicated – there are still individuals determined to divert product.</a:t>
            </a:r>
          </a:p>
          <a:p>
            <a:endParaRPr lang="en-GB" dirty="0"/>
          </a:p>
        </p:txBody>
      </p:sp>
    </p:spTree>
    <p:extLst>
      <p:ext uri="{BB962C8B-B14F-4D97-AF65-F5344CB8AC3E}">
        <p14:creationId xmlns:p14="http://schemas.microsoft.com/office/powerpoint/2010/main" val="174421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DD31-D00C-48EE-915E-BCA7F73CE723}"/>
              </a:ext>
            </a:extLst>
          </p:cNvPr>
          <p:cNvSpPr>
            <a:spLocks noGrp="1"/>
          </p:cNvSpPr>
          <p:nvPr>
            <p:ph type="title"/>
          </p:nvPr>
        </p:nvSpPr>
        <p:spPr/>
        <p:txBody>
          <a:bodyPr/>
          <a:lstStyle/>
          <a:p>
            <a:r>
              <a:rPr lang="en-GB" dirty="0">
                <a:solidFill>
                  <a:srgbClr val="00204E"/>
                </a:solidFill>
              </a:rPr>
              <a:t>Ongoing Issues………</a:t>
            </a:r>
            <a:endParaRPr lang="en-GB" dirty="0"/>
          </a:p>
        </p:txBody>
      </p:sp>
      <p:sp>
        <p:nvSpPr>
          <p:cNvPr id="3" name="Content Placeholder 2">
            <a:extLst>
              <a:ext uri="{FF2B5EF4-FFF2-40B4-BE49-F238E27FC236}">
                <a16:creationId xmlns:a16="http://schemas.microsoft.com/office/drawing/2014/main" id="{1D5A5890-5DB3-46EF-BB77-7F7FA39A1972}"/>
              </a:ext>
            </a:extLst>
          </p:cNvPr>
          <p:cNvSpPr>
            <a:spLocks noGrp="1"/>
          </p:cNvSpPr>
          <p:nvPr>
            <p:ph idx="1"/>
          </p:nvPr>
        </p:nvSpPr>
        <p:spPr>
          <a:xfrm>
            <a:off x="838200" y="1167897"/>
            <a:ext cx="10509251" cy="4769353"/>
          </a:xfrm>
        </p:spPr>
        <p:txBody>
          <a:bodyPr/>
          <a:lstStyle/>
          <a:p>
            <a:pPr lvl="0">
              <a:lnSpc>
                <a:spcPct val="150000"/>
              </a:lnSpc>
            </a:pPr>
            <a:r>
              <a:rPr lang="en-GB" dirty="0">
                <a:solidFill>
                  <a:srgbClr val="00204E"/>
                </a:solidFill>
              </a:rPr>
              <a:t>Still not enough Due Diligence being undertaken in some instances.</a:t>
            </a:r>
          </a:p>
          <a:p>
            <a:pPr marL="342900" lvl="0" indent="-342900">
              <a:lnSpc>
                <a:spcPct val="150000"/>
              </a:lnSpc>
              <a:buFont typeface="Wingdings" panose="05000000000000000000" pitchFamily="2" charset="2"/>
              <a:buChar char="§"/>
            </a:pPr>
            <a:r>
              <a:rPr lang="en-GB" dirty="0">
                <a:solidFill>
                  <a:srgbClr val="00204E"/>
                </a:solidFill>
              </a:rPr>
              <a:t>Still have examples where Wholesale Dealers without the endorsement of Narcotics &amp; Psychotropics on their WDA(H) have managed to purchase large quantities of controlled drugs – from</a:t>
            </a:r>
            <a:r>
              <a:rPr lang="en-GB" u="sng" dirty="0">
                <a:solidFill>
                  <a:srgbClr val="00204E"/>
                </a:solidFill>
              </a:rPr>
              <a:t> several </a:t>
            </a:r>
            <a:r>
              <a:rPr lang="en-GB" dirty="0">
                <a:solidFill>
                  <a:srgbClr val="00204E"/>
                </a:solidFill>
              </a:rPr>
              <a:t>wholesalers.</a:t>
            </a:r>
          </a:p>
          <a:p>
            <a:pPr marL="342900" lvl="0" indent="-342900">
              <a:lnSpc>
                <a:spcPct val="150000"/>
              </a:lnSpc>
              <a:buFont typeface="Wingdings" panose="05000000000000000000" pitchFamily="2" charset="2"/>
              <a:buChar char="§"/>
            </a:pPr>
            <a:r>
              <a:rPr lang="en-GB" dirty="0">
                <a:solidFill>
                  <a:srgbClr val="00204E"/>
                </a:solidFill>
              </a:rPr>
              <a:t>Recent case of very high value hospital line pharmaceuticals being stolen.</a:t>
            </a:r>
          </a:p>
          <a:p>
            <a:pPr marL="342900" lvl="0" indent="-342900">
              <a:lnSpc>
                <a:spcPct val="150000"/>
              </a:lnSpc>
              <a:buFont typeface="Wingdings" panose="05000000000000000000" pitchFamily="2" charset="2"/>
              <a:buChar char="§"/>
            </a:pPr>
            <a:r>
              <a:rPr lang="en-GB" dirty="0">
                <a:solidFill>
                  <a:srgbClr val="00204E"/>
                </a:solidFill>
              </a:rPr>
              <a:t>Then re-introduced to the supply chain by a ‘Wholesale Dealer’ – No WDA(H) held.</a:t>
            </a:r>
          </a:p>
          <a:p>
            <a:pPr marL="342900" lvl="0" indent="-342900">
              <a:lnSpc>
                <a:spcPct val="150000"/>
              </a:lnSpc>
              <a:buFont typeface="Wingdings" panose="05000000000000000000" pitchFamily="2" charset="2"/>
              <a:buChar char="§"/>
            </a:pPr>
            <a:r>
              <a:rPr lang="en-GB" dirty="0">
                <a:solidFill>
                  <a:srgbClr val="00204E"/>
                </a:solidFill>
              </a:rPr>
              <a:t>Insufficient checks made by the purchasing wholesale dealer to confirm that the vendor is authorised to sell the products.</a:t>
            </a:r>
            <a:endParaRPr lang="en-GB" dirty="0"/>
          </a:p>
        </p:txBody>
      </p:sp>
    </p:spTree>
    <p:extLst>
      <p:ext uri="{BB962C8B-B14F-4D97-AF65-F5344CB8AC3E}">
        <p14:creationId xmlns:p14="http://schemas.microsoft.com/office/powerpoint/2010/main" val="417797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E964-FB07-4BD7-A0D4-3BCA2BF596BC}"/>
              </a:ext>
            </a:extLst>
          </p:cNvPr>
          <p:cNvSpPr>
            <a:spLocks noGrp="1"/>
          </p:cNvSpPr>
          <p:nvPr>
            <p:ph type="title"/>
          </p:nvPr>
        </p:nvSpPr>
        <p:spPr>
          <a:xfrm>
            <a:off x="838200" y="130989"/>
            <a:ext cx="10509251" cy="946924"/>
          </a:xfrm>
        </p:spPr>
        <p:txBody>
          <a:bodyPr/>
          <a:lstStyle/>
          <a:p>
            <a:pPr algn="ctr"/>
            <a:r>
              <a:rPr lang="en-GB" sz="2800" b="1" u="sng" dirty="0">
                <a:solidFill>
                  <a:srgbClr val="00204E"/>
                </a:solidFill>
              </a:rPr>
              <a:t>Emerging Problems</a:t>
            </a:r>
            <a:endParaRPr lang="en-GB" dirty="0"/>
          </a:p>
        </p:txBody>
      </p:sp>
      <p:sp>
        <p:nvSpPr>
          <p:cNvPr id="3" name="Content Placeholder 2">
            <a:extLst>
              <a:ext uri="{FF2B5EF4-FFF2-40B4-BE49-F238E27FC236}">
                <a16:creationId xmlns:a16="http://schemas.microsoft.com/office/drawing/2014/main" id="{4E2B2739-C06C-4D96-8372-E0462C0DEDFD}"/>
              </a:ext>
            </a:extLst>
          </p:cNvPr>
          <p:cNvSpPr>
            <a:spLocks noGrp="1"/>
          </p:cNvSpPr>
          <p:nvPr>
            <p:ph idx="1"/>
          </p:nvPr>
        </p:nvSpPr>
        <p:spPr>
          <a:xfrm>
            <a:off x="838201" y="696686"/>
            <a:ext cx="8342014" cy="5497285"/>
          </a:xfrm>
        </p:spPr>
        <p:txBody>
          <a:bodyPr/>
          <a:lstStyle/>
          <a:p>
            <a:pPr marL="342900" lvl="0" indent="-342900">
              <a:buFont typeface="Arial" panose="020B0604020202020204" pitchFamily="34" charset="0"/>
              <a:buChar char="•"/>
            </a:pPr>
            <a:r>
              <a:rPr lang="en-GB" b="1" i="1" dirty="0">
                <a:solidFill>
                  <a:srgbClr val="00204E"/>
                </a:solidFill>
              </a:rPr>
              <a:t>‘Purple Drank</a:t>
            </a:r>
            <a:r>
              <a:rPr lang="en-GB" i="1" dirty="0">
                <a:solidFill>
                  <a:srgbClr val="00204E"/>
                </a:solidFill>
              </a:rPr>
              <a:t> / </a:t>
            </a:r>
            <a:r>
              <a:rPr lang="en-GB" b="1" i="1" dirty="0">
                <a:solidFill>
                  <a:srgbClr val="00204E"/>
                </a:solidFill>
              </a:rPr>
              <a:t>LEAN</a:t>
            </a:r>
            <a:r>
              <a:rPr lang="en-GB" i="1" dirty="0">
                <a:solidFill>
                  <a:srgbClr val="00204E"/>
                </a:solidFill>
              </a:rPr>
              <a:t> is a recreational drug, created by combining prescription-grade cough syrup with a soft </a:t>
            </a:r>
            <a:r>
              <a:rPr lang="en-GB" b="1" i="1" dirty="0">
                <a:solidFill>
                  <a:srgbClr val="00204E"/>
                </a:solidFill>
              </a:rPr>
              <a:t>drink </a:t>
            </a:r>
            <a:r>
              <a:rPr lang="en-GB" i="1" dirty="0">
                <a:solidFill>
                  <a:srgbClr val="00204E"/>
                </a:solidFill>
              </a:rPr>
              <a:t>and hard candy. The concoction originated in Houston, Texas and is popular among those who belong to the hip hop subculture – Wikipedia’</a:t>
            </a:r>
          </a:p>
          <a:p>
            <a:pPr lvl="0"/>
            <a:endParaRPr lang="en-GB" i="1" dirty="0">
              <a:solidFill>
                <a:srgbClr val="00204E"/>
              </a:solidFill>
            </a:endParaRPr>
          </a:p>
          <a:p>
            <a:pPr marL="342900" lvl="0" indent="-342900">
              <a:buFont typeface="Arial" panose="020B0604020202020204" pitchFamily="34" charset="0"/>
              <a:buChar char="•"/>
            </a:pPr>
            <a:r>
              <a:rPr lang="en-GB" dirty="0">
                <a:solidFill>
                  <a:srgbClr val="00204E"/>
                </a:solidFill>
              </a:rPr>
              <a:t>Regular overordering of Codeine Linctus (Cough Medication) and Promethazine Hydrochloride (Phenergan Elixir) used to treat allergies / travel sickness / sleeping difficulties.</a:t>
            </a:r>
          </a:p>
          <a:p>
            <a:pPr lvl="0"/>
            <a:endParaRPr lang="en-GB" i="1" dirty="0">
              <a:solidFill>
                <a:srgbClr val="00204E"/>
              </a:solidFill>
            </a:endParaRPr>
          </a:p>
          <a:p>
            <a:pPr marL="342900" lvl="0" indent="-342900">
              <a:buFont typeface="Arial" panose="020B0604020202020204" pitchFamily="34" charset="0"/>
              <a:buChar char="•"/>
            </a:pPr>
            <a:r>
              <a:rPr lang="en-GB" dirty="0">
                <a:solidFill>
                  <a:srgbClr val="00204E"/>
                </a:solidFill>
              </a:rPr>
              <a:t>More frequent fraudulent purchasing attempts by ‘ghost purchasers’ claiming to be pharmacists.</a:t>
            </a:r>
          </a:p>
          <a:p>
            <a:pPr marL="342900" lvl="0" indent="-342900">
              <a:buFont typeface="Arial" panose="020B0604020202020204" pitchFamily="34" charset="0"/>
              <a:buChar char="•"/>
            </a:pPr>
            <a:endParaRPr lang="en-GB" dirty="0">
              <a:solidFill>
                <a:srgbClr val="00204E"/>
              </a:solidFill>
            </a:endParaRPr>
          </a:p>
          <a:p>
            <a:pPr marL="342900" lvl="0" indent="-342900">
              <a:buFont typeface="Arial" panose="020B0604020202020204" pitchFamily="34" charset="0"/>
              <a:buChar char="•"/>
            </a:pPr>
            <a:r>
              <a:rPr lang="en-GB" dirty="0">
                <a:solidFill>
                  <a:srgbClr val="00204E"/>
                </a:solidFill>
              </a:rPr>
              <a:t>Causes euphoria, motor-skill impairment, lethargy, drowsiness, and a dissociative feeling from all other parts of the body.</a:t>
            </a:r>
          </a:p>
          <a:p>
            <a:endParaRPr lang="en-GB" dirty="0"/>
          </a:p>
        </p:txBody>
      </p:sp>
      <p:pic>
        <p:nvPicPr>
          <p:cNvPr id="6" name="Picture 5">
            <a:extLst>
              <a:ext uri="{FF2B5EF4-FFF2-40B4-BE49-F238E27FC236}">
                <a16:creationId xmlns:a16="http://schemas.microsoft.com/office/drawing/2014/main" id="{6C742648-D597-49BB-9CD8-0EBBD64BA4C2}"/>
              </a:ext>
            </a:extLst>
          </p:cNvPr>
          <p:cNvPicPr>
            <a:picLocks noChangeAspect="1"/>
          </p:cNvPicPr>
          <p:nvPr/>
        </p:nvPicPr>
        <p:blipFill>
          <a:blip r:embed="rId3"/>
          <a:stretch>
            <a:fillRect/>
          </a:stretch>
        </p:blipFill>
        <p:spPr>
          <a:xfrm>
            <a:off x="9180216" y="443914"/>
            <a:ext cx="2914760" cy="5322404"/>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7A35A6C1-E885-4755-8A04-96F8B13A712F}"/>
                  </a:ext>
                </a:extLst>
              </p14:cNvPr>
              <p14:cNvContentPartPr/>
              <p14:nvPr/>
            </p14:nvContentPartPr>
            <p14:xfrm>
              <a:off x="1861097" y="-2417057"/>
              <a:ext cx="360" cy="360"/>
            </p14:xfrm>
          </p:contentPart>
        </mc:Choice>
        <mc:Fallback xmlns="">
          <p:pic>
            <p:nvPicPr>
              <p:cNvPr id="13" name="Ink 12">
                <a:extLst>
                  <a:ext uri="{FF2B5EF4-FFF2-40B4-BE49-F238E27FC236}">
                    <a16:creationId xmlns:a16="http://schemas.microsoft.com/office/drawing/2014/main" id="{7A35A6C1-E885-4755-8A04-96F8B13A712F}"/>
                  </a:ext>
                </a:extLst>
              </p:cNvPr>
              <p:cNvPicPr/>
              <p:nvPr/>
            </p:nvPicPr>
            <p:blipFill>
              <a:blip r:embed="rId7"/>
              <a:stretch>
                <a:fillRect/>
              </a:stretch>
            </p:blipFill>
            <p:spPr>
              <a:xfrm>
                <a:off x="1852097" y="-2425697"/>
                <a:ext cx="18000" cy="18000"/>
              </a:xfrm>
              <a:prstGeom prst="rect">
                <a:avLst/>
              </a:prstGeom>
            </p:spPr>
          </p:pic>
        </mc:Fallback>
      </mc:AlternateContent>
    </p:spTree>
    <p:extLst>
      <p:ext uri="{BB962C8B-B14F-4D97-AF65-F5344CB8AC3E}">
        <p14:creationId xmlns:p14="http://schemas.microsoft.com/office/powerpoint/2010/main" val="223375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A4C7-1740-4B83-A5CF-FEB583BD231D}"/>
              </a:ext>
            </a:extLst>
          </p:cNvPr>
          <p:cNvSpPr>
            <a:spLocks noGrp="1"/>
          </p:cNvSpPr>
          <p:nvPr>
            <p:ph type="title"/>
          </p:nvPr>
        </p:nvSpPr>
        <p:spPr>
          <a:xfrm>
            <a:off x="838200" y="358775"/>
            <a:ext cx="10509251" cy="719138"/>
          </a:xfrm>
        </p:spPr>
        <p:txBody>
          <a:bodyPr wrap="square" anchor="t">
            <a:normAutofit/>
          </a:bodyPr>
          <a:lstStyle/>
          <a:p>
            <a:pPr algn="ctr"/>
            <a:r>
              <a:rPr lang="en-GB" b="1" dirty="0"/>
              <a:t>Recent Seizures of Purple Drank / LEAN</a:t>
            </a:r>
          </a:p>
        </p:txBody>
      </p:sp>
      <p:pic>
        <p:nvPicPr>
          <p:cNvPr id="7" name="Content Placeholder 4" descr="A close up of a bottle and a glass of beer on a table&#10;&#10;Description automatically generated">
            <a:extLst>
              <a:ext uri="{FF2B5EF4-FFF2-40B4-BE49-F238E27FC236}">
                <a16:creationId xmlns:a16="http://schemas.microsoft.com/office/drawing/2014/main" id="{732C27E0-ACB3-4243-A16A-E9CC189912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513" b="-2"/>
          <a:stretch/>
        </p:blipFill>
        <p:spPr bwMode="auto">
          <a:xfrm>
            <a:off x="838201" y="1619250"/>
            <a:ext cx="5151967" cy="431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77ED7568-3323-4A5D-90D6-000E2789EB23}"/>
              </a:ext>
            </a:extLst>
          </p:cNvPr>
          <p:cNvSpPr>
            <a:spLocks noGrp="1"/>
          </p:cNvSpPr>
          <p:nvPr>
            <p:ph sz="half" idx="2"/>
          </p:nvPr>
        </p:nvSpPr>
        <p:spPr>
          <a:xfrm>
            <a:off x="6193367" y="1619250"/>
            <a:ext cx="5154084" cy="4318000"/>
          </a:xfrm>
        </p:spPr>
        <p:txBody>
          <a:bodyPr wrap="square" anchor="t">
            <a:normAutofit/>
          </a:bodyPr>
          <a:lstStyle/>
          <a:p>
            <a:r>
              <a:rPr lang="en-GB" dirty="0"/>
              <a:t>Recently there have been seizures made of a premixed concoction of Purple Drank / Lean.</a:t>
            </a:r>
          </a:p>
          <a:p>
            <a:endParaRPr lang="en-GB" dirty="0"/>
          </a:p>
          <a:p>
            <a:r>
              <a:rPr lang="en-GB" dirty="0"/>
              <a:t>Please be vigilant when selling the products described.</a:t>
            </a:r>
          </a:p>
          <a:p>
            <a:endParaRPr lang="en-GB" dirty="0"/>
          </a:p>
          <a:p>
            <a:endParaRPr lang="en-GB" dirty="0"/>
          </a:p>
        </p:txBody>
      </p:sp>
    </p:spTree>
    <p:extLst>
      <p:ext uri="{BB962C8B-B14F-4D97-AF65-F5344CB8AC3E}">
        <p14:creationId xmlns:p14="http://schemas.microsoft.com/office/powerpoint/2010/main" val="413889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pPr algn="ctr"/>
            <a:r>
              <a:rPr lang="en-GB" altLang="en-US" b="1" dirty="0"/>
              <a:t>LEGAL SUPPLY CHAIN TEAM</a:t>
            </a:r>
            <a:endParaRPr lang="en-US" altLang="en-US" dirty="0"/>
          </a:p>
        </p:txBody>
      </p:sp>
      <p:sp>
        <p:nvSpPr>
          <p:cNvPr id="4104" name="Rectangle 8"/>
          <p:cNvSpPr>
            <a:spLocks noGrp="1" noChangeArrowheads="1"/>
          </p:cNvSpPr>
          <p:nvPr>
            <p:ph type="body" idx="1"/>
          </p:nvPr>
        </p:nvSpPr>
        <p:spPr/>
        <p:txBody>
          <a:bodyPr/>
          <a:lstStyle/>
          <a:p>
            <a:pPr marL="342900" lvl="0" indent="-342900">
              <a:buFont typeface="Arial" panose="020B0604020202020204" pitchFamily="34" charset="0"/>
              <a:buChar char="•"/>
            </a:pPr>
            <a:r>
              <a:rPr lang="en-GB" altLang="en-US" sz="2400" dirty="0">
                <a:solidFill>
                  <a:srgbClr val="00204E"/>
                </a:solidFill>
              </a:rPr>
              <a:t>Established in 2016 in reaction to increase in referrals to the MHRA. </a:t>
            </a:r>
          </a:p>
          <a:p>
            <a:pPr lvl="0"/>
            <a:endParaRPr lang="en-GB" altLang="en-US" sz="2400" dirty="0">
              <a:solidFill>
                <a:srgbClr val="00204E"/>
              </a:solidFill>
            </a:endParaRPr>
          </a:p>
          <a:p>
            <a:pPr marL="342900" lvl="0" indent="-342900">
              <a:buFont typeface="Arial" panose="020B0604020202020204" pitchFamily="34" charset="0"/>
              <a:buChar char="•"/>
            </a:pPr>
            <a:r>
              <a:rPr lang="en-GB" altLang="en-US" sz="2400" dirty="0">
                <a:solidFill>
                  <a:srgbClr val="00204E"/>
                </a:solidFill>
              </a:rPr>
              <a:t>Noted increase in unlawful websites advertising </a:t>
            </a:r>
            <a:r>
              <a:rPr lang="en-GB" altLang="en-US" sz="2400" b="1" dirty="0">
                <a:solidFill>
                  <a:srgbClr val="00204E"/>
                </a:solidFill>
              </a:rPr>
              <a:t>UK Supply Chain </a:t>
            </a:r>
            <a:r>
              <a:rPr lang="en-GB" altLang="en-US" sz="2400" dirty="0">
                <a:solidFill>
                  <a:srgbClr val="00204E"/>
                </a:solidFill>
              </a:rPr>
              <a:t>controlled drugs ‘for sale’ - without prescription - at enormously inflated prices.</a:t>
            </a:r>
          </a:p>
          <a:p>
            <a:pPr lvl="0"/>
            <a:endParaRPr lang="en-GB" altLang="en-US" sz="2400" dirty="0">
              <a:solidFill>
                <a:srgbClr val="00204E"/>
              </a:solidFill>
            </a:endParaRPr>
          </a:p>
          <a:p>
            <a:pPr marL="342900" lvl="0" indent="-342900">
              <a:buFont typeface="Arial" panose="020B0604020202020204" pitchFamily="34" charset="0"/>
              <a:buChar char="•"/>
            </a:pPr>
            <a:r>
              <a:rPr lang="en-GB" altLang="en-US" sz="2400" dirty="0">
                <a:solidFill>
                  <a:srgbClr val="00204E"/>
                </a:solidFill>
              </a:rPr>
              <a:t>Websites operated by Organised Crime Groups.</a:t>
            </a:r>
          </a:p>
          <a:p>
            <a:pPr marL="342900" lvl="0" indent="-342900">
              <a:buFont typeface="Arial" panose="020B0604020202020204" pitchFamily="34" charset="0"/>
              <a:buChar char="•"/>
            </a:pPr>
            <a:endParaRPr lang="en-GB" altLang="en-US" sz="2400" dirty="0">
              <a:solidFill>
                <a:srgbClr val="00204E"/>
              </a:solidFill>
            </a:endParaRPr>
          </a:p>
          <a:p>
            <a:pPr marL="342900" lvl="0" indent="-342900">
              <a:buFont typeface="Arial" panose="020B0604020202020204" pitchFamily="34" charset="0"/>
              <a:buChar char="•"/>
            </a:pPr>
            <a:r>
              <a:rPr lang="en-GB" altLang="en-US" sz="2400" dirty="0">
                <a:solidFill>
                  <a:srgbClr val="00204E"/>
                </a:solidFill>
              </a:rPr>
              <a:t>Where are they sourcing the controlled drugs from?</a:t>
            </a:r>
          </a:p>
          <a:p>
            <a:pPr marL="342900" lvl="0" indent="-342900">
              <a:buFont typeface="Arial" panose="020B0604020202020204" pitchFamily="34" charset="0"/>
              <a:buChar char="•"/>
            </a:pPr>
            <a:endParaRPr lang="en-GB" altLang="en-US" sz="2400" dirty="0">
              <a:solidFill>
                <a:srgbClr val="00204E"/>
              </a:solidFill>
            </a:endParaRPr>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326A-EB70-4B26-8882-41BB2EC7E236}"/>
              </a:ext>
            </a:extLst>
          </p:cNvPr>
          <p:cNvSpPr>
            <a:spLocks noGrp="1"/>
          </p:cNvSpPr>
          <p:nvPr>
            <p:ph type="title"/>
          </p:nvPr>
        </p:nvSpPr>
        <p:spPr/>
        <p:txBody>
          <a:bodyPr/>
          <a:lstStyle/>
          <a:p>
            <a:r>
              <a:rPr lang="en-GB" dirty="0"/>
              <a:t>Thank You for your attention…………….</a:t>
            </a:r>
          </a:p>
        </p:txBody>
      </p:sp>
      <p:sp>
        <p:nvSpPr>
          <p:cNvPr id="3" name="Content Placeholder 2">
            <a:extLst>
              <a:ext uri="{FF2B5EF4-FFF2-40B4-BE49-F238E27FC236}">
                <a16:creationId xmlns:a16="http://schemas.microsoft.com/office/drawing/2014/main" id="{3099C22D-0DFF-4EF7-B554-E52B63DAFF5A}"/>
              </a:ext>
            </a:extLst>
          </p:cNvPr>
          <p:cNvSpPr>
            <a:spLocks noGrp="1"/>
          </p:cNvSpPr>
          <p:nvPr>
            <p:ph idx="1"/>
          </p:nvPr>
        </p:nvSpPr>
        <p:spPr>
          <a:xfrm>
            <a:off x="1061224" y="1170878"/>
            <a:ext cx="10509251" cy="4766372"/>
          </a:xfrm>
        </p:spPr>
        <p:txBody>
          <a:bodyPr/>
          <a:lstStyle/>
          <a:p>
            <a:r>
              <a:rPr lang="en-GB" dirty="0"/>
              <a:t>If you have any information please report to the MHRA:</a:t>
            </a:r>
          </a:p>
          <a:p>
            <a:endParaRPr lang="en-GB" dirty="0"/>
          </a:p>
          <a:p>
            <a:pPr marL="342900" indent="-342900">
              <a:buFont typeface="Wingdings" panose="05000000000000000000" pitchFamily="2" charset="2"/>
              <a:buChar char="q"/>
            </a:pPr>
            <a:r>
              <a:rPr lang="en-GB" dirty="0">
                <a:solidFill>
                  <a:schemeClr val="tx1">
                    <a:lumMod val="50000"/>
                    <a:lumOff val="50000"/>
                  </a:schemeClr>
                </a:solidFill>
              </a:rPr>
              <a:t>casereferrals@mhra.gov.uk</a:t>
            </a:r>
          </a:p>
          <a:p>
            <a:endParaRPr lang="en-GB" dirty="0">
              <a:solidFill>
                <a:schemeClr val="tx1">
                  <a:lumMod val="50000"/>
                  <a:lumOff val="50000"/>
                </a:schemeClr>
              </a:solidFill>
            </a:endParaRPr>
          </a:p>
          <a:p>
            <a:pPr marL="342900" indent="-342900">
              <a:buFont typeface="Wingdings" panose="05000000000000000000" pitchFamily="2" charset="2"/>
              <a:buChar char="q"/>
            </a:pPr>
            <a:r>
              <a:rPr lang="en-GB" dirty="0">
                <a:solidFill>
                  <a:schemeClr val="tx1">
                    <a:lumMod val="50000"/>
                    <a:lumOff val="50000"/>
                  </a:schemeClr>
                </a:solidFill>
              </a:rPr>
              <a:t>YellowCard via mhra website</a:t>
            </a:r>
          </a:p>
          <a:p>
            <a:endParaRPr lang="en-GB" dirty="0">
              <a:solidFill>
                <a:schemeClr val="tx1">
                  <a:lumMod val="50000"/>
                  <a:lumOff val="50000"/>
                </a:schemeClr>
              </a:solidFill>
              <a:hlinkClick r:id="rId2">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q"/>
            </a:pPr>
            <a:r>
              <a:rPr lang="en-GB" dirty="0">
                <a:solidFill>
                  <a:schemeClr val="tx1">
                    <a:lumMod val="50000"/>
                    <a:lumOff val="50000"/>
                  </a:schemeClr>
                </a:solidFill>
              </a:rPr>
              <a:t>whistleblower@mhra.gov.uk   020 3080 6447</a:t>
            </a:r>
          </a:p>
          <a:p>
            <a:endParaRPr lang="en-GB" dirty="0"/>
          </a:p>
          <a:p>
            <a:pPr>
              <a:lnSpc>
                <a:spcPct val="80000"/>
              </a:lnSpc>
            </a:pPr>
            <a:r>
              <a:rPr lang="en-GB" altLang="en-US" sz="2400" dirty="0"/>
              <a:t>Grant Powell</a:t>
            </a:r>
          </a:p>
          <a:p>
            <a:pPr>
              <a:lnSpc>
                <a:spcPct val="80000"/>
              </a:lnSpc>
            </a:pPr>
            <a:r>
              <a:rPr lang="en-GB" altLang="en-US" sz="2400" dirty="0"/>
              <a:t>Supply Chain Team</a:t>
            </a:r>
          </a:p>
          <a:p>
            <a:pPr>
              <a:lnSpc>
                <a:spcPct val="80000"/>
              </a:lnSpc>
            </a:pPr>
            <a:r>
              <a:rPr lang="en-GB" altLang="en-US" sz="2400" dirty="0"/>
              <a:t>MHRA Enforcement Group</a:t>
            </a:r>
          </a:p>
          <a:p>
            <a:endParaRPr lang="en-GB" dirty="0"/>
          </a:p>
        </p:txBody>
      </p:sp>
    </p:spTree>
    <p:extLst>
      <p:ext uri="{BB962C8B-B14F-4D97-AF65-F5344CB8AC3E}">
        <p14:creationId xmlns:p14="http://schemas.microsoft.com/office/powerpoint/2010/main" val="225473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body" sz="half" idx="1"/>
          </p:nvPr>
        </p:nvSpPr>
        <p:spPr>
          <a:xfrm>
            <a:off x="424543" y="1175657"/>
            <a:ext cx="5593671" cy="4761593"/>
          </a:xfrm>
        </p:spPr>
        <p:txBody>
          <a:bodyPr/>
          <a:lstStyle/>
          <a:p>
            <a:pPr lvl="0"/>
            <a:r>
              <a:rPr lang="en-GB" sz="2400" dirty="0">
                <a:solidFill>
                  <a:srgbClr val="00204E"/>
                </a:solidFill>
              </a:rPr>
              <a:t>Diazepam</a:t>
            </a:r>
          </a:p>
          <a:p>
            <a:pPr lvl="0"/>
            <a:r>
              <a:rPr lang="en-GB" sz="2400" dirty="0">
                <a:solidFill>
                  <a:srgbClr val="00204E"/>
                </a:solidFill>
              </a:rPr>
              <a:t>Nitrazepam</a:t>
            </a:r>
          </a:p>
          <a:p>
            <a:pPr lvl="0"/>
            <a:r>
              <a:rPr lang="en-GB" sz="2400" dirty="0">
                <a:solidFill>
                  <a:srgbClr val="00204E"/>
                </a:solidFill>
              </a:rPr>
              <a:t>Zopiclone</a:t>
            </a:r>
          </a:p>
          <a:p>
            <a:pPr lvl="0"/>
            <a:r>
              <a:rPr lang="en-GB" sz="2400" dirty="0">
                <a:solidFill>
                  <a:srgbClr val="00204E"/>
                </a:solidFill>
              </a:rPr>
              <a:t>Zolpidem</a:t>
            </a:r>
          </a:p>
          <a:p>
            <a:pPr lvl="0"/>
            <a:r>
              <a:rPr lang="en-GB" sz="2400" dirty="0">
                <a:solidFill>
                  <a:srgbClr val="00204E"/>
                </a:solidFill>
              </a:rPr>
              <a:t>Temazepam</a:t>
            </a:r>
          </a:p>
          <a:p>
            <a:pPr lvl="0"/>
            <a:r>
              <a:rPr lang="en-GB" sz="2400" dirty="0">
                <a:solidFill>
                  <a:srgbClr val="00204E"/>
                </a:solidFill>
              </a:rPr>
              <a:t>Tramadol</a:t>
            </a:r>
          </a:p>
          <a:p>
            <a:pPr lvl="0"/>
            <a:r>
              <a:rPr lang="en-GB" sz="2400" dirty="0">
                <a:solidFill>
                  <a:srgbClr val="00204E"/>
                </a:solidFill>
              </a:rPr>
              <a:t>Codeine based products</a:t>
            </a:r>
          </a:p>
          <a:p>
            <a:pPr lvl="0"/>
            <a:r>
              <a:rPr lang="en-GB" sz="2400" dirty="0">
                <a:solidFill>
                  <a:srgbClr val="00204E"/>
                </a:solidFill>
              </a:rPr>
              <a:t>Pregabalin</a:t>
            </a:r>
          </a:p>
          <a:p>
            <a:pPr lvl="0"/>
            <a:r>
              <a:rPr lang="en-GB" sz="2400" dirty="0">
                <a:solidFill>
                  <a:srgbClr val="00204E"/>
                </a:solidFill>
              </a:rPr>
              <a:t>Gabapentin</a:t>
            </a:r>
            <a:endParaRPr lang="en-US" altLang="en-US" sz="2000" dirty="0"/>
          </a:p>
        </p:txBody>
      </p:sp>
      <p:sp>
        <p:nvSpPr>
          <p:cNvPr id="12294" name="Rectangle 6"/>
          <p:cNvSpPr>
            <a:spLocks noGrp="1" noChangeArrowheads="1"/>
          </p:cNvSpPr>
          <p:nvPr>
            <p:ph type="body" sz="half" idx="2"/>
          </p:nvPr>
        </p:nvSpPr>
        <p:spPr>
          <a:xfrm flipH="1">
            <a:off x="10794512" y="4010684"/>
            <a:ext cx="763152" cy="1926565"/>
          </a:xfrm>
        </p:spPr>
        <p:txBody>
          <a:bodyPr/>
          <a:lstStyle/>
          <a:p>
            <a:endParaRPr lang="en-US" altLang="en-US" sz="2000" dirty="0"/>
          </a:p>
        </p:txBody>
      </p:sp>
      <p:sp>
        <p:nvSpPr>
          <p:cNvPr id="5" name="Title 3">
            <a:extLst>
              <a:ext uri="{FF2B5EF4-FFF2-40B4-BE49-F238E27FC236}">
                <a16:creationId xmlns:a16="http://schemas.microsoft.com/office/drawing/2014/main" id="{D2C7D8AC-7BBE-4A12-BB6A-92F9668AA0F4}"/>
              </a:ext>
            </a:extLst>
          </p:cNvPr>
          <p:cNvSpPr>
            <a:spLocks noGrp="1"/>
          </p:cNvSpPr>
          <p:nvPr>
            <p:ph type="title"/>
          </p:nvPr>
        </p:nvSpPr>
        <p:spPr>
          <a:xfrm>
            <a:off x="838200" y="358775"/>
            <a:ext cx="10509250" cy="719138"/>
          </a:xfrm>
        </p:spPr>
        <p:txBody>
          <a:bodyPr/>
          <a:lstStyle/>
          <a:p>
            <a:pPr algn="ctr"/>
            <a:r>
              <a:rPr lang="en-GB" sz="3600" b="1" dirty="0"/>
              <a:t>Watchlist Products</a:t>
            </a:r>
          </a:p>
        </p:txBody>
      </p:sp>
      <p:pic>
        <p:nvPicPr>
          <p:cNvPr id="2" name="Picture 1">
            <a:extLst>
              <a:ext uri="{FF2B5EF4-FFF2-40B4-BE49-F238E27FC236}">
                <a16:creationId xmlns:a16="http://schemas.microsoft.com/office/drawing/2014/main" id="{8E74DA2D-3C61-434A-8026-83B1DFA99350}"/>
              </a:ext>
            </a:extLst>
          </p:cNvPr>
          <p:cNvPicPr>
            <a:picLocks noChangeAspect="1"/>
          </p:cNvPicPr>
          <p:nvPr/>
        </p:nvPicPr>
        <p:blipFill>
          <a:blip r:embed="rId3"/>
          <a:stretch>
            <a:fillRect/>
          </a:stretch>
        </p:blipFill>
        <p:spPr>
          <a:xfrm>
            <a:off x="2895014" y="1245158"/>
            <a:ext cx="3462828" cy="1969179"/>
          </a:xfrm>
          <a:prstGeom prst="rect">
            <a:avLst/>
          </a:prstGeom>
        </p:spPr>
      </p:pic>
      <p:pic>
        <p:nvPicPr>
          <p:cNvPr id="7" name="Picture 6">
            <a:extLst>
              <a:ext uri="{FF2B5EF4-FFF2-40B4-BE49-F238E27FC236}">
                <a16:creationId xmlns:a16="http://schemas.microsoft.com/office/drawing/2014/main" id="{53405B5B-B0E7-4234-8966-C5E67EE6D984}"/>
              </a:ext>
            </a:extLst>
          </p:cNvPr>
          <p:cNvPicPr>
            <a:picLocks noChangeAspect="1"/>
          </p:cNvPicPr>
          <p:nvPr/>
        </p:nvPicPr>
        <p:blipFill>
          <a:blip r:embed="rId4"/>
          <a:stretch>
            <a:fillRect/>
          </a:stretch>
        </p:blipFill>
        <p:spPr>
          <a:xfrm>
            <a:off x="4587517" y="3906659"/>
            <a:ext cx="2723664" cy="1605288"/>
          </a:xfrm>
          <a:prstGeom prst="rect">
            <a:avLst/>
          </a:prstGeom>
        </p:spPr>
      </p:pic>
      <p:pic>
        <p:nvPicPr>
          <p:cNvPr id="8" name="Picture 7">
            <a:extLst>
              <a:ext uri="{FF2B5EF4-FFF2-40B4-BE49-F238E27FC236}">
                <a16:creationId xmlns:a16="http://schemas.microsoft.com/office/drawing/2014/main" id="{ECEE5224-1AF0-4BAD-8817-6B56545F8825}"/>
              </a:ext>
            </a:extLst>
          </p:cNvPr>
          <p:cNvPicPr>
            <a:picLocks noChangeAspect="1"/>
          </p:cNvPicPr>
          <p:nvPr/>
        </p:nvPicPr>
        <p:blipFill>
          <a:blip r:embed="rId5"/>
          <a:stretch>
            <a:fillRect/>
          </a:stretch>
        </p:blipFill>
        <p:spPr>
          <a:xfrm>
            <a:off x="8454923" y="3619546"/>
            <a:ext cx="1958999" cy="1709445"/>
          </a:xfrm>
          <a:prstGeom prst="rect">
            <a:avLst/>
          </a:prstGeom>
        </p:spPr>
      </p:pic>
      <p:pic>
        <p:nvPicPr>
          <p:cNvPr id="9" name="Picture 8">
            <a:extLst>
              <a:ext uri="{FF2B5EF4-FFF2-40B4-BE49-F238E27FC236}">
                <a16:creationId xmlns:a16="http://schemas.microsoft.com/office/drawing/2014/main" id="{2909AB17-3361-40F0-A257-E79AFAFB9978}"/>
              </a:ext>
            </a:extLst>
          </p:cNvPr>
          <p:cNvPicPr>
            <a:picLocks noChangeAspect="1"/>
          </p:cNvPicPr>
          <p:nvPr/>
        </p:nvPicPr>
        <p:blipFill>
          <a:blip r:embed="rId6"/>
          <a:stretch>
            <a:fillRect/>
          </a:stretch>
        </p:blipFill>
        <p:spPr>
          <a:xfrm>
            <a:off x="7247021" y="1770235"/>
            <a:ext cx="3547491" cy="14014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C2EF-8458-45F0-A129-CCC960077148}"/>
              </a:ext>
            </a:extLst>
          </p:cNvPr>
          <p:cNvSpPr>
            <a:spLocks noGrp="1"/>
          </p:cNvSpPr>
          <p:nvPr>
            <p:ph type="title"/>
          </p:nvPr>
        </p:nvSpPr>
        <p:spPr/>
        <p:txBody>
          <a:bodyPr/>
          <a:lstStyle/>
          <a:p>
            <a:pPr algn="ctr"/>
            <a:r>
              <a:rPr lang="en-GB" altLang="en-US" b="1" dirty="0">
                <a:solidFill>
                  <a:srgbClr val="00204E"/>
                </a:solidFill>
              </a:rPr>
              <a:t>Benzodiazepines Opioids and Z Drugs</a:t>
            </a:r>
            <a:r>
              <a:rPr lang="en-GB" altLang="en-US" dirty="0">
                <a:solidFill>
                  <a:srgbClr val="00204E"/>
                </a:solidFill>
              </a:rPr>
              <a:t> </a:t>
            </a:r>
            <a:endParaRPr lang="en-GB" dirty="0"/>
          </a:p>
        </p:txBody>
      </p:sp>
      <p:sp>
        <p:nvSpPr>
          <p:cNvPr id="3" name="Content Placeholder 2">
            <a:extLst>
              <a:ext uri="{FF2B5EF4-FFF2-40B4-BE49-F238E27FC236}">
                <a16:creationId xmlns:a16="http://schemas.microsoft.com/office/drawing/2014/main" id="{C930BE04-D9B8-4995-8DBB-BBE8C0C0D7F9}"/>
              </a:ext>
            </a:extLst>
          </p:cNvPr>
          <p:cNvSpPr>
            <a:spLocks noGrp="1"/>
          </p:cNvSpPr>
          <p:nvPr>
            <p:ph idx="1"/>
          </p:nvPr>
        </p:nvSpPr>
        <p:spPr/>
        <p:txBody>
          <a:bodyPr/>
          <a:lstStyle/>
          <a:p>
            <a:pPr lvl="0" algn="ctr"/>
            <a:r>
              <a:rPr lang="en-GB" altLang="en-US" sz="2400" b="1" dirty="0">
                <a:solidFill>
                  <a:srgbClr val="000000"/>
                </a:solidFill>
              </a:rPr>
              <a:t>Controlled Drugs - as defined by the Misuse of Drugs Regulations 2001 and the Misuse of Drugs Act 1971</a:t>
            </a:r>
          </a:p>
          <a:p>
            <a:pPr lvl="0" algn="ctr"/>
            <a:endParaRPr lang="en-GB" altLang="en-US" sz="2400" b="1" dirty="0">
              <a:solidFill>
                <a:srgbClr val="000000"/>
              </a:solidFill>
            </a:endParaRPr>
          </a:p>
          <a:p>
            <a:pPr marL="342900" lvl="0" indent="-342900" algn="just">
              <a:buFont typeface="Wingdings" panose="05000000000000000000" pitchFamily="2" charset="2"/>
              <a:buChar char="§"/>
            </a:pPr>
            <a:r>
              <a:rPr lang="en-GB" altLang="en-US" sz="2400" b="1" dirty="0">
                <a:solidFill>
                  <a:srgbClr val="00204E"/>
                </a:solidFill>
              </a:rPr>
              <a:t>Licensed for </a:t>
            </a:r>
            <a:r>
              <a:rPr lang="en-GB" altLang="en-US" sz="2400" b="1" u="sng" dirty="0">
                <a:solidFill>
                  <a:srgbClr val="00204E"/>
                </a:solidFill>
              </a:rPr>
              <a:t>short</a:t>
            </a:r>
            <a:r>
              <a:rPr lang="en-US" altLang="en-US" sz="2400" b="1" u="sng" dirty="0">
                <a:solidFill>
                  <a:srgbClr val="00204E"/>
                </a:solidFill>
              </a:rPr>
              <a:t> term </a:t>
            </a:r>
            <a:r>
              <a:rPr lang="en-US" altLang="en-US" sz="2400" b="1" dirty="0">
                <a:solidFill>
                  <a:srgbClr val="00204E"/>
                </a:solidFill>
              </a:rPr>
              <a:t>usage on prescription. </a:t>
            </a:r>
          </a:p>
          <a:p>
            <a:pPr lvl="0" algn="just"/>
            <a:endParaRPr lang="en-US" altLang="en-US" sz="2400" b="1" dirty="0">
              <a:solidFill>
                <a:srgbClr val="00204E"/>
              </a:solidFill>
            </a:endParaRPr>
          </a:p>
          <a:p>
            <a:pPr marL="342900" lvl="0" indent="-342900" algn="just">
              <a:buFont typeface="Wingdings" panose="05000000000000000000" pitchFamily="2" charset="2"/>
              <a:buChar char="§"/>
            </a:pPr>
            <a:r>
              <a:rPr lang="en-GB" altLang="en-US" sz="2400" b="1" dirty="0">
                <a:solidFill>
                  <a:srgbClr val="00204E"/>
                </a:solidFill>
              </a:rPr>
              <a:t>All carry potential for misuse and dependence.</a:t>
            </a:r>
            <a:r>
              <a:rPr lang="en-US" altLang="en-US" sz="2400" b="1" dirty="0">
                <a:solidFill>
                  <a:srgbClr val="00204E"/>
                </a:solidFill>
              </a:rPr>
              <a:t> </a:t>
            </a:r>
          </a:p>
          <a:p>
            <a:pPr lvl="0" algn="just"/>
            <a:endParaRPr lang="en-GB" altLang="en-US" sz="2400" b="1" dirty="0">
              <a:solidFill>
                <a:srgbClr val="00204E"/>
              </a:solidFill>
            </a:endParaRPr>
          </a:p>
          <a:p>
            <a:pPr marL="342900" lvl="0" indent="-342900" algn="just">
              <a:buFont typeface="Wingdings" panose="05000000000000000000" pitchFamily="2" charset="2"/>
              <a:buChar char="§"/>
            </a:pPr>
            <a:r>
              <a:rPr lang="en-GB" altLang="en-US" sz="2400" b="1" dirty="0">
                <a:solidFill>
                  <a:srgbClr val="00204E"/>
                </a:solidFill>
              </a:rPr>
              <a:t>Dependent users gradually increase dose.</a:t>
            </a:r>
          </a:p>
          <a:p>
            <a:pPr lvl="0" algn="just"/>
            <a:endParaRPr lang="en-GB" altLang="en-US" sz="2400" b="1" dirty="0">
              <a:solidFill>
                <a:srgbClr val="00204E"/>
              </a:solidFill>
            </a:endParaRPr>
          </a:p>
          <a:p>
            <a:pPr marL="342900" lvl="0" indent="-342900" algn="just">
              <a:buFont typeface="Wingdings" panose="05000000000000000000" pitchFamily="2" charset="2"/>
              <a:buChar char="§"/>
            </a:pPr>
            <a:r>
              <a:rPr lang="en-GB" altLang="en-US" sz="2400" b="1" dirty="0">
                <a:solidFill>
                  <a:srgbClr val="00204E"/>
                </a:solidFill>
              </a:rPr>
              <a:t>The prescribed dose is normally 1 tablet per day for 28 days.</a:t>
            </a:r>
          </a:p>
          <a:p>
            <a:endParaRPr lang="en-GB" dirty="0"/>
          </a:p>
        </p:txBody>
      </p:sp>
    </p:spTree>
    <p:extLst>
      <p:ext uri="{BB962C8B-B14F-4D97-AF65-F5344CB8AC3E}">
        <p14:creationId xmlns:p14="http://schemas.microsoft.com/office/powerpoint/2010/main" val="199406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04BC-3381-4048-9589-7AA976AA6018}"/>
              </a:ext>
            </a:extLst>
          </p:cNvPr>
          <p:cNvSpPr>
            <a:spLocks noGrp="1"/>
          </p:cNvSpPr>
          <p:nvPr>
            <p:ph type="title"/>
          </p:nvPr>
        </p:nvSpPr>
        <p:spPr>
          <a:xfrm>
            <a:off x="838200" y="923453"/>
            <a:ext cx="10509251" cy="688064"/>
          </a:xfrm>
        </p:spPr>
        <p:txBody>
          <a:bodyPr/>
          <a:lstStyle/>
          <a:p>
            <a:pPr lvl="0" algn="ctr">
              <a:spcBef>
                <a:spcPct val="20000"/>
              </a:spcBef>
            </a:pPr>
            <a:r>
              <a:rPr lang="en-US" altLang="en-US" sz="2400" dirty="0">
                <a:solidFill>
                  <a:srgbClr val="00204E"/>
                </a:solidFill>
                <a:ea typeface="+mn-ea"/>
                <a:cs typeface="+mn-cs"/>
              </a:rPr>
              <a:t>Fatalities involving </a:t>
            </a:r>
            <a:r>
              <a:rPr lang="en-US" altLang="en-US" sz="2400" b="1" dirty="0">
                <a:solidFill>
                  <a:srgbClr val="00204E"/>
                </a:solidFill>
                <a:ea typeface="+mn-ea"/>
                <a:cs typeface="+mn-cs"/>
              </a:rPr>
              <a:t>Benzodiazepines</a:t>
            </a:r>
            <a:r>
              <a:rPr lang="en-US" altLang="en-US" sz="2400" dirty="0">
                <a:solidFill>
                  <a:srgbClr val="00204E"/>
                </a:solidFill>
                <a:ea typeface="+mn-ea"/>
                <a:cs typeface="+mn-cs"/>
              </a:rPr>
              <a:t> – England, Wales and Scotland</a:t>
            </a:r>
            <a:br>
              <a:rPr lang="en-US" altLang="en-US" sz="2400" dirty="0">
                <a:solidFill>
                  <a:srgbClr val="00204E"/>
                </a:solidFill>
                <a:ea typeface="+mn-ea"/>
                <a:cs typeface="+mn-cs"/>
              </a:rPr>
            </a:br>
            <a:endParaRPr lang="en-GB" dirty="0"/>
          </a:p>
        </p:txBody>
      </p:sp>
      <p:graphicFrame>
        <p:nvGraphicFramePr>
          <p:cNvPr id="4" name="Content Placeholder 3">
            <a:extLst>
              <a:ext uri="{FF2B5EF4-FFF2-40B4-BE49-F238E27FC236}">
                <a16:creationId xmlns:a16="http://schemas.microsoft.com/office/drawing/2014/main" id="{DBA691AC-EB35-4042-99EF-68C93CDEA5E4}"/>
              </a:ext>
            </a:extLst>
          </p:cNvPr>
          <p:cNvGraphicFramePr>
            <a:graphicFrameLocks noGrp="1"/>
          </p:cNvGraphicFramePr>
          <p:nvPr>
            <p:ph idx="1"/>
            <p:extLst>
              <p:ext uri="{D42A27DB-BD31-4B8C-83A1-F6EECF244321}">
                <p14:modId xmlns:p14="http://schemas.microsoft.com/office/powerpoint/2010/main" val="3070689306"/>
              </p:ext>
            </p:extLst>
          </p:nvPr>
        </p:nvGraphicFramePr>
        <p:xfrm>
          <a:off x="1004934" y="1799472"/>
          <a:ext cx="9786796" cy="2835902"/>
        </p:xfrm>
        <a:graphic>
          <a:graphicData uri="http://schemas.openxmlformats.org/drawingml/2006/table">
            <a:tbl>
              <a:tblPr firstRow="1" firstCol="1" bandRow="1"/>
              <a:tblGrid>
                <a:gridCol w="3628121">
                  <a:extLst>
                    <a:ext uri="{9D8B030D-6E8A-4147-A177-3AD203B41FA5}">
                      <a16:colId xmlns:a16="http://schemas.microsoft.com/office/drawing/2014/main" val="3508898760"/>
                    </a:ext>
                  </a:extLst>
                </a:gridCol>
                <a:gridCol w="1606595">
                  <a:extLst>
                    <a:ext uri="{9D8B030D-6E8A-4147-A177-3AD203B41FA5}">
                      <a16:colId xmlns:a16="http://schemas.microsoft.com/office/drawing/2014/main" val="1606974768"/>
                    </a:ext>
                  </a:extLst>
                </a:gridCol>
                <a:gridCol w="1517339">
                  <a:extLst>
                    <a:ext uri="{9D8B030D-6E8A-4147-A177-3AD203B41FA5}">
                      <a16:colId xmlns:a16="http://schemas.microsoft.com/office/drawing/2014/main" val="1393384228"/>
                    </a:ext>
                  </a:extLst>
                </a:gridCol>
                <a:gridCol w="1517339">
                  <a:extLst>
                    <a:ext uri="{9D8B030D-6E8A-4147-A177-3AD203B41FA5}">
                      <a16:colId xmlns:a16="http://schemas.microsoft.com/office/drawing/2014/main" val="3758428443"/>
                    </a:ext>
                  </a:extLst>
                </a:gridCol>
                <a:gridCol w="1517402">
                  <a:extLst>
                    <a:ext uri="{9D8B030D-6E8A-4147-A177-3AD203B41FA5}">
                      <a16:colId xmlns:a16="http://schemas.microsoft.com/office/drawing/2014/main" val="4024694689"/>
                    </a:ext>
                  </a:extLst>
                </a:gridCol>
              </a:tblGrid>
              <a:tr h="657094">
                <a:tc>
                  <a:txBody>
                    <a:bodyPr/>
                    <a:lstStyle/>
                    <a:p>
                      <a:pPr>
                        <a:lnSpc>
                          <a:spcPct val="115000"/>
                        </a:lnSpc>
                        <a:spcAft>
                          <a:spcPts val="1000"/>
                        </a:spcAft>
                      </a:pPr>
                      <a:r>
                        <a:rPr lang="en-GB" sz="2400" dirty="0">
                          <a:effectLst/>
                          <a:latin typeface="Arial"/>
                          <a:ea typeface="Calibri"/>
                        </a:rPr>
                        <a:t> </a:t>
                      </a:r>
                      <a:r>
                        <a:rPr lang="en-GB" sz="2400" b="1" dirty="0">
                          <a:effectLst/>
                          <a:latin typeface="Arial"/>
                          <a:ea typeface="Calibri"/>
                        </a:rPr>
                        <a:t>Year</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dirty="0">
                          <a:effectLst/>
                          <a:latin typeface="Arial"/>
                          <a:ea typeface="Calibri"/>
                        </a:rPr>
                        <a:t>2015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dirty="0">
                          <a:effectLst/>
                          <a:latin typeface="Arial"/>
                          <a:ea typeface="Calibri"/>
                        </a:rPr>
                        <a:t>2016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dirty="0">
                          <a:effectLst/>
                          <a:latin typeface="Arial"/>
                          <a:ea typeface="Calibri"/>
                        </a:rPr>
                        <a:t>2017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dirty="0">
                          <a:effectLst/>
                          <a:latin typeface="Arial"/>
                          <a:ea typeface="Calibri"/>
                        </a:rPr>
                        <a:t>2018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713259"/>
                  </a:ext>
                </a:extLst>
              </a:tr>
              <a:tr h="2178808">
                <a:tc>
                  <a:txBody>
                    <a:bodyPr/>
                    <a:lstStyle/>
                    <a:p>
                      <a:pPr algn="ctr">
                        <a:lnSpc>
                          <a:spcPct val="115000"/>
                        </a:lnSpc>
                        <a:spcAft>
                          <a:spcPts val="1000"/>
                        </a:spcAft>
                      </a:pPr>
                      <a:r>
                        <a:rPr lang="en-GB" sz="2400" b="1" dirty="0">
                          <a:effectLst/>
                          <a:latin typeface="Arial"/>
                          <a:ea typeface="Calibri"/>
                        </a:rPr>
                        <a:t>Benzodiazepines</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2400" dirty="0">
                          <a:effectLst/>
                          <a:latin typeface="Arial"/>
                          <a:ea typeface="Calibri"/>
                        </a:rPr>
                        <a:t> </a:t>
                      </a:r>
                      <a:r>
                        <a:rPr lang="en-GB" sz="2400" b="1" dirty="0">
                          <a:effectLst/>
                          <a:latin typeface="Arial"/>
                          <a:ea typeface="Calibri"/>
                        </a:rPr>
                        <a:t>867 </a:t>
                      </a:r>
                      <a:r>
                        <a:rPr lang="en-GB" sz="2400" dirty="0">
                          <a:effectLst/>
                          <a:latin typeface="Arial"/>
                          <a:ea typeface="Calibri"/>
                        </a:rPr>
                        <a:t> </a:t>
                      </a:r>
                      <a:r>
                        <a:rPr lang="en-GB" sz="1600" dirty="0">
                          <a:effectLst/>
                          <a:latin typeface="Arial"/>
                          <a:ea typeface="Calibri"/>
                        </a:rPr>
                        <a:t>(366 </a:t>
                      </a:r>
                      <a:r>
                        <a:rPr lang="en-GB" sz="1600" dirty="0" err="1">
                          <a:effectLst/>
                          <a:latin typeface="Arial"/>
                          <a:ea typeface="Calibri"/>
                        </a:rPr>
                        <a:t>Eng</a:t>
                      </a:r>
                      <a:r>
                        <a:rPr lang="en-GB" sz="1600" dirty="0">
                          <a:effectLst/>
                          <a:latin typeface="Arial"/>
                          <a:ea typeface="Calibri"/>
                        </a:rPr>
                        <a:t> &amp; Wales / 501 Scotland)</a:t>
                      </a:r>
                    </a:p>
                    <a:p>
                      <a:pPr algn="ctr">
                        <a:lnSpc>
                          <a:spcPct val="115000"/>
                        </a:lnSpc>
                        <a:spcAft>
                          <a:spcPts val="1000"/>
                        </a:spcAft>
                      </a:pPr>
                      <a:endParaRPr lang="en-GB" sz="2400" dirty="0">
                        <a:effectLst/>
                        <a:latin typeface="Arial"/>
                        <a:ea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b="1" dirty="0">
                          <a:effectLst/>
                          <a:latin typeface="Arial"/>
                          <a:ea typeface="Calibri"/>
                        </a:rPr>
                        <a:t>1038</a:t>
                      </a:r>
                      <a:r>
                        <a:rPr lang="en-GB" sz="2400" dirty="0">
                          <a:effectLst/>
                          <a:latin typeface="Arial"/>
                          <a:ea typeface="Calibri"/>
                        </a:rPr>
                        <a:t> </a:t>
                      </a:r>
                      <a:r>
                        <a:rPr lang="en-GB" sz="1600" dirty="0">
                          <a:effectLst/>
                          <a:latin typeface="Arial"/>
                          <a:ea typeface="Calibri"/>
                        </a:rPr>
                        <a:t>(406 </a:t>
                      </a:r>
                      <a:r>
                        <a:rPr lang="en-GB" sz="1600" dirty="0" err="1">
                          <a:effectLst/>
                          <a:latin typeface="Arial"/>
                          <a:ea typeface="Calibri"/>
                        </a:rPr>
                        <a:t>Eng</a:t>
                      </a:r>
                      <a:r>
                        <a:rPr lang="en-GB" sz="1600" dirty="0">
                          <a:effectLst/>
                          <a:latin typeface="Arial"/>
                          <a:ea typeface="Calibri"/>
                        </a:rPr>
                        <a:t> &amp; Wales / 632 Scotland)</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b="1" dirty="0">
                          <a:effectLst/>
                          <a:latin typeface="Arial"/>
                          <a:ea typeface="Calibri"/>
                        </a:rPr>
                        <a:t>1102</a:t>
                      </a:r>
                      <a:r>
                        <a:rPr lang="en-GB" sz="1600" dirty="0">
                          <a:effectLst/>
                          <a:latin typeface="Arial"/>
                          <a:ea typeface="Calibri"/>
                        </a:rPr>
                        <a:t> (391 (</a:t>
                      </a:r>
                      <a:r>
                        <a:rPr lang="en-GB" sz="1600" dirty="0" err="1">
                          <a:effectLst/>
                          <a:latin typeface="Arial"/>
                          <a:ea typeface="Calibri"/>
                        </a:rPr>
                        <a:t>Eng</a:t>
                      </a:r>
                      <a:r>
                        <a:rPr lang="en-GB" sz="1600" dirty="0">
                          <a:effectLst/>
                          <a:latin typeface="Arial"/>
                          <a:ea typeface="Calibri"/>
                        </a:rPr>
                        <a:t> &amp; Wales / 711 Scotland)</a:t>
                      </a:r>
                    </a:p>
                    <a:p>
                      <a:pPr algn="ctr">
                        <a:lnSpc>
                          <a:spcPct val="115000"/>
                        </a:lnSpc>
                        <a:spcAft>
                          <a:spcPts val="1000"/>
                        </a:spcAft>
                      </a:pPr>
                      <a:endParaRPr lang="en-GB" sz="1600" dirty="0">
                        <a:effectLst/>
                        <a:latin typeface="Arial"/>
                        <a:ea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b="1" dirty="0">
                          <a:effectLst/>
                          <a:latin typeface="Arial"/>
                          <a:ea typeface="Calibri"/>
                        </a:rPr>
                        <a:t>1340</a:t>
                      </a:r>
                      <a:r>
                        <a:rPr lang="en-GB" sz="1600" dirty="0">
                          <a:effectLst/>
                          <a:latin typeface="Arial"/>
                          <a:ea typeface="Calibri"/>
                        </a:rPr>
                        <a:t> (420 </a:t>
                      </a:r>
                      <a:r>
                        <a:rPr lang="en-GB" sz="1600" dirty="0" err="1">
                          <a:effectLst/>
                          <a:latin typeface="Arial"/>
                          <a:ea typeface="Calibri"/>
                        </a:rPr>
                        <a:t>Eng</a:t>
                      </a:r>
                      <a:r>
                        <a:rPr lang="en-GB" sz="1600" dirty="0">
                          <a:effectLst/>
                          <a:latin typeface="Arial"/>
                          <a:ea typeface="Calibri"/>
                        </a:rPr>
                        <a:t> &amp; Wales / 920 Scotland)</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683930"/>
                  </a:ext>
                </a:extLst>
              </a:tr>
            </a:tbl>
          </a:graphicData>
        </a:graphic>
      </p:graphicFrame>
      <p:sp>
        <p:nvSpPr>
          <p:cNvPr id="5" name="Rectangle 4">
            <a:extLst>
              <a:ext uri="{FF2B5EF4-FFF2-40B4-BE49-F238E27FC236}">
                <a16:creationId xmlns:a16="http://schemas.microsoft.com/office/drawing/2014/main" id="{68EA0B0C-B044-4E7C-902B-718D951606D8}"/>
              </a:ext>
            </a:extLst>
          </p:cNvPr>
          <p:cNvSpPr/>
          <p:nvPr/>
        </p:nvSpPr>
        <p:spPr>
          <a:xfrm>
            <a:off x="3829616" y="63374"/>
            <a:ext cx="4255871" cy="523220"/>
          </a:xfrm>
          <a:prstGeom prst="rect">
            <a:avLst/>
          </a:prstGeom>
        </p:spPr>
        <p:txBody>
          <a:bodyPr wrap="square">
            <a:spAutoFit/>
          </a:bodyPr>
          <a:lstStyle/>
          <a:p>
            <a:r>
              <a:rPr lang="en-GB" altLang="en-US" sz="2800" b="1" kern="0" dirty="0">
                <a:solidFill>
                  <a:srgbClr val="00204E"/>
                </a:solidFill>
                <a:latin typeface="Arial"/>
                <a:ea typeface="+mj-ea"/>
                <a:cs typeface="+mj-cs"/>
              </a:rPr>
              <a:t>Risk to Public Health?</a:t>
            </a:r>
            <a:endParaRPr lang="en-GB" dirty="0"/>
          </a:p>
        </p:txBody>
      </p:sp>
      <p:sp>
        <p:nvSpPr>
          <p:cNvPr id="6" name="Rectangle 5">
            <a:extLst>
              <a:ext uri="{FF2B5EF4-FFF2-40B4-BE49-F238E27FC236}">
                <a16:creationId xmlns:a16="http://schemas.microsoft.com/office/drawing/2014/main" id="{1C60644E-FA9F-4D91-A6FA-1268AFCBC38D}"/>
              </a:ext>
            </a:extLst>
          </p:cNvPr>
          <p:cNvSpPr/>
          <p:nvPr/>
        </p:nvSpPr>
        <p:spPr>
          <a:xfrm>
            <a:off x="3829616" y="4813993"/>
            <a:ext cx="5314383" cy="1107996"/>
          </a:xfrm>
          <a:prstGeom prst="rect">
            <a:avLst/>
          </a:prstGeom>
        </p:spPr>
        <p:txBody>
          <a:bodyPr wrap="square">
            <a:spAutoFit/>
          </a:bodyPr>
          <a:lstStyle/>
          <a:p>
            <a:pPr lvl="0" algn="l">
              <a:spcBef>
                <a:spcPct val="0"/>
              </a:spcBef>
            </a:pPr>
            <a:r>
              <a:rPr lang="en-US" altLang="en-US" dirty="0">
                <a:solidFill>
                  <a:srgbClr val="000000"/>
                </a:solidFill>
              </a:rPr>
              <a:t>“</a:t>
            </a:r>
            <a:r>
              <a:rPr lang="en-US" altLang="en-US" i="1" dirty="0">
                <a:solidFill>
                  <a:srgbClr val="000000"/>
                </a:solidFill>
              </a:rPr>
              <a:t>The number of deaths involving zopiclone or zolpidem has steadily increased</a:t>
            </a:r>
            <a:r>
              <a:rPr lang="en-US" altLang="en-US" dirty="0">
                <a:solidFill>
                  <a:srgbClr val="000000"/>
                </a:solidFill>
              </a:rPr>
              <a:t>”</a:t>
            </a:r>
          </a:p>
          <a:p>
            <a:pPr lvl="0" algn="l">
              <a:spcBef>
                <a:spcPct val="0"/>
              </a:spcBef>
            </a:pPr>
            <a:endParaRPr lang="en-US" altLang="en-US" dirty="0">
              <a:solidFill>
                <a:srgbClr val="000000"/>
              </a:solidFill>
            </a:endParaRPr>
          </a:p>
          <a:p>
            <a:pPr lvl="0" algn="l">
              <a:spcBef>
                <a:spcPct val="0"/>
              </a:spcBef>
            </a:pPr>
            <a:r>
              <a:rPr lang="en-US" altLang="en-US" sz="1000" dirty="0">
                <a:solidFill>
                  <a:srgbClr val="000000"/>
                </a:solidFill>
              </a:rPr>
              <a:t>Sources: </a:t>
            </a:r>
          </a:p>
          <a:p>
            <a:pPr lvl="0" algn="l">
              <a:spcBef>
                <a:spcPct val="0"/>
              </a:spcBef>
            </a:pPr>
            <a:r>
              <a:rPr lang="en-US" altLang="en-US" sz="1000" dirty="0">
                <a:solidFill>
                  <a:srgbClr val="000000"/>
                </a:solidFill>
              </a:rPr>
              <a:t>ONS, </a:t>
            </a:r>
            <a:r>
              <a:rPr lang="en-US" altLang="en-US" sz="1000" i="1" dirty="0">
                <a:solidFill>
                  <a:srgbClr val="000000"/>
                </a:solidFill>
              </a:rPr>
              <a:t>Deaths Related to Drug Poisoning in England and Wales</a:t>
            </a:r>
            <a:endParaRPr lang="en-US" altLang="en-US" sz="1000" dirty="0">
              <a:solidFill>
                <a:srgbClr val="000000"/>
              </a:solidFill>
            </a:endParaRPr>
          </a:p>
          <a:p>
            <a:pPr lvl="0" algn="l">
              <a:spcBef>
                <a:spcPct val="0"/>
              </a:spcBef>
            </a:pPr>
            <a:r>
              <a:rPr lang="en-US" altLang="en-US" sz="1000" dirty="0">
                <a:solidFill>
                  <a:srgbClr val="000000"/>
                </a:solidFill>
              </a:rPr>
              <a:t>NRS, </a:t>
            </a:r>
            <a:r>
              <a:rPr lang="en-US" altLang="en-US" sz="1000" i="1" dirty="0">
                <a:solidFill>
                  <a:srgbClr val="000000"/>
                </a:solidFill>
              </a:rPr>
              <a:t>Drug-related deaths in Scotland</a:t>
            </a:r>
            <a:endParaRPr lang="en-US" altLang="en-US" sz="1000" dirty="0">
              <a:solidFill>
                <a:srgbClr val="000000"/>
              </a:solidFill>
            </a:endParaRPr>
          </a:p>
        </p:txBody>
      </p:sp>
    </p:spTree>
    <p:extLst>
      <p:ext uri="{BB962C8B-B14F-4D97-AF65-F5344CB8AC3E}">
        <p14:creationId xmlns:p14="http://schemas.microsoft.com/office/powerpoint/2010/main" val="237283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4CE0-F71C-4AE1-9727-A23D10BDDB36}"/>
              </a:ext>
            </a:extLst>
          </p:cNvPr>
          <p:cNvSpPr>
            <a:spLocks noGrp="1"/>
          </p:cNvSpPr>
          <p:nvPr>
            <p:ph type="title"/>
          </p:nvPr>
        </p:nvSpPr>
        <p:spPr/>
        <p:txBody>
          <a:bodyPr/>
          <a:lstStyle/>
          <a:p>
            <a:pPr algn="ctr"/>
            <a:r>
              <a:rPr lang="en-GB" b="1" dirty="0">
                <a:solidFill>
                  <a:srgbClr val="00204E"/>
                </a:solidFill>
              </a:rPr>
              <a:t>So what’s the issue?</a:t>
            </a:r>
            <a:endParaRPr lang="en-GB" dirty="0"/>
          </a:p>
        </p:txBody>
      </p:sp>
      <p:sp>
        <p:nvSpPr>
          <p:cNvPr id="3" name="Content Placeholder 2">
            <a:extLst>
              <a:ext uri="{FF2B5EF4-FFF2-40B4-BE49-F238E27FC236}">
                <a16:creationId xmlns:a16="http://schemas.microsoft.com/office/drawing/2014/main" id="{0F2612CD-9787-46C2-AF42-7B57BB43E173}"/>
              </a:ext>
            </a:extLst>
          </p:cNvPr>
          <p:cNvSpPr>
            <a:spLocks noGrp="1"/>
          </p:cNvSpPr>
          <p:nvPr>
            <p:ph idx="1"/>
          </p:nvPr>
        </p:nvSpPr>
        <p:spPr>
          <a:xfrm>
            <a:off x="838200" y="1013988"/>
            <a:ext cx="10509251" cy="4923262"/>
          </a:xfrm>
        </p:spPr>
        <p:txBody>
          <a:bodyPr/>
          <a:lstStyle/>
          <a:p>
            <a:pPr marL="342900" lvl="0" indent="-342900">
              <a:buFont typeface="Wingdings" panose="05000000000000000000" pitchFamily="2" charset="2"/>
              <a:buChar char="§"/>
            </a:pPr>
            <a:r>
              <a:rPr lang="en-GB" sz="2400" b="1" u="sng" dirty="0">
                <a:solidFill>
                  <a:srgbClr val="00204E"/>
                </a:solidFill>
              </a:rPr>
              <a:t>GENUINE</a:t>
            </a:r>
            <a:r>
              <a:rPr lang="en-GB" sz="2400" b="1" dirty="0">
                <a:solidFill>
                  <a:srgbClr val="00204E"/>
                </a:solidFill>
              </a:rPr>
              <a:t> products intended for supply within the United Kingdom.</a:t>
            </a:r>
          </a:p>
          <a:p>
            <a:pPr lvl="0"/>
            <a:endParaRPr lang="en-GB" sz="2400" b="1" dirty="0">
              <a:solidFill>
                <a:srgbClr val="00204E"/>
              </a:solidFill>
            </a:endParaRPr>
          </a:p>
          <a:p>
            <a:pPr marL="342900" lvl="0" indent="-342900">
              <a:buFont typeface="Wingdings" panose="05000000000000000000" pitchFamily="2" charset="2"/>
              <a:buChar char="§"/>
            </a:pPr>
            <a:r>
              <a:rPr lang="en-GB" sz="2400" b="1" dirty="0">
                <a:solidFill>
                  <a:srgbClr val="00204E"/>
                </a:solidFill>
              </a:rPr>
              <a:t>Unlawfully diverted from the legitimate supply chain.</a:t>
            </a:r>
          </a:p>
          <a:p>
            <a:pPr lvl="0"/>
            <a:endParaRPr lang="en-GB" sz="2400" b="1" dirty="0">
              <a:solidFill>
                <a:srgbClr val="00204E"/>
              </a:solidFill>
            </a:endParaRPr>
          </a:p>
          <a:p>
            <a:pPr marL="342900" lvl="0" indent="-342900">
              <a:buFont typeface="Wingdings" panose="05000000000000000000" pitchFamily="2" charset="2"/>
              <a:buChar char="§"/>
            </a:pPr>
            <a:r>
              <a:rPr lang="en-GB" sz="2400" b="1" dirty="0">
                <a:solidFill>
                  <a:srgbClr val="00204E"/>
                </a:solidFill>
              </a:rPr>
              <a:t>In the majority of cases these are </a:t>
            </a:r>
            <a:r>
              <a:rPr lang="en-GB" sz="2400" b="1" i="1" dirty="0">
                <a:solidFill>
                  <a:srgbClr val="00204E"/>
                </a:solidFill>
              </a:rPr>
              <a:t>not </a:t>
            </a:r>
            <a:r>
              <a:rPr lang="en-GB" sz="2400" b="1" dirty="0">
                <a:solidFill>
                  <a:srgbClr val="00204E"/>
                </a:solidFill>
              </a:rPr>
              <a:t>stolen</a:t>
            </a:r>
            <a:r>
              <a:rPr lang="en-GB" sz="2400" b="1" i="1" dirty="0">
                <a:solidFill>
                  <a:srgbClr val="00204E"/>
                </a:solidFill>
              </a:rPr>
              <a:t> </a:t>
            </a:r>
            <a:r>
              <a:rPr lang="en-GB" sz="2400" b="1" dirty="0">
                <a:solidFill>
                  <a:srgbClr val="00204E"/>
                </a:solidFill>
              </a:rPr>
              <a:t>products. </a:t>
            </a:r>
          </a:p>
          <a:p>
            <a:pPr lvl="0"/>
            <a:endParaRPr lang="en-GB" sz="2400" b="1" dirty="0">
              <a:solidFill>
                <a:srgbClr val="00204E"/>
              </a:solidFill>
            </a:endParaRPr>
          </a:p>
          <a:p>
            <a:pPr marL="342900" lvl="0" indent="-342900">
              <a:buFont typeface="Wingdings" panose="05000000000000000000" pitchFamily="2" charset="2"/>
              <a:buChar char="§"/>
            </a:pPr>
            <a:r>
              <a:rPr lang="en-GB" sz="2400" b="1" dirty="0">
                <a:solidFill>
                  <a:srgbClr val="00204E"/>
                </a:solidFill>
              </a:rPr>
              <a:t>Some wholesale dealers are wilfully neglecting their responsibilities / not completing adequate due diligence / permitting excessive purchase.</a:t>
            </a:r>
          </a:p>
          <a:p>
            <a:pPr lvl="0"/>
            <a:endParaRPr lang="en-GB" sz="2400" b="1" dirty="0">
              <a:solidFill>
                <a:srgbClr val="00204E"/>
              </a:solidFill>
            </a:endParaRPr>
          </a:p>
          <a:p>
            <a:pPr marL="342900" lvl="0" indent="-342900">
              <a:buFont typeface="Wingdings" panose="05000000000000000000" pitchFamily="2" charset="2"/>
              <a:buChar char="§"/>
            </a:pPr>
            <a:r>
              <a:rPr lang="en-GB" sz="2400" b="1" dirty="0">
                <a:solidFill>
                  <a:srgbClr val="00204E"/>
                </a:solidFill>
              </a:rPr>
              <a:t>The medication is then being sold onward unlawfully to feed / supply illegally trading websites.</a:t>
            </a:r>
          </a:p>
          <a:p>
            <a:endParaRPr lang="en-GB" dirty="0"/>
          </a:p>
        </p:txBody>
      </p:sp>
    </p:spTree>
    <p:extLst>
      <p:ext uri="{BB962C8B-B14F-4D97-AF65-F5344CB8AC3E}">
        <p14:creationId xmlns:p14="http://schemas.microsoft.com/office/powerpoint/2010/main" val="350884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41D3-20F3-428D-AE3D-0525DD8E5D32}"/>
              </a:ext>
            </a:extLst>
          </p:cNvPr>
          <p:cNvSpPr>
            <a:spLocks noGrp="1"/>
          </p:cNvSpPr>
          <p:nvPr>
            <p:ph type="title"/>
          </p:nvPr>
        </p:nvSpPr>
        <p:spPr/>
        <p:txBody>
          <a:bodyPr/>
          <a:lstStyle/>
          <a:p>
            <a:pPr algn="ctr"/>
            <a:r>
              <a:rPr lang="en-GB" b="1" dirty="0"/>
              <a:t>Example of an Investigation from 2016</a:t>
            </a:r>
          </a:p>
        </p:txBody>
      </p:sp>
      <p:sp>
        <p:nvSpPr>
          <p:cNvPr id="3" name="Content Placeholder 2">
            <a:extLst>
              <a:ext uri="{FF2B5EF4-FFF2-40B4-BE49-F238E27FC236}">
                <a16:creationId xmlns:a16="http://schemas.microsoft.com/office/drawing/2014/main" id="{5B3EFB95-0324-4F6C-9D27-4A94D2F455E4}"/>
              </a:ext>
            </a:extLst>
          </p:cNvPr>
          <p:cNvSpPr>
            <a:spLocks noGrp="1"/>
          </p:cNvSpPr>
          <p:nvPr>
            <p:ph idx="1"/>
          </p:nvPr>
        </p:nvSpPr>
        <p:spPr>
          <a:xfrm>
            <a:off x="838200" y="969818"/>
            <a:ext cx="10509251" cy="4967432"/>
          </a:xfrm>
        </p:spPr>
        <p:txBody>
          <a:bodyPr/>
          <a:lstStyle/>
          <a:p>
            <a:pPr marL="342900" lvl="0" indent="-342900" algn="just" eaLnBrk="0" hangingPunct="0">
              <a:buFontTx/>
              <a:buChar char="•"/>
            </a:pPr>
            <a:r>
              <a:rPr lang="en-GB" altLang="en-US" sz="2400" dirty="0">
                <a:solidFill>
                  <a:srgbClr val="000000"/>
                </a:solidFill>
              </a:rPr>
              <a:t>27,000 packets (28 tablets per packet) of Diazepam on three pallets were recovered from a hired van by Police in Scotland.</a:t>
            </a:r>
          </a:p>
          <a:p>
            <a:pPr marL="342900" lvl="0" indent="-342900" algn="just" eaLnBrk="0" hangingPunct="0">
              <a:buFontTx/>
              <a:buChar char="•"/>
            </a:pPr>
            <a:r>
              <a:rPr lang="en-GB" altLang="en-US" sz="2400" dirty="0">
                <a:solidFill>
                  <a:srgbClr val="000000"/>
                </a:solidFill>
              </a:rPr>
              <a:t>Original manufacturers packaging.</a:t>
            </a:r>
          </a:p>
          <a:p>
            <a:pPr marL="342900" lvl="0" indent="-342900" algn="just" eaLnBrk="0" hangingPunct="0">
              <a:buFontTx/>
              <a:buChar char="•"/>
            </a:pPr>
            <a:r>
              <a:rPr lang="en-GB" altLang="en-US" sz="2400" dirty="0">
                <a:solidFill>
                  <a:srgbClr val="000000"/>
                </a:solidFill>
              </a:rPr>
              <a:t>Order traced as part of a 50,000 packet order fulfilled by a London based wholesaler (1.4 million individual doses).</a:t>
            </a:r>
          </a:p>
          <a:p>
            <a:pPr marL="342900" lvl="0" indent="-342900" algn="just" eaLnBrk="0" hangingPunct="0">
              <a:buFontTx/>
              <a:buChar char="•"/>
            </a:pPr>
            <a:r>
              <a:rPr lang="en-GB" altLang="en-US" sz="2400" dirty="0">
                <a:solidFill>
                  <a:srgbClr val="000000"/>
                </a:solidFill>
              </a:rPr>
              <a:t>Order made via a personal e-mail account.</a:t>
            </a:r>
          </a:p>
          <a:p>
            <a:pPr marL="342900" lvl="0" indent="-342900" algn="just" eaLnBrk="0" hangingPunct="0">
              <a:buFontTx/>
              <a:buChar char="•"/>
            </a:pPr>
            <a:r>
              <a:rPr lang="en-GB" altLang="en-US" sz="2400" dirty="0">
                <a:solidFill>
                  <a:srgbClr val="000000"/>
                </a:solidFill>
              </a:rPr>
              <a:t>Payment made via a personal bank account. </a:t>
            </a:r>
          </a:p>
          <a:p>
            <a:pPr marL="342900" lvl="0" indent="-342900" algn="just" eaLnBrk="0" hangingPunct="0">
              <a:buFontTx/>
              <a:buChar char="•"/>
            </a:pPr>
            <a:r>
              <a:rPr lang="en-GB" altLang="en-US" sz="2400" dirty="0">
                <a:solidFill>
                  <a:srgbClr val="000000"/>
                </a:solidFill>
              </a:rPr>
              <a:t>Collected in person from the wholesaler.</a:t>
            </a:r>
          </a:p>
          <a:p>
            <a:pPr marL="342900" lvl="0" indent="-342900" algn="just" eaLnBrk="0" hangingPunct="0">
              <a:buFontTx/>
              <a:buChar char="•"/>
            </a:pPr>
            <a:r>
              <a:rPr lang="en-GB" altLang="en-US" sz="2400" dirty="0">
                <a:solidFill>
                  <a:srgbClr val="000000"/>
                </a:solidFill>
              </a:rPr>
              <a:t>Pharmacy that the purchaser claimed connection to does not hold a WDA(H). </a:t>
            </a:r>
          </a:p>
          <a:p>
            <a:pPr marL="342900" lvl="0" indent="-342900" algn="just" eaLnBrk="0" hangingPunct="0">
              <a:buFontTx/>
              <a:buChar char="•"/>
            </a:pPr>
            <a:r>
              <a:rPr lang="en-GB" altLang="en-US" sz="2400" dirty="0">
                <a:solidFill>
                  <a:srgbClr val="000000"/>
                </a:solidFill>
              </a:rPr>
              <a:t>Poor quality counterfeit WDA(H) was produced to the wholesaler. </a:t>
            </a:r>
          </a:p>
          <a:p>
            <a:pPr marL="342900" lvl="0" indent="-342900" algn="just" eaLnBrk="0" hangingPunct="0">
              <a:buFontTx/>
              <a:buChar char="•"/>
            </a:pPr>
            <a:r>
              <a:rPr lang="en-GB" altLang="en-US" sz="2400" dirty="0">
                <a:solidFill>
                  <a:srgbClr val="000000"/>
                </a:solidFill>
              </a:rPr>
              <a:t>No Home Office Controlled Drugs License held.</a:t>
            </a:r>
          </a:p>
          <a:p>
            <a:pPr marL="342900" lvl="0" indent="-342900" eaLnBrk="0" hangingPunct="0">
              <a:buFontTx/>
              <a:buChar char="•"/>
            </a:pPr>
            <a:endParaRPr lang="en-GB" altLang="en-US" sz="1400" b="1" dirty="0">
              <a:solidFill>
                <a:srgbClr val="000000"/>
              </a:solidFill>
            </a:endParaRPr>
          </a:p>
          <a:p>
            <a:endParaRPr lang="en-GB" dirty="0"/>
          </a:p>
        </p:txBody>
      </p:sp>
    </p:spTree>
    <p:extLst>
      <p:ext uri="{BB962C8B-B14F-4D97-AF65-F5344CB8AC3E}">
        <p14:creationId xmlns:p14="http://schemas.microsoft.com/office/powerpoint/2010/main" val="333817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B343-4965-40A0-8794-204C73FDDC87}"/>
              </a:ext>
            </a:extLst>
          </p:cNvPr>
          <p:cNvSpPr>
            <a:spLocks noGrp="1"/>
          </p:cNvSpPr>
          <p:nvPr>
            <p:ph type="title"/>
          </p:nvPr>
        </p:nvSpPr>
        <p:spPr/>
        <p:txBody>
          <a:bodyPr/>
          <a:lstStyle/>
          <a:p>
            <a:pPr algn="ctr"/>
            <a:r>
              <a:rPr lang="en-GB" b="1" dirty="0">
                <a:solidFill>
                  <a:srgbClr val="00204E"/>
                </a:solidFill>
              </a:rPr>
              <a:t>Legitimate Distribution Methods</a:t>
            </a:r>
            <a:endParaRPr lang="en-GB" dirty="0"/>
          </a:p>
        </p:txBody>
      </p:sp>
      <p:sp>
        <p:nvSpPr>
          <p:cNvPr id="3" name="Content Placeholder 2">
            <a:extLst>
              <a:ext uri="{FF2B5EF4-FFF2-40B4-BE49-F238E27FC236}">
                <a16:creationId xmlns:a16="http://schemas.microsoft.com/office/drawing/2014/main" id="{9324989A-CA23-4C65-854A-DAB574A847D7}"/>
              </a:ext>
            </a:extLst>
          </p:cNvPr>
          <p:cNvSpPr>
            <a:spLocks noGrp="1"/>
          </p:cNvSpPr>
          <p:nvPr>
            <p:ph idx="1"/>
          </p:nvPr>
        </p:nvSpPr>
        <p:spPr>
          <a:xfrm>
            <a:off x="838200" y="1339913"/>
            <a:ext cx="10509251" cy="4597337"/>
          </a:xfrm>
        </p:spPr>
        <p:txBody>
          <a:bodyPr/>
          <a:lstStyle/>
          <a:p>
            <a:r>
              <a:rPr lang="en-GB" sz="2400" dirty="0"/>
              <a:t>The only legitimate methods of distribution by a pharmacist are: </a:t>
            </a:r>
          </a:p>
          <a:p>
            <a:pPr marL="514350" indent="-514350">
              <a:buFont typeface="+mj-lt"/>
              <a:buAutoNum type="romanLcPeriod"/>
            </a:pPr>
            <a:r>
              <a:rPr lang="en-GB" sz="2400" dirty="0"/>
              <a:t>Against prescription – </a:t>
            </a:r>
          </a:p>
          <a:p>
            <a:pPr marL="514350" indent="-514350">
              <a:buFont typeface="+mj-lt"/>
              <a:buAutoNum type="romanLcPeriod"/>
            </a:pPr>
            <a:r>
              <a:rPr lang="en-GB" sz="2400" dirty="0"/>
              <a:t>By </a:t>
            </a:r>
            <a:r>
              <a:rPr lang="en-GB" sz="2400" u="sng" dirty="0"/>
              <a:t>authorised</a:t>
            </a:r>
            <a:r>
              <a:rPr lang="en-GB" sz="2400" dirty="0"/>
              <a:t> wholesale dealing.</a:t>
            </a:r>
          </a:p>
          <a:p>
            <a:endParaRPr lang="en-GB" sz="2400" dirty="0"/>
          </a:p>
          <a:p>
            <a:pPr marL="457200" lvl="1" indent="0" algn="ctr">
              <a:buNone/>
            </a:pPr>
            <a:r>
              <a:rPr lang="en-GB" sz="2400" b="1" dirty="0"/>
              <a:t>To wholesale deal </a:t>
            </a:r>
            <a:r>
              <a:rPr lang="en-GB" sz="2400" b="1" u="sng" dirty="0"/>
              <a:t>TWO</a:t>
            </a:r>
            <a:r>
              <a:rPr lang="en-GB" sz="2400" b="1" dirty="0"/>
              <a:t> licences are required:</a:t>
            </a:r>
          </a:p>
          <a:p>
            <a:pPr marL="457200" lvl="1" indent="0">
              <a:buNone/>
            </a:pPr>
            <a:endParaRPr lang="en-GB" sz="2400" dirty="0"/>
          </a:p>
          <a:p>
            <a:pPr marL="571500" indent="-571500">
              <a:buFont typeface="+mj-lt"/>
              <a:buAutoNum type="romanLcPeriod"/>
            </a:pPr>
            <a:r>
              <a:rPr lang="en-GB" sz="2400" dirty="0"/>
              <a:t>A Wholesale Dealers Authorisation (WDA(H)) </a:t>
            </a:r>
            <a:r>
              <a:rPr lang="en-GB" sz="2400" b="1" dirty="0"/>
              <a:t>including endorsements for Narcotics &amp; Psychotropics.</a:t>
            </a:r>
          </a:p>
          <a:p>
            <a:pPr marL="571500" indent="-571500">
              <a:buFont typeface="+mj-lt"/>
              <a:buAutoNum type="romanLcPeriod"/>
            </a:pPr>
            <a:endParaRPr lang="en-GB" sz="2400" dirty="0"/>
          </a:p>
          <a:p>
            <a:pPr marL="571500" indent="-571500">
              <a:buFont typeface="+mj-lt"/>
              <a:buAutoNum type="romanLcPeriod"/>
            </a:pPr>
            <a:r>
              <a:rPr lang="en-GB" sz="2400" dirty="0"/>
              <a:t>A Home Office Controlled Drugs License (including export authority if export is intended).</a:t>
            </a:r>
          </a:p>
          <a:p>
            <a:endParaRPr lang="en-GB" dirty="0"/>
          </a:p>
        </p:txBody>
      </p:sp>
    </p:spTree>
    <p:extLst>
      <p:ext uri="{BB962C8B-B14F-4D97-AF65-F5344CB8AC3E}">
        <p14:creationId xmlns:p14="http://schemas.microsoft.com/office/powerpoint/2010/main" val="20124444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4DB5-6547-4D04-A436-46756C654982}"/>
              </a:ext>
            </a:extLst>
          </p:cNvPr>
          <p:cNvSpPr>
            <a:spLocks noGrp="1"/>
          </p:cNvSpPr>
          <p:nvPr>
            <p:ph type="title"/>
          </p:nvPr>
        </p:nvSpPr>
        <p:spPr/>
        <p:txBody>
          <a:bodyPr/>
          <a:lstStyle/>
          <a:p>
            <a:pPr algn="ctr"/>
            <a:r>
              <a:rPr lang="en-GB" b="1" dirty="0">
                <a:solidFill>
                  <a:srgbClr val="00204E"/>
                </a:solidFill>
              </a:rPr>
              <a:t>How much is dispensed?</a:t>
            </a:r>
            <a:endParaRPr lang="en-GB" dirty="0"/>
          </a:p>
        </p:txBody>
      </p:sp>
      <p:sp>
        <p:nvSpPr>
          <p:cNvPr id="3" name="Content Placeholder 2">
            <a:extLst>
              <a:ext uri="{FF2B5EF4-FFF2-40B4-BE49-F238E27FC236}">
                <a16:creationId xmlns:a16="http://schemas.microsoft.com/office/drawing/2014/main" id="{32EB3427-9920-4796-BDAB-33782C361078}"/>
              </a:ext>
            </a:extLst>
          </p:cNvPr>
          <p:cNvSpPr>
            <a:spLocks noGrp="1"/>
          </p:cNvSpPr>
          <p:nvPr>
            <p:ph idx="1"/>
          </p:nvPr>
        </p:nvSpPr>
        <p:spPr/>
        <p:txBody>
          <a:bodyPr/>
          <a:lstStyle/>
          <a:p>
            <a:pPr marL="342900" lvl="0" indent="-342900">
              <a:buFont typeface="Arial" panose="020B0604020202020204" pitchFamily="34" charset="0"/>
              <a:buChar char="•"/>
            </a:pPr>
            <a:r>
              <a:rPr lang="en-GB" sz="2400" dirty="0">
                <a:solidFill>
                  <a:srgbClr val="00204E"/>
                </a:solidFill>
              </a:rPr>
              <a:t>An average High Street pharmacy will dispense around 10-15 packets a week against prescription (all strengths of product combined).</a:t>
            </a:r>
          </a:p>
          <a:p>
            <a:pPr lvl="0"/>
            <a:endParaRPr lang="en-GB" sz="2400" dirty="0">
              <a:solidFill>
                <a:srgbClr val="00204E"/>
              </a:solidFill>
            </a:endParaRPr>
          </a:p>
          <a:p>
            <a:pPr marL="342900" lvl="0" indent="-342900">
              <a:buFont typeface="Arial" panose="020B0604020202020204" pitchFamily="34" charset="0"/>
              <a:buChar char="•"/>
            </a:pPr>
            <a:r>
              <a:rPr lang="en-GB" sz="2400" dirty="0">
                <a:solidFill>
                  <a:srgbClr val="00204E"/>
                </a:solidFill>
              </a:rPr>
              <a:t>Usually prescribed at its lowest strength.</a:t>
            </a:r>
          </a:p>
          <a:p>
            <a:pPr lvl="0"/>
            <a:endParaRPr lang="en-GB" sz="2400" dirty="0">
              <a:solidFill>
                <a:srgbClr val="00204E"/>
              </a:solidFill>
            </a:endParaRPr>
          </a:p>
          <a:p>
            <a:pPr marL="342900" lvl="0" indent="-342900">
              <a:buFont typeface="Arial" panose="020B0604020202020204" pitchFamily="34" charset="0"/>
              <a:buChar char="•"/>
            </a:pPr>
            <a:r>
              <a:rPr lang="en-GB" sz="2400" dirty="0">
                <a:solidFill>
                  <a:srgbClr val="00204E"/>
                </a:solidFill>
              </a:rPr>
              <a:t>Higher strengths are normally used in hospitals and nursing homes. </a:t>
            </a:r>
          </a:p>
          <a:p>
            <a:pPr lvl="0"/>
            <a:endParaRPr lang="en-GB" sz="2400" dirty="0">
              <a:solidFill>
                <a:srgbClr val="00204E"/>
              </a:solidFill>
            </a:endParaRPr>
          </a:p>
          <a:p>
            <a:pPr marL="342900" lvl="0" indent="-342900">
              <a:buFont typeface="Arial" panose="020B0604020202020204" pitchFamily="34" charset="0"/>
              <a:buChar char="•"/>
            </a:pPr>
            <a:r>
              <a:rPr lang="en-GB" sz="2400" dirty="0">
                <a:solidFill>
                  <a:srgbClr val="00204E"/>
                </a:solidFill>
              </a:rPr>
              <a:t>Re-ordered following dispensing – not stockpiled.</a:t>
            </a:r>
          </a:p>
          <a:p>
            <a:pPr marL="342900" lvl="0" indent="-342900">
              <a:buFont typeface="Arial" panose="020B0604020202020204" pitchFamily="34" charset="0"/>
              <a:buChar char="•"/>
            </a:pPr>
            <a:endParaRPr lang="en-GB" sz="2400" dirty="0">
              <a:solidFill>
                <a:srgbClr val="00204E"/>
              </a:solidFill>
            </a:endParaRPr>
          </a:p>
          <a:p>
            <a:pPr marL="342900" lvl="0" indent="-342900">
              <a:buFont typeface="Arial" panose="020B0604020202020204" pitchFamily="34" charset="0"/>
              <a:buChar char="•"/>
            </a:pPr>
            <a:r>
              <a:rPr lang="en-GB" sz="2400" dirty="0">
                <a:solidFill>
                  <a:srgbClr val="00204E"/>
                </a:solidFill>
              </a:rPr>
              <a:t>Relatively low purchase price. Easily re-ordered – no need to stockpile.</a:t>
            </a:r>
          </a:p>
          <a:p>
            <a:endParaRPr lang="en-GB" dirty="0"/>
          </a:p>
        </p:txBody>
      </p:sp>
    </p:spTree>
    <p:extLst>
      <p:ext uri="{BB962C8B-B14F-4D97-AF65-F5344CB8AC3E}">
        <p14:creationId xmlns:p14="http://schemas.microsoft.com/office/powerpoint/2010/main" val="3320790571"/>
      </p:ext>
    </p:extLst>
  </p:cSld>
  <p:clrMapOvr>
    <a:masterClrMapping/>
  </p:clrMapOvr>
</p:sld>
</file>

<file path=ppt/theme/theme1.xml><?xml version="1.0" encoding="utf-8"?>
<a:theme xmlns:a="http://schemas.openxmlformats.org/drawingml/2006/main" name="MHRA-OfficialSensitive">
  <a:themeElements>
    <a:clrScheme name="Corporate">
      <a:dk1>
        <a:srgbClr val="00204E"/>
      </a:dk1>
      <a:lt1>
        <a:srgbClr val="FFFFFF"/>
      </a:lt1>
      <a:dk2>
        <a:srgbClr val="00204E"/>
      </a:dk2>
      <a:lt2>
        <a:srgbClr val="FFFFFF"/>
      </a:lt2>
      <a:accent1>
        <a:srgbClr val="0F1290"/>
      </a:accent1>
      <a:accent2>
        <a:srgbClr val="4B92DB"/>
      </a:accent2>
      <a:accent3>
        <a:srgbClr val="009AA6"/>
      </a:accent3>
      <a:accent4>
        <a:srgbClr val="0F1290"/>
      </a:accent4>
      <a:accent5>
        <a:srgbClr val="009AA6"/>
      </a:accent5>
      <a:accent6>
        <a:srgbClr val="4B92DB"/>
      </a:accent6>
      <a:hlink>
        <a:srgbClr val="002060"/>
      </a:hlink>
      <a:folHlink>
        <a:srgbClr val="4B92D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HRA with logo">
  <a:themeElements>
    <a:clrScheme name="Corporate">
      <a:dk1>
        <a:srgbClr val="00204E"/>
      </a:dk1>
      <a:lt1>
        <a:srgbClr val="FFFFFF"/>
      </a:lt1>
      <a:dk2>
        <a:srgbClr val="00204E"/>
      </a:dk2>
      <a:lt2>
        <a:srgbClr val="FFFFFF"/>
      </a:lt2>
      <a:accent1>
        <a:srgbClr val="0F1290"/>
      </a:accent1>
      <a:accent2>
        <a:srgbClr val="4B92DB"/>
      </a:accent2>
      <a:accent3>
        <a:srgbClr val="009AA6"/>
      </a:accent3>
      <a:accent4>
        <a:srgbClr val="0F1290"/>
      </a:accent4>
      <a:accent5>
        <a:srgbClr val="009AA6"/>
      </a:accent5>
      <a:accent6>
        <a:srgbClr val="4B92DB"/>
      </a:accent6>
      <a:hlink>
        <a:srgbClr val="002060"/>
      </a:hlink>
      <a:folHlink>
        <a:srgbClr val="4B92D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211251-081d-41ed-8e26-60ff6a4eba52">
      <Value>1</Value>
    </TaxCatchAll>
    <d38ec887c5c24b7597ee90d37b16f021 xmlns="603af227-bd41-4012-ae1b-08ada9265a1f">
      <Terms xmlns="http://schemas.microsoft.com/office/infopath/2007/PartnerControls"/>
    </d38ec887c5c24b7597ee90d37b16f021>
    <l4d76ba1ef02463e886f3558602d0a10 xmlns="603af227-bd41-4012-ae1b-08ada9265a1f">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9d42bd58-89d2-4e46-94bb-80d8f31efd91</TermId>
        </TermInfo>
      </Terms>
    </l4d76ba1ef02463e886f3558602d0a10>
  </documentManagement>
</p:properties>
</file>

<file path=customXml/item2.xml><?xml version="1.0" encoding="utf-8"?>
<ct:contentTypeSchema xmlns:ct="http://schemas.microsoft.com/office/2006/metadata/contentType" xmlns:ma="http://schemas.microsoft.com/office/2006/metadata/properties/metaAttributes" ct:_="" ma:_="" ma:contentTypeName="Ephemera" ma:contentTypeID="0x0101005DC155F682264648A38C2A02D853A29A010032310B3EFF870648AAE83713D3A7273F" ma:contentTypeVersion="" ma:contentTypeDescription="The base content type for all Agency documents" ma:contentTypeScope="" ma:versionID="9d264c22636221565e57a7e6c725f0fb">
  <xsd:schema xmlns:xsd="http://www.w3.org/2001/XMLSchema" xmlns:xs="http://www.w3.org/2001/XMLSchema" xmlns:p="http://schemas.microsoft.com/office/2006/metadata/properties" xmlns:ns2="603af227-bd41-4012-ae1b-08ada9265a1f" xmlns:ns3="8d211251-081d-41ed-8e26-60ff6a4eba52" xmlns:ns4="e530bc9e-e598-48b0-a278-5591d4396589" targetNamespace="http://schemas.microsoft.com/office/2006/metadata/properties" ma:root="true" ma:fieldsID="4cdadf911bbbfde87615540785824a03" ns2:_="" ns3:_="" ns4:_="">
    <xsd:import namespace="603af227-bd41-4012-ae1b-08ada9265a1f"/>
    <xsd:import namespace="8d211251-081d-41ed-8e26-60ff6a4eba52"/>
    <xsd:import namespace="e530bc9e-e598-48b0-a278-5591d4396589"/>
    <xsd:element name="properties">
      <xsd:complexType>
        <xsd:sequence>
          <xsd:element name="documentManagement">
            <xsd:complexType>
              <xsd:all>
                <xsd:element ref="ns2:d38ec887c5c24b7597ee90d37b16f021" minOccurs="0"/>
                <xsd:element ref="ns3:TaxCatchAll" minOccurs="0"/>
                <xsd:element ref="ns3:TaxCatchAllLabel" minOccurs="0"/>
                <xsd:element ref="ns2:l4d76ba1ef02463e886f3558602d0a10"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3:SharedWithUsers" minOccurs="0"/>
                <xsd:element ref="ns3:SharedWithDetails"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3af227-bd41-4012-ae1b-08ada9265a1f" elementFormDefault="qualified">
    <xsd:import namespace="http://schemas.microsoft.com/office/2006/documentManagement/types"/>
    <xsd:import namespace="http://schemas.microsoft.com/office/infopath/2007/PartnerControls"/>
    <xsd:element name="d38ec887c5c24b7597ee90d37b16f021" ma:index="8" nillable="true" ma:taxonomy="true" ma:internalName="d38ec887c5c24b7597ee90d37b16f021" ma:taxonomyFieldName="AgencyKeywords" ma:displayName="Agency Keywords" ma:default="" ma:fieldId="{d38ec887-c5c2-4b75-97ee-90d37b16f021}" ma:taxonomyMulti="true" ma:sspId="ee18d120-e8a3-4027-a24d-9aff90b49386" ma:termSetId="30143de7-8d03-4488-a6c1-277305f62f72" ma:anchorId="00000000-0000-0000-0000-000000000000" ma:open="true" ma:isKeyword="false">
      <xsd:complexType>
        <xsd:sequence>
          <xsd:element ref="pc:Terms" minOccurs="0" maxOccurs="1"/>
        </xsd:sequence>
      </xsd:complexType>
    </xsd:element>
    <xsd:element name="l4d76ba1ef02463e886f3558602d0a10" ma:index="12" nillable="true" ma:taxonomy="true" ma:internalName="l4d76ba1ef02463e886f3558602d0a10" ma:taxonomyFieldName="SecurityClassification" ma:displayName="Security Classification" ma:default="1;#Official|9d42bd58-89d2-4e46-94bb-80d8f31efd91" ma:fieldId="{54d76ba1-ef02-463e-886f-3558602d0a10}" ma:sspId="ee18d120-e8a3-4027-a24d-9aff90b49386" ma:termSetId="39c39363-0566-4543-8d36-d2293ffdaad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211251-081d-41ed-8e26-60ff6a4eba5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4ea8dd79-017a-419a-b6d9-a449423c7380}" ma:internalName="TaxCatchAll" ma:showField="CatchAllData" ma:web="8d211251-081d-41ed-8e26-60ff6a4eba5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ea8dd79-017a-419a-b6d9-a449423c7380}" ma:internalName="TaxCatchAllLabel" ma:readOnly="true" ma:showField="CatchAllDataLabel" ma:web="8d211251-081d-41ed-8e26-60ff6a4eba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0bc9e-e598-48b0-a278-5591d439658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5DD20-A176-4EEF-9683-74890E6ACC85}">
  <ds:schemaRefs>
    <ds:schemaRef ds:uri="d58b6cc5-036d-44b3-a56a-181a7c43ff53"/>
    <ds:schemaRef ds:uri="8d211251-081d-41ed-8e26-60ff6a4eba52"/>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603af227-bd41-4012-ae1b-08ada9265a1f"/>
  </ds:schemaRefs>
</ds:datastoreItem>
</file>

<file path=customXml/itemProps2.xml><?xml version="1.0" encoding="utf-8"?>
<ds:datastoreItem xmlns:ds="http://schemas.openxmlformats.org/officeDocument/2006/customXml" ds:itemID="{2AF717A7-E7F4-4D70-9FBD-3AE8DF6E5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3af227-bd41-4012-ae1b-08ada9265a1f"/>
    <ds:schemaRef ds:uri="8d211251-081d-41ed-8e26-60ff6a4eba52"/>
    <ds:schemaRef ds:uri="e530bc9e-e598-48b0-a278-5591d4396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FF824B-D651-43B8-BD19-BA966C303C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TotalTime>
  <Words>2452</Words>
  <Application>Microsoft Office PowerPoint</Application>
  <PresentationFormat>Widescreen</PresentationFormat>
  <Paragraphs>261</Paragraphs>
  <Slides>20</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Wingdings</vt:lpstr>
      <vt:lpstr>MHRA-OfficialSensitive</vt:lpstr>
      <vt:lpstr>1_MHRA with logo</vt:lpstr>
      <vt:lpstr>Legal Supply Chain Issues  Controlled Drugs / Stolen Drugs</vt:lpstr>
      <vt:lpstr>LEGAL SUPPLY CHAIN TEAM</vt:lpstr>
      <vt:lpstr>Watchlist Products</vt:lpstr>
      <vt:lpstr>Benzodiazepines Opioids and Z Drugs </vt:lpstr>
      <vt:lpstr>Fatalities involving Benzodiazepines – England, Wales and Scotland </vt:lpstr>
      <vt:lpstr>So what’s the issue?</vt:lpstr>
      <vt:lpstr>Example of an Investigation from 2016</vt:lpstr>
      <vt:lpstr>Legitimate Distribution Methods</vt:lpstr>
      <vt:lpstr>How much is dispensed?</vt:lpstr>
      <vt:lpstr>How much is being purchased?</vt:lpstr>
      <vt:lpstr>One Pallet containing 13,440 packs of Diazepam</vt:lpstr>
      <vt:lpstr>So what has happened since 2016……?</vt:lpstr>
      <vt:lpstr>PowerPoint Presentation</vt:lpstr>
      <vt:lpstr>Penalties</vt:lpstr>
      <vt:lpstr>Section 21 of the Misuse of Drugs Act 1971 – Unlawful Supply of Controlled Drugs </vt:lpstr>
      <vt:lpstr>Some Good News</vt:lpstr>
      <vt:lpstr>Ongoing Issues………</vt:lpstr>
      <vt:lpstr>Emerging Problems</vt:lpstr>
      <vt:lpstr>Recent Seizures of Purple Drank / LEAN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Supply Chain Issues  Controlled Drugs / Stolen Drugs     </dc:title>
  <dc:creator>Powell, Grant</dc:creator>
  <cp:lastModifiedBy>Powell, Grant</cp:lastModifiedBy>
  <cp:revision>10</cp:revision>
  <dcterms:created xsi:type="dcterms:W3CDTF">2020-10-20T12:04:56Z</dcterms:created>
  <dcterms:modified xsi:type="dcterms:W3CDTF">2020-11-16T10:39:37Z</dcterms:modified>
</cp:coreProperties>
</file>