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2"/>
  </p:notesMasterIdLst>
  <p:sldIdLst>
    <p:sldId id="257" r:id="rId5"/>
    <p:sldId id="810" r:id="rId6"/>
    <p:sldId id="308" r:id="rId7"/>
    <p:sldId id="289" r:id="rId8"/>
    <p:sldId id="317" r:id="rId9"/>
    <p:sldId id="821" r:id="rId10"/>
    <p:sldId id="823" r:id="rId11"/>
    <p:sldId id="825" r:id="rId12"/>
    <p:sldId id="822" r:id="rId13"/>
    <p:sldId id="312" r:id="rId14"/>
    <p:sldId id="293" r:id="rId15"/>
    <p:sldId id="288" r:id="rId16"/>
    <p:sldId id="826" r:id="rId17"/>
    <p:sldId id="290" r:id="rId18"/>
    <p:sldId id="291" r:id="rId19"/>
    <p:sldId id="309" r:id="rId20"/>
    <p:sldId id="311"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5" autoAdjust="0"/>
    <p:restoredTop sz="94660"/>
  </p:normalViewPr>
  <p:slideViewPr>
    <p:cSldViewPr snapToGrid="0">
      <p:cViewPr varScale="1">
        <p:scale>
          <a:sx n="112" d="100"/>
          <a:sy n="112" d="100"/>
        </p:scale>
        <p:origin x="1542" y="96"/>
      </p:cViewPr>
      <p:guideLst/>
    </p:cSldViewPr>
  </p:slideViewPr>
  <p:notesTextViewPr>
    <p:cViewPr>
      <p:scale>
        <a:sx n="1" d="1"/>
        <a:sy n="1" d="1"/>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D5EA73-99E7-4FA2-989A-86F8D02C4CD9}" type="datetimeFigureOut">
              <a:rPr lang="en-GB" smtClean="0"/>
              <a:t>08/06/2021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CD4E63-0D9F-4826-AEE3-7569783A742D}" type="slidenum">
              <a:rPr lang="en-GB" smtClean="0"/>
              <a:t>‹#›</a:t>
            </a:fld>
            <a:endParaRPr lang="en-GB"/>
          </a:p>
        </p:txBody>
      </p:sp>
    </p:spTree>
    <p:extLst>
      <p:ext uri="{BB962C8B-B14F-4D97-AF65-F5344CB8AC3E}">
        <p14:creationId xmlns:p14="http://schemas.microsoft.com/office/powerpoint/2010/main" val="142353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Show video of Asch Experiment behaviours</a:t>
            </a:r>
          </a:p>
          <a:p>
            <a:endParaRPr lang="en-GB" altLang="en-US" dirty="0"/>
          </a:p>
          <a:p>
            <a:r>
              <a:rPr lang="en-GB" altLang="en-US" dirty="0"/>
              <a:t>The good and bad news; people will conform to the norms of the group</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9300" indent="-287338">
              <a:defRPr>
                <a:solidFill>
                  <a:schemeClr val="tx1"/>
                </a:solidFill>
                <a:latin typeface="Arial" charset="0"/>
                <a:cs typeface="Arial" charset="0"/>
              </a:defRPr>
            </a:lvl2pPr>
            <a:lvl3pPr marL="1152525" indent="-230188">
              <a:defRPr>
                <a:solidFill>
                  <a:schemeClr val="tx1"/>
                </a:solidFill>
                <a:latin typeface="Arial" charset="0"/>
                <a:cs typeface="Arial" charset="0"/>
              </a:defRPr>
            </a:lvl3pPr>
            <a:lvl4pPr marL="1614488" indent="-230188">
              <a:defRPr>
                <a:solidFill>
                  <a:schemeClr val="tx1"/>
                </a:solidFill>
                <a:latin typeface="Arial" charset="0"/>
                <a:cs typeface="Arial" charset="0"/>
              </a:defRPr>
            </a:lvl4pPr>
            <a:lvl5pPr marL="2076450" indent="-230188">
              <a:defRPr>
                <a:solidFill>
                  <a:schemeClr val="tx1"/>
                </a:solidFill>
                <a:latin typeface="Arial" charset="0"/>
                <a:cs typeface="Arial" charset="0"/>
              </a:defRPr>
            </a:lvl5pPr>
            <a:lvl6pPr marL="2533650" indent="-230188" eaLnBrk="0" fontAlgn="base" hangingPunct="0">
              <a:spcBef>
                <a:spcPct val="0"/>
              </a:spcBef>
              <a:spcAft>
                <a:spcPct val="0"/>
              </a:spcAft>
              <a:defRPr>
                <a:solidFill>
                  <a:schemeClr val="tx1"/>
                </a:solidFill>
                <a:latin typeface="Arial" charset="0"/>
                <a:cs typeface="Arial" charset="0"/>
              </a:defRPr>
            </a:lvl6pPr>
            <a:lvl7pPr marL="2990850" indent="-230188" eaLnBrk="0" fontAlgn="base" hangingPunct="0">
              <a:spcBef>
                <a:spcPct val="0"/>
              </a:spcBef>
              <a:spcAft>
                <a:spcPct val="0"/>
              </a:spcAft>
              <a:defRPr>
                <a:solidFill>
                  <a:schemeClr val="tx1"/>
                </a:solidFill>
                <a:latin typeface="Arial" charset="0"/>
                <a:cs typeface="Arial" charset="0"/>
              </a:defRPr>
            </a:lvl7pPr>
            <a:lvl8pPr marL="3448050" indent="-230188" eaLnBrk="0" fontAlgn="base" hangingPunct="0">
              <a:spcBef>
                <a:spcPct val="0"/>
              </a:spcBef>
              <a:spcAft>
                <a:spcPct val="0"/>
              </a:spcAft>
              <a:defRPr>
                <a:solidFill>
                  <a:schemeClr val="tx1"/>
                </a:solidFill>
                <a:latin typeface="Arial" charset="0"/>
                <a:cs typeface="Arial" charset="0"/>
              </a:defRPr>
            </a:lvl8pPr>
            <a:lvl9pPr marL="3905250" indent="-230188" eaLnBrk="0" fontAlgn="base" hangingPunct="0">
              <a:spcBef>
                <a:spcPct val="0"/>
              </a:spcBef>
              <a:spcAft>
                <a:spcPct val="0"/>
              </a:spcAft>
              <a:defRPr>
                <a:solidFill>
                  <a:schemeClr val="tx1"/>
                </a:solidFill>
                <a:latin typeface="Arial" charset="0"/>
                <a:cs typeface="Arial" charset="0"/>
              </a:defRPr>
            </a:lvl9pPr>
          </a:lstStyle>
          <a:p>
            <a:fld id="{0B5B1082-523B-425D-BC16-D80AD691BC43}" type="slidenum">
              <a:rPr lang="en-GB" altLang="en-US" smtClean="0"/>
              <a:pPr/>
              <a:t>4</a:t>
            </a:fld>
            <a:endParaRPr lang="en-GB" altLang="en-US" dirty="0"/>
          </a:p>
        </p:txBody>
      </p:sp>
    </p:spTree>
    <p:extLst>
      <p:ext uri="{BB962C8B-B14F-4D97-AF65-F5344CB8AC3E}">
        <p14:creationId xmlns:p14="http://schemas.microsoft.com/office/powerpoint/2010/main" val="1457361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helps me bring a little sharper clarity to the attention of participants – building upon the notions of ‘being’ and ‘doing’; this helps me focus people’s minds as to where ‘most of their effort’ is often focussed whilst challenging them to consider where ‘most of the risk’ to their endeavours really lies.</a:t>
            </a:r>
          </a:p>
        </p:txBody>
      </p:sp>
      <p:sp>
        <p:nvSpPr>
          <p:cNvPr id="4" name="Slide Number Placeholder 3"/>
          <p:cNvSpPr>
            <a:spLocks noGrp="1"/>
          </p:cNvSpPr>
          <p:nvPr>
            <p:ph type="sldNum" sz="quarter" idx="5"/>
          </p:nvPr>
        </p:nvSpPr>
        <p:spPr/>
        <p:txBody>
          <a:bodyPr/>
          <a:lstStyle/>
          <a:p>
            <a:fld id="{F8D575CB-EDA2-4555-8248-9F4935DE9C00}" type="slidenum">
              <a:rPr lang="en-GB" smtClean="0"/>
              <a:pPr/>
              <a:t>6</a:t>
            </a:fld>
            <a:endParaRPr lang="en-GB" dirty="0"/>
          </a:p>
        </p:txBody>
      </p:sp>
    </p:spTree>
    <p:extLst>
      <p:ext uri="{BB962C8B-B14F-4D97-AF65-F5344CB8AC3E}">
        <p14:creationId xmlns:p14="http://schemas.microsoft.com/office/powerpoint/2010/main" val="680705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766433B-F64C-438C-A260-77ACA77552CF}" type="slidenum">
              <a:rPr lang="en-GB" smtClean="0"/>
              <a:pPr/>
              <a:t>11</a:t>
            </a:fld>
            <a:endParaRPr lang="en-GB" dirty="0"/>
          </a:p>
        </p:txBody>
      </p:sp>
    </p:spTree>
    <p:extLst>
      <p:ext uri="{BB962C8B-B14F-4D97-AF65-F5344CB8AC3E}">
        <p14:creationId xmlns:p14="http://schemas.microsoft.com/office/powerpoint/2010/main" val="2479425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DDDEF33-97BB-4ED5-B2D6-1A817188F468}" type="datetimeFigureOut">
              <a:rPr lang="en-GB" smtClean="0"/>
              <a:t>08/06/2021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319EDC-2D8D-4D89-BD5D-C6BB551CB869}" type="slidenum">
              <a:rPr lang="en-GB" smtClean="0"/>
              <a:t>‹#›</a:t>
            </a:fld>
            <a:endParaRPr lang="en-GB"/>
          </a:p>
        </p:txBody>
      </p:sp>
    </p:spTree>
    <p:extLst>
      <p:ext uri="{BB962C8B-B14F-4D97-AF65-F5344CB8AC3E}">
        <p14:creationId xmlns:p14="http://schemas.microsoft.com/office/powerpoint/2010/main" val="2446829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DDEF33-97BB-4ED5-B2D6-1A817188F468}" type="datetimeFigureOut">
              <a:rPr lang="en-GB" smtClean="0"/>
              <a:t>08/06/2021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319EDC-2D8D-4D89-BD5D-C6BB551CB869}" type="slidenum">
              <a:rPr lang="en-GB" smtClean="0"/>
              <a:t>‹#›</a:t>
            </a:fld>
            <a:endParaRPr lang="en-GB"/>
          </a:p>
        </p:txBody>
      </p:sp>
    </p:spTree>
    <p:extLst>
      <p:ext uri="{BB962C8B-B14F-4D97-AF65-F5344CB8AC3E}">
        <p14:creationId xmlns:p14="http://schemas.microsoft.com/office/powerpoint/2010/main" val="1579072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DDEF33-97BB-4ED5-B2D6-1A817188F468}" type="datetimeFigureOut">
              <a:rPr lang="en-GB" smtClean="0"/>
              <a:t>08/06/2021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319EDC-2D8D-4D89-BD5D-C6BB551CB869}" type="slidenum">
              <a:rPr lang="en-GB" smtClean="0"/>
              <a:t>‹#›</a:t>
            </a:fld>
            <a:endParaRPr lang="en-GB"/>
          </a:p>
        </p:txBody>
      </p:sp>
    </p:spTree>
    <p:extLst>
      <p:ext uri="{BB962C8B-B14F-4D97-AF65-F5344CB8AC3E}">
        <p14:creationId xmlns:p14="http://schemas.microsoft.com/office/powerpoint/2010/main" val="4090364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rst Main Title Slide">
    <p:spTree>
      <p:nvGrpSpPr>
        <p:cNvPr id="1" name=""/>
        <p:cNvGrpSpPr/>
        <p:nvPr/>
      </p:nvGrpSpPr>
      <p:grpSpPr>
        <a:xfrm>
          <a:off x="0" y="0"/>
          <a:ext cx="0" cy="0"/>
          <a:chOff x="0" y="0"/>
          <a:chExt cx="0" cy="0"/>
        </a:xfrm>
      </p:grpSpPr>
      <p:sp>
        <p:nvSpPr>
          <p:cNvPr id="14" name="Rectangle 13"/>
          <p:cNvSpPr/>
          <p:nvPr userDrawn="1"/>
        </p:nvSpPr>
        <p:spPr>
          <a:xfrm>
            <a:off x="5508104" y="0"/>
            <a:ext cx="3635896" cy="12687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p:cNvSpPr>
            <a:spLocks noGrp="1"/>
          </p:cNvSpPr>
          <p:nvPr>
            <p:ph type="title" hasCustomPrompt="1"/>
          </p:nvPr>
        </p:nvSpPr>
        <p:spPr>
          <a:xfrm>
            <a:off x="467545" y="1772816"/>
            <a:ext cx="8208911" cy="1512168"/>
          </a:xfrm>
        </p:spPr>
        <p:txBody>
          <a:bodyPr anchor="t">
            <a:normAutofit/>
          </a:bodyPr>
          <a:lstStyle>
            <a:lvl1pPr>
              <a:lnSpc>
                <a:spcPct val="90000"/>
              </a:lnSpc>
              <a:defRPr sz="4500" b="0" i="0" baseline="0">
                <a:solidFill>
                  <a:srgbClr val="005EB8"/>
                </a:solidFill>
                <a:latin typeface="Arial"/>
                <a:cs typeface="Arial"/>
              </a:defRPr>
            </a:lvl1pPr>
          </a:lstStyle>
          <a:p>
            <a:r>
              <a:rPr lang="en-US" dirty="0"/>
              <a:t>Presentation Title</a:t>
            </a:r>
            <a:br>
              <a:rPr lang="en-US" dirty="0"/>
            </a:br>
            <a:endParaRPr lang="en-GB" dirty="0"/>
          </a:p>
        </p:txBody>
      </p:sp>
      <p:sp>
        <p:nvSpPr>
          <p:cNvPr id="15" name="Subtitle 2"/>
          <p:cNvSpPr>
            <a:spLocks noGrp="1"/>
          </p:cNvSpPr>
          <p:nvPr>
            <p:ph type="subTitle" idx="10" hasCustomPrompt="1"/>
          </p:nvPr>
        </p:nvSpPr>
        <p:spPr>
          <a:xfrm>
            <a:off x="467545" y="3212976"/>
            <a:ext cx="3960439" cy="2592288"/>
          </a:xfrm>
        </p:spPr>
        <p:txBody>
          <a:bodyPr>
            <a:normAutofit/>
          </a:bodyPr>
          <a:lstStyle>
            <a:lvl1pPr marL="0" marR="0" indent="0" algn="l" defTabSz="914400" rtl="0" eaLnBrk="1" fontAlgn="auto" latinLnBrk="0" hangingPunct="1">
              <a:lnSpc>
                <a:spcPct val="80000"/>
              </a:lnSpc>
              <a:spcBef>
                <a:spcPct val="20000"/>
              </a:spcBef>
              <a:spcAft>
                <a:spcPts val="0"/>
              </a:spcAft>
              <a:buClrTx/>
              <a:buSzTx/>
              <a:buFont typeface="Arial" pitchFamily="34" charset="0"/>
              <a:buNone/>
              <a:tabLst/>
              <a:defRPr sz="3000" b="1" i="0" baseline="0">
                <a:solidFill>
                  <a:srgbClr val="63738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 Title here</a:t>
            </a:r>
          </a:p>
        </p:txBody>
      </p:sp>
      <p:sp>
        <p:nvSpPr>
          <p:cNvPr id="11" name="Subtitle 2"/>
          <p:cNvSpPr txBox="1">
            <a:spLocks/>
          </p:cNvSpPr>
          <p:nvPr userDrawn="1"/>
        </p:nvSpPr>
        <p:spPr>
          <a:xfrm>
            <a:off x="395536" y="6165304"/>
            <a:ext cx="2592288" cy="288032"/>
          </a:xfrm>
          <a:prstGeom prst="rect">
            <a:avLst/>
          </a:prstGeom>
        </p:spPr>
        <p:txBody>
          <a:bodyPr vert="horz" lIns="91440" tIns="45720" rIns="91440" bIns="45720" rtlCol="0">
            <a:normAutofit lnSpcReduction="10000"/>
          </a:bodyPr>
          <a:lstStyle>
            <a:lvl1pPr marL="0" indent="0" algn="l" defTabSz="914400" rtl="0" eaLnBrk="1" latinLnBrk="0" hangingPunct="1">
              <a:spcBef>
                <a:spcPct val="20000"/>
              </a:spcBef>
              <a:buFont typeface="Arial" pitchFamily="34" charset="0"/>
              <a:buNone/>
              <a:defRPr sz="2800" kern="1200" baseline="0">
                <a:solidFill>
                  <a:srgbClr val="637380"/>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300" b="0" i="0" dirty="0">
                <a:latin typeface="Arial"/>
                <a:cs typeface="Arial"/>
              </a:rPr>
              <a:t>www.leadershipacademy.nhs.uk</a:t>
            </a:r>
            <a:endParaRPr lang="en-GB" sz="1300" b="0" i="0" dirty="0">
              <a:latin typeface="Arial"/>
              <a:cs typeface="Arial"/>
            </a:endParaRPr>
          </a:p>
        </p:txBody>
      </p:sp>
      <p:pic>
        <p:nvPicPr>
          <p:cNvPr id="9" name="Picture 8" descr="Core rosette_RGB.png"/>
          <p:cNvPicPr>
            <a:picLocks noChangeAspect="1"/>
          </p:cNvPicPr>
          <p:nvPr userDrawn="1"/>
        </p:nvPicPr>
        <p:blipFill rotWithShape="1">
          <a:blip r:embed="rId2">
            <a:extLst>
              <a:ext uri="{28A0092B-C50C-407E-A947-70E740481C1C}">
                <a14:useLocalDpi xmlns:a14="http://schemas.microsoft.com/office/drawing/2010/main" val="0"/>
              </a:ext>
            </a:extLst>
          </a:blip>
          <a:srcRect r="36247" b="9807"/>
          <a:stretch/>
        </p:blipFill>
        <p:spPr>
          <a:xfrm>
            <a:off x="4776017" y="3264839"/>
            <a:ext cx="4367983" cy="3593161"/>
          </a:xfrm>
          <a:prstGeom prst="rect">
            <a:avLst/>
          </a:prstGeom>
        </p:spPr>
      </p:pic>
      <p:pic>
        <p:nvPicPr>
          <p:cNvPr id="10" name="Picture 9" descr="NHS_logo.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40152" y="369166"/>
            <a:ext cx="2812910" cy="855780"/>
          </a:xfrm>
          <a:prstGeom prst="rect">
            <a:avLst/>
          </a:prstGeom>
        </p:spPr>
      </p:pic>
    </p:spTree>
    <p:extLst>
      <p:ext uri="{BB962C8B-B14F-4D97-AF65-F5344CB8AC3E}">
        <p14:creationId xmlns:p14="http://schemas.microsoft.com/office/powerpoint/2010/main" val="309037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461191" y="1343804"/>
            <a:ext cx="7737674" cy="2244128"/>
          </a:xfrm>
          <a:prstGeom prst="rect">
            <a:avLst/>
          </a:prstGeom>
        </p:spPr>
        <p:txBody>
          <a:bodyPr/>
          <a:lstStyle>
            <a:lvl1pPr>
              <a:defRPr sz="1050">
                <a:latin typeface="Arial" panose="020B0604020202020204" pitchFamily="34" charset="0"/>
                <a:cs typeface="Arial" panose="020B0604020202020204" pitchFamily="34" charset="0"/>
              </a:defRPr>
            </a:lvl1pPr>
            <a:lvl2pPr>
              <a:defRPr sz="1050">
                <a:latin typeface="Arial" panose="020B0604020202020204" pitchFamily="34" charset="0"/>
                <a:cs typeface="Arial" panose="020B0604020202020204" pitchFamily="34" charset="0"/>
              </a:defRPr>
            </a:lvl2pPr>
            <a:lvl3pPr>
              <a:defRPr sz="105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itle 10"/>
          <p:cNvSpPr>
            <a:spLocks noGrp="1"/>
          </p:cNvSpPr>
          <p:nvPr>
            <p:ph type="title"/>
          </p:nvPr>
        </p:nvSpPr>
        <p:spPr>
          <a:xfrm>
            <a:off x="457201" y="548642"/>
            <a:ext cx="6567055" cy="611649"/>
          </a:xfrm>
          <a:prstGeom prst="rect">
            <a:avLst/>
          </a:prstGeom>
        </p:spPr>
        <p:txBody>
          <a:bodyPr/>
          <a:lstStyle>
            <a:lvl1pPr>
              <a:defRPr sz="27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100" dirty="0">
              <a:solidFill>
                <a:srgbClr val="005EB8"/>
              </a:solidFill>
              <a:latin typeface="Arial" charset="0"/>
              <a:ea typeface="Arial" charset="0"/>
              <a:cs typeface="Arial" charset="0"/>
            </a:endParaRPr>
          </a:p>
        </p:txBody>
      </p:sp>
    </p:spTree>
    <p:extLst>
      <p:ext uri="{BB962C8B-B14F-4D97-AF65-F5344CB8AC3E}">
        <p14:creationId xmlns:p14="http://schemas.microsoft.com/office/powerpoint/2010/main" val="3122513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 y="476672"/>
            <a:ext cx="8291264" cy="854968"/>
          </a:xfrm>
        </p:spPr>
        <p:txBody>
          <a:bodyPr>
            <a:normAutofit/>
          </a:bodyPr>
          <a:lstStyle>
            <a:lvl1pPr>
              <a:defRPr sz="4000" baseline="0">
                <a:solidFill>
                  <a:srgbClr val="005EB8"/>
                </a:solidFill>
              </a:defRPr>
            </a:lvl1pPr>
          </a:lstStyle>
          <a:p>
            <a:r>
              <a:rPr lang="en-US" dirty="0"/>
              <a:t>Slide Title Here</a:t>
            </a:r>
            <a:endParaRPr lang="en-GB" dirty="0"/>
          </a:p>
        </p:txBody>
      </p:sp>
    </p:spTree>
    <p:extLst>
      <p:ext uri="{BB962C8B-B14F-4D97-AF65-F5344CB8AC3E}">
        <p14:creationId xmlns:p14="http://schemas.microsoft.com/office/powerpoint/2010/main" val="4028582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DDEF33-97BB-4ED5-B2D6-1A817188F468}" type="datetimeFigureOut">
              <a:rPr lang="en-GB" smtClean="0"/>
              <a:t>08/06/2021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319EDC-2D8D-4D89-BD5D-C6BB551CB869}" type="slidenum">
              <a:rPr lang="en-GB" smtClean="0"/>
              <a:t>‹#›</a:t>
            </a:fld>
            <a:endParaRPr lang="en-GB"/>
          </a:p>
        </p:txBody>
      </p:sp>
    </p:spTree>
    <p:extLst>
      <p:ext uri="{BB962C8B-B14F-4D97-AF65-F5344CB8AC3E}">
        <p14:creationId xmlns:p14="http://schemas.microsoft.com/office/powerpoint/2010/main" val="2164457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DDEF33-97BB-4ED5-B2D6-1A817188F468}" type="datetimeFigureOut">
              <a:rPr lang="en-GB" smtClean="0"/>
              <a:t>08/06/2021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319EDC-2D8D-4D89-BD5D-C6BB551CB869}" type="slidenum">
              <a:rPr lang="en-GB" smtClean="0"/>
              <a:t>‹#›</a:t>
            </a:fld>
            <a:endParaRPr lang="en-GB"/>
          </a:p>
        </p:txBody>
      </p:sp>
    </p:spTree>
    <p:extLst>
      <p:ext uri="{BB962C8B-B14F-4D97-AF65-F5344CB8AC3E}">
        <p14:creationId xmlns:p14="http://schemas.microsoft.com/office/powerpoint/2010/main" val="2263412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DDEF33-97BB-4ED5-B2D6-1A817188F468}" type="datetimeFigureOut">
              <a:rPr lang="en-GB" smtClean="0"/>
              <a:t>08/06/2021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319EDC-2D8D-4D89-BD5D-C6BB551CB869}" type="slidenum">
              <a:rPr lang="en-GB" smtClean="0"/>
              <a:t>‹#›</a:t>
            </a:fld>
            <a:endParaRPr lang="en-GB"/>
          </a:p>
        </p:txBody>
      </p:sp>
    </p:spTree>
    <p:extLst>
      <p:ext uri="{BB962C8B-B14F-4D97-AF65-F5344CB8AC3E}">
        <p14:creationId xmlns:p14="http://schemas.microsoft.com/office/powerpoint/2010/main" val="1471304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DDEF33-97BB-4ED5-B2D6-1A817188F468}" type="datetimeFigureOut">
              <a:rPr lang="en-GB" smtClean="0"/>
              <a:t>08/06/2021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319EDC-2D8D-4D89-BD5D-C6BB551CB869}" type="slidenum">
              <a:rPr lang="en-GB" smtClean="0"/>
              <a:t>‹#›</a:t>
            </a:fld>
            <a:endParaRPr lang="en-GB"/>
          </a:p>
        </p:txBody>
      </p:sp>
    </p:spTree>
    <p:extLst>
      <p:ext uri="{BB962C8B-B14F-4D97-AF65-F5344CB8AC3E}">
        <p14:creationId xmlns:p14="http://schemas.microsoft.com/office/powerpoint/2010/main" val="1565596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DDDEF33-97BB-4ED5-B2D6-1A817188F468}" type="datetimeFigureOut">
              <a:rPr lang="en-GB" smtClean="0"/>
              <a:t>08/06/2021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319EDC-2D8D-4D89-BD5D-C6BB551CB869}" type="slidenum">
              <a:rPr lang="en-GB" smtClean="0"/>
              <a:t>‹#›</a:t>
            </a:fld>
            <a:endParaRPr lang="en-GB"/>
          </a:p>
        </p:txBody>
      </p:sp>
    </p:spTree>
    <p:extLst>
      <p:ext uri="{BB962C8B-B14F-4D97-AF65-F5344CB8AC3E}">
        <p14:creationId xmlns:p14="http://schemas.microsoft.com/office/powerpoint/2010/main" val="494307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DEF33-97BB-4ED5-B2D6-1A817188F468}" type="datetimeFigureOut">
              <a:rPr lang="en-GB" smtClean="0"/>
              <a:t>08/06/2021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319EDC-2D8D-4D89-BD5D-C6BB551CB869}" type="slidenum">
              <a:rPr lang="en-GB" smtClean="0"/>
              <a:t>‹#›</a:t>
            </a:fld>
            <a:endParaRPr lang="en-GB"/>
          </a:p>
        </p:txBody>
      </p:sp>
    </p:spTree>
    <p:extLst>
      <p:ext uri="{BB962C8B-B14F-4D97-AF65-F5344CB8AC3E}">
        <p14:creationId xmlns:p14="http://schemas.microsoft.com/office/powerpoint/2010/main" val="1315661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DDEF33-97BB-4ED5-B2D6-1A817188F468}" type="datetimeFigureOut">
              <a:rPr lang="en-GB" smtClean="0"/>
              <a:t>08/06/2021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319EDC-2D8D-4D89-BD5D-C6BB551CB869}" type="slidenum">
              <a:rPr lang="en-GB" smtClean="0"/>
              <a:t>‹#›</a:t>
            </a:fld>
            <a:endParaRPr lang="en-GB"/>
          </a:p>
        </p:txBody>
      </p:sp>
    </p:spTree>
    <p:extLst>
      <p:ext uri="{BB962C8B-B14F-4D97-AF65-F5344CB8AC3E}">
        <p14:creationId xmlns:p14="http://schemas.microsoft.com/office/powerpoint/2010/main" val="1205875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DDEF33-97BB-4ED5-B2D6-1A817188F468}" type="datetimeFigureOut">
              <a:rPr lang="en-GB" smtClean="0"/>
              <a:t>08/06/2021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319EDC-2D8D-4D89-BD5D-C6BB551CB869}" type="slidenum">
              <a:rPr lang="en-GB" smtClean="0"/>
              <a:t>‹#›</a:t>
            </a:fld>
            <a:endParaRPr lang="en-GB"/>
          </a:p>
        </p:txBody>
      </p:sp>
    </p:spTree>
    <p:extLst>
      <p:ext uri="{BB962C8B-B14F-4D97-AF65-F5344CB8AC3E}">
        <p14:creationId xmlns:p14="http://schemas.microsoft.com/office/powerpoint/2010/main" val="4196916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DDEF33-97BB-4ED5-B2D6-1A817188F468}" type="datetimeFigureOut">
              <a:rPr lang="en-GB" smtClean="0"/>
              <a:t>08/06/2021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319EDC-2D8D-4D89-BD5D-C6BB551CB869}" type="slidenum">
              <a:rPr lang="en-GB" smtClean="0"/>
              <a:t>‹#›</a:t>
            </a:fld>
            <a:endParaRPr lang="en-GB"/>
          </a:p>
        </p:txBody>
      </p:sp>
    </p:spTree>
    <p:extLst>
      <p:ext uri="{BB962C8B-B14F-4D97-AF65-F5344CB8AC3E}">
        <p14:creationId xmlns:p14="http://schemas.microsoft.com/office/powerpoint/2010/main" val="595593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870" y="1772816"/>
            <a:ext cx="8491610" cy="1512168"/>
          </a:xfrm>
        </p:spPr>
        <p:txBody>
          <a:bodyPr>
            <a:normAutofit/>
          </a:bodyPr>
          <a:lstStyle/>
          <a:p>
            <a:r>
              <a:rPr lang="en-GB" sz="4900" dirty="0"/>
              <a:t>Leadership for Improvement</a:t>
            </a:r>
            <a:br>
              <a:rPr lang="en-GB" dirty="0"/>
            </a:br>
            <a:r>
              <a:rPr lang="en-GB" sz="2700" dirty="0">
                <a:solidFill>
                  <a:schemeClr val="bg1">
                    <a:lumMod val="50000"/>
                  </a:schemeClr>
                </a:solidFill>
              </a:rPr>
              <a:t>Developing and fine tuning your leadership skills</a:t>
            </a:r>
            <a:endParaRPr lang="en-US" sz="2700" dirty="0"/>
          </a:p>
        </p:txBody>
      </p:sp>
      <p:sp>
        <p:nvSpPr>
          <p:cNvPr id="3" name="Subtitle 2"/>
          <p:cNvSpPr>
            <a:spLocks noGrp="1"/>
          </p:cNvSpPr>
          <p:nvPr>
            <p:ph type="subTitle" idx="10"/>
          </p:nvPr>
        </p:nvSpPr>
        <p:spPr>
          <a:xfrm>
            <a:off x="400870" y="3055712"/>
            <a:ext cx="7987554" cy="3789040"/>
          </a:xfrm>
        </p:spPr>
        <p:txBody>
          <a:bodyPr anchor="t" anchorCtr="0">
            <a:normAutofit/>
          </a:bodyPr>
          <a:lstStyle/>
          <a:p>
            <a:r>
              <a:rPr lang="en-GB" spc="100" dirty="0"/>
              <a:t>Effective Medical Directors</a:t>
            </a:r>
          </a:p>
          <a:p>
            <a:endParaRPr lang="en-GB" sz="1600" b="0" spc="100" dirty="0">
              <a:solidFill>
                <a:schemeClr val="bg1">
                  <a:lumMod val="50000"/>
                </a:schemeClr>
              </a:solidFill>
            </a:endParaRPr>
          </a:p>
          <a:p>
            <a:pPr>
              <a:spcAft>
                <a:spcPts val="600"/>
              </a:spcAft>
            </a:pPr>
            <a:endParaRPr lang="en-GB" sz="1200" b="0" dirty="0">
              <a:solidFill>
                <a:schemeClr val="bg1">
                  <a:lumMod val="50000"/>
                </a:schemeClr>
              </a:solidFill>
            </a:endParaRPr>
          </a:p>
          <a:p>
            <a:pPr>
              <a:spcAft>
                <a:spcPts val="600"/>
              </a:spcAft>
            </a:pPr>
            <a:r>
              <a:rPr lang="en-GB" sz="1500" b="0" dirty="0">
                <a:solidFill>
                  <a:schemeClr val="bg1">
                    <a:lumMod val="50000"/>
                  </a:schemeClr>
                </a:solidFill>
              </a:rPr>
              <a:t>Virtual Conference Portal</a:t>
            </a:r>
          </a:p>
          <a:p>
            <a:r>
              <a:rPr lang="en-GB" sz="1000" dirty="0">
                <a:solidFill>
                  <a:schemeClr val="bg1">
                    <a:lumMod val="50000"/>
                  </a:schemeClr>
                </a:solidFill>
              </a:rPr>
              <a:t>Friday 18</a:t>
            </a:r>
            <a:r>
              <a:rPr lang="en-GB" sz="1000" baseline="30000" dirty="0">
                <a:solidFill>
                  <a:schemeClr val="bg1">
                    <a:lumMod val="50000"/>
                  </a:schemeClr>
                </a:solidFill>
              </a:rPr>
              <a:t>th</a:t>
            </a:r>
            <a:r>
              <a:rPr lang="en-GB" sz="1000" dirty="0">
                <a:solidFill>
                  <a:schemeClr val="bg1">
                    <a:lumMod val="50000"/>
                  </a:schemeClr>
                </a:solidFill>
              </a:rPr>
              <a:t> June 2021</a:t>
            </a:r>
          </a:p>
          <a:p>
            <a:endParaRPr lang="en-GB" sz="1000" dirty="0">
              <a:solidFill>
                <a:schemeClr val="bg1">
                  <a:lumMod val="50000"/>
                </a:schemeClr>
              </a:solidFill>
            </a:endParaRPr>
          </a:p>
          <a:p>
            <a:endParaRPr lang="en-GB" sz="1000" dirty="0">
              <a:solidFill>
                <a:schemeClr val="bg1">
                  <a:lumMod val="50000"/>
                </a:schemeClr>
              </a:solidFill>
            </a:endParaRPr>
          </a:p>
          <a:p>
            <a:endParaRPr lang="en-GB" sz="1000" dirty="0">
              <a:solidFill>
                <a:schemeClr val="bg1">
                  <a:lumMod val="50000"/>
                </a:schemeClr>
              </a:solidFill>
            </a:endParaRPr>
          </a:p>
          <a:p>
            <a:endParaRPr lang="en-GB" sz="1000" dirty="0">
              <a:solidFill>
                <a:schemeClr val="bg1">
                  <a:lumMod val="50000"/>
                </a:schemeClr>
              </a:solidFill>
            </a:endParaRPr>
          </a:p>
          <a:p>
            <a:endParaRPr lang="en-GB" sz="1000" dirty="0">
              <a:solidFill>
                <a:schemeClr val="bg1">
                  <a:lumMod val="50000"/>
                </a:schemeClr>
              </a:solidFill>
            </a:endParaRPr>
          </a:p>
          <a:p>
            <a:endParaRPr lang="en-GB" sz="1000" dirty="0">
              <a:solidFill>
                <a:schemeClr val="bg1">
                  <a:lumMod val="50000"/>
                </a:schemeClr>
              </a:solidFill>
            </a:endParaRPr>
          </a:p>
          <a:p>
            <a:endParaRPr lang="en-GB" sz="1200" dirty="0">
              <a:solidFill>
                <a:schemeClr val="bg1">
                  <a:lumMod val="50000"/>
                </a:schemeClr>
              </a:solidFill>
            </a:endParaRPr>
          </a:p>
          <a:p>
            <a:r>
              <a:rPr lang="en-GB" sz="1600" dirty="0"/>
              <a:t>Alan Nobbs, Head of Design and Development</a:t>
            </a:r>
          </a:p>
          <a:p>
            <a:r>
              <a:rPr lang="en-GB" sz="1200" dirty="0">
                <a:solidFill>
                  <a:schemeClr val="bg1">
                    <a:lumMod val="50000"/>
                  </a:schemeClr>
                </a:solidFill>
              </a:rPr>
              <a:t>@Alannobbs</a:t>
            </a:r>
          </a:p>
          <a:p>
            <a:endParaRPr lang="en-US" dirty="0"/>
          </a:p>
        </p:txBody>
      </p:sp>
    </p:spTree>
    <p:extLst>
      <p:ext uri="{BB962C8B-B14F-4D97-AF65-F5344CB8AC3E}">
        <p14:creationId xmlns:p14="http://schemas.microsoft.com/office/powerpoint/2010/main" val="285876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0A635840-D6B3-4E2A-A28F-145A7D81AAD9}"/>
              </a:ext>
            </a:extLst>
          </p:cNvPr>
          <p:cNvSpPr>
            <a:spLocks noGrp="1"/>
          </p:cNvSpPr>
          <p:nvPr>
            <p:ph type="ctrTitle"/>
          </p:nvPr>
        </p:nvSpPr>
        <p:spPr>
          <a:xfrm>
            <a:off x="250825" y="2682875"/>
            <a:ext cx="8642350" cy="1470025"/>
          </a:xfrm>
        </p:spPr>
        <p:txBody>
          <a:bodyPr>
            <a:normAutofit/>
          </a:bodyPr>
          <a:lstStyle/>
          <a:p>
            <a:pPr algn="ctr"/>
            <a:br>
              <a:rPr lang="en-GB" altLang="en-US" sz="3600" i="1" dirty="0"/>
            </a:br>
            <a:br>
              <a:rPr lang="en-GB" altLang="en-US" sz="1100" dirty="0"/>
            </a:br>
            <a:br>
              <a:rPr lang="en-GB" altLang="en-US" sz="1100" dirty="0"/>
            </a:br>
            <a:br>
              <a:rPr lang="en-GB" altLang="en-US" sz="1100" dirty="0"/>
            </a:br>
            <a:br>
              <a:rPr lang="en-GB" altLang="en-US" sz="1100" dirty="0"/>
            </a:br>
            <a:r>
              <a:rPr lang="en-GB" altLang="en-US" sz="1100" dirty="0"/>
              <a:t>                                                                                                                                                                                                                                                                                                                                                                                                             </a:t>
            </a:r>
          </a:p>
        </p:txBody>
      </p:sp>
      <p:sp>
        <p:nvSpPr>
          <p:cNvPr id="3" name="Rectangle 2">
            <a:extLst>
              <a:ext uri="{FF2B5EF4-FFF2-40B4-BE49-F238E27FC236}">
                <a16:creationId xmlns:a16="http://schemas.microsoft.com/office/drawing/2014/main" id="{17263AE1-EBC2-4A19-9FC4-493B099C045C}"/>
              </a:ext>
            </a:extLst>
          </p:cNvPr>
          <p:cNvSpPr/>
          <p:nvPr/>
        </p:nvSpPr>
        <p:spPr>
          <a:xfrm>
            <a:off x="243350" y="6322774"/>
            <a:ext cx="8642350" cy="42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9250" lvl="0" indent="-349250" algn="r">
              <a:buClr>
                <a:srgbClr val="C00000"/>
              </a:buClr>
              <a:buSzPct val="80000"/>
              <a:defRPr/>
            </a:pPr>
            <a:r>
              <a:rPr lang="en-US" sz="1100" i="1" dirty="0">
                <a:solidFill>
                  <a:schemeClr val="bg1">
                    <a:lumMod val="50000"/>
                  </a:schemeClr>
                </a:solidFill>
                <a:latin typeface="Arial" panose="020B0604020202020204" pitchFamily="34" charset="0"/>
                <a:cs typeface="Arial" panose="020B0604020202020204" pitchFamily="34" charset="0"/>
              </a:rPr>
              <a:t>Michael West</a:t>
            </a:r>
          </a:p>
          <a:p>
            <a:pPr marL="349250" lvl="0" indent="-349250" algn="r">
              <a:buClr>
                <a:srgbClr val="C00000"/>
              </a:buClr>
              <a:buSzPct val="80000"/>
              <a:defRPr/>
            </a:pPr>
            <a:r>
              <a:rPr lang="en-US" sz="1100" i="1" dirty="0">
                <a:solidFill>
                  <a:schemeClr val="bg1">
                    <a:lumMod val="50000"/>
                  </a:schemeClr>
                </a:solidFill>
                <a:latin typeface="Arial" panose="020B0604020202020204" pitchFamily="34" charset="0"/>
                <a:cs typeface="Arial" panose="020B0604020202020204" pitchFamily="34" charset="0"/>
              </a:rPr>
              <a:t>Professor of Organisational Psychology</a:t>
            </a:r>
          </a:p>
          <a:p>
            <a:pPr marL="349250" lvl="0" indent="-349250" algn="r">
              <a:buClr>
                <a:srgbClr val="C00000"/>
              </a:buClr>
              <a:buSzPct val="80000"/>
              <a:defRPr/>
            </a:pPr>
            <a:r>
              <a:rPr lang="en-US" sz="1100" i="1" dirty="0">
                <a:solidFill>
                  <a:schemeClr val="bg1">
                    <a:lumMod val="50000"/>
                  </a:schemeClr>
                </a:solidFill>
                <a:latin typeface="Arial" panose="020B0604020202020204" pitchFamily="34" charset="0"/>
                <a:cs typeface="Arial" panose="020B0604020202020204" pitchFamily="34" charset="0"/>
              </a:rPr>
              <a:t>Lancaster University Management School</a:t>
            </a:r>
          </a:p>
        </p:txBody>
      </p:sp>
      <p:sp>
        <p:nvSpPr>
          <p:cNvPr id="2" name="Speech Bubble: Oval 1">
            <a:extLst>
              <a:ext uri="{FF2B5EF4-FFF2-40B4-BE49-F238E27FC236}">
                <a16:creationId xmlns:a16="http://schemas.microsoft.com/office/drawing/2014/main" id="{7D6B6B49-27B2-4B61-9BD4-051DBBA2B669}"/>
              </a:ext>
            </a:extLst>
          </p:cNvPr>
          <p:cNvSpPr/>
          <p:nvPr/>
        </p:nvSpPr>
        <p:spPr>
          <a:xfrm>
            <a:off x="971600" y="908721"/>
            <a:ext cx="7200801" cy="4320480"/>
          </a:xfrm>
          <a:prstGeom prst="wedgeEllipseCallout">
            <a:avLst/>
          </a:prstGeom>
          <a:solidFill>
            <a:srgbClr val="005EB8">
              <a:alpha val="50000"/>
            </a:srgbClr>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tLang="en-US" sz="4400" i="1" dirty="0"/>
              <a:t>‘</a:t>
            </a:r>
            <a:r>
              <a:rPr lang="en-US" sz="4000" i="1" dirty="0">
                <a:solidFill>
                  <a:schemeClr val="bg1"/>
                </a:solidFill>
                <a:cs typeface="ＭＳ Ｐゴシック"/>
              </a:rPr>
              <a:t>Every interaction by every leader at every level shapes the emerging culture of an organisation</a:t>
            </a:r>
            <a:r>
              <a:rPr lang="en-GB" altLang="en-US" sz="4400" i="1" dirty="0"/>
              <a:t>’</a:t>
            </a:r>
            <a:endParaRPr lang="en-GB" sz="4400" dirty="0"/>
          </a:p>
        </p:txBody>
      </p:sp>
    </p:spTree>
    <p:extLst>
      <p:ext uri="{BB962C8B-B14F-4D97-AF65-F5344CB8AC3E}">
        <p14:creationId xmlns:p14="http://schemas.microsoft.com/office/powerpoint/2010/main" val="1382835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704089"/>
            <a:ext cx="9144000" cy="8266176"/>
          </a:xfrm>
          <a:prstGeom prst="rect">
            <a:avLst/>
          </a:prstGeom>
        </p:spPr>
      </p:pic>
    </p:spTree>
    <p:extLst>
      <p:ext uri="{BB962C8B-B14F-4D97-AF65-F5344CB8AC3E}">
        <p14:creationId xmlns:p14="http://schemas.microsoft.com/office/powerpoint/2010/main" val="2027705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6E84788-03E9-4964-A1E9-C54F609F4900}"/>
              </a:ext>
            </a:extLst>
          </p:cNvPr>
          <p:cNvSpPr/>
          <p:nvPr/>
        </p:nvSpPr>
        <p:spPr>
          <a:xfrm>
            <a:off x="3857897" y="1408475"/>
            <a:ext cx="282053" cy="1522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n>
                <a:solidFill>
                  <a:schemeClr val="bg1"/>
                </a:solidFill>
              </a:ln>
              <a:solidFill>
                <a:schemeClr val="bg1"/>
              </a:solidFill>
            </a:endParaRPr>
          </a:p>
        </p:txBody>
      </p:sp>
      <p:sp>
        <p:nvSpPr>
          <p:cNvPr id="46" name="Oval 45"/>
          <p:cNvSpPr/>
          <p:nvPr/>
        </p:nvSpPr>
        <p:spPr>
          <a:xfrm>
            <a:off x="722228" y="1045332"/>
            <a:ext cx="7690144" cy="4752528"/>
          </a:xfrm>
          <a:prstGeom prst="ellipse">
            <a:avLst/>
          </a:prstGeom>
          <a:solidFill>
            <a:schemeClr val="bg1"/>
          </a:solidFill>
          <a:ln w="22225">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50" name="Straight Arrow Connector 49"/>
          <p:cNvCxnSpPr/>
          <p:nvPr/>
        </p:nvCxnSpPr>
        <p:spPr>
          <a:xfrm rot="4320000" flipV="1">
            <a:off x="3584431" y="1069287"/>
            <a:ext cx="0" cy="108012"/>
          </a:xfrm>
          <a:prstGeom prst="straightConnector1">
            <a:avLst/>
          </a:prstGeom>
          <a:ln w="22225">
            <a:solidFill>
              <a:srgbClr val="005EB8"/>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rot="12300000" flipV="1">
            <a:off x="8216405" y="4126474"/>
            <a:ext cx="0" cy="108012"/>
          </a:xfrm>
          <a:prstGeom prst="straightConnector1">
            <a:avLst/>
          </a:prstGeom>
          <a:ln w="22225">
            <a:solidFill>
              <a:srgbClr val="005EB8"/>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rot="15480000" flipV="1">
            <a:off x="5545969" y="5670111"/>
            <a:ext cx="0" cy="108012"/>
          </a:xfrm>
          <a:prstGeom prst="straightConnector1">
            <a:avLst/>
          </a:prstGeom>
          <a:ln w="22225">
            <a:solidFill>
              <a:srgbClr val="005EB8"/>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rot="18540000" flipV="1">
            <a:off x="1840879" y="5038246"/>
            <a:ext cx="0" cy="108012"/>
          </a:xfrm>
          <a:prstGeom prst="straightConnector1">
            <a:avLst/>
          </a:prstGeom>
          <a:ln w="22225">
            <a:solidFill>
              <a:srgbClr val="005EB8"/>
            </a:solidFill>
            <a:tailEnd type="stealth" w="lg" len="lg"/>
          </a:ln>
        </p:spPr>
        <p:style>
          <a:lnRef idx="1">
            <a:schemeClr val="accent1"/>
          </a:lnRef>
          <a:fillRef idx="0">
            <a:schemeClr val="accent1"/>
          </a:fillRef>
          <a:effectRef idx="0">
            <a:schemeClr val="accent1"/>
          </a:effectRef>
          <a:fontRef idx="minor">
            <a:schemeClr val="tx1"/>
          </a:fontRef>
        </p:style>
      </p:cxnSp>
      <p:sp>
        <p:nvSpPr>
          <p:cNvPr id="66" name="Oval 65"/>
          <p:cNvSpPr/>
          <p:nvPr/>
        </p:nvSpPr>
        <p:spPr>
          <a:xfrm rot="2940000">
            <a:off x="2977920" y="1099186"/>
            <a:ext cx="4276123" cy="4382411"/>
          </a:xfrm>
          <a:prstGeom prst="ellipse">
            <a:avLst/>
          </a:prstGeom>
          <a:solidFill>
            <a:schemeClr val="bg1"/>
          </a:solidFill>
          <a:ln w="22225">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60" name="Straight Arrow Connector 59"/>
          <p:cNvCxnSpPr/>
          <p:nvPr/>
        </p:nvCxnSpPr>
        <p:spPr>
          <a:xfrm rot="1560000" flipV="1">
            <a:off x="905521" y="2651099"/>
            <a:ext cx="0" cy="108012"/>
          </a:xfrm>
          <a:prstGeom prst="straightConnector1">
            <a:avLst/>
          </a:prstGeom>
          <a:ln w="22225">
            <a:solidFill>
              <a:srgbClr val="005EB8"/>
            </a:solidFill>
            <a:tailEnd type="stealth" w="lg" len="lg"/>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3628540" y="699069"/>
            <a:ext cx="1872000" cy="864096"/>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400"/>
              </a:spcBef>
            </a:pPr>
            <a:r>
              <a:rPr lang="en-GB" sz="1300" dirty="0"/>
              <a:t>1. My Ideal Self:</a:t>
            </a:r>
          </a:p>
          <a:p>
            <a:pPr algn="ctr">
              <a:spcBef>
                <a:spcPts val="400"/>
              </a:spcBef>
            </a:pPr>
            <a:r>
              <a:rPr lang="en-GB" sz="1100" dirty="0"/>
              <a:t>Who do I want to be?</a:t>
            </a:r>
          </a:p>
          <a:p>
            <a:pPr algn="ctr">
              <a:spcBef>
                <a:spcPts val="400"/>
              </a:spcBef>
              <a:spcAft>
                <a:spcPts val="400"/>
              </a:spcAft>
            </a:pPr>
            <a:r>
              <a:rPr lang="en-GB" sz="1100" dirty="0"/>
              <a:t>What do I want out of life and work?</a:t>
            </a:r>
          </a:p>
        </p:txBody>
      </p:sp>
      <p:sp>
        <p:nvSpPr>
          <p:cNvPr id="10" name="Rectangle 9"/>
          <p:cNvSpPr/>
          <p:nvPr/>
        </p:nvSpPr>
        <p:spPr>
          <a:xfrm>
            <a:off x="395536" y="1817116"/>
            <a:ext cx="1872000" cy="864096"/>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400"/>
              </a:spcBef>
            </a:pPr>
            <a:r>
              <a:rPr lang="en-GB" sz="1300" dirty="0"/>
              <a:t>4. Practicing…</a:t>
            </a:r>
          </a:p>
          <a:p>
            <a:pPr algn="ctr">
              <a:spcBef>
                <a:spcPts val="400"/>
              </a:spcBef>
            </a:pPr>
            <a:r>
              <a:rPr lang="en-GB" sz="1000" dirty="0"/>
              <a:t>…</a:t>
            </a:r>
            <a:r>
              <a:rPr lang="en-GB" sz="1100" dirty="0"/>
              <a:t>the new behaviour, building new neural pathways through to ‘mastery’</a:t>
            </a:r>
          </a:p>
        </p:txBody>
      </p:sp>
      <p:sp>
        <p:nvSpPr>
          <p:cNvPr id="9" name="Rectangle 8"/>
          <p:cNvSpPr/>
          <p:nvPr/>
        </p:nvSpPr>
        <p:spPr>
          <a:xfrm>
            <a:off x="396000" y="4211852"/>
            <a:ext cx="1872000" cy="864096"/>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400"/>
              </a:spcBef>
            </a:pPr>
            <a:r>
              <a:rPr lang="en-GB" sz="1300" dirty="0"/>
              <a:t>4. Experimenting…</a:t>
            </a:r>
          </a:p>
          <a:p>
            <a:pPr algn="ctr">
              <a:spcBef>
                <a:spcPts val="400"/>
              </a:spcBef>
            </a:pPr>
            <a:r>
              <a:rPr lang="en-GB" sz="1100" dirty="0"/>
              <a:t>…with new behaviour, thoughts and feelings</a:t>
            </a:r>
          </a:p>
        </p:txBody>
      </p:sp>
      <p:sp>
        <p:nvSpPr>
          <p:cNvPr id="68" name="Rectangle 67"/>
          <p:cNvSpPr/>
          <p:nvPr/>
        </p:nvSpPr>
        <p:spPr>
          <a:xfrm>
            <a:off x="2843808" y="1559392"/>
            <a:ext cx="1189252" cy="38046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28" name="Straight Arrow Connector 27"/>
          <p:cNvCxnSpPr>
            <a:stCxn id="6" idx="3"/>
          </p:cNvCxnSpPr>
          <p:nvPr/>
        </p:nvCxnSpPr>
        <p:spPr>
          <a:xfrm>
            <a:off x="5505655" y="3421596"/>
            <a:ext cx="722529" cy="0"/>
          </a:xfrm>
          <a:prstGeom prst="straightConnector1">
            <a:avLst/>
          </a:prstGeom>
          <a:ln w="22225">
            <a:solidFill>
              <a:srgbClr val="005EB8"/>
            </a:solidFill>
            <a:prstDash val="dash"/>
            <a:tailEnd type="stealth"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2411760" y="2249164"/>
            <a:ext cx="1219054" cy="740432"/>
          </a:xfrm>
          <a:prstGeom prst="straightConnector1">
            <a:avLst/>
          </a:prstGeom>
          <a:ln w="22225">
            <a:solidFill>
              <a:srgbClr val="005EB8"/>
            </a:solidFill>
            <a:prstDash val="dash"/>
            <a:tailEnd type="stealth" w="lg" len="lg"/>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2411760" y="3853692"/>
            <a:ext cx="1221896" cy="790208"/>
          </a:xfrm>
          <a:prstGeom prst="straightConnector1">
            <a:avLst/>
          </a:prstGeom>
          <a:ln w="22225">
            <a:solidFill>
              <a:srgbClr val="005EB8"/>
            </a:solidFill>
            <a:prstDash val="dash"/>
            <a:tailEnd type="stealth" w="lg" len="lg"/>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rot="10680000" flipV="1">
            <a:off x="7264596" y="2892783"/>
            <a:ext cx="0" cy="108012"/>
          </a:xfrm>
          <a:prstGeom prst="straightConnector1">
            <a:avLst/>
          </a:prstGeom>
          <a:ln w="22225">
            <a:solidFill>
              <a:srgbClr val="005EB8"/>
            </a:solidFill>
            <a:tailEnd type="stealth" w="lg" len="lg"/>
          </a:ln>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3454756" y="4953902"/>
            <a:ext cx="1189252" cy="42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1" name="Rectangle 70"/>
          <p:cNvSpPr/>
          <p:nvPr/>
        </p:nvSpPr>
        <p:spPr>
          <a:xfrm>
            <a:off x="6859872" y="3855110"/>
            <a:ext cx="1242000" cy="36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2" name="Rectangle 71"/>
          <p:cNvSpPr/>
          <p:nvPr/>
        </p:nvSpPr>
        <p:spPr>
          <a:xfrm>
            <a:off x="5500541" y="5091071"/>
            <a:ext cx="727644" cy="42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3" name="Rectangle 72"/>
          <p:cNvSpPr/>
          <p:nvPr/>
        </p:nvSpPr>
        <p:spPr>
          <a:xfrm>
            <a:off x="6112823" y="4861846"/>
            <a:ext cx="727644" cy="42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4" name="Rectangle 73"/>
          <p:cNvSpPr/>
          <p:nvPr/>
        </p:nvSpPr>
        <p:spPr>
          <a:xfrm>
            <a:off x="6132987" y="4514049"/>
            <a:ext cx="727644" cy="513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2" name="Rectangle 81"/>
          <p:cNvSpPr/>
          <p:nvPr/>
        </p:nvSpPr>
        <p:spPr>
          <a:xfrm rot="1500000">
            <a:off x="5483754" y="5768974"/>
            <a:ext cx="185504" cy="1092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3" name="Oval 82"/>
          <p:cNvSpPr/>
          <p:nvPr/>
        </p:nvSpPr>
        <p:spPr>
          <a:xfrm rot="2940000">
            <a:off x="3805892" y="2067017"/>
            <a:ext cx="4276123" cy="4382411"/>
          </a:xfrm>
          <a:prstGeom prst="ellipse">
            <a:avLst/>
          </a:prstGeom>
          <a:noFill/>
          <a:ln w="22225">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p:nvSpPr>
        <p:spPr>
          <a:xfrm>
            <a:off x="5356732" y="1817116"/>
            <a:ext cx="1296000" cy="86409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400"/>
              </a:spcBef>
            </a:pPr>
            <a:r>
              <a:rPr lang="en-GB" sz="1300" dirty="0"/>
              <a:t>2. My Real Self:</a:t>
            </a:r>
          </a:p>
          <a:p>
            <a:pPr algn="ctr">
              <a:spcBef>
                <a:spcPts val="400"/>
              </a:spcBef>
            </a:pPr>
            <a:r>
              <a:rPr lang="en-GB" sz="1100" dirty="0"/>
              <a:t>How do I act?</a:t>
            </a:r>
          </a:p>
        </p:txBody>
      </p:sp>
      <p:sp>
        <p:nvSpPr>
          <p:cNvPr id="11" name="Rectangle 10"/>
          <p:cNvSpPr/>
          <p:nvPr/>
        </p:nvSpPr>
        <p:spPr>
          <a:xfrm>
            <a:off x="6271872" y="2989596"/>
            <a:ext cx="1394602" cy="86409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400"/>
              </a:spcBef>
            </a:pPr>
            <a:r>
              <a:rPr lang="en-GB" sz="1300" dirty="0"/>
              <a:t>2. My Strengths:</a:t>
            </a:r>
          </a:p>
          <a:p>
            <a:pPr algn="ctr">
              <a:spcBef>
                <a:spcPts val="400"/>
              </a:spcBef>
            </a:pPr>
            <a:r>
              <a:rPr lang="en-GB" sz="1100" dirty="0"/>
              <a:t>Where my ‘ideal’ and ‘real’ self overlap</a:t>
            </a:r>
          </a:p>
        </p:txBody>
      </p:sp>
      <p:sp>
        <p:nvSpPr>
          <p:cNvPr id="12" name="Rectangle 11"/>
          <p:cNvSpPr/>
          <p:nvPr/>
        </p:nvSpPr>
        <p:spPr>
          <a:xfrm>
            <a:off x="6859872" y="4211852"/>
            <a:ext cx="1872000" cy="86409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400"/>
              </a:spcBef>
            </a:pPr>
            <a:r>
              <a:rPr lang="en-GB" sz="1300" dirty="0"/>
              <a:t>2. My Gaps:</a:t>
            </a:r>
          </a:p>
          <a:p>
            <a:pPr algn="ctr">
              <a:spcBef>
                <a:spcPts val="400"/>
              </a:spcBef>
            </a:pPr>
            <a:r>
              <a:rPr lang="en-GB" sz="1100" dirty="0"/>
              <a:t>Where my ‘ideal’ and ‘real’ self differ</a:t>
            </a:r>
          </a:p>
        </p:txBody>
      </p:sp>
      <p:cxnSp>
        <p:nvCxnSpPr>
          <p:cNvPr id="62" name="Straight Arrow Connector 61"/>
          <p:cNvCxnSpPr>
            <a:stCxn id="8" idx="2"/>
            <a:endCxn id="11" idx="0"/>
          </p:cNvCxnSpPr>
          <p:nvPr/>
        </p:nvCxnSpPr>
        <p:spPr>
          <a:xfrm>
            <a:off x="6004732" y="2681212"/>
            <a:ext cx="964441" cy="308384"/>
          </a:xfrm>
          <a:prstGeom prst="straightConnector1">
            <a:avLst/>
          </a:prstGeom>
          <a:ln w="22225" cmpd="sng">
            <a:solidFill>
              <a:srgbClr val="005EB8"/>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564540" y="3853596"/>
            <a:ext cx="5115" cy="1375604"/>
          </a:xfrm>
          <a:prstGeom prst="straightConnector1">
            <a:avLst/>
          </a:prstGeom>
          <a:ln w="22225">
            <a:solidFill>
              <a:srgbClr val="005EB8"/>
            </a:solidFill>
            <a:prstDash val="dash"/>
            <a:tailEnd type="stealth" w="lg" len="lg"/>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5517165" y="2780928"/>
            <a:ext cx="349754" cy="213306"/>
          </a:xfrm>
          <a:prstGeom prst="straightConnector1">
            <a:avLst/>
          </a:prstGeom>
          <a:ln w="22225">
            <a:solidFill>
              <a:srgbClr val="005EB8"/>
            </a:solidFill>
            <a:prstDash val="dash"/>
            <a:tailEnd type="stealth" w="lg" len="lg"/>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flipH="1">
            <a:off x="5505655" y="3853596"/>
            <a:ext cx="1505191" cy="1735644"/>
          </a:xfrm>
          <a:prstGeom prst="straightConnector1">
            <a:avLst/>
          </a:prstGeom>
          <a:ln w="22225" cmpd="sng">
            <a:solidFill>
              <a:srgbClr val="005EB8"/>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510203" y="3853692"/>
            <a:ext cx="1225363" cy="687706"/>
          </a:xfrm>
          <a:prstGeom prst="straightConnector1">
            <a:avLst/>
          </a:prstGeom>
          <a:ln w="22225">
            <a:solidFill>
              <a:srgbClr val="005EB8"/>
            </a:solidFill>
            <a:prstDash val="dash"/>
            <a:tailEnd type="stealth" w="lg" len="lg"/>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633655" y="2989596"/>
            <a:ext cx="1872000" cy="864000"/>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400"/>
              </a:spcBef>
            </a:pPr>
            <a:r>
              <a:rPr lang="en-GB" sz="1300" dirty="0">
                <a:solidFill>
                  <a:srgbClr val="005EB8"/>
                </a:solidFill>
              </a:rPr>
              <a:t>5. Developing…</a:t>
            </a:r>
          </a:p>
          <a:p>
            <a:pPr algn="ctr">
              <a:spcBef>
                <a:spcPts val="400"/>
              </a:spcBef>
            </a:pPr>
            <a:r>
              <a:rPr lang="en-GB" sz="1100" dirty="0">
                <a:solidFill>
                  <a:srgbClr val="005EB8"/>
                </a:solidFill>
              </a:rPr>
              <a:t>…trusting relationships, like coaches, that help, support &amp; encourage  me in each step</a:t>
            </a:r>
          </a:p>
        </p:txBody>
      </p:sp>
      <p:sp>
        <p:nvSpPr>
          <p:cNvPr id="84" name="Rectangle 83"/>
          <p:cNvSpPr/>
          <p:nvPr/>
        </p:nvSpPr>
        <p:spPr>
          <a:xfrm rot="5400000">
            <a:off x="6168362" y="5169378"/>
            <a:ext cx="701728" cy="20102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5" name="Rectangle 84"/>
          <p:cNvSpPr/>
          <p:nvPr/>
        </p:nvSpPr>
        <p:spPr>
          <a:xfrm rot="5400000">
            <a:off x="7576598" y="4884486"/>
            <a:ext cx="837584" cy="1218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6" name="Rectangle 85"/>
          <p:cNvSpPr/>
          <p:nvPr/>
        </p:nvSpPr>
        <p:spPr>
          <a:xfrm rot="5400000">
            <a:off x="5100219" y="5996354"/>
            <a:ext cx="350865" cy="8327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7" name="Rectangle 86"/>
          <p:cNvSpPr/>
          <p:nvPr/>
        </p:nvSpPr>
        <p:spPr>
          <a:xfrm rot="5400000">
            <a:off x="4044316" y="1667754"/>
            <a:ext cx="904202" cy="17206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5" name="Straight Arrow Connector 14"/>
          <p:cNvCxnSpPr>
            <a:stCxn id="6" idx="0"/>
          </p:cNvCxnSpPr>
          <p:nvPr/>
        </p:nvCxnSpPr>
        <p:spPr>
          <a:xfrm flipH="1" flipV="1">
            <a:off x="4564540" y="1628800"/>
            <a:ext cx="5115" cy="1360796"/>
          </a:xfrm>
          <a:prstGeom prst="straightConnector1">
            <a:avLst/>
          </a:prstGeom>
          <a:ln w="22225">
            <a:solidFill>
              <a:srgbClr val="005EB8"/>
            </a:solidFill>
            <a:prstDash val="dash"/>
            <a:tailEnd type="stealth" w="lg" len="lg"/>
          </a:ln>
        </p:spPr>
        <p:style>
          <a:lnRef idx="1">
            <a:schemeClr val="accent1"/>
          </a:lnRef>
          <a:fillRef idx="0">
            <a:schemeClr val="accent1"/>
          </a:fillRef>
          <a:effectRef idx="0">
            <a:schemeClr val="accent1"/>
          </a:effectRef>
          <a:fontRef idx="minor">
            <a:schemeClr val="tx1"/>
          </a:fontRef>
        </p:style>
      </p:cxnSp>
      <p:sp>
        <p:nvSpPr>
          <p:cNvPr id="88" name="Rectangle 87"/>
          <p:cNvSpPr/>
          <p:nvPr/>
        </p:nvSpPr>
        <p:spPr>
          <a:xfrm rot="5400000">
            <a:off x="3176018" y="4414003"/>
            <a:ext cx="1504849" cy="423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p:cNvSpPr/>
          <p:nvPr/>
        </p:nvSpPr>
        <p:spPr>
          <a:xfrm>
            <a:off x="3636104" y="5373312"/>
            <a:ext cx="1872000" cy="864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400"/>
              </a:spcBef>
            </a:pPr>
            <a:r>
              <a:rPr lang="en-GB" sz="1300" dirty="0"/>
              <a:t>3. My Learning Agenda</a:t>
            </a:r>
          </a:p>
          <a:p>
            <a:pPr algn="ctr">
              <a:spcBef>
                <a:spcPts val="400"/>
              </a:spcBef>
            </a:pPr>
            <a:r>
              <a:rPr lang="en-GB" sz="1100" dirty="0"/>
              <a:t>Building on my strengths whilst reducing my gaps</a:t>
            </a:r>
          </a:p>
        </p:txBody>
      </p:sp>
      <p:cxnSp>
        <p:nvCxnSpPr>
          <p:cNvPr id="90" name="Straight Arrow Connector 89"/>
          <p:cNvCxnSpPr/>
          <p:nvPr/>
        </p:nvCxnSpPr>
        <p:spPr>
          <a:xfrm rot="10680000" flipV="1">
            <a:off x="8113184" y="4111069"/>
            <a:ext cx="0" cy="108012"/>
          </a:xfrm>
          <a:prstGeom prst="straightConnector1">
            <a:avLst/>
          </a:prstGeom>
          <a:ln w="22225">
            <a:solidFill>
              <a:srgbClr val="005EB8"/>
            </a:solidFill>
            <a:tailEnd type="stealth" w="lg" len="lg"/>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1709054" y="6313091"/>
            <a:ext cx="7274288" cy="430887"/>
          </a:xfrm>
          <a:prstGeom prst="rect">
            <a:avLst/>
          </a:prstGeom>
          <a:noFill/>
        </p:spPr>
        <p:txBody>
          <a:bodyPr wrap="square" rtlCol="0">
            <a:spAutoFit/>
          </a:bodyPr>
          <a:lstStyle/>
          <a:p>
            <a:pPr algn="r"/>
            <a:r>
              <a:rPr lang="en-GB" sz="1100" i="1" dirty="0">
                <a:solidFill>
                  <a:schemeClr val="bg1">
                    <a:lumMod val="50000"/>
                  </a:schemeClr>
                </a:solidFill>
                <a:latin typeface="Arial" panose="020B0604020202020204" pitchFamily="34" charset="0"/>
                <a:cs typeface="Arial" panose="020B0604020202020204" pitchFamily="34" charset="0"/>
              </a:rPr>
              <a:t>Goleman, D., Boyatzis, R. E., &amp; McKee, A. (2002)</a:t>
            </a:r>
          </a:p>
          <a:p>
            <a:pPr algn="r"/>
            <a:r>
              <a:rPr lang="en-GB" sz="1100" i="1" dirty="0">
                <a:solidFill>
                  <a:schemeClr val="bg1">
                    <a:lumMod val="50000"/>
                  </a:schemeClr>
                </a:solidFill>
                <a:latin typeface="Arial" panose="020B0604020202020204" pitchFamily="34" charset="0"/>
                <a:cs typeface="Arial" panose="020B0604020202020204" pitchFamily="34" charset="0"/>
              </a:rPr>
              <a:t>The New Leaders – Transforming the art of leadership into the science of results</a:t>
            </a:r>
          </a:p>
        </p:txBody>
      </p:sp>
    </p:spTree>
    <p:extLst>
      <p:ext uri="{BB962C8B-B14F-4D97-AF65-F5344CB8AC3E}">
        <p14:creationId xmlns:p14="http://schemas.microsoft.com/office/powerpoint/2010/main" val="1067285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hought Bubble: Cloud 2">
            <a:extLst>
              <a:ext uri="{FF2B5EF4-FFF2-40B4-BE49-F238E27FC236}">
                <a16:creationId xmlns:a16="http://schemas.microsoft.com/office/drawing/2014/main" id="{399A9C80-DD24-4A80-8FAB-E5C21DB5E3D0}"/>
              </a:ext>
            </a:extLst>
          </p:cNvPr>
          <p:cNvSpPr/>
          <p:nvPr/>
        </p:nvSpPr>
        <p:spPr>
          <a:xfrm>
            <a:off x="447675" y="776139"/>
            <a:ext cx="8263830" cy="4529286"/>
          </a:xfrm>
          <a:prstGeom prst="cloudCallout">
            <a:avLst/>
          </a:prstGeom>
          <a:solidFill>
            <a:srgbClr val="005EA9">
              <a:alpha val="50000"/>
            </a:srgbClr>
          </a:solidFill>
          <a:ln>
            <a:solidFill>
              <a:srgbClr val="005E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i="1" dirty="0">
                <a:solidFill>
                  <a:schemeClr val="bg1"/>
                </a:solidFill>
              </a:rPr>
              <a:t>Thinking of my ideal self, who do I really want to be and what do I want out of my life and work?</a:t>
            </a:r>
          </a:p>
        </p:txBody>
      </p:sp>
      <p:sp>
        <p:nvSpPr>
          <p:cNvPr id="4" name="TextBox 3">
            <a:extLst>
              <a:ext uri="{FF2B5EF4-FFF2-40B4-BE49-F238E27FC236}">
                <a16:creationId xmlns:a16="http://schemas.microsoft.com/office/drawing/2014/main" id="{9D4FFD90-B94C-47F2-8EBE-6B78051F7860}"/>
              </a:ext>
            </a:extLst>
          </p:cNvPr>
          <p:cNvSpPr txBox="1"/>
          <p:nvPr/>
        </p:nvSpPr>
        <p:spPr>
          <a:xfrm>
            <a:off x="2264988" y="6313091"/>
            <a:ext cx="6612989" cy="430887"/>
          </a:xfrm>
          <a:prstGeom prst="rect">
            <a:avLst/>
          </a:prstGeom>
          <a:noFill/>
        </p:spPr>
        <p:txBody>
          <a:bodyPr wrap="square" rtlCol="0">
            <a:spAutoFit/>
          </a:bodyPr>
          <a:lstStyle/>
          <a:p>
            <a:pPr algn="r"/>
            <a:r>
              <a:rPr lang="en-GB" sz="1100" i="1" dirty="0">
                <a:solidFill>
                  <a:schemeClr val="bg1">
                    <a:lumMod val="50000"/>
                  </a:schemeClr>
                </a:solidFill>
                <a:latin typeface="Arial" panose="020B0604020202020204" pitchFamily="34" charset="0"/>
                <a:cs typeface="Arial" panose="020B0604020202020204" pitchFamily="34" charset="0"/>
              </a:rPr>
              <a:t>From: Goleman, D., Boyatzis, R. E., &amp; McKee, A. (2002)</a:t>
            </a:r>
          </a:p>
          <a:p>
            <a:pPr algn="r"/>
            <a:r>
              <a:rPr lang="en-GB" sz="1100" i="1" dirty="0">
                <a:solidFill>
                  <a:schemeClr val="bg1">
                    <a:lumMod val="50000"/>
                  </a:schemeClr>
                </a:solidFill>
                <a:latin typeface="Arial" panose="020B0604020202020204" pitchFamily="34" charset="0"/>
                <a:cs typeface="Arial" panose="020B0604020202020204" pitchFamily="34" charset="0"/>
              </a:rPr>
              <a:t>The New Leaders – Transforming the art of leadership into the science of results</a:t>
            </a:r>
          </a:p>
        </p:txBody>
      </p:sp>
    </p:spTree>
    <p:extLst>
      <p:ext uri="{BB962C8B-B14F-4D97-AF65-F5344CB8AC3E}">
        <p14:creationId xmlns:p14="http://schemas.microsoft.com/office/powerpoint/2010/main" val="1986689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ACA430C-0588-43B6-B7AC-40E4DB6AD0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4527" y="773844"/>
            <a:ext cx="7501397" cy="5346449"/>
          </a:xfrm>
          <a:prstGeom prst="rect">
            <a:avLst/>
          </a:prstGeom>
        </p:spPr>
      </p:pic>
      <p:sp>
        <p:nvSpPr>
          <p:cNvPr id="3" name="Rectangle 2">
            <a:extLst>
              <a:ext uri="{FF2B5EF4-FFF2-40B4-BE49-F238E27FC236}">
                <a16:creationId xmlns:a16="http://schemas.microsoft.com/office/drawing/2014/main" id="{0289CD2D-59F2-4098-AC98-BD20A63F0E01}"/>
              </a:ext>
            </a:extLst>
          </p:cNvPr>
          <p:cNvSpPr/>
          <p:nvPr/>
        </p:nvSpPr>
        <p:spPr>
          <a:xfrm>
            <a:off x="251520" y="6311900"/>
            <a:ext cx="8632130" cy="425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n-GB" sz="1100" i="1" dirty="0">
                <a:solidFill>
                  <a:schemeClr val="bg1">
                    <a:lumMod val="50000"/>
                  </a:schemeClr>
                </a:solidFill>
                <a:latin typeface="Arial" panose="020B0604020202020204" pitchFamily="34" charset="0"/>
                <a:cs typeface="Arial" panose="020B0604020202020204" pitchFamily="34" charset="0"/>
              </a:rPr>
              <a:t>Source: Robert Dilts</a:t>
            </a:r>
          </a:p>
          <a:p>
            <a:pPr algn="r">
              <a:defRPr/>
            </a:pPr>
            <a:r>
              <a:rPr lang="en-GB" sz="1100" i="1" dirty="0">
                <a:solidFill>
                  <a:schemeClr val="bg1">
                    <a:lumMod val="50000"/>
                  </a:schemeClr>
                </a:solidFill>
                <a:latin typeface="Arial" panose="020B0604020202020204" pitchFamily="34" charset="0"/>
                <a:cs typeface="Arial" panose="020B0604020202020204" pitchFamily="34" charset="0"/>
              </a:rPr>
              <a:t>Logical Levels of Thinking – Neuro Linguistic Programming</a:t>
            </a:r>
          </a:p>
        </p:txBody>
      </p:sp>
      <p:sp>
        <p:nvSpPr>
          <p:cNvPr id="4" name="Rectangle 3">
            <a:extLst>
              <a:ext uri="{FF2B5EF4-FFF2-40B4-BE49-F238E27FC236}">
                <a16:creationId xmlns:a16="http://schemas.microsoft.com/office/drawing/2014/main" id="{040DAF61-728D-4ABF-AE46-83423500AC10}"/>
              </a:ext>
            </a:extLst>
          </p:cNvPr>
          <p:cNvSpPr/>
          <p:nvPr/>
        </p:nvSpPr>
        <p:spPr>
          <a:xfrm>
            <a:off x="251520" y="5790647"/>
            <a:ext cx="8632130" cy="425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n-GB" sz="1100" i="1" dirty="0">
                <a:solidFill>
                  <a:schemeClr val="bg1"/>
                </a:solidFill>
              </a:rPr>
              <a:t>Source: Robert Dilts</a:t>
            </a:r>
          </a:p>
          <a:p>
            <a:pPr algn="r">
              <a:defRPr/>
            </a:pPr>
            <a:r>
              <a:rPr lang="en-GB" sz="1100" i="1" dirty="0">
                <a:solidFill>
                  <a:schemeClr val="bg1"/>
                </a:solidFill>
              </a:rPr>
              <a:t>Logical Levels of Thinking – Neuro Linguistic Programming</a:t>
            </a:r>
          </a:p>
        </p:txBody>
      </p:sp>
    </p:spTree>
    <p:extLst>
      <p:ext uri="{BB962C8B-B14F-4D97-AF65-F5344CB8AC3E}">
        <p14:creationId xmlns:p14="http://schemas.microsoft.com/office/powerpoint/2010/main" val="4104117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8096" y="0"/>
            <a:ext cx="11794434" cy="6858000"/>
          </a:xfrm>
          <a:prstGeom prst="rect">
            <a:avLst/>
          </a:prstGeom>
        </p:spPr>
      </p:pic>
    </p:spTree>
    <p:extLst>
      <p:ext uri="{BB962C8B-B14F-4D97-AF65-F5344CB8AC3E}">
        <p14:creationId xmlns:p14="http://schemas.microsoft.com/office/powerpoint/2010/main" val="4283199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3">
            <a:extLst>
              <a:ext uri="{FF2B5EF4-FFF2-40B4-BE49-F238E27FC236}">
                <a16:creationId xmlns:a16="http://schemas.microsoft.com/office/drawing/2014/main" id="{3C8F8E36-C162-4296-9765-9FE61E1A46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548680"/>
            <a:ext cx="9144001" cy="6309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26F34F78-CB53-458C-AB55-A52B0309B63D}"/>
              </a:ext>
            </a:extLst>
          </p:cNvPr>
          <p:cNvSpPr/>
          <p:nvPr/>
        </p:nvSpPr>
        <p:spPr>
          <a:xfrm>
            <a:off x="0" y="0"/>
            <a:ext cx="9144000" cy="90872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chemeClr val="accent4">
                  <a:lumMod val="10000"/>
                </a:schemeClr>
              </a:solidFill>
            </a:endParaRPr>
          </a:p>
        </p:txBody>
      </p:sp>
    </p:spTree>
    <p:extLst>
      <p:ext uri="{BB962C8B-B14F-4D97-AF65-F5344CB8AC3E}">
        <p14:creationId xmlns:p14="http://schemas.microsoft.com/office/powerpoint/2010/main" val="2152342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685800" y="2130425"/>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cs typeface="Arial" charset="0"/>
              </a:defRPr>
            </a:lvl2pPr>
            <a:lvl3pPr algn="l" rtl="0" eaLnBrk="0" fontAlgn="base" hangingPunct="0">
              <a:spcBef>
                <a:spcPct val="0"/>
              </a:spcBef>
              <a:spcAft>
                <a:spcPct val="0"/>
              </a:spcAft>
              <a:defRPr sz="4400">
                <a:solidFill>
                  <a:schemeClr val="tx2"/>
                </a:solidFill>
                <a:latin typeface="Arial" charset="0"/>
                <a:cs typeface="Arial" charset="0"/>
              </a:defRPr>
            </a:lvl3pPr>
            <a:lvl4pPr algn="l" rtl="0" eaLnBrk="0" fontAlgn="base" hangingPunct="0">
              <a:spcBef>
                <a:spcPct val="0"/>
              </a:spcBef>
              <a:spcAft>
                <a:spcPct val="0"/>
              </a:spcAft>
              <a:defRPr sz="4400">
                <a:solidFill>
                  <a:schemeClr val="tx2"/>
                </a:solidFill>
                <a:latin typeface="Arial" charset="0"/>
                <a:cs typeface="Arial" charset="0"/>
              </a:defRPr>
            </a:lvl4pPr>
            <a:lvl5pPr algn="l" rtl="0" eaLnBrk="0" fontAlgn="base" hangingPunct="0">
              <a:spcBef>
                <a:spcPct val="0"/>
              </a:spcBef>
              <a:spcAft>
                <a:spcPct val="0"/>
              </a:spcAft>
              <a:defRPr sz="4400">
                <a:solidFill>
                  <a:schemeClr val="tx2"/>
                </a:solidFill>
                <a:latin typeface="Arial" charset="0"/>
                <a:cs typeface="Arial" charset="0"/>
              </a:defRPr>
            </a:lvl5pPr>
            <a:lvl6pPr marL="457200" algn="l" rtl="0" fontAlgn="base">
              <a:spcBef>
                <a:spcPct val="0"/>
              </a:spcBef>
              <a:spcAft>
                <a:spcPct val="0"/>
              </a:spcAft>
              <a:defRPr sz="4400">
                <a:solidFill>
                  <a:schemeClr val="tx2"/>
                </a:solidFill>
                <a:latin typeface="Arial" charset="0"/>
                <a:cs typeface="Arial" charset="0"/>
              </a:defRPr>
            </a:lvl6pPr>
            <a:lvl7pPr marL="914400" algn="l" rtl="0" fontAlgn="base">
              <a:spcBef>
                <a:spcPct val="0"/>
              </a:spcBef>
              <a:spcAft>
                <a:spcPct val="0"/>
              </a:spcAft>
              <a:defRPr sz="4400">
                <a:solidFill>
                  <a:schemeClr val="tx2"/>
                </a:solidFill>
                <a:latin typeface="Arial" charset="0"/>
                <a:cs typeface="Arial" charset="0"/>
              </a:defRPr>
            </a:lvl7pPr>
            <a:lvl8pPr marL="1371600" algn="l" rtl="0" fontAlgn="base">
              <a:spcBef>
                <a:spcPct val="0"/>
              </a:spcBef>
              <a:spcAft>
                <a:spcPct val="0"/>
              </a:spcAft>
              <a:defRPr sz="4400">
                <a:solidFill>
                  <a:schemeClr val="tx2"/>
                </a:solidFill>
                <a:latin typeface="Arial" charset="0"/>
                <a:cs typeface="Arial" charset="0"/>
              </a:defRPr>
            </a:lvl8pPr>
            <a:lvl9pPr marL="1828800" algn="l" rtl="0" fontAlgn="base">
              <a:spcBef>
                <a:spcPct val="0"/>
              </a:spcBef>
              <a:spcAft>
                <a:spcPct val="0"/>
              </a:spcAft>
              <a:defRPr sz="4400">
                <a:solidFill>
                  <a:schemeClr val="tx2"/>
                </a:solidFill>
                <a:latin typeface="Arial" charset="0"/>
                <a:cs typeface="Arial" charset="0"/>
              </a:defRPr>
            </a:lvl9pPr>
          </a:lstStyle>
          <a:p>
            <a:pPr algn="ctr"/>
            <a:r>
              <a:rPr lang="en-GB" sz="6000" kern="0" dirty="0">
                <a:solidFill>
                  <a:srgbClr val="005EB8"/>
                </a:solidFill>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243474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hought Bubble: Cloud 2">
            <a:extLst>
              <a:ext uri="{FF2B5EF4-FFF2-40B4-BE49-F238E27FC236}">
                <a16:creationId xmlns:a16="http://schemas.microsoft.com/office/drawing/2014/main" id="{399A9C80-DD24-4A80-8FAB-E5C21DB5E3D0}"/>
              </a:ext>
            </a:extLst>
          </p:cNvPr>
          <p:cNvSpPr/>
          <p:nvPr/>
        </p:nvSpPr>
        <p:spPr>
          <a:xfrm>
            <a:off x="447675" y="776139"/>
            <a:ext cx="8263830" cy="4529286"/>
          </a:xfrm>
          <a:prstGeom prst="cloudCallout">
            <a:avLst/>
          </a:prstGeom>
          <a:solidFill>
            <a:srgbClr val="005EA9">
              <a:alpha val="50000"/>
            </a:srgbClr>
          </a:solidFill>
          <a:ln>
            <a:solidFill>
              <a:srgbClr val="005E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i="1" dirty="0">
                <a:solidFill>
                  <a:schemeClr val="bg1"/>
                </a:solidFill>
              </a:rPr>
              <a:t>Thinking of my ideal self, who do I really want to be and what do I want out of my life and work?</a:t>
            </a:r>
          </a:p>
        </p:txBody>
      </p:sp>
      <p:sp>
        <p:nvSpPr>
          <p:cNvPr id="4" name="TextBox 3">
            <a:extLst>
              <a:ext uri="{FF2B5EF4-FFF2-40B4-BE49-F238E27FC236}">
                <a16:creationId xmlns:a16="http://schemas.microsoft.com/office/drawing/2014/main" id="{9D4FFD90-B94C-47F2-8EBE-6B78051F7860}"/>
              </a:ext>
            </a:extLst>
          </p:cNvPr>
          <p:cNvSpPr txBox="1"/>
          <p:nvPr/>
        </p:nvSpPr>
        <p:spPr>
          <a:xfrm>
            <a:off x="2264988" y="6313091"/>
            <a:ext cx="6612989" cy="430887"/>
          </a:xfrm>
          <a:prstGeom prst="rect">
            <a:avLst/>
          </a:prstGeom>
          <a:noFill/>
        </p:spPr>
        <p:txBody>
          <a:bodyPr wrap="square" rtlCol="0">
            <a:spAutoFit/>
          </a:bodyPr>
          <a:lstStyle/>
          <a:p>
            <a:pPr algn="r"/>
            <a:r>
              <a:rPr lang="en-GB" sz="1100" i="1" dirty="0">
                <a:solidFill>
                  <a:schemeClr val="bg1">
                    <a:lumMod val="50000"/>
                  </a:schemeClr>
                </a:solidFill>
                <a:latin typeface="Arial" panose="020B0604020202020204" pitchFamily="34" charset="0"/>
                <a:cs typeface="Arial" panose="020B0604020202020204" pitchFamily="34" charset="0"/>
              </a:rPr>
              <a:t>From: Goleman, D., Boyatzis, R. E., &amp; McKee, A. (2002)</a:t>
            </a:r>
          </a:p>
          <a:p>
            <a:pPr algn="r"/>
            <a:r>
              <a:rPr lang="en-GB" sz="1100" i="1" dirty="0">
                <a:solidFill>
                  <a:schemeClr val="bg1">
                    <a:lumMod val="50000"/>
                  </a:schemeClr>
                </a:solidFill>
                <a:latin typeface="Arial" panose="020B0604020202020204" pitchFamily="34" charset="0"/>
                <a:cs typeface="Arial" panose="020B0604020202020204" pitchFamily="34" charset="0"/>
              </a:rPr>
              <a:t>The New Leaders – Transforming the art of leadership into the science of results</a:t>
            </a:r>
          </a:p>
        </p:txBody>
      </p:sp>
    </p:spTree>
    <p:extLst>
      <p:ext uri="{BB962C8B-B14F-4D97-AF65-F5344CB8AC3E}">
        <p14:creationId xmlns:p14="http://schemas.microsoft.com/office/powerpoint/2010/main" val="1805039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0A635840-D6B3-4E2A-A28F-145A7D81AAD9}"/>
              </a:ext>
            </a:extLst>
          </p:cNvPr>
          <p:cNvSpPr>
            <a:spLocks noGrp="1"/>
          </p:cNvSpPr>
          <p:nvPr>
            <p:ph type="ctrTitle"/>
          </p:nvPr>
        </p:nvSpPr>
        <p:spPr>
          <a:xfrm>
            <a:off x="250825" y="2682875"/>
            <a:ext cx="8642350" cy="1470025"/>
          </a:xfrm>
        </p:spPr>
        <p:txBody>
          <a:bodyPr>
            <a:normAutofit/>
          </a:bodyPr>
          <a:lstStyle/>
          <a:p>
            <a:pPr algn="ctr"/>
            <a:br>
              <a:rPr lang="en-GB" altLang="en-US" sz="3600" i="1" dirty="0"/>
            </a:br>
            <a:br>
              <a:rPr lang="en-GB" altLang="en-US" sz="1100" dirty="0"/>
            </a:br>
            <a:br>
              <a:rPr lang="en-GB" altLang="en-US" sz="1100" dirty="0"/>
            </a:br>
            <a:br>
              <a:rPr lang="en-GB" altLang="en-US" sz="1100" dirty="0"/>
            </a:br>
            <a:br>
              <a:rPr lang="en-GB" altLang="en-US" sz="1100" dirty="0"/>
            </a:br>
            <a:r>
              <a:rPr lang="en-GB" altLang="en-US" sz="1100" dirty="0"/>
              <a:t>                                                                                                                                                                                                                                                                                                                                                                                                             </a:t>
            </a:r>
          </a:p>
        </p:txBody>
      </p:sp>
      <p:sp>
        <p:nvSpPr>
          <p:cNvPr id="3" name="Rectangle 2">
            <a:extLst>
              <a:ext uri="{FF2B5EF4-FFF2-40B4-BE49-F238E27FC236}">
                <a16:creationId xmlns:a16="http://schemas.microsoft.com/office/drawing/2014/main" id="{17263AE1-EBC2-4A19-9FC4-493B099C045C}"/>
              </a:ext>
            </a:extLst>
          </p:cNvPr>
          <p:cNvSpPr/>
          <p:nvPr/>
        </p:nvSpPr>
        <p:spPr>
          <a:xfrm>
            <a:off x="119270" y="6322774"/>
            <a:ext cx="8766430" cy="42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n-GB" sz="1100" i="1" dirty="0">
                <a:solidFill>
                  <a:schemeClr val="bg1">
                    <a:lumMod val="50000"/>
                  </a:schemeClr>
                </a:solidFill>
                <a:latin typeface="Arial" panose="020B0604020202020204" pitchFamily="34" charset="0"/>
                <a:cs typeface="Arial" panose="020B0604020202020204" pitchFamily="34" charset="0"/>
              </a:rPr>
              <a:t>Source: Edgar Schein</a:t>
            </a:r>
          </a:p>
          <a:p>
            <a:pPr algn="r">
              <a:defRPr/>
            </a:pPr>
            <a:r>
              <a:rPr lang="en-GB" sz="1100" i="1" dirty="0">
                <a:solidFill>
                  <a:schemeClr val="bg1">
                    <a:lumMod val="50000"/>
                  </a:schemeClr>
                </a:solidFill>
                <a:latin typeface="Arial" panose="020B0604020202020204" pitchFamily="34" charset="0"/>
                <a:cs typeface="Arial" panose="020B0604020202020204" pitchFamily="34" charset="0"/>
              </a:rPr>
              <a:t>Professor Emeritus, MIT Sloan School</a:t>
            </a:r>
          </a:p>
        </p:txBody>
      </p:sp>
      <p:sp>
        <p:nvSpPr>
          <p:cNvPr id="2" name="Speech Bubble: Oval 1">
            <a:extLst>
              <a:ext uri="{FF2B5EF4-FFF2-40B4-BE49-F238E27FC236}">
                <a16:creationId xmlns:a16="http://schemas.microsoft.com/office/drawing/2014/main" id="{7D6B6B49-27B2-4B61-9BD4-051DBBA2B669}"/>
              </a:ext>
            </a:extLst>
          </p:cNvPr>
          <p:cNvSpPr/>
          <p:nvPr/>
        </p:nvSpPr>
        <p:spPr>
          <a:xfrm>
            <a:off x="971600" y="908721"/>
            <a:ext cx="7200801" cy="4320480"/>
          </a:xfrm>
          <a:prstGeom prst="wedgeEllipseCallout">
            <a:avLst/>
          </a:prstGeom>
          <a:solidFill>
            <a:srgbClr val="005EB8">
              <a:alpha val="50000"/>
            </a:srgbClr>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tLang="en-US" sz="4400" i="1" dirty="0"/>
              <a:t>You can’t impose anything on anyone               and expect them to be committed to it.</a:t>
            </a:r>
            <a:endParaRPr lang="en-GB" sz="4400" dirty="0"/>
          </a:p>
        </p:txBody>
      </p:sp>
    </p:spTree>
    <p:extLst>
      <p:ext uri="{BB962C8B-B14F-4D97-AF65-F5344CB8AC3E}">
        <p14:creationId xmlns:p14="http://schemas.microsoft.com/office/powerpoint/2010/main" val="602824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0CB924F5-37EC-40EE-8181-A9002880FE69}"/>
              </a:ext>
            </a:extLst>
          </p:cNvPr>
          <p:cNvSpPr/>
          <p:nvPr/>
        </p:nvSpPr>
        <p:spPr>
          <a:xfrm>
            <a:off x="1514475" y="676275"/>
            <a:ext cx="3780000" cy="3780000"/>
          </a:xfrm>
          <a:prstGeom prst="ellipse">
            <a:avLst/>
          </a:prstGeom>
          <a:noFill/>
          <a:ln w="63500">
            <a:solidFill>
              <a:schemeClr val="tx1">
                <a:lumMod val="50000"/>
                <a:lumOff val="50000"/>
              </a:schemeClr>
            </a:solidFill>
            <a:extLst>
              <a:ext uri="{C807C97D-BFC1-408E-A445-0C87EB9F89A2}">
                <ask:lineSketchStyleProps xmlns:ask="http://schemas.microsoft.com/office/drawing/2018/sketchyshapes" sd="1219033472">
                  <a:custGeom>
                    <a:avLst/>
                    <a:gdLst>
                      <a:gd name="connsiteX0" fmla="*/ 0 w 3780000"/>
                      <a:gd name="connsiteY0" fmla="*/ 1890000 h 3780000"/>
                      <a:gd name="connsiteX1" fmla="*/ 1890000 w 3780000"/>
                      <a:gd name="connsiteY1" fmla="*/ 0 h 3780000"/>
                      <a:gd name="connsiteX2" fmla="*/ 3780000 w 3780000"/>
                      <a:gd name="connsiteY2" fmla="*/ 1890000 h 3780000"/>
                      <a:gd name="connsiteX3" fmla="*/ 1890000 w 3780000"/>
                      <a:gd name="connsiteY3" fmla="*/ 3780000 h 3780000"/>
                      <a:gd name="connsiteX4" fmla="*/ 0 w 3780000"/>
                      <a:gd name="connsiteY4" fmla="*/ 1890000 h 378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80000" h="3780000" extrusionOk="0">
                        <a:moveTo>
                          <a:pt x="0" y="1890000"/>
                        </a:moveTo>
                        <a:cubicBezTo>
                          <a:pt x="-44710" y="818604"/>
                          <a:pt x="804326" y="15709"/>
                          <a:pt x="1890000" y="0"/>
                        </a:cubicBezTo>
                        <a:cubicBezTo>
                          <a:pt x="3068421" y="28337"/>
                          <a:pt x="3470104" y="856036"/>
                          <a:pt x="3780000" y="1890000"/>
                        </a:cubicBezTo>
                        <a:cubicBezTo>
                          <a:pt x="3763547" y="2949885"/>
                          <a:pt x="2905496" y="3936546"/>
                          <a:pt x="1890000" y="3780000"/>
                        </a:cubicBezTo>
                        <a:cubicBezTo>
                          <a:pt x="625794" y="3659420"/>
                          <a:pt x="129304" y="2995600"/>
                          <a:pt x="0" y="189000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600" b="1" dirty="0">
                <a:solidFill>
                  <a:schemeClr val="tx1">
                    <a:lumMod val="50000"/>
                    <a:lumOff val="50000"/>
                  </a:schemeClr>
                </a:solidFill>
              </a:rPr>
              <a:t>Knowing</a:t>
            </a:r>
          </a:p>
          <a:p>
            <a:endParaRPr lang="en-GB" sz="4000" b="1" dirty="0">
              <a:solidFill>
                <a:schemeClr val="tx1">
                  <a:lumMod val="50000"/>
                  <a:lumOff val="50000"/>
                </a:schemeClr>
              </a:solidFill>
            </a:endParaRPr>
          </a:p>
        </p:txBody>
      </p:sp>
      <p:sp>
        <p:nvSpPr>
          <p:cNvPr id="5" name="Oval 4">
            <a:extLst>
              <a:ext uri="{FF2B5EF4-FFF2-40B4-BE49-F238E27FC236}">
                <a16:creationId xmlns:a16="http://schemas.microsoft.com/office/drawing/2014/main" id="{8BABC712-0A81-4BF6-98AD-D5C0FF1DBB9C}"/>
              </a:ext>
            </a:extLst>
          </p:cNvPr>
          <p:cNvSpPr/>
          <p:nvPr/>
        </p:nvSpPr>
        <p:spPr>
          <a:xfrm>
            <a:off x="2682000" y="2566275"/>
            <a:ext cx="3780000" cy="3780000"/>
          </a:xfrm>
          <a:prstGeom prst="ellipse">
            <a:avLst/>
          </a:prstGeom>
          <a:noFill/>
          <a:ln w="63500">
            <a:solidFill>
              <a:schemeClr val="tx1">
                <a:lumMod val="50000"/>
                <a:lumOff val="50000"/>
              </a:schemeClr>
            </a:solidFill>
            <a:extLst>
              <a:ext uri="{C807C97D-BFC1-408E-A445-0C87EB9F89A2}">
                <ask:lineSketchStyleProps xmlns:ask="http://schemas.microsoft.com/office/drawing/2018/sketchyshapes" sd="1219033472">
                  <a:custGeom>
                    <a:avLst/>
                    <a:gdLst>
                      <a:gd name="connsiteX0" fmla="*/ 0 w 3780000"/>
                      <a:gd name="connsiteY0" fmla="*/ 1890000 h 3780000"/>
                      <a:gd name="connsiteX1" fmla="*/ 1890000 w 3780000"/>
                      <a:gd name="connsiteY1" fmla="*/ 0 h 3780000"/>
                      <a:gd name="connsiteX2" fmla="*/ 3780000 w 3780000"/>
                      <a:gd name="connsiteY2" fmla="*/ 1890000 h 3780000"/>
                      <a:gd name="connsiteX3" fmla="*/ 1890000 w 3780000"/>
                      <a:gd name="connsiteY3" fmla="*/ 3780000 h 3780000"/>
                      <a:gd name="connsiteX4" fmla="*/ 0 w 3780000"/>
                      <a:gd name="connsiteY4" fmla="*/ 1890000 h 378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80000" h="3780000" extrusionOk="0">
                        <a:moveTo>
                          <a:pt x="0" y="1890000"/>
                        </a:moveTo>
                        <a:cubicBezTo>
                          <a:pt x="-44710" y="818604"/>
                          <a:pt x="804326" y="15709"/>
                          <a:pt x="1890000" y="0"/>
                        </a:cubicBezTo>
                        <a:cubicBezTo>
                          <a:pt x="3068421" y="28337"/>
                          <a:pt x="3470104" y="856036"/>
                          <a:pt x="3780000" y="1890000"/>
                        </a:cubicBezTo>
                        <a:cubicBezTo>
                          <a:pt x="3763547" y="2949885"/>
                          <a:pt x="2905496" y="3936546"/>
                          <a:pt x="1890000" y="3780000"/>
                        </a:cubicBezTo>
                        <a:cubicBezTo>
                          <a:pt x="625794" y="3659420"/>
                          <a:pt x="129304" y="2995600"/>
                          <a:pt x="0" y="189000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600" b="1" dirty="0">
              <a:solidFill>
                <a:schemeClr val="tx1">
                  <a:lumMod val="50000"/>
                  <a:lumOff val="50000"/>
                </a:schemeClr>
              </a:solidFill>
            </a:endParaRPr>
          </a:p>
          <a:p>
            <a:pPr algn="ctr"/>
            <a:endParaRPr lang="en-GB" sz="3600" b="1" dirty="0">
              <a:solidFill>
                <a:schemeClr val="tx1">
                  <a:lumMod val="50000"/>
                  <a:lumOff val="50000"/>
                </a:schemeClr>
              </a:solidFill>
            </a:endParaRPr>
          </a:p>
          <a:p>
            <a:pPr algn="ctr"/>
            <a:r>
              <a:rPr lang="en-GB" sz="3600" b="1" dirty="0">
                <a:solidFill>
                  <a:schemeClr val="tx1">
                    <a:lumMod val="50000"/>
                    <a:lumOff val="50000"/>
                  </a:schemeClr>
                </a:solidFill>
              </a:rPr>
              <a:t>Being</a:t>
            </a:r>
          </a:p>
        </p:txBody>
      </p:sp>
      <p:sp>
        <p:nvSpPr>
          <p:cNvPr id="7" name="Oval 6">
            <a:extLst>
              <a:ext uri="{FF2B5EF4-FFF2-40B4-BE49-F238E27FC236}">
                <a16:creationId xmlns:a16="http://schemas.microsoft.com/office/drawing/2014/main" id="{D13B56B6-FF17-4F38-895B-62251BD5951C}"/>
              </a:ext>
            </a:extLst>
          </p:cNvPr>
          <p:cNvSpPr/>
          <p:nvPr/>
        </p:nvSpPr>
        <p:spPr>
          <a:xfrm>
            <a:off x="3859050" y="676275"/>
            <a:ext cx="3780000" cy="3780000"/>
          </a:xfrm>
          <a:prstGeom prst="ellipse">
            <a:avLst/>
          </a:prstGeom>
          <a:noFill/>
          <a:ln w="63500">
            <a:solidFill>
              <a:schemeClr val="tx1">
                <a:lumMod val="50000"/>
                <a:lumOff val="50000"/>
              </a:schemeClr>
            </a:solidFill>
            <a:extLst>
              <a:ext uri="{C807C97D-BFC1-408E-A445-0C87EB9F89A2}">
                <ask:lineSketchStyleProps xmlns:ask="http://schemas.microsoft.com/office/drawing/2018/sketchyshapes" sd="1219033472">
                  <a:custGeom>
                    <a:avLst/>
                    <a:gdLst>
                      <a:gd name="connsiteX0" fmla="*/ 0 w 3780000"/>
                      <a:gd name="connsiteY0" fmla="*/ 1890000 h 3780000"/>
                      <a:gd name="connsiteX1" fmla="*/ 1890000 w 3780000"/>
                      <a:gd name="connsiteY1" fmla="*/ 0 h 3780000"/>
                      <a:gd name="connsiteX2" fmla="*/ 3780000 w 3780000"/>
                      <a:gd name="connsiteY2" fmla="*/ 1890000 h 3780000"/>
                      <a:gd name="connsiteX3" fmla="*/ 1890000 w 3780000"/>
                      <a:gd name="connsiteY3" fmla="*/ 3780000 h 3780000"/>
                      <a:gd name="connsiteX4" fmla="*/ 0 w 3780000"/>
                      <a:gd name="connsiteY4" fmla="*/ 1890000 h 378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80000" h="3780000" extrusionOk="0">
                        <a:moveTo>
                          <a:pt x="0" y="1890000"/>
                        </a:moveTo>
                        <a:cubicBezTo>
                          <a:pt x="-44710" y="818604"/>
                          <a:pt x="804326" y="15709"/>
                          <a:pt x="1890000" y="0"/>
                        </a:cubicBezTo>
                        <a:cubicBezTo>
                          <a:pt x="3068421" y="28337"/>
                          <a:pt x="3470104" y="856036"/>
                          <a:pt x="3780000" y="1890000"/>
                        </a:cubicBezTo>
                        <a:cubicBezTo>
                          <a:pt x="3763547" y="2949885"/>
                          <a:pt x="2905496" y="3936546"/>
                          <a:pt x="1890000" y="3780000"/>
                        </a:cubicBezTo>
                        <a:cubicBezTo>
                          <a:pt x="625794" y="3659420"/>
                          <a:pt x="129304" y="2995600"/>
                          <a:pt x="0" y="189000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3600" b="1" dirty="0">
                <a:solidFill>
                  <a:schemeClr val="tx1">
                    <a:lumMod val="50000"/>
                    <a:lumOff val="50000"/>
                  </a:schemeClr>
                </a:solidFill>
              </a:rPr>
              <a:t>Doing</a:t>
            </a:r>
          </a:p>
          <a:p>
            <a:pPr algn="r"/>
            <a:endParaRPr lang="en-GB" sz="3600" b="1" dirty="0">
              <a:solidFill>
                <a:schemeClr val="tx1">
                  <a:lumMod val="50000"/>
                  <a:lumOff val="50000"/>
                </a:schemeClr>
              </a:solidFill>
            </a:endParaRPr>
          </a:p>
        </p:txBody>
      </p:sp>
      <p:pic>
        <p:nvPicPr>
          <p:cNvPr id="8" name="Picture 7" descr="A picture containing sitting, water, dark, night&#10;&#10;Description automatically generated">
            <a:extLst>
              <a:ext uri="{FF2B5EF4-FFF2-40B4-BE49-F238E27FC236}">
                <a16:creationId xmlns:a16="http://schemas.microsoft.com/office/drawing/2014/main" id="{4CB6459A-50F5-4B13-8187-828D14E383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2925" y="2709151"/>
            <a:ext cx="445537" cy="992832"/>
          </a:xfrm>
          <a:prstGeom prst="rect">
            <a:avLst/>
          </a:prstGeom>
        </p:spPr>
      </p:pic>
    </p:spTree>
    <p:extLst>
      <p:ext uri="{BB962C8B-B14F-4D97-AF65-F5344CB8AC3E}">
        <p14:creationId xmlns:p14="http://schemas.microsoft.com/office/powerpoint/2010/main" val="3504385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26EE50FF-6B7F-4666-AC96-FF6135DA659F}"/>
              </a:ext>
            </a:extLst>
          </p:cNvPr>
          <p:cNvSpPr/>
          <p:nvPr/>
        </p:nvSpPr>
        <p:spPr>
          <a:xfrm>
            <a:off x="2892187" y="1655661"/>
            <a:ext cx="3343957" cy="3343957"/>
          </a:xfrm>
          <a:custGeom>
            <a:avLst/>
            <a:gdLst>
              <a:gd name="connsiteX0" fmla="*/ 0 w 3343957"/>
              <a:gd name="connsiteY0" fmla="*/ 1671979 h 3343957"/>
              <a:gd name="connsiteX1" fmla="*/ 1671979 w 3343957"/>
              <a:gd name="connsiteY1" fmla="*/ 0 h 3343957"/>
              <a:gd name="connsiteX2" fmla="*/ 3343958 w 3343957"/>
              <a:gd name="connsiteY2" fmla="*/ 1671979 h 3343957"/>
              <a:gd name="connsiteX3" fmla="*/ 1671979 w 3343957"/>
              <a:gd name="connsiteY3" fmla="*/ 3343958 h 3343957"/>
              <a:gd name="connsiteX4" fmla="*/ 0 w 3343957"/>
              <a:gd name="connsiteY4" fmla="*/ 1671979 h 33439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43957" h="3343957">
                <a:moveTo>
                  <a:pt x="0" y="1671979"/>
                </a:moveTo>
                <a:cubicBezTo>
                  <a:pt x="0" y="748570"/>
                  <a:pt x="748570" y="0"/>
                  <a:pt x="1671979" y="0"/>
                </a:cubicBezTo>
                <a:cubicBezTo>
                  <a:pt x="2595388" y="0"/>
                  <a:pt x="3343958" y="748570"/>
                  <a:pt x="3343958" y="1671979"/>
                </a:cubicBezTo>
                <a:cubicBezTo>
                  <a:pt x="3343958" y="2595388"/>
                  <a:pt x="2595388" y="3343958"/>
                  <a:pt x="1671979" y="3343958"/>
                </a:cubicBezTo>
                <a:cubicBezTo>
                  <a:pt x="748570" y="3343958"/>
                  <a:pt x="0" y="2595388"/>
                  <a:pt x="0" y="1671979"/>
                </a:cubicBezTo>
                <a:close/>
              </a:path>
            </a:pathLst>
          </a:custGeom>
          <a:solidFill>
            <a:srgbClr val="005A9B"/>
          </a:solidFill>
        </p:spPr>
        <p:style>
          <a:lnRef idx="2">
            <a:schemeClr val="lt1">
              <a:hueOff val="0"/>
              <a:satOff val="0"/>
              <a:lumOff val="0"/>
              <a:alphaOff val="0"/>
            </a:schemeClr>
          </a:lnRef>
          <a:fillRef idx="1">
            <a:scrgbClr r="0" g="0" b="0"/>
          </a:fillRef>
          <a:effectRef idx="0">
            <a:schemeClr val="accent3">
              <a:alpha val="50000"/>
              <a:hueOff val="0"/>
              <a:satOff val="0"/>
              <a:lumOff val="0"/>
              <a:alphaOff val="0"/>
            </a:schemeClr>
          </a:effectRef>
          <a:fontRef idx="minor">
            <a:schemeClr val="tx1"/>
          </a:fontRef>
        </p:style>
        <p:txBody>
          <a:bodyPr spcFirstLastPara="0" vert="horz" wrap="square" lIns="520191" tIns="520191" rIns="520191" bIns="520191"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bg1"/>
                </a:solidFill>
              </a:rPr>
              <a:t>Compassionate Leadership</a:t>
            </a:r>
          </a:p>
        </p:txBody>
      </p:sp>
      <p:sp>
        <p:nvSpPr>
          <p:cNvPr id="4" name="Freeform: Shape 3">
            <a:extLst>
              <a:ext uri="{FF2B5EF4-FFF2-40B4-BE49-F238E27FC236}">
                <a16:creationId xmlns:a16="http://schemas.microsoft.com/office/drawing/2014/main" id="{C9C2C740-45D2-4BC8-A801-B100EB15B039}"/>
              </a:ext>
            </a:extLst>
          </p:cNvPr>
          <p:cNvSpPr>
            <a:spLocks noChangeAspect="1"/>
          </p:cNvSpPr>
          <p:nvPr/>
        </p:nvSpPr>
        <p:spPr>
          <a:xfrm>
            <a:off x="1338534" y="480531"/>
            <a:ext cx="2664000" cy="2664000"/>
          </a:xfrm>
          <a:custGeom>
            <a:avLst/>
            <a:gdLst>
              <a:gd name="connsiteX0" fmla="*/ 0 w 2507984"/>
              <a:gd name="connsiteY0" fmla="*/ 1253992 h 2507984"/>
              <a:gd name="connsiteX1" fmla="*/ 1253992 w 2507984"/>
              <a:gd name="connsiteY1" fmla="*/ 0 h 2507984"/>
              <a:gd name="connsiteX2" fmla="*/ 2507984 w 2507984"/>
              <a:gd name="connsiteY2" fmla="*/ 1253992 h 2507984"/>
              <a:gd name="connsiteX3" fmla="*/ 1253992 w 2507984"/>
              <a:gd name="connsiteY3" fmla="*/ 2507984 h 2507984"/>
              <a:gd name="connsiteX4" fmla="*/ 0 w 2507984"/>
              <a:gd name="connsiteY4" fmla="*/ 1253992 h 2507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7984" h="2507984">
                <a:moveTo>
                  <a:pt x="0" y="1253992"/>
                </a:moveTo>
                <a:cubicBezTo>
                  <a:pt x="0" y="561431"/>
                  <a:pt x="561431" y="0"/>
                  <a:pt x="1253992" y="0"/>
                </a:cubicBezTo>
                <a:cubicBezTo>
                  <a:pt x="1946553" y="0"/>
                  <a:pt x="2507984" y="561431"/>
                  <a:pt x="2507984" y="1253992"/>
                </a:cubicBezTo>
                <a:cubicBezTo>
                  <a:pt x="2507984" y="1946553"/>
                  <a:pt x="1946553" y="2507984"/>
                  <a:pt x="1253992" y="2507984"/>
                </a:cubicBezTo>
                <a:cubicBezTo>
                  <a:pt x="561431" y="2507984"/>
                  <a:pt x="0" y="1946553"/>
                  <a:pt x="0" y="1253992"/>
                </a:cubicBezTo>
                <a:close/>
              </a:path>
            </a:pathLst>
          </a:custGeom>
          <a:solidFill>
            <a:srgbClr val="005A9B">
              <a:alpha val="50000"/>
            </a:srgbClr>
          </a:solidFill>
        </p:spPr>
        <p:style>
          <a:lnRef idx="2">
            <a:schemeClr val="lt1">
              <a:hueOff val="0"/>
              <a:satOff val="0"/>
              <a:lumOff val="0"/>
              <a:alphaOff val="0"/>
            </a:schemeClr>
          </a:lnRef>
          <a:fillRef idx="1">
            <a:scrgbClr r="0" g="0" b="0"/>
          </a:fillRef>
          <a:effectRef idx="0">
            <a:schemeClr val="accent3">
              <a:alpha val="50000"/>
              <a:hueOff val="-900000"/>
              <a:satOff val="-565"/>
              <a:lumOff val="10343"/>
              <a:alphaOff val="0"/>
            </a:schemeClr>
          </a:effectRef>
          <a:fontRef idx="minor">
            <a:schemeClr val="tx1"/>
          </a:fontRef>
        </p:style>
        <p:txBody>
          <a:bodyPr spcFirstLastPara="0" vert="horz" wrap="square" lIns="395226" tIns="395226" rIns="395226" bIns="395226" numCol="1" spcCol="1270" anchor="t" anchorCtr="0">
            <a:noAutofit/>
          </a:bodyPr>
          <a:lstStyle/>
          <a:p>
            <a:pPr marL="0" lvl="0" indent="0" algn="ctr" defTabSz="977900">
              <a:lnSpc>
                <a:spcPct val="90000"/>
              </a:lnSpc>
              <a:spcBef>
                <a:spcPct val="0"/>
              </a:spcBef>
              <a:spcAft>
                <a:spcPct val="35000"/>
              </a:spcAft>
              <a:buNone/>
            </a:pPr>
            <a:endParaRPr lang="en-GB" sz="2000" b="1" dirty="0">
              <a:solidFill>
                <a:schemeClr val="bg1"/>
              </a:solidFill>
            </a:endParaRPr>
          </a:p>
          <a:p>
            <a:pPr marL="0" lvl="0" indent="0" algn="ctr" defTabSz="977900">
              <a:lnSpc>
                <a:spcPct val="90000"/>
              </a:lnSpc>
              <a:spcBef>
                <a:spcPct val="0"/>
              </a:spcBef>
              <a:spcAft>
                <a:spcPct val="35000"/>
              </a:spcAft>
              <a:buNone/>
            </a:pPr>
            <a:r>
              <a:rPr lang="en-GB" sz="2000" b="1" dirty="0">
                <a:solidFill>
                  <a:schemeClr val="bg1"/>
                </a:solidFill>
              </a:rPr>
              <a:t>ATTENDING</a:t>
            </a:r>
          </a:p>
          <a:p>
            <a:pPr marL="0" lvl="0" indent="0" algn="ctr" defTabSz="977900">
              <a:lnSpc>
                <a:spcPct val="90000"/>
              </a:lnSpc>
              <a:spcBef>
                <a:spcPct val="0"/>
              </a:spcBef>
              <a:spcAft>
                <a:spcPct val="35000"/>
              </a:spcAft>
              <a:buNone/>
            </a:pPr>
            <a:r>
              <a:rPr lang="en-GB" sz="1600" b="1" kern="1200" dirty="0">
                <a:solidFill>
                  <a:schemeClr val="bg1"/>
                </a:solidFill>
              </a:rPr>
              <a:t>Being fully present &amp; listening with fascination</a:t>
            </a:r>
          </a:p>
        </p:txBody>
      </p:sp>
      <p:sp>
        <p:nvSpPr>
          <p:cNvPr id="6" name="Freeform: Shape 5">
            <a:extLst>
              <a:ext uri="{FF2B5EF4-FFF2-40B4-BE49-F238E27FC236}">
                <a16:creationId xmlns:a16="http://schemas.microsoft.com/office/drawing/2014/main" id="{AB7337CE-EF61-4761-82CE-91EDC00F4095}"/>
              </a:ext>
            </a:extLst>
          </p:cNvPr>
          <p:cNvSpPr/>
          <p:nvPr/>
        </p:nvSpPr>
        <p:spPr>
          <a:xfrm>
            <a:off x="5137442" y="483737"/>
            <a:ext cx="2665437" cy="2664000"/>
          </a:xfrm>
          <a:custGeom>
            <a:avLst/>
            <a:gdLst>
              <a:gd name="connsiteX0" fmla="*/ 0 w 2507984"/>
              <a:gd name="connsiteY0" fmla="*/ 1253992 h 2507984"/>
              <a:gd name="connsiteX1" fmla="*/ 1253992 w 2507984"/>
              <a:gd name="connsiteY1" fmla="*/ 0 h 2507984"/>
              <a:gd name="connsiteX2" fmla="*/ 2507984 w 2507984"/>
              <a:gd name="connsiteY2" fmla="*/ 1253992 h 2507984"/>
              <a:gd name="connsiteX3" fmla="*/ 1253992 w 2507984"/>
              <a:gd name="connsiteY3" fmla="*/ 2507984 h 2507984"/>
              <a:gd name="connsiteX4" fmla="*/ 0 w 2507984"/>
              <a:gd name="connsiteY4" fmla="*/ 1253992 h 2507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7984" h="2507984">
                <a:moveTo>
                  <a:pt x="0" y="1253992"/>
                </a:moveTo>
                <a:cubicBezTo>
                  <a:pt x="0" y="561431"/>
                  <a:pt x="561431" y="0"/>
                  <a:pt x="1253992" y="0"/>
                </a:cubicBezTo>
                <a:cubicBezTo>
                  <a:pt x="1946553" y="0"/>
                  <a:pt x="2507984" y="561431"/>
                  <a:pt x="2507984" y="1253992"/>
                </a:cubicBezTo>
                <a:cubicBezTo>
                  <a:pt x="2507984" y="1946553"/>
                  <a:pt x="1946553" y="2507984"/>
                  <a:pt x="1253992" y="2507984"/>
                </a:cubicBezTo>
                <a:cubicBezTo>
                  <a:pt x="561431" y="2507984"/>
                  <a:pt x="0" y="1946553"/>
                  <a:pt x="0" y="1253992"/>
                </a:cubicBezTo>
                <a:close/>
              </a:path>
            </a:pathLst>
          </a:custGeom>
          <a:solidFill>
            <a:srgbClr val="005A9B">
              <a:alpha val="50000"/>
            </a:srgbClr>
          </a:solidFill>
        </p:spPr>
        <p:style>
          <a:lnRef idx="2">
            <a:schemeClr val="lt1">
              <a:hueOff val="0"/>
              <a:satOff val="0"/>
              <a:lumOff val="0"/>
              <a:alphaOff val="0"/>
            </a:schemeClr>
          </a:lnRef>
          <a:fillRef idx="1">
            <a:scrgbClr r="0" g="0" b="0"/>
          </a:fillRef>
          <a:effectRef idx="0">
            <a:schemeClr val="accent3">
              <a:alpha val="50000"/>
              <a:hueOff val="-1800000"/>
              <a:satOff val="-1131"/>
              <a:lumOff val="20687"/>
              <a:alphaOff val="0"/>
            </a:schemeClr>
          </a:effectRef>
          <a:fontRef idx="minor">
            <a:schemeClr val="tx1"/>
          </a:fontRef>
        </p:style>
        <p:txBody>
          <a:bodyPr spcFirstLastPara="0" vert="horz" wrap="square" lIns="395226" tIns="395226" rIns="395226" bIns="395226" numCol="1" spcCol="1270" anchor="t" anchorCtr="0">
            <a:noAutofit/>
          </a:bodyPr>
          <a:lstStyle/>
          <a:p>
            <a:pPr marL="0" lvl="0" indent="0" algn="ctr" defTabSz="977900">
              <a:lnSpc>
                <a:spcPct val="90000"/>
              </a:lnSpc>
              <a:spcBef>
                <a:spcPct val="0"/>
              </a:spcBef>
              <a:spcAft>
                <a:spcPct val="35000"/>
              </a:spcAft>
              <a:buNone/>
            </a:pPr>
            <a:endParaRPr lang="en-GB" sz="2000" b="1" dirty="0">
              <a:solidFill>
                <a:schemeClr val="bg1"/>
              </a:solidFill>
            </a:endParaRPr>
          </a:p>
          <a:p>
            <a:pPr lvl="0" algn="ctr" defTabSz="977900">
              <a:lnSpc>
                <a:spcPct val="90000"/>
              </a:lnSpc>
              <a:spcBef>
                <a:spcPct val="0"/>
              </a:spcBef>
              <a:spcAft>
                <a:spcPct val="35000"/>
              </a:spcAft>
            </a:pPr>
            <a:r>
              <a:rPr lang="en-GB" sz="2000" b="1" dirty="0">
                <a:solidFill>
                  <a:schemeClr val="bg1"/>
                </a:solidFill>
              </a:rPr>
              <a:t>EMPATHISING</a:t>
            </a:r>
          </a:p>
          <a:p>
            <a:pPr lvl="0" algn="ctr" defTabSz="977900">
              <a:lnSpc>
                <a:spcPct val="90000"/>
              </a:lnSpc>
              <a:spcBef>
                <a:spcPct val="0"/>
              </a:spcBef>
              <a:spcAft>
                <a:spcPct val="35000"/>
              </a:spcAft>
            </a:pPr>
            <a:r>
              <a:rPr lang="en-GB" sz="1600" b="1" dirty="0">
                <a:solidFill>
                  <a:schemeClr val="bg1"/>
                </a:solidFill>
              </a:rPr>
              <a:t>With different views and mindsets</a:t>
            </a:r>
          </a:p>
        </p:txBody>
      </p:sp>
      <p:sp>
        <p:nvSpPr>
          <p:cNvPr id="8" name="Freeform: Shape 7">
            <a:extLst>
              <a:ext uri="{FF2B5EF4-FFF2-40B4-BE49-F238E27FC236}">
                <a16:creationId xmlns:a16="http://schemas.microsoft.com/office/drawing/2014/main" id="{0DA59E99-1E1C-42B6-A55C-2E092E49399E}"/>
              </a:ext>
            </a:extLst>
          </p:cNvPr>
          <p:cNvSpPr>
            <a:spLocks noChangeAspect="1"/>
          </p:cNvSpPr>
          <p:nvPr/>
        </p:nvSpPr>
        <p:spPr>
          <a:xfrm>
            <a:off x="5172396" y="3529920"/>
            <a:ext cx="2664000" cy="2664000"/>
          </a:xfrm>
          <a:custGeom>
            <a:avLst/>
            <a:gdLst>
              <a:gd name="connsiteX0" fmla="*/ 0 w 2507984"/>
              <a:gd name="connsiteY0" fmla="*/ 1253992 h 2507984"/>
              <a:gd name="connsiteX1" fmla="*/ 1253992 w 2507984"/>
              <a:gd name="connsiteY1" fmla="*/ 0 h 2507984"/>
              <a:gd name="connsiteX2" fmla="*/ 2507984 w 2507984"/>
              <a:gd name="connsiteY2" fmla="*/ 1253992 h 2507984"/>
              <a:gd name="connsiteX3" fmla="*/ 1253992 w 2507984"/>
              <a:gd name="connsiteY3" fmla="*/ 2507984 h 2507984"/>
              <a:gd name="connsiteX4" fmla="*/ 0 w 2507984"/>
              <a:gd name="connsiteY4" fmla="*/ 1253992 h 2507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7984" h="2507984">
                <a:moveTo>
                  <a:pt x="0" y="1253992"/>
                </a:moveTo>
                <a:cubicBezTo>
                  <a:pt x="0" y="561431"/>
                  <a:pt x="561431" y="0"/>
                  <a:pt x="1253992" y="0"/>
                </a:cubicBezTo>
                <a:cubicBezTo>
                  <a:pt x="1946553" y="0"/>
                  <a:pt x="2507984" y="561431"/>
                  <a:pt x="2507984" y="1253992"/>
                </a:cubicBezTo>
                <a:cubicBezTo>
                  <a:pt x="2507984" y="1946553"/>
                  <a:pt x="1946553" y="2507984"/>
                  <a:pt x="1253992" y="2507984"/>
                </a:cubicBezTo>
                <a:cubicBezTo>
                  <a:pt x="561431" y="2507984"/>
                  <a:pt x="0" y="1946553"/>
                  <a:pt x="0" y="1253992"/>
                </a:cubicBezTo>
                <a:close/>
              </a:path>
            </a:pathLst>
          </a:custGeom>
          <a:solidFill>
            <a:srgbClr val="005A9B">
              <a:alpha val="50000"/>
            </a:srgbClr>
          </a:solidFill>
        </p:spPr>
        <p:style>
          <a:lnRef idx="2">
            <a:schemeClr val="lt1">
              <a:hueOff val="0"/>
              <a:satOff val="0"/>
              <a:lumOff val="0"/>
              <a:alphaOff val="0"/>
            </a:schemeClr>
          </a:lnRef>
          <a:fillRef idx="1">
            <a:scrgbClr r="0" g="0" b="0"/>
          </a:fillRef>
          <a:effectRef idx="0">
            <a:schemeClr val="accent3">
              <a:alpha val="50000"/>
              <a:hueOff val="-2700000"/>
              <a:satOff val="-1696"/>
              <a:lumOff val="31030"/>
              <a:alphaOff val="0"/>
            </a:schemeClr>
          </a:effectRef>
          <a:fontRef idx="minor">
            <a:schemeClr val="tx1"/>
          </a:fontRef>
        </p:style>
        <p:txBody>
          <a:bodyPr spcFirstLastPara="0" vert="horz" wrap="square" lIns="395226" tIns="395226" rIns="395226" bIns="395226" numCol="1" spcCol="1270" anchor="t" anchorCtr="0">
            <a:noAutofit/>
          </a:bodyPr>
          <a:lstStyle/>
          <a:p>
            <a:pPr marL="0" lvl="0" indent="0" algn="ctr" defTabSz="977900">
              <a:lnSpc>
                <a:spcPct val="90000"/>
              </a:lnSpc>
              <a:spcBef>
                <a:spcPct val="0"/>
              </a:spcBef>
              <a:spcAft>
                <a:spcPct val="35000"/>
              </a:spcAft>
              <a:buNone/>
            </a:pPr>
            <a:endParaRPr lang="en-GB" sz="2000" b="1" kern="1200" dirty="0">
              <a:solidFill>
                <a:schemeClr val="bg1"/>
              </a:solidFill>
            </a:endParaRPr>
          </a:p>
          <a:p>
            <a:pPr marL="0" lvl="0" indent="0" algn="ctr" defTabSz="977900">
              <a:lnSpc>
                <a:spcPct val="90000"/>
              </a:lnSpc>
              <a:spcBef>
                <a:spcPct val="0"/>
              </a:spcBef>
              <a:spcAft>
                <a:spcPct val="35000"/>
              </a:spcAft>
              <a:buNone/>
            </a:pPr>
            <a:endParaRPr lang="en-GB" sz="2000" b="1" dirty="0">
              <a:solidFill>
                <a:schemeClr val="bg1"/>
              </a:solidFill>
            </a:endParaRPr>
          </a:p>
          <a:p>
            <a:pPr marL="0" lvl="0" indent="0" algn="ctr" defTabSz="977900">
              <a:lnSpc>
                <a:spcPct val="90000"/>
              </a:lnSpc>
              <a:spcBef>
                <a:spcPct val="0"/>
              </a:spcBef>
              <a:spcAft>
                <a:spcPct val="35000"/>
              </a:spcAft>
              <a:buNone/>
            </a:pPr>
            <a:r>
              <a:rPr lang="en-GB" sz="2000" b="1" kern="1200" dirty="0">
                <a:solidFill>
                  <a:schemeClr val="bg1"/>
                </a:solidFill>
              </a:rPr>
              <a:t>HELPING</a:t>
            </a:r>
          </a:p>
          <a:p>
            <a:pPr marL="0" lvl="0" indent="0" algn="ctr" defTabSz="977900">
              <a:lnSpc>
                <a:spcPct val="90000"/>
              </a:lnSpc>
              <a:spcBef>
                <a:spcPct val="0"/>
              </a:spcBef>
              <a:spcAft>
                <a:spcPct val="35000"/>
              </a:spcAft>
              <a:buNone/>
            </a:pPr>
            <a:r>
              <a:rPr lang="en-GB" sz="1600" b="1" dirty="0">
                <a:solidFill>
                  <a:schemeClr val="bg1"/>
                </a:solidFill>
              </a:rPr>
              <a:t>Taking intelligent action to support or help</a:t>
            </a:r>
            <a:endParaRPr lang="en-GB" sz="1600" b="1" kern="1200" dirty="0">
              <a:solidFill>
                <a:schemeClr val="bg1"/>
              </a:solidFill>
            </a:endParaRPr>
          </a:p>
        </p:txBody>
      </p:sp>
      <p:sp>
        <p:nvSpPr>
          <p:cNvPr id="9" name="Freeform: Shape 8">
            <a:extLst>
              <a:ext uri="{FF2B5EF4-FFF2-40B4-BE49-F238E27FC236}">
                <a16:creationId xmlns:a16="http://schemas.microsoft.com/office/drawing/2014/main" id="{CDE6605E-D868-4DDA-8A6C-92E8AEA854C3}"/>
              </a:ext>
            </a:extLst>
          </p:cNvPr>
          <p:cNvSpPr>
            <a:spLocks noChangeAspect="1"/>
          </p:cNvSpPr>
          <p:nvPr/>
        </p:nvSpPr>
        <p:spPr>
          <a:xfrm>
            <a:off x="1347612" y="3540319"/>
            <a:ext cx="2664000" cy="2664000"/>
          </a:xfrm>
          <a:custGeom>
            <a:avLst/>
            <a:gdLst>
              <a:gd name="connsiteX0" fmla="*/ 0 w 2507984"/>
              <a:gd name="connsiteY0" fmla="*/ 1253992 h 2507984"/>
              <a:gd name="connsiteX1" fmla="*/ 1253992 w 2507984"/>
              <a:gd name="connsiteY1" fmla="*/ 0 h 2507984"/>
              <a:gd name="connsiteX2" fmla="*/ 2507984 w 2507984"/>
              <a:gd name="connsiteY2" fmla="*/ 1253992 h 2507984"/>
              <a:gd name="connsiteX3" fmla="*/ 1253992 w 2507984"/>
              <a:gd name="connsiteY3" fmla="*/ 2507984 h 2507984"/>
              <a:gd name="connsiteX4" fmla="*/ 0 w 2507984"/>
              <a:gd name="connsiteY4" fmla="*/ 1253992 h 2507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7984" h="2507984">
                <a:moveTo>
                  <a:pt x="0" y="1253992"/>
                </a:moveTo>
                <a:cubicBezTo>
                  <a:pt x="0" y="561431"/>
                  <a:pt x="561431" y="0"/>
                  <a:pt x="1253992" y="0"/>
                </a:cubicBezTo>
                <a:cubicBezTo>
                  <a:pt x="1946553" y="0"/>
                  <a:pt x="2507984" y="561431"/>
                  <a:pt x="2507984" y="1253992"/>
                </a:cubicBezTo>
                <a:cubicBezTo>
                  <a:pt x="2507984" y="1946553"/>
                  <a:pt x="1946553" y="2507984"/>
                  <a:pt x="1253992" y="2507984"/>
                </a:cubicBezTo>
                <a:cubicBezTo>
                  <a:pt x="561431" y="2507984"/>
                  <a:pt x="0" y="1946553"/>
                  <a:pt x="0" y="1253992"/>
                </a:cubicBezTo>
                <a:close/>
              </a:path>
            </a:pathLst>
          </a:custGeom>
          <a:solidFill>
            <a:srgbClr val="005A9B">
              <a:alpha val="50000"/>
            </a:srgbClr>
          </a:solidFill>
        </p:spPr>
        <p:style>
          <a:lnRef idx="2">
            <a:schemeClr val="lt1">
              <a:hueOff val="0"/>
              <a:satOff val="0"/>
              <a:lumOff val="0"/>
              <a:alphaOff val="0"/>
            </a:schemeClr>
          </a:lnRef>
          <a:fillRef idx="1">
            <a:scrgbClr r="0" g="0" b="0"/>
          </a:fillRef>
          <a:effectRef idx="0">
            <a:schemeClr val="accent3">
              <a:alpha val="50000"/>
              <a:hueOff val="-3600000"/>
              <a:satOff val="-2262"/>
              <a:lumOff val="41373"/>
              <a:alphaOff val="0"/>
            </a:schemeClr>
          </a:effectRef>
          <a:fontRef idx="minor">
            <a:schemeClr val="tx1"/>
          </a:fontRef>
        </p:style>
        <p:txBody>
          <a:bodyPr spcFirstLastPara="0" vert="horz" wrap="square" lIns="395226" tIns="395226" rIns="395226" bIns="395226" numCol="1" spcCol="1270" anchor="t" anchorCtr="0">
            <a:noAutofit/>
          </a:bodyPr>
          <a:lstStyle/>
          <a:p>
            <a:pPr marL="0" lvl="0" indent="0" algn="ctr" defTabSz="977900">
              <a:lnSpc>
                <a:spcPct val="90000"/>
              </a:lnSpc>
              <a:spcBef>
                <a:spcPct val="0"/>
              </a:spcBef>
              <a:spcAft>
                <a:spcPct val="35000"/>
              </a:spcAft>
              <a:buNone/>
            </a:pPr>
            <a:endParaRPr lang="en-GB" sz="2000" b="1" kern="1200" dirty="0">
              <a:solidFill>
                <a:schemeClr val="bg1"/>
              </a:solidFill>
            </a:endParaRPr>
          </a:p>
          <a:p>
            <a:pPr lvl="0" algn="ctr" defTabSz="977900">
              <a:lnSpc>
                <a:spcPct val="90000"/>
              </a:lnSpc>
              <a:spcBef>
                <a:spcPct val="0"/>
              </a:spcBef>
              <a:spcAft>
                <a:spcPct val="35000"/>
              </a:spcAft>
            </a:pPr>
            <a:endParaRPr lang="en-GB" sz="2000" b="1" dirty="0">
              <a:solidFill>
                <a:schemeClr val="bg1"/>
              </a:solidFill>
            </a:endParaRPr>
          </a:p>
          <a:p>
            <a:pPr lvl="0" algn="ctr" defTabSz="977900">
              <a:lnSpc>
                <a:spcPct val="90000"/>
              </a:lnSpc>
              <a:spcBef>
                <a:spcPct val="0"/>
              </a:spcBef>
              <a:spcAft>
                <a:spcPct val="35000"/>
              </a:spcAft>
            </a:pPr>
            <a:r>
              <a:rPr lang="en-GB" sz="2000" b="1" dirty="0">
                <a:solidFill>
                  <a:schemeClr val="bg1"/>
                </a:solidFill>
              </a:rPr>
              <a:t>UNDERSTANDING</a:t>
            </a:r>
          </a:p>
          <a:p>
            <a:pPr lvl="0" algn="ctr" defTabSz="977900">
              <a:lnSpc>
                <a:spcPct val="90000"/>
              </a:lnSpc>
              <a:spcBef>
                <a:spcPct val="0"/>
              </a:spcBef>
              <a:spcAft>
                <a:spcPct val="35000"/>
              </a:spcAft>
            </a:pPr>
            <a:r>
              <a:rPr lang="en-GB" sz="1600" b="1" dirty="0">
                <a:solidFill>
                  <a:schemeClr val="bg1"/>
                </a:solidFill>
              </a:rPr>
              <a:t>Sharing an understanding of what they face</a:t>
            </a:r>
          </a:p>
        </p:txBody>
      </p:sp>
      <p:sp>
        <p:nvSpPr>
          <p:cNvPr id="5" name="Rectangle 4">
            <a:extLst>
              <a:ext uri="{FF2B5EF4-FFF2-40B4-BE49-F238E27FC236}">
                <a16:creationId xmlns:a16="http://schemas.microsoft.com/office/drawing/2014/main" id="{D57E927A-7885-4317-A224-4BA7ABA6F94A}"/>
              </a:ext>
            </a:extLst>
          </p:cNvPr>
          <p:cNvSpPr/>
          <p:nvPr/>
        </p:nvSpPr>
        <p:spPr>
          <a:xfrm>
            <a:off x="2035671" y="6322624"/>
            <a:ext cx="6856810" cy="31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261938" indent="-261938" algn="r">
              <a:buClr>
                <a:srgbClr val="C00000"/>
              </a:buClr>
              <a:buSzPct val="80000"/>
              <a:defRPr/>
            </a:pPr>
            <a:r>
              <a:rPr lang="en-US" sz="1100" i="1" dirty="0">
                <a:solidFill>
                  <a:srgbClr val="637380"/>
                </a:solidFill>
                <a:cs typeface="ＭＳ Ｐゴシック"/>
              </a:rPr>
              <a:t>Michael West</a:t>
            </a:r>
          </a:p>
          <a:p>
            <a:pPr marL="261938" indent="-261938" algn="r">
              <a:buClr>
                <a:srgbClr val="C00000"/>
              </a:buClr>
              <a:buSzPct val="80000"/>
              <a:defRPr/>
            </a:pPr>
            <a:r>
              <a:rPr lang="en-US" sz="1100" i="1" dirty="0">
                <a:solidFill>
                  <a:srgbClr val="637380"/>
                </a:solidFill>
                <a:cs typeface="ＭＳ Ｐゴシック"/>
              </a:rPr>
              <a:t>Professor of Organisational Psychology, Lancaster University Management School</a:t>
            </a:r>
          </a:p>
        </p:txBody>
      </p:sp>
    </p:spTree>
    <p:extLst>
      <p:ext uri="{BB962C8B-B14F-4D97-AF65-F5344CB8AC3E}">
        <p14:creationId xmlns:p14="http://schemas.microsoft.com/office/powerpoint/2010/main" val="1788547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5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2000"/>
                            </p:stCondLst>
                            <p:childTnLst>
                              <p:par>
                                <p:cTn id="9" presetID="10" presetClass="entr" presetSubtype="0" fill="hold" grpId="0" nodeType="afterEffect">
                                  <p:stCondLst>
                                    <p:cond delay="150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4000"/>
                            </p:stCondLst>
                            <p:childTnLst>
                              <p:par>
                                <p:cTn id="13" presetID="10" presetClass="entr" presetSubtype="0" fill="hold" grpId="0" nodeType="afterEffect">
                                  <p:stCondLst>
                                    <p:cond delay="150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6000"/>
                            </p:stCondLst>
                            <p:childTnLst>
                              <p:par>
                                <p:cTn id="17" presetID="10" presetClass="entr" presetSubtype="0" fill="hold" grpId="0" nodeType="afterEffect">
                                  <p:stCondLst>
                                    <p:cond delay="150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icebergs">
            <a:extLst>
              <a:ext uri="{FF2B5EF4-FFF2-40B4-BE49-F238E27FC236}">
                <a16:creationId xmlns:a16="http://schemas.microsoft.com/office/drawing/2014/main" id="{FF74AF3E-C5D4-4D79-9D5C-003585DB98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063" y="-27384"/>
            <a:ext cx="10332639" cy="688842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3690890" y="1650622"/>
            <a:ext cx="1728192" cy="584775"/>
          </a:xfrm>
          <a:prstGeom prst="rect">
            <a:avLst/>
          </a:prstGeom>
          <a:noFill/>
        </p:spPr>
        <p:txBody>
          <a:bodyPr wrap="square" rtlCol="0">
            <a:spAutoFit/>
          </a:bodyPr>
          <a:lstStyle/>
          <a:p>
            <a:pPr algn="ctr"/>
            <a:r>
              <a:rPr lang="en-GB" sz="3200" b="1" dirty="0">
                <a:solidFill>
                  <a:schemeClr val="bg1"/>
                </a:solidFill>
              </a:rPr>
              <a:t>TASK</a:t>
            </a:r>
          </a:p>
        </p:txBody>
      </p:sp>
      <p:sp>
        <p:nvSpPr>
          <p:cNvPr id="11" name="TextBox 10"/>
          <p:cNvSpPr txBox="1"/>
          <p:nvPr/>
        </p:nvSpPr>
        <p:spPr>
          <a:xfrm>
            <a:off x="2599703" y="2708920"/>
            <a:ext cx="3945258" cy="584775"/>
          </a:xfrm>
          <a:prstGeom prst="rect">
            <a:avLst/>
          </a:prstGeom>
          <a:noFill/>
        </p:spPr>
        <p:txBody>
          <a:bodyPr wrap="square" rtlCol="0">
            <a:spAutoFit/>
          </a:bodyPr>
          <a:lstStyle/>
          <a:p>
            <a:pPr algn="ctr"/>
            <a:r>
              <a:rPr lang="en-GB" sz="3200" b="1" dirty="0">
                <a:solidFill>
                  <a:schemeClr val="bg1"/>
                </a:solidFill>
              </a:rPr>
              <a:t>PROCEDURE</a:t>
            </a:r>
          </a:p>
        </p:txBody>
      </p:sp>
      <p:sp>
        <p:nvSpPr>
          <p:cNvPr id="12" name="TextBox 11"/>
          <p:cNvSpPr txBox="1"/>
          <p:nvPr/>
        </p:nvSpPr>
        <p:spPr>
          <a:xfrm>
            <a:off x="2716674" y="3797473"/>
            <a:ext cx="3754328" cy="584775"/>
          </a:xfrm>
          <a:prstGeom prst="rect">
            <a:avLst/>
          </a:prstGeom>
          <a:noFill/>
        </p:spPr>
        <p:txBody>
          <a:bodyPr wrap="square" rtlCol="0">
            <a:spAutoFit/>
          </a:bodyPr>
          <a:lstStyle/>
          <a:p>
            <a:pPr algn="ctr"/>
            <a:r>
              <a:rPr lang="en-GB" sz="3200" b="1" dirty="0">
                <a:solidFill>
                  <a:schemeClr val="bg1"/>
                </a:solidFill>
              </a:rPr>
              <a:t>INTERACTION</a:t>
            </a:r>
          </a:p>
        </p:txBody>
      </p:sp>
      <p:sp>
        <p:nvSpPr>
          <p:cNvPr id="13" name="TextBox 12"/>
          <p:cNvSpPr txBox="1"/>
          <p:nvPr/>
        </p:nvSpPr>
        <p:spPr>
          <a:xfrm>
            <a:off x="3078088" y="5160362"/>
            <a:ext cx="3024336" cy="584775"/>
          </a:xfrm>
          <a:prstGeom prst="rect">
            <a:avLst/>
          </a:prstGeom>
          <a:noFill/>
        </p:spPr>
        <p:txBody>
          <a:bodyPr wrap="square" rtlCol="0">
            <a:spAutoFit/>
          </a:bodyPr>
          <a:lstStyle/>
          <a:p>
            <a:pPr algn="ctr"/>
            <a:r>
              <a:rPr lang="en-GB" sz="3200" b="1" dirty="0">
                <a:solidFill>
                  <a:schemeClr val="bg1"/>
                </a:solidFill>
              </a:rPr>
              <a:t>EMOTION</a:t>
            </a:r>
          </a:p>
        </p:txBody>
      </p:sp>
      <p:sp>
        <p:nvSpPr>
          <p:cNvPr id="25" name="Left Brace 24"/>
          <p:cNvSpPr/>
          <p:nvPr/>
        </p:nvSpPr>
        <p:spPr>
          <a:xfrm>
            <a:off x="971600" y="562748"/>
            <a:ext cx="360000" cy="2077185"/>
          </a:xfrm>
          <a:prstGeom prst="leftBrace">
            <a:avLst/>
          </a:prstGeom>
          <a:ln w="508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solidFill>
                <a:schemeClr val="bg1"/>
              </a:solidFill>
            </a:endParaRPr>
          </a:p>
        </p:txBody>
      </p:sp>
      <p:sp>
        <p:nvSpPr>
          <p:cNvPr id="26" name="Left Brace 25"/>
          <p:cNvSpPr/>
          <p:nvPr/>
        </p:nvSpPr>
        <p:spPr>
          <a:xfrm>
            <a:off x="971600" y="2697873"/>
            <a:ext cx="360000" cy="3597379"/>
          </a:xfrm>
          <a:prstGeom prst="leftBrace">
            <a:avLst/>
          </a:prstGeom>
          <a:ln w="508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28" name="TextBox 27"/>
          <p:cNvSpPr txBox="1"/>
          <p:nvPr/>
        </p:nvSpPr>
        <p:spPr>
          <a:xfrm rot="16200000">
            <a:off x="-242663" y="1383900"/>
            <a:ext cx="1728192" cy="461665"/>
          </a:xfrm>
          <a:prstGeom prst="rect">
            <a:avLst/>
          </a:prstGeom>
          <a:noFill/>
        </p:spPr>
        <p:txBody>
          <a:bodyPr wrap="square" rtlCol="0">
            <a:spAutoFit/>
          </a:bodyPr>
          <a:lstStyle/>
          <a:p>
            <a:pPr algn="ctr"/>
            <a:r>
              <a:rPr lang="en-GB" sz="2400" b="1" dirty="0">
                <a:solidFill>
                  <a:schemeClr val="bg1"/>
                </a:solidFill>
              </a:rPr>
              <a:t>CONTENT</a:t>
            </a:r>
          </a:p>
        </p:txBody>
      </p:sp>
      <p:sp>
        <p:nvSpPr>
          <p:cNvPr id="29" name="TextBox 28"/>
          <p:cNvSpPr txBox="1"/>
          <p:nvPr/>
        </p:nvSpPr>
        <p:spPr>
          <a:xfrm rot="16200000">
            <a:off x="-314670" y="4265889"/>
            <a:ext cx="1872210" cy="461665"/>
          </a:xfrm>
          <a:prstGeom prst="rect">
            <a:avLst/>
          </a:prstGeom>
          <a:noFill/>
        </p:spPr>
        <p:txBody>
          <a:bodyPr wrap="square" rtlCol="0">
            <a:spAutoFit/>
          </a:bodyPr>
          <a:lstStyle/>
          <a:p>
            <a:pPr algn="ctr"/>
            <a:r>
              <a:rPr lang="en-GB" sz="2400" b="1" dirty="0">
                <a:solidFill>
                  <a:schemeClr val="bg1"/>
                </a:solidFill>
              </a:rPr>
              <a:t>PROCESS</a:t>
            </a:r>
          </a:p>
        </p:txBody>
      </p:sp>
    </p:spTree>
    <p:extLst>
      <p:ext uri="{BB962C8B-B14F-4D97-AF65-F5344CB8AC3E}">
        <p14:creationId xmlns:p14="http://schemas.microsoft.com/office/powerpoint/2010/main" val="1515937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50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grpId="0" nodeType="withEffect">
                                  <p:stCondLst>
                                    <p:cond delay="1500"/>
                                  </p:stCondLst>
                                  <p:childTnLst>
                                    <p:set>
                                      <p:cBhvr>
                                        <p:cTn id="9" dur="1" fill="hold">
                                          <p:stCondLst>
                                            <p:cond delay="0"/>
                                          </p:stCondLst>
                                        </p:cTn>
                                        <p:tgtEl>
                                          <p:spTgt spid="28"/>
                                        </p:tgtEl>
                                        <p:attrNameLst>
                                          <p:attrName>style.visibility</p:attrName>
                                        </p:attrNameLst>
                                      </p:cBhvr>
                                      <p:to>
                                        <p:strVal val="visible"/>
                                      </p:to>
                                    </p:set>
                                    <p:animEffect transition="in" filter="fade">
                                      <p:cBhvr>
                                        <p:cTn id="10" dur="500"/>
                                        <p:tgtEl>
                                          <p:spTgt spid="28"/>
                                        </p:tgtEl>
                                      </p:cBhvr>
                                    </p:animEffect>
                                  </p:childTnLst>
                                </p:cTn>
                              </p:par>
                            </p:childTnLst>
                          </p:cTn>
                        </p:par>
                        <p:par>
                          <p:cTn id="11" fill="hold">
                            <p:stCondLst>
                              <p:cond delay="2000"/>
                            </p:stCondLst>
                            <p:childTnLst>
                              <p:par>
                                <p:cTn id="12" presetID="10" presetClass="entr" presetSubtype="0" fill="hold" grpId="0" nodeType="afterEffect">
                                  <p:stCondLst>
                                    <p:cond delay="1500"/>
                                  </p:stCondLst>
                                  <p:childTnLst>
                                    <p:set>
                                      <p:cBhvr>
                                        <p:cTn id="13" dur="1" fill="hold">
                                          <p:stCondLst>
                                            <p:cond delay="0"/>
                                          </p:stCondLst>
                                        </p:cTn>
                                        <p:tgtEl>
                                          <p:spTgt spid="26"/>
                                        </p:tgtEl>
                                        <p:attrNameLst>
                                          <p:attrName>style.visibility</p:attrName>
                                        </p:attrNameLst>
                                      </p:cBhvr>
                                      <p:to>
                                        <p:strVal val="visible"/>
                                      </p:to>
                                    </p:set>
                                    <p:animEffect transition="in" filter="fade">
                                      <p:cBhvr>
                                        <p:cTn id="14" dur="500"/>
                                        <p:tgtEl>
                                          <p:spTgt spid="26"/>
                                        </p:tgtEl>
                                      </p:cBhvr>
                                    </p:animEffect>
                                  </p:childTnLst>
                                </p:cTn>
                              </p:par>
                              <p:par>
                                <p:cTn id="15" presetID="10" presetClass="entr" presetSubtype="0" fill="hold" grpId="0" nodeType="withEffect">
                                  <p:stCondLst>
                                    <p:cond delay="150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500"/>
                                        <p:tgtEl>
                                          <p:spTgt spid="29"/>
                                        </p:tgtEl>
                                      </p:cBhvr>
                                    </p:animEffect>
                                  </p:childTnLst>
                                </p:cTn>
                              </p:par>
                            </p:childTnLst>
                          </p:cTn>
                        </p:par>
                        <p:par>
                          <p:cTn id="18" fill="hold">
                            <p:stCondLst>
                              <p:cond delay="4000"/>
                            </p:stCondLst>
                            <p:childTnLst>
                              <p:par>
                                <p:cTn id="19" presetID="10" presetClass="entr" presetSubtype="0" fill="hold" grpId="0" nodeType="afterEffect">
                                  <p:stCondLst>
                                    <p:cond delay="150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childTnLst>
                          </p:cTn>
                        </p:par>
                        <p:par>
                          <p:cTn id="22" fill="hold">
                            <p:stCondLst>
                              <p:cond delay="6000"/>
                            </p:stCondLst>
                            <p:childTnLst>
                              <p:par>
                                <p:cTn id="23" presetID="10" presetClass="entr" presetSubtype="0" fill="hold" grpId="0" nodeType="afterEffect">
                                  <p:stCondLst>
                                    <p:cond delay="150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par>
                          <p:cTn id="26" fill="hold">
                            <p:stCondLst>
                              <p:cond delay="8000"/>
                            </p:stCondLst>
                            <p:childTnLst>
                              <p:par>
                                <p:cTn id="27" presetID="10" presetClass="entr" presetSubtype="0" fill="hold" grpId="0" nodeType="afterEffect">
                                  <p:stCondLst>
                                    <p:cond delay="150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childTnLst>
                          </p:cTn>
                        </p:par>
                        <p:par>
                          <p:cTn id="30" fill="hold">
                            <p:stCondLst>
                              <p:cond delay="10000"/>
                            </p:stCondLst>
                            <p:childTnLst>
                              <p:par>
                                <p:cTn id="31" presetID="10" presetClass="entr" presetSubtype="0" fill="hold" grpId="0" nodeType="afterEffect">
                                  <p:stCondLst>
                                    <p:cond delay="150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25" grpId="0" animBg="1"/>
      <p:bldP spid="26" grpId="0" animBg="1"/>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425C0C2-BD85-4471-A00C-935D31088B32}"/>
              </a:ext>
            </a:extLst>
          </p:cNvPr>
          <p:cNvSpPr/>
          <p:nvPr/>
        </p:nvSpPr>
        <p:spPr>
          <a:xfrm>
            <a:off x="4608304" y="801008"/>
            <a:ext cx="2700000" cy="2700000"/>
          </a:xfrm>
          <a:prstGeom prst="rect">
            <a:avLst/>
          </a:prstGeom>
          <a:solidFill>
            <a:srgbClr val="005EB8">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t>SOCIAL AWARENESS</a:t>
            </a:r>
          </a:p>
          <a:p>
            <a:pPr algn="ctr"/>
            <a:r>
              <a:rPr lang="en-GB" sz="1500" dirty="0"/>
              <a:t>Empathy</a:t>
            </a:r>
          </a:p>
          <a:p>
            <a:pPr algn="ctr"/>
            <a:r>
              <a:rPr lang="en-GB" sz="1500" dirty="0"/>
              <a:t>Organisational Awareness</a:t>
            </a:r>
          </a:p>
          <a:p>
            <a:pPr algn="ctr"/>
            <a:r>
              <a:rPr lang="en-GB" sz="1500" dirty="0"/>
              <a:t>Service Orientation</a:t>
            </a:r>
          </a:p>
        </p:txBody>
      </p:sp>
      <p:sp>
        <p:nvSpPr>
          <p:cNvPr id="7" name="Rectangle 6">
            <a:extLst>
              <a:ext uri="{FF2B5EF4-FFF2-40B4-BE49-F238E27FC236}">
                <a16:creationId xmlns:a16="http://schemas.microsoft.com/office/drawing/2014/main" id="{58BE34D2-84B7-4F9F-821A-9F810E0166B1}"/>
              </a:ext>
            </a:extLst>
          </p:cNvPr>
          <p:cNvSpPr/>
          <p:nvPr/>
        </p:nvSpPr>
        <p:spPr>
          <a:xfrm>
            <a:off x="4608304" y="3609320"/>
            <a:ext cx="2700000" cy="2700000"/>
          </a:xfrm>
          <a:prstGeom prst="rect">
            <a:avLst/>
          </a:prstGeom>
          <a:solidFill>
            <a:srgbClr val="005EB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t>RELATIONSHIP MANAGEMENT</a:t>
            </a:r>
          </a:p>
          <a:p>
            <a:pPr algn="ctr"/>
            <a:r>
              <a:rPr lang="en-GB" sz="1500" dirty="0"/>
              <a:t>Inspirational Leadership</a:t>
            </a:r>
          </a:p>
          <a:p>
            <a:pPr algn="ctr"/>
            <a:r>
              <a:rPr lang="en-GB" sz="1500" dirty="0"/>
              <a:t>Developing Others</a:t>
            </a:r>
          </a:p>
          <a:p>
            <a:pPr algn="ctr"/>
            <a:r>
              <a:rPr lang="en-GB" sz="1500" dirty="0"/>
              <a:t>Influence</a:t>
            </a:r>
          </a:p>
          <a:p>
            <a:pPr algn="ctr"/>
            <a:r>
              <a:rPr lang="en-GB" sz="1500" dirty="0"/>
              <a:t>Change Catalyst</a:t>
            </a:r>
          </a:p>
          <a:p>
            <a:pPr algn="ctr"/>
            <a:r>
              <a:rPr lang="en-GB" sz="1500" dirty="0"/>
              <a:t>Conflict Management</a:t>
            </a:r>
          </a:p>
          <a:p>
            <a:pPr algn="ctr"/>
            <a:r>
              <a:rPr lang="en-GB" sz="1500" dirty="0"/>
              <a:t>Building Bonds</a:t>
            </a:r>
          </a:p>
          <a:p>
            <a:pPr algn="ctr"/>
            <a:r>
              <a:rPr lang="en-GB" sz="1500" dirty="0"/>
              <a:t>Teamwork &amp; Collaboration</a:t>
            </a:r>
          </a:p>
        </p:txBody>
      </p:sp>
      <p:sp>
        <p:nvSpPr>
          <p:cNvPr id="8" name="Rectangle 7">
            <a:extLst>
              <a:ext uri="{FF2B5EF4-FFF2-40B4-BE49-F238E27FC236}">
                <a16:creationId xmlns:a16="http://schemas.microsoft.com/office/drawing/2014/main" id="{5ACD6208-201A-4D19-B583-D8F33F0B62D3}"/>
              </a:ext>
            </a:extLst>
          </p:cNvPr>
          <p:cNvSpPr/>
          <p:nvPr/>
        </p:nvSpPr>
        <p:spPr>
          <a:xfrm>
            <a:off x="1835696" y="801008"/>
            <a:ext cx="2700000" cy="2700000"/>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t>SELF-AWARENESS</a:t>
            </a:r>
          </a:p>
          <a:p>
            <a:pPr algn="ctr"/>
            <a:r>
              <a:rPr lang="en-GB" sz="1500" dirty="0"/>
              <a:t>Emotional Self-awareness</a:t>
            </a:r>
          </a:p>
          <a:p>
            <a:pPr algn="ctr"/>
            <a:r>
              <a:rPr lang="en-GB" sz="1500" dirty="0"/>
              <a:t>Accurate Self-assessment</a:t>
            </a:r>
          </a:p>
          <a:p>
            <a:pPr algn="ctr"/>
            <a:r>
              <a:rPr lang="en-GB" sz="1500" dirty="0"/>
              <a:t>Self-confidence</a:t>
            </a:r>
          </a:p>
        </p:txBody>
      </p:sp>
      <p:sp>
        <p:nvSpPr>
          <p:cNvPr id="9" name="Rectangle 8">
            <a:extLst>
              <a:ext uri="{FF2B5EF4-FFF2-40B4-BE49-F238E27FC236}">
                <a16:creationId xmlns:a16="http://schemas.microsoft.com/office/drawing/2014/main" id="{01B21BEF-9ED7-4365-A7C4-D81900CC1AFB}"/>
              </a:ext>
            </a:extLst>
          </p:cNvPr>
          <p:cNvSpPr/>
          <p:nvPr/>
        </p:nvSpPr>
        <p:spPr>
          <a:xfrm>
            <a:off x="1817408" y="3609320"/>
            <a:ext cx="2700000" cy="2700000"/>
          </a:xfrm>
          <a:prstGeom prst="rect">
            <a:avLst/>
          </a:prstGeom>
          <a:solidFill>
            <a:srgbClr val="005EB8">
              <a:alpha val="6666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t>SELF-MANAGEMENT</a:t>
            </a:r>
          </a:p>
          <a:p>
            <a:pPr algn="ctr"/>
            <a:r>
              <a:rPr lang="en-GB" sz="1500" dirty="0"/>
              <a:t>Self-control</a:t>
            </a:r>
          </a:p>
          <a:p>
            <a:pPr algn="ctr"/>
            <a:r>
              <a:rPr lang="en-GB" sz="1500" dirty="0"/>
              <a:t>Transparency</a:t>
            </a:r>
          </a:p>
          <a:p>
            <a:pPr algn="ctr"/>
            <a:r>
              <a:rPr lang="en-GB" sz="1500" dirty="0"/>
              <a:t>Adaptability</a:t>
            </a:r>
          </a:p>
          <a:p>
            <a:pPr algn="ctr"/>
            <a:r>
              <a:rPr lang="en-GB" sz="1500" dirty="0"/>
              <a:t>Achievement Drive</a:t>
            </a:r>
          </a:p>
          <a:p>
            <a:pPr algn="ctr"/>
            <a:r>
              <a:rPr lang="en-GB" sz="1500" dirty="0"/>
              <a:t>Initiative </a:t>
            </a:r>
          </a:p>
        </p:txBody>
      </p:sp>
      <p:sp>
        <p:nvSpPr>
          <p:cNvPr id="3" name="TextBox 2">
            <a:extLst>
              <a:ext uri="{FF2B5EF4-FFF2-40B4-BE49-F238E27FC236}">
                <a16:creationId xmlns:a16="http://schemas.microsoft.com/office/drawing/2014/main" id="{DE9B39C8-BABB-427B-8B68-B929C6CAD8AF}"/>
              </a:ext>
            </a:extLst>
          </p:cNvPr>
          <p:cNvSpPr txBox="1"/>
          <p:nvPr/>
        </p:nvSpPr>
        <p:spPr>
          <a:xfrm>
            <a:off x="1844704" y="409020"/>
            <a:ext cx="2700000" cy="369332"/>
          </a:xfrm>
          <a:prstGeom prst="rect">
            <a:avLst/>
          </a:prstGeom>
          <a:noFill/>
        </p:spPr>
        <p:txBody>
          <a:bodyPr wrap="square" rtlCol="0">
            <a:spAutoFit/>
          </a:bodyPr>
          <a:lstStyle/>
          <a:p>
            <a:pPr algn="ctr"/>
            <a:r>
              <a:rPr lang="en-GB" b="1" dirty="0">
                <a:solidFill>
                  <a:srgbClr val="000000"/>
                </a:solidFill>
              </a:rPr>
              <a:t>SELF</a:t>
            </a:r>
          </a:p>
        </p:txBody>
      </p:sp>
      <p:sp>
        <p:nvSpPr>
          <p:cNvPr id="11" name="TextBox 10">
            <a:extLst>
              <a:ext uri="{FF2B5EF4-FFF2-40B4-BE49-F238E27FC236}">
                <a16:creationId xmlns:a16="http://schemas.microsoft.com/office/drawing/2014/main" id="{7DC7EF73-A886-4B9F-8CAF-D363A07F4109}"/>
              </a:ext>
            </a:extLst>
          </p:cNvPr>
          <p:cNvSpPr txBox="1"/>
          <p:nvPr/>
        </p:nvSpPr>
        <p:spPr>
          <a:xfrm>
            <a:off x="4599616" y="409020"/>
            <a:ext cx="2736000" cy="369332"/>
          </a:xfrm>
          <a:prstGeom prst="rect">
            <a:avLst/>
          </a:prstGeom>
          <a:noFill/>
        </p:spPr>
        <p:txBody>
          <a:bodyPr wrap="square" rtlCol="0">
            <a:spAutoFit/>
          </a:bodyPr>
          <a:lstStyle/>
          <a:p>
            <a:pPr algn="ctr"/>
            <a:r>
              <a:rPr lang="en-GB" b="1" dirty="0">
                <a:solidFill>
                  <a:srgbClr val="000000"/>
                </a:solidFill>
              </a:rPr>
              <a:t>SOCIAL</a:t>
            </a:r>
          </a:p>
        </p:txBody>
      </p:sp>
      <p:sp>
        <p:nvSpPr>
          <p:cNvPr id="12" name="TextBox 11">
            <a:extLst>
              <a:ext uri="{FF2B5EF4-FFF2-40B4-BE49-F238E27FC236}">
                <a16:creationId xmlns:a16="http://schemas.microsoft.com/office/drawing/2014/main" id="{4A7BF0E5-CFDE-44C6-A03C-399731F9A3D2}"/>
              </a:ext>
            </a:extLst>
          </p:cNvPr>
          <p:cNvSpPr txBox="1"/>
          <p:nvPr/>
        </p:nvSpPr>
        <p:spPr>
          <a:xfrm rot="16200000">
            <a:off x="238315" y="4765646"/>
            <a:ext cx="2700000" cy="369332"/>
          </a:xfrm>
          <a:prstGeom prst="rect">
            <a:avLst/>
          </a:prstGeom>
          <a:noFill/>
        </p:spPr>
        <p:txBody>
          <a:bodyPr wrap="square" rtlCol="0">
            <a:spAutoFit/>
          </a:bodyPr>
          <a:lstStyle/>
          <a:p>
            <a:pPr algn="ctr"/>
            <a:r>
              <a:rPr lang="en-GB" b="1" dirty="0">
                <a:solidFill>
                  <a:srgbClr val="000000"/>
                </a:solidFill>
              </a:rPr>
              <a:t>REGULATION</a:t>
            </a:r>
          </a:p>
        </p:txBody>
      </p:sp>
      <p:sp>
        <p:nvSpPr>
          <p:cNvPr id="13" name="TextBox 12">
            <a:extLst>
              <a:ext uri="{FF2B5EF4-FFF2-40B4-BE49-F238E27FC236}">
                <a16:creationId xmlns:a16="http://schemas.microsoft.com/office/drawing/2014/main" id="{F4EC0B82-7646-4B8E-AA21-0AED638FB1A7}"/>
              </a:ext>
            </a:extLst>
          </p:cNvPr>
          <p:cNvSpPr txBox="1"/>
          <p:nvPr/>
        </p:nvSpPr>
        <p:spPr>
          <a:xfrm rot="16200000">
            <a:off x="273733" y="1957334"/>
            <a:ext cx="2700000" cy="369332"/>
          </a:xfrm>
          <a:prstGeom prst="rect">
            <a:avLst/>
          </a:prstGeom>
          <a:noFill/>
        </p:spPr>
        <p:txBody>
          <a:bodyPr wrap="square" rtlCol="0">
            <a:spAutoFit/>
          </a:bodyPr>
          <a:lstStyle/>
          <a:p>
            <a:pPr algn="ctr"/>
            <a:r>
              <a:rPr lang="en-GB" b="1" dirty="0">
                <a:solidFill>
                  <a:srgbClr val="000000"/>
                </a:solidFill>
              </a:rPr>
              <a:t>RECOGNITION</a:t>
            </a:r>
          </a:p>
        </p:txBody>
      </p:sp>
      <p:sp>
        <p:nvSpPr>
          <p:cNvPr id="14" name="TextBox 13">
            <a:extLst>
              <a:ext uri="{FF2B5EF4-FFF2-40B4-BE49-F238E27FC236}">
                <a16:creationId xmlns:a16="http://schemas.microsoft.com/office/drawing/2014/main" id="{0AB5AFFF-1EE7-4AE0-97EA-B0582CCD8A7B}"/>
              </a:ext>
            </a:extLst>
          </p:cNvPr>
          <p:cNvSpPr txBox="1"/>
          <p:nvPr/>
        </p:nvSpPr>
        <p:spPr>
          <a:xfrm>
            <a:off x="1898539" y="6321674"/>
            <a:ext cx="6984776" cy="261610"/>
          </a:xfrm>
          <a:prstGeom prst="rect">
            <a:avLst/>
          </a:prstGeom>
          <a:solidFill>
            <a:schemeClr val="bg1"/>
          </a:solidFill>
        </p:spPr>
        <p:txBody>
          <a:bodyPr wrap="square" rtlCol="0">
            <a:spAutoFit/>
          </a:bodyPr>
          <a:lstStyle/>
          <a:p>
            <a:pPr algn="r"/>
            <a:r>
              <a:rPr lang="en-GB" sz="1100" i="1" dirty="0">
                <a:solidFill>
                  <a:schemeClr val="bg1">
                    <a:lumMod val="50000"/>
                  </a:schemeClr>
                </a:solidFill>
                <a:latin typeface="Arial" panose="020B0604020202020204" pitchFamily="34" charset="0"/>
                <a:cs typeface="Arial" panose="020B0604020202020204" pitchFamily="34" charset="0"/>
              </a:rPr>
              <a:t>Emotional Intelligence Model: Daniel Goleman (2002)</a:t>
            </a:r>
          </a:p>
        </p:txBody>
      </p:sp>
      <p:sp>
        <p:nvSpPr>
          <p:cNvPr id="4" name="Arrow: Right 3">
            <a:extLst>
              <a:ext uri="{FF2B5EF4-FFF2-40B4-BE49-F238E27FC236}">
                <a16:creationId xmlns:a16="http://schemas.microsoft.com/office/drawing/2014/main" id="{CEE18942-2CD0-4B50-8D89-A5BCC64429A8}"/>
              </a:ext>
            </a:extLst>
          </p:cNvPr>
          <p:cNvSpPr/>
          <p:nvPr/>
        </p:nvSpPr>
        <p:spPr>
          <a:xfrm>
            <a:off x="4427984" y="1826972"/>
            <a:ext cx="504056" cy="648072"/>
          </a:xfrm>
          <a:prstGeom prst="rightArrow">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Arrow: Right 15">
            <a:extLst>
              <a:ext uri="{FF2B5EF4-FFF2-40B4-BE49-F238E27FC236}">
                <a16:creationId xmlns:a16="http://schemas.microsoft.com/office/drawing/2014/main" id="{516174A2-43EF-4856-94D2-1D28D246FDF4}"/>
              </a:ext>
            </a:extLst>
          </p:cNvPr>
          <p:cNvSpPr/>
          <p:nvPr/>
        </p:nvSpPr>
        <p:spPr>
          <a:xfrm>
            <a:off x="4517407" y="4624982"/>
            <a:ext cx="355443" cy="648072"/>
          </a:xfrm>
          <a:prstGeom prst="rightArrow">
            <a:avLst/>
          </a:prstGeom>
          <a:solidFill>
            <a:srgbClr val="005EB8">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Arrow: Right 16">
            <a:extLst>
              <a:ext uri="{FF2B5EF4-FFF2-40B4-BE49-F238E27FC236}">
                <a16:creationId xmlns:a16="http://schemas.microsoft.com/office/drawing/2014/main" id="{E1720992-287F-4214-9B8F-D6A4EA330C4C}"/>
              </a:ext>
            </a:extLst>
          </p:cNvPr>
          <p:cNvSpPr/>
          <p:nvPr/>
        </p:nvSpPr>
        <p:spPr>
          <a:xfrm rot="5400000">
            <a:off x="5788800" y="3355200"/>
            <a:ext cx="355443" cy="648072"/>
          </a:xfrm>
          <a:prstGeom prst="rightArrow">
            <a:avLst/>
          </a:prstGeom>
          <a:solidFill>
            <a:srgbClr val="005EB8">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Arrow: Right 17">
            <a:extLst>
              <a:ext uri="{FF2B5EF4-FFF2-40B4-BE49-F238E27FC236}">
                <a16:creationId xmlns:a16="http://schemas.microsoft.com/office/drawing/2014/main" id="{A85EE682-B326-4C6A-A576-1D215BCED0BC}"/>
              </a:ext>
            </a:extLst>
          </p:cNvPr>
          <p:cNvSpPr/>
          <p:nvPr/>
        </p:nvSpPr>
        <p:spPr>
          <a:xfrm rot="5400000">
            <a:off x="2921225" y="3356991"/>
            <a:ext cx="504056" cy="648072"/>
          </a:xfrm>
          <a:prstGeom prst="rightArrow">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960794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50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150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150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par>
                          <p:cTn id="14" fill="hold">
                            <p:stCondLst>
                              <p:cond delay="2000"/>
                            </p:stCondLst>
                            <p:childTnLst>
                              <p:par>
                                <p:cTn id="15" presetID="10" presetClass="entr" presetSubtype="0" fill="hold" grpId="0" nodeType="afterEffect">
                                  <p:stCondLst>
                                    <p:cond delay="150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par>
                          <p:cTn id="18" fill="hold">
                            <p:stCondLst>
                              <p:cond delay="4000"/>
                            </p:stCondLst>
                            <p:childTnLst>
                              <p:par>
                                <p:cTn id="19" presetID="10" presetClass="entr" presetSubtype="0" fill="hold" grpId="0" nodeType="afterEffect">
                                  <p:stCondLst>
                                    <p:cond delay="50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par>
                                <p:cTn id="22" presetID="10" presetClass="entr" presetSubtype="0" fill="hold" grpId="0" nodeType="withEffect">
                                  <p:stCondLst>
                                    <p:cond delay="50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500"/>
                                        <p:tgtEl>
                                          <p:spTgt spid="12"/>
                                        </p:tgtEl>
                                      </p:cBhvr>
                                    </p:animEffect>
                                  </p:childTnLst>
                                </p:cTn>
                              </p:par>
                            </p:childTnLst>
                          </p:cTn>
                        </p:par>
                        <p:par>
                          <p:cTn id="25" fill="hold">
                            <p:stCondLst>
                              <p:cond delay="5000"/>
                            </p:stCondLst>
                            <p:childTnLst>
                              <p:par>
                                <p:cTn id="26" presetID="10" presetClass="entr" presetSubtype="0" fill="hold" grpId="0" nodeType="afterEffect">
                                  <p:stCondLst>
                                    <p:cond delay="150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500"/>
                                        <p:tgtEl>
                                          <p:spTgt spid="4"/>
                                        </p:tgtEl>
                                      </p:cBhvr>
                                    </p:animEffect>
                                  </p:childTnLst>
                                </p:cTn>
                              </p:par>
                            </p:childTnLst>
                          </p:cTn>
                        </p:par>
                        <p:par>
                          <p:cTn id="29" fill="hold">
                            <p:stCondLst>
                              <p:cond delay="7000"/>
                            </p:stCondLst>
                            <p:childTnLst>
                              <p:par>
                                <p:cTn id="30" presetID="10" presetClass="entr" presetSubtype="0" fill="hold" grpId="0" nodeType="afterEffect">
                                  <p:stCondLst>
                                    <p:cond delay="50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par>
                                <p:cTn id="33" presetID="10" presetClass="entr" presetSubtype="0" fill="hold" grpId="0" nodeType="withEffect">
                                  <p:stCondLst>
                                    <p:cond delay="50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childTnLst>
                          </p:cTn>
                        </p:par>
                        <p:par>
                          <p:cTn id="36" fill="hold">
                            <p:stCondLst>
                              <p:cond delay="8000"/>
                            </p:stCondLst>
                            <p:childTnLst>
                              <p:par>
                                <p:cTn id="37" presetID="10" presetClass="entr" presetSubtype="0" fill="hold" grpId="0" nodeType="afterEffect">
                                  <p:stCondLst>
                                    <p:cond delay="150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500"/>
                                        <p:tgtEl>
                                          <p:spTgt spid="17"/>
                                        </p:tgtEl>
                                      </p:cBhvr>
                                    </p:animEffect>
                                  </p:childTnLst>
                                </p:cTn>
                              </p:par>
                              <p:par>
                                <p:cTn id="40" presetID="10" presetClass="entr" presetSubtype="0" fill="hold" grpId="0" nodeType="withEffect">
                                  <p:stCondLst>
                                    <p:cond delay="150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500"/>
                                        <p:tgtEl>
                                          <p:spTgt spid="16"/>
                                        </p:tgtEl>
                                      </p:cBhvr>
                                    </p:animEffect>
                                  </p:childTnLst>
                                </p:cTn>
                              </p:par>
                            </p:childTnLst>
                          </p:cTn>
                        </p:par>
                        <p:par>
                          <p:cTn id="43" fill="hold">
                            <p:stCondLst>
                              <p:cond delay="10000"/>
                            </p:stCondLst>
                            <p:childTnLst>
                              <p:par>
                                <p:cTn id="44" presetID="10" presetClass="entr" presetSubtype="0" fill="hold" grpId="0" nodeType="afterEffect">
                                  <p:stCondLst>
                                    <p:cond delay="500"/>
                                  </p:stCondLst>
                                  <p:childTnLst>
                                    <p:set>
                                      <p:cBhvr>
                                        <p:cTn id="45" dur="1" fill="hold">
                                          <p:stCondLst>
                                            <p:cond delay="0"/>
                                          </p:stCondLst>
                                        </p:cTn>
                                        <p:tgtEl>
                                          <p:spTgt spid="7"/>
                                        </p:tgtEl>
                                        <p:attrNameLst>
                                          <p:attrName>style.visibility</p:attrName>
                                        </p:attrNameLst>
                                      </p:cBhvr>
                                      <p:to>
                                        <p:strVal val="visible"/>
                                      </p:to>
                                    </p:set>
                                    <p:animEffect transition="in" filter="fade">
                                      <p:cBhvr>
                                        <p:cTn id="4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3" grpId="0"/>
      <p:bldP spid="11" grpId="0"/>
      <p:bldP spid="12" grpId="0"/>
      <p:bldP spid="13" grpId="0"/>
      <p:bldP spid="4" grpId="0" animBg="1"/>
      <p:bldP spid="16" grpId="0" animBg="1"/>
      <p:bldP spid="17" grpId="0" animBg="1"/>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773AE8B-D838-4C42-AE81-E53796902A46}"/>
              </a:ext>
            </a:extLst>
          </p:cNvPr>
          <p:cNvSpPr/>
          <p:nvPr/>
        </p:nvSpPr>
        <p:spPr>
          <a:xfrm>
            <a:off x="1403648" y="6453336"/>
            <a:ext cx="3672408" cy="2616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050" name="Picture 2" descr="Image result for normal distribution curves">
            <a:extLst>
              <a:ext uri="{FF2B5EF4-FFF2-40B4-BE49-F238E27FC236}">
                <a16:creationId xmlns:a16="http://schemas.microsoft.com/office/drawing/2014/main" id="{1C1BC4C1-6FB6-4F1F-B9F5-53054E853A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19" y="764704"/>
            <a:ext cx="9350478" cy="54787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2506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Cultural web">
            <a:extLst>
              <a:ext uri="{FF2B5EF4-FFF2-40B4-BE49-F238E27FC236}">
                <a16:creationId xmlns:a16="http://schemas.microsoft.com/office/drawing/2014/main" id="{1A1F5FFA-B11E-42C6-AB44-E04201C2F4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8" y="1484784"/>
            <a:ext cx="8973304" cy="38884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9476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54FCDA2908A5F459E3BF456555632CB" ma:contentTypeVersion="10" ma:contentTypeDescription="Create a new document." ma:contentTypeScope="" ma:versionID="22e11091520c6e92eb1070316910d23d">
  <xsd:schema xmlns:xsd="http://www.w3.org/2001/XMLSchema" xmlns:xs="http://www.w3.org/2001/XMLSchema" xmlns:p="http://schemas.microsoft.com/office/2006/metadata/properties" xmlns:ns3="2353dd4c-fd33-4163-be9c-ba87d2578944" targetNamespace="http://schemas.microsoft.com/office/2006/metadata/properties" ma:root="true" ma:fieldsID="b05aa3e0159397e5dd520390e4dc8dc8" ns3:_="">
    <xsd:import namespace="2353dd4c-fd33-4163-be9c-ba87d257894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53dd4c-fd33-4163-be9c-ba87d25789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8CC4FE4-4275-4863-AE71-C59FF0DBDD97}">
  <ds:schemaRefs>
    <ds:schemaRef ds:uri="http://schemas.microsoft.com/sharepoint/v3/contenttype/forms"/>
  </ds:schemaRefs>
</ds:datastoreItem>
</file>

<file path=customXml/itemProps2.xml><?xml version="1.0" encoding="utf-8"?>
<ds:datastoreItem xmlns:ds="http://schemas.openxmlformats.org/officeDocument/2006/customXml" ds:itemID="{614DD37E-4D77-413E-9306-EF4E2F18E3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53dd4c-fd33-4163-be9c-ba87d25789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B61CBA6-3323-4127-9FDE-F31E4E7555F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145</TotalTime>
  <Words>588</Words>
  <Application>Microsoft Office PowerPoint</Application>
  <PresentationFormat>On-screen Show (4:3)</PresentationFormat>
  <Paragraphs>116</Paragraphs>
  <Slides>17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Leadership for Improvement Developing and fine tuning your leadership skills</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for Improvement Developing and fine tuning your leadership skills</dc:title>
  <dc:creator>Alan Nobbs</dc:creator>
  <cp:lastModifiedBy>Alan Nobbs</cp:lastModifiedBy>
  <cp:revision>9</cp:revision>
  <dcterms:created xsi:type="dcterms:W3CDTF">2020-09-04T13:17:50Z</dcterms:created>
  <dcterms:modified xsi:type="dcterms:W3CDTF">2021-06-08T08:41:42Z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0x010100E54FCDA2908A5F459E3BF456555632CB</vt:lpwstr>
  </property>
</Properties>
</file>