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</p:sldMasterIdLst>
  <p:notesMasterIdLst>
    <p:notesMasterId r:id="rId44"/>
  </p:notesMasterIdLst>
  <p:sldIdLst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58" r:id="rId4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4720" autoAdjust="0"/>
  </p:normalViewPr>
  <p:slideViewPr>
    <p:cSldViewPr snapToGrid="0">
      <p:cViewPr varScale="1">
        <p:scale>
          <a:sx n="70" d="100"/>
          <a:sy n="70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04BAC-710D-4D92-8A03-4BDF5B20A501}" type="datetimeFigureOut">
              <a:rPr lang="en-GB" smtClean="0"/>
              <a:t>07/07/2021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45454-37C0-41FE-95D8-DC4A04AA25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80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revisit how</a:t>
            </a:r>
            <a:r>
              <a:rPr lang="en-GB" baseline="0" dirty="0" smtClean="0"/>
              <a:t> we got here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C802E-1A66-4FA5-BCB0-532C0BF9AE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8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Duncan</a:t>
            </a:r>
            <a:r>
              <a:rPr lang="en-GB" baseline="0" dirty="0" smtClean="0"/>
              <a:t> to cover CP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C802E-1A66-4FA5-BCB0-532C0BF9AE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86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Endorsed many of the prior changes </a:t>
            </a:r>
            <a:r>
              <a:rPr lang="mr-IN" dirty="0" smtClean="0"/>
              <a:t>–</a:t>
            </a:r>
            <a:r>
              <a:rPr lang="en-US" dirty="0" smtClean="0"/>
              <a:t> UIU, UANs, </a:t>
            </a:r>
            <a:r>
              <a:rPr lang="en-US" dirty="0" err="1" smtClean="0"/>
              <a:t>daycase</a:t>
            </a:r>
            <a:r>
              <a:rPr lang="en-US" baseline="0" dirty="0" smtClean="0"/>
              <a:t>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C528F-FF01-0449-9BC3-5D3C64A343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5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0" y="0"/>
            <a:ext cx="8516486" cy="1764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2062" y="1709245"/>
            <a:ext cx="8038474" cy="1453451"/>
          </a:xfrm>
          <a:prstGeom prst="rect">
            <a:avLst/>
          </a:prstGeom>
        </p:spPr>
        <p:txBody>
          <a:bodyPr anchor="t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042" y="3162697"/>
            <a:ext cx="8041481" cy="6549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sub heading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9" y="3760525"/>
            <a:ext cx="4021936" cy="2336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41" y="3760525"/>
            <a:ext cx="3911982" cy="2336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7" y="6174377"/>
            <a:ext cx="8208642" cy="5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642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0" y="5687368"/>
            <a:ext cx="8655943" cy="117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6" y="246004"/>
            <a:ext cx="1214845" cy="48952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55589" y="843463"/>
            <a:ext cx="8157567" cy="10288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heading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55586" y="1872345"/>
            <a:ext cx="8158172" cy="4180148"/>
          </a:xfrm>
          <a:prstGeom prst="rect">
            <a:avLst/>
          </a:prstGeom>
        </p:spPr>
        <p:txBody>
          <a:bodyPr lIns="36000" tIns="36000" rIns="36000" bIns="3600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>
          <a:xfrm>
            <a:off x="6655756" y="6273502"/>
            <a:ext cx="2057400" cy="365125"/>
          </a:xfrm>
        </p:spPr>
        <p:txBody>
          <a:bodyPr/>
          <a:lstStyle/>
          <a:p>
            <a:fld id="{F27D839A-37BE-40C4-84CD-23A2D4009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58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0" y="5687368"/>
            <a:ext cx="8655943" cy="117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6" y="246004"/>
            <a:ext cx="1214845" cy="48952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55589" y="843463"/>
            <a:ext cx="8157567" cy="10288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heading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>
          <a:xfrm>
            <a:off x="6655756" y="6273502"/>
            <a:ext cx="2057400" cy="365125"/>
          </a:xfrm>
        </p:spPr>
        <p:txBody>
          <a:bodyPr/>
          <a:lstStyle/>
          <a:p>
            <a:fld id="{F27D839A-37BE-40C4-84CD-23A2D4009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28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0" y="5687368"/>
            <a:ext cx="8655943" cy="117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6" y="246004"/>
            <a:ext cx="1214845" cy="48952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60718" y="2291220"/>
            <a:ext cx="8047112" cy="1028883"/>
          </a:xfrm>
          <a:prstGeom prst="rect">
            <a:avLst/>
          </a:prstGeom>
        </p:spPr>
        <p:txBody>
          <a:bodyPr/>
          <a:lstStyle>
            <a:lvl1pPr>
              <a:defRPr sz="4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60712" y="3320103"/>
            <a:ext cx="8047709" cy="1250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sub-heading</a:t>
            </a:r>
          </a:p>
        </p:txBody>
      </p:sp>
    </p:spTree>
    <p:extLst>
      <p:ext uri="{BB962C8B-B14F-4D97-AF65-F5344CB8AC3E}">
        <p14:creationId xmlns:p14="http://schemas.microsoft.com/office/powerpoint/2010/main" val="407588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d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0" y="5687368"/>
            <a:ext cx="8655943" cy="117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6" y="246004"/>
            <a:ext cx="1214845" cy="4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0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4798"/>
            <a:ext cx="8229600" cy="45254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1AA2B7-203C-A54B-958D-4B77F948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26342-7198-634B-8FF9-D0E9F3D0BA82}" type="datetimeFigureOut">
              <a:rPr lang="en-GB" altLang="en-US"/>
              <a:pPr/>
              <a:t>07/07/2021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4FAFE6-72CB-C548-818D-1628347F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7ADF08-D11C-2E4B-AB83-416A0A1D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0040C-F748-7D46-9D55-5EC2AE1387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352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D839A-37BE-40C4-84CD-23A2D4009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72" r:id="rId3"/>
    <p:sldLayoutId id="2147483669" r:id="rId4"/>
    <p:sldLayoutId id="2147483671" r:id="rId5"/>
    <p:sldLayoutId id="214748367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0.jp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Elective recovery and daycase pathways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042" y="3162697"/>
            <a:ext cx="8041481" cy="5044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John McGrath, Joint Clinical Lead (GIRFT)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22"/>
            <a:ext cx="7163841" cy="689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4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Principles of recovery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COVID protected and COVID resilient</a:t>
            </a:r>
          </a:p>
          <a:p>
            <a:pPr lvl="1">
              <a:lnSpc>
                <a:spcPct val="150000"/>
              </a:lnSpc>
            </a:pPr>
            <a:r>
              <a:rPr lang="en-GB" sz="2000" dirty="0" smtClean="0"/>
              <a:t>Daycase / non-admitted</a:t>
            </a:r>
          </a:p>
          <a:p>
            <a:pPr lvl="1">
              <a:lnSpc>
                <a:spcPct val="150000"/>
              </a:lnSpc>
            </a:pPr>
            <a:r>
              <a:rPr lang="en-GB" sz="2000" dirty="0" smtClean="0"/>
              <a:t>Minimally-invasive</a:t>
            </a:r>
          </a:p>
          <a:p>
            <a:pPr lvl="1">
              <a:lnSpc>
                <a:spcPct val="150000"/>
              </a:lnSpc>
            </a:pPr>
            <a:r>
              <a:rPr lang="en-GB" sz="2000" dirty="0" smtClean="0"/>
              <a:t>COVID testing</a:t>
            </a:r>
          </a:p>
          <a:p>
            <a:pPr lvl="1">
              <a:lnSpc>
                <a:spcPct val="150000"/>
              </a:lnSpc>
            </a:pPr>
            <a:r>
              <a:rPr lang="en-GB" sz="2000" dirty="0" smtClean="0"/>
              <a:t>Vaccination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Reduced OP attendances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Avoid over-crowding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Clinical prioritisation</a:t>
            </a:r>
          </a:p>
        </p:txBody>
      </p:sp>
    </p:spTree>
    <p:extLst>
      <p:ext uri="{BB962C8B-B14F-4D97-AF65-F5344CB8AC3E}">
        <p14:creationId xmlns:p14="http://schemas.microsoft.com/office/powerpoint/2010/main" val="6105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27" y="1"/>
            <a:ext cx="4799062" cy="611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5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78" y="65817"/>
            <a:ext cx="3035499" cy="613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7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IRFT website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" r="-3323"/>
          <a:stretch>
            <a:fillRect/>
          </a:stretch>
        </p:blipFill>
        <p:spPr>
          <a:xfrm>
            <a:off x="0" y="0"/>
            <a:ext cx="8229600" cy="4525963"/>
          </a:xfrm>
        </p:spPr>
      </p:pic>
      <p:pic>
        <p:nvPicPr>
          <p:cNvPr id="5" name="Picture 4" descr="Tim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767"/>
            <a:ext cx="9144000" cy="14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IRFT National report 201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12" r="-53812"/>
          <a:stretch>
            <a:fillRect/>
          </a:stretch>
        </p:blipFill>
        <p:spPr>
          <a:xfrm>
            <a:off x="0" y="0"/>
            <a:ext cx="11647488" cy="6405562"/>
          </a:xfrm>
        </p:spPr>
      </p:pic>
      <p:pic>
        <p:nvPicPr>
          <p:cNvPr id="3" name="Picture 2" descr="SH 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187799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IRFT 18 recommendation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2" r="-11342"/>
          <a:stretch>
            <a:fillRect/>
          </a:stretch>
        </p:blipFill>
        <p:spPr>
          <a:xfrm>
            <a:off x="-1112182" y="0"/>
            <a:ext cx="11395665" cy="5868537"/>
          </a:xfrm>
        </p:spPr>
      </p:pic>
    </p:spTree>
    <p:extLst>
      <p:ext uri="{BB962C8B-B14F-4D97-AF65-F5344CB8AC3E}">
        <p14:creationId xmlns:p14="http://schemas.microsoft.com/office/powerpoint/2010/main" val="231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 programme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9262" b="9262"/>
          <a:stretch>
            <a:fillRect/>
          </a:stretch>
        </p:blipFill>
        <p:spPr>
          <a:xfrm>
            <a:off x="4606925" y="2241550"/>
            <a:ext cx="4537075" cy="24955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1" y="2242057"/>
            <a:ext cx="3601094" cy="2495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27" y="4764839"/>
            <a:ext cx="4686300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/>
              <a:t>Emergency in elective care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System-based recovery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Green pathways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Locking in positive pathway changes </a:t>
            </a:r>
          </a:p>
          <a:p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5297645"/>
            <a:ext cx="1892300" cy="11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ramework guide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31" r="-74431"/>
          <a:stretch>
            <a:fillRect/>
          </a:stretch>
        </p:blipFill>
        <p:spPr>
          <a:xfrm>
            <a:off x="-2641600" y="207426"/>
            <a:ext cx="11785600" cy="6481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2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for recovery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ramework for recovery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98" b="-7898"/>
          <a:stretch>
            <a:fillRect/>
          </a:stretch>
        </p:blipFill>
        <p:spPr>
          <a:xfrm>
            <a:off x="764274" y="1837641"/>
            <a:ext cx="7806519" cy="4293284"/>
          </a:xfrm>
        </p:spPr>
      </p:pic>
    </p:spTree>
    <p:extLst>
      <p:ext uri="{BB962C8B-B14F-4D97-AF65-F5344CB8AC3E}">
        <p14:creationId xmlns:p14="http://schemas.microsoft.com/office/powerpoint/2010/main" val="41052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Scale of the problem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The opportunities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Principles of recovery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GIRFT alignment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GIRFT methodology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GIRFT Academy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12" y="2856964"/>
            <a:ext cx="1034777" cy="13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06" y="2856965"/>
            <a:ext cx="1509600" cy="13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1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89" y="529564"/>
            <a:ext cx="8157567" cy="1028883"/>
          </a:xfrm>
        </p:spPr>
        <p:txBody>
          <a:bodyPr/>
          <a:lstStyle/>
          <a:p>
            <a:r>
              <a:rPr lang="en-US" dirty="0" smtClean="0"/>
              <a:t>Sentinel metrics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entinel metric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7" r="-6287"/>
          <a:stretch>
            <a:fillRect/>
          </a:stretch>
        </p:blipFill>
        <p:spPr>
          <a:xfrm>
            <a:off x="914400" y="1359304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40961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 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Across the 5 ICS’s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‘Gateway’ visits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High-volume low complexity hubs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Pathway development</a:t>
            </a:r>
          </a:p>
          <a:p>
            <a:pPr>
              <a:lnSpc>
                <a:spcPct val="120000"/>
              </a:lnSpc>
            </a:pPr>
            <a:r>
              <a:rPr lang="en-US" sz="2000" dirty="0" err="1" smtClean="0"/>
              <a:t>Passporting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Identifying and sharing best practice</a:t>
            </a:r>
          </a:p>
          <a:p>
            <a:endParaRPr lang="en-US" sz="2000" dirty="0" smtClean="0"/>
          </a:p>
        </p:txBody>
      </p:sp>
      <p:pic>
        <p:nvPicPr>
          <p:cNvPr id="4" name="Picture 3" descr="GIRFT-Logo-300-RGB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6126165"/>
            <a:ext cx="2527300" cy="6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athway UR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72" r="-10172"/>
          <a:stretch>
            <a:fillRect/>
          </a:stretch>
        </p:blipFill>
        <p:spPr>
          <a:xfrm>
            <a:off x="232012" y="822200"/>
            <a:ext cx="9180374" cy="5048744"/>
          </a:xfrm>
        </p:spPr>
      </p:pic>
    </p:spTree>
    <p:extLst>
      <p:ext uri="{BB962C8B-B14F-4D97-AF65-F5344CB8AC3E}">
        <p14:creationId xmlns:p14="http://schemas.microsoft.com/office/powerpoint/2010/main" val="19490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Re-establish key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UANs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Urology investigation units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Workforce</a:t>
            </a:r>
          </a:p>
          <a:p>
            <a:pPr>
              <a:lnSpc>
                <a:spcPct val="120000"/>
              </a:lnSpc>
            </a:pPr>
            <a:r>
              <a:rPr lang="en-US" sz="2800" dirty="0" err="1" smtClean="0"/>
              <a:t>Daycase</a:t>
            </a:r>
            <a:r>
              <a:rPr lang="en-US" sz="2800" dirty="0" smtClean="0"/>
              <a:t> pathways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Out-patient transformation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Emergency care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37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TURBT pathway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TURBT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r="-94"/>
          <a:stretch>
            <a:fillRect/>
          </a:stretch>
        </p:blipFill>
        <p:spPr>
          <a:xfrm>
            <a:off x="914400" y="160496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8176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 surgery pathway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BOO Surgery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4" r="-7544"/>
          <a:stretch>
            <a:fillRect/>
          </a:stretch>
        </p:blipFill>
        <p:spPr>
          <a:xfrm>
            <a:off x="914400" y="160496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39006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URS pathway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Daycase UR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4" r="-6524"/>
          <a:stretch>
            <a:fillRect/>
          </a:stretch>
        </p:blipFill>
        <p:spPr>
          <a:xfrm>
            <a:off x="914400" y="160496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31863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 transformation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Virtual consult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39" r="-33539"/>
          <a:stretch>
            <a:fillRect/>
          </a:stretch>
        </p:blipFill>
        <p:spPr>
          <a:xfrm>
            <a:off x="914400" y="160496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11887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GIRFT Academy Collaborative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BAUN_Logo_Website.pn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616" b="-59616"/>
          <a:stretch>
            <a:fillRect/>
          </a:stretch>
        </p:blipFill>
        <p:spPr>
          <a:xfrm>
            <a:off x="6108700" y="1600200"/>
            <a:ext cx="3035300" cy="1670050"/>
          </a:xfrm>
        </p:spPr>
      </p:pic>
      <p:pic>
        <p:nvPicPr>
          <p:cNvPr id="5" name="Picture 4" descr="BADS-2019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4445001"/>
            <a:ext cx="4737100" cy="3158067"/>
          </a:xfrm>
          <a:prstGeom prst="rect">
            <a:avLst/>
          </a:prstGeom>
        </p:spPr>
      </p:pic>
      <p:pic>
        <p:nvPicPr>
          <p:cNvPr id="6" name="Picture 5" descr="NHSE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5473701"/>
            <a:ext cx="5200650" cy="1181100"/>
          </a:xfrm>
          <a:prstGeom prst="rect">
            <a:avLst/>
          </a:prstGeom>
        </p:spPr>
      </p:pic>
      <p:pic>
        <p:nvPicPr>
          <p:cNvPr id="7" name="Picture 6" descr="GIRFT-Logo-300-RGB-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108201"/>
            <a:ext cx="3835400" cy="962239"/>
          </a:xfrm>
          <a:prstGeom prst="rect">
            <a:avLst/>
          </a:prstGeom>
        </p:spPr>
      </p:pic>
      <p:pic>
        <p:nvPicPr>
          <p:cNvPr id="8" name="Picture 7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759200"/>
            <a:ext cx="4597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IRFT library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62" r="-28262"/>
          <a:stretch>
            <a:fillRect/>
          </a:stretch>
        </p:blipFill>
        <p:spPr>
          <a:xfrm>
            <a:off x="-1237967" y="398220"/>
            <a:ext cx="9902825" cy="5446713"/>
          </a:xfrm>
        </p:spPr>
      </p:pic>
    </p:spTree>
    <p:extLst>
      <p:ext uri="{BB962C8B-B14F-4D97-AF65-F5344CB8AC3E}">
        <p14:creationId xmlns:p14="http://schemas.microsoft.com/office/powerpoint/2010/main" val="33933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3" y="44085"/>
            <a:ext cx="4820642" cy="578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Focused working groups – 4 areas initially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Chair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BAUS Sections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Relevant stakeholders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Virtual working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High level guidance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Sign-posting / collation of existing material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29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Best practice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71" r="-78471"/>
          <a:stretch>
            <a:fillRect/>
          </a:stretch>
        </p:blipFill>
        <p:spPr>
          <a:xfrm>
            <a:off x="-2855741" y="218367"/>
            <a:ext cx="10639425" cy="5851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56" y="2438401"/>
            <a:ext cx="4628444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Upper </a:t>
            </a:r>
            <a:r>
              <a:rPr lang="en-US" sz="2400" dirty="0" err="1" smtClean="0"/>
              <a:t>decile</a:t>
            </a:r>
            <a:r>
              <a:rPr lang="en-US" sz="2400" dirty="0" smtClean="0"/>
              <a:t> performance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Innovative practice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Key stakeholders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BAUS</a:t>
            </a:r>
            <a:br>
              <a:rPr lang="en-US" sz="2000" dirty="0" smtClean="0"/>
            </a:br>
            <a:r>
              <a:rPr lang="en-US" sz="2000" dirty="0" smtClean="0"/>
              <a:t>BAUN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BADS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NHSE/I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Task and finish working group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Implementation, measurement and QI</a:t>
            </a:r>
          </a:p>
          <a:p>
            <a:pPr>
              <a:lnSpc>
                <a:spcPct val="130000"/>
              </a:lnSpc>
            </a:pPr>
            <a:endParaRPr lang="en-US" sz="2400" dirty="0" smtClean="0"/>
          </a:p>
          <a:p>
            <a:pPr lvl="1">
              <a:lnSpc>
                <a:spcPct val="130000"/>
              </a:lnSpc>
            </a:pPr>
            <a:endParaRPr lang="en-US" sz="2000" dirty="0" smtClean="0"/>
          </a:p>
          <a:p>
            <a:pPr>
              <a:lnSpc>
                <a:spcPct val="130000"/>
              </a:lnSpc>
            </a:pPr>
            <a:endParaRPr lang="en-US" sz="2400" dirty="0" smtClean="0"/>
          </a:p>
          <a:p>
            <a:pPr>
              <a:lnSpc>
                <a:spcPct val="13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14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GIRFT ‘deep dives’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Re-establish visits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Dissemination of data pack / letters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Gateway document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Pre-visit questionnaire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Provider level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UAN level</a:t>
            </a:r>
          </a:p>
          <a:p>
            <a:pPr>
              <a:lnSpc>
                <a:spcPct val="120000"/>
              </a:lnSpc>
            </a:pPr>
            <a:endParaRPr lang="en-US" sz="2800" dirty="0" smtClean="0"/>
          </a:p>
          <a:p>
            <a:pPr>
              <a:lnSpc>
                <a:spcPct val="12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39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Deep dive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Recovery situation</a:t>
            </a:r>
          </a:p>
          <a:p>
            <a:r>
              <a:rPr lang="en-GB" dirty="0" smtClean="0"/>
              <a:t>Networking arrangements</a:t>
            </a:r>
          </a:p>
          <a:p>
            <a:r>
              <a:rPr lang="en-GB" dirty="0" smtClean="0"/>
              <a:t>Provision of UIUs at diagnostic end</a:t>
            </a:r>
          </a:p>
          <a:p>
            <a:r>
              <a:rPr lang="en-GB" dirty="0" smtClean="0"/>
              <a:t>Consideration of HVLC (cold) sites</a:t>
            </a:r>
          </a:p>
          <a:p>
            <a:r>
              <a:rPr lang="en-GB" dirty="0" smtClean="0"/>
              <a:t>System opportunities / differences</a:t>
            </a:r>
          </a:p>
          <a:p>
            <a:r>
              <a:rPr lang="en-GB" dirty="0" smtClean="0"/>
              <a:t>Operational support</a:t>
            </a:r>
          </a:p>
          <a:p>
            <a:r>
              <a:rPr lang="en-GB" dirty="0" smtClean="0"/>
              <a:t>Workforce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" y="740702"/>
            <a:ext cx="9131383" cy="558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7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06" y="851084"/>
            <a:ext cx="11028528" cy="523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3707"/>
            <a:ext cx="8388424" cy="551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Outstanding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Capacity</a:t>
            </a:r>
          </a:p>
          <a:p>
            <a:r>
              <a:rPr lang="en-GB" dirty="0" smtClean="0"/>
              <a:t>Low clinical priority procedures</a:t>
            </a:r>
          </a:p>
          <a:p>
            <a:r>
              <a:rPr lang="en-GB" dirty="0" smtClean="0"/>
              <a:t>Training</a:t>
            </a:r>
          </a:p>
          <a:p>
            <a:r>
              <a:rPr lang="en-GB" dirty="0" smtClean="0"/>
              <a:t>Future-proofing</a:t>
            </a:r>
          </a:p>
          <a:p>
            <a:r>
              <a:rPr lang="en-GB" dirty="0" smtClean="0"/>
              <a:t>Workforce</a:t>
            </a:r>
          </a:p>
          <a:p>
            <a:r>
              <a:rPr lang="en-GB" dirty="0" smtClean="0"/>
              <a:t>Health and well-being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0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Questions </a:t>
            </a:r>
            <a:r>
              <a:rPr lang="en-GB" smtClean="0"/>
              <a:t>and comments</a:t>
            </a:r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3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across England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8" y="1906967"/>
            <a:ext cx="5975350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5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 region – all procedures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" y="1839013"/>
            <a:ext cx="78486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for Urology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1" y="1700213"/>
            <a:ext cx="6335712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 region - urology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" y="1799088"/>
            <a:ext cx="7707313" cy="39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8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54991"/>
            <a:ext cx="8748465" cy="516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6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77" y="219872"/>
            <a:ext cx="3203061" cy="604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4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HS GIRFT">
  <a:themeElements>
    <a:clrScheme name="NHS GIRFT colour selection">
      <a:dk1>
        <a:srgbClr val="000000"/>
      </a:dk1>
      <a:lt1>
        <a:srgbClr val="FFFFFF"/>
      </a:lt1>
      <a:dk2>
        <a:srgbClr val="425563"/>
      </a:dk2>
      <a:lt2>
        <a:srgbClr val="E8EDEE"/>
      </a:lt2>
      <a:accent1>
        <a:srgbClr val="005EB8"/>
      </a:accent1>
      <a:accent2>
        <a:srgbClr val="003087"/>
      </a:accent2>
      <a:accent3>
        <a:srgbClr val="00A9CE"/>
      </a:accent3>
      <a:accent4>
        <a:srgbClr val="0072CE"/>
      </a:accent4>
      <a:accent5>
        <a:srgbClr val="00A499"/>
      </a:accent5>
      <a:accent6>
        <a:srgbClr val="006747"/>
      </a:accent6>
      <a:hlink>
        <a:srgbClr val="003087"/>
      </a:hlink>
      <a:folHlink>
        <a:srgbClr val="003087"/>
      </a:folHlink>
    </a:clrScheme>
    <a:fontScheme name="NH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WSAPHistory xmlns="b8ad2290-f9fa-42ee-8bba-c9e9de11857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B06017C54D6459F6800865B73B3CB" ma:contentTypeVersion="18" ma:contentTypeDescription="Create a new document." ma:contentTypeScope="" ma:versionID="987105a1c5822ce037e58198273a041a">
  <xsd:schema xmlns:xsd="http://www.w3.org/2001/XMLSchema" xmlns:xs="http://www.w3.org/2001/XMLSchema" xmlns:p="http://schemas.microsoft.com/office/2006/metadata/properties" xmlns:ns1="http://schemas.microsoft.com/sharepoint/v3" xmlns:ns2="58e8f69e-7f24-4b73-9b6d-8ee4ef8efd83" xmlns:ns3="b8ad2290-f9fa-42ee-8bba-c9e9de11857b" targetNamespace="http://schemas.microsoft.com/office/2006/metadata/properties" ma:root="true" ma:fieldsID="3a8c397a038cf7d714675b55b96f2f79" ns1:_="" ns2:_="" ns3:_="">
    <xsd:import namespace="http://schemas.microsoft.com/sharepoint/v3"/>
    <xsd:import namespace="58e8f69e-7f24-4b73-9b6d-8ee4ef8efd83"/>
    <xsd:import namespace="b8ad2290-f9fa-42ee-8bba-c9e9de1185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1:PublishingStartDate" minOccurs="0"/>
                <xsd:element ref="ns1:PublishingExpirationDate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IWSAPHistory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8f69e-7f24-4b73-9b6d-8ee4ef8efd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2290-f9fa-42ee-8bba-c9e9de1185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IWSAPHistory" ma:index="17" nillable="true" ma:displayName="IWSAPHistory" ma:hidden="true" ma:internalName="IWSAPHistory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36B923-7714-4434-809A-16B782138B25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8ad2290-f9fa-42ee-8bba-c9e9de11857b"/>
    <ds:schemaRef ds:uri="http://purl.org/dc/elements/1.1/"/>
    <ds:schemaRef ds:uri="58e8f69e-7f24-4b73-9b6d-8ee4ef8efd8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2FD121-323E-4C2B-AEB9-0E83B56E3B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e8f69e-7f24-4b73-9b6d-8ee4ef8efd83"/>
    <ds:schemaRef ds:uri="b8ad2290-f9fa-42ee-8bba-c9e9de1185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BB83EF-1C4A-4E41-9634-67DFCF171F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</TotalTime>
  <Words>254</Words>
  <Application>Microsoft Office PowerPoint</Application>
  <PresentationFormat>On-screen Show (4:3)</PresentationFormat>
  <Paragraphs>97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NHS GIRFT</vt:lpstr>
      <vt:lpstr> Elective recovery and daycase pathways</vt:lpstr>
      <vt:lpstr>Overview</vt:lpstr>
      <vt:lpstr>PowerPoint Presentation</vt:lpstr>
      <vt:lpstr>Position across England</vt:lpstr>
      <vt:lpstr>By region – all procedures</vt:lpstr>
      <vt:lpstr>Position for Urology</vt:lpstr>
      <vt:lpstr>By region - urology</vt:lpstr>
      <vt:lpstr>PowerPoint Presentation</vt:lpstr>
      <vt:lpstr>PowerPoint Presentation</vt:lpstr>
      <vt:lpstr>PowerPoint Presentation</vt:lpstr>
      <vt:lpstr>Principles of recovery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London programme</vt:lpstr>
      <vt:lpstr>PowerPoint Presentation</vt:lpstr>
      <vt:lpstr>Framework for recovery</vt:lpstr>
      <vt:lpstr>Sentinel metrics</vt:lpstr>
      <vt:lpstr>London Programme</vt:lpstr>
      <vt:lpstr>PowerPoint Presentation</vt:lpstr>
      <vt:lpstr>Re-establish key priorities</vt:lpstr>
      <vt:lpstr>TURBT pathway</vt:lpstr>
      <vt:lpstr>BOO surgery pathway</vt:lpstr>
      <vt:lpstr>URS pathway</vt:lpstr>
      <vt:lpstr>OP transformation</vt:lpstr>
      <vt:lpstr>GIRFT Academy Collaborative</vt:lpstr>
      <vt:lpstr>PowerPoint Presentation</vt:lpstr>
      <vt:lpstr>Mechanism</vt:lpstr>
      <vt:lpstr>Outputs</vt:lpstr>
      <vt:lpstr>Principles</vt:lpstr>
      <vt:lpstr>GIRFT ‘deep dives’</vt:lpstr>
      <vt:lpstr>Deep dive</vt:lpstr>
      <vt:lpstr>PowerPoint Presentation</vt:lpstr>
      <vt:lpstr>PowerPoint Presentation</vt:lpstr>
      <vt:lpstr>PowerPoint Presentation</vt:lpstr>
      <vt:lpstr>Outstanding challenges</vt:lpstr>
      <vt:lpstr>Questions and comments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Beadle</dc:creator>
  <cp:lastModifiedBy>mcgrathj</cp:lastModifiedBy>
  <cp:revision>434</cp:revision>
  <cp:lastPrinted>2018-02-15T18:51:07Z</cp:lastPrinted>
  <dcterms:created xsi:type="dcterms:W3CDTF">2018-02-09T10:02:24Z</dcterms:created>
  <dcterms:modified xsi:type="dcterms:W3CDTF">2021-07-07T11:02:25Z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0x010100A87B06017C54D6459F6800865B73B3CB</vt:lpwstr>
  </property>
  <property fmtid="{D5CDD505-2E9C-101B-9397-08002B2CF9AE}" pid="3" name="AuthorIds_UIVersion_2048">
    <vt:lpwstr>264</vt:lpwstr>
  </property>
</Properties>
</file>