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326" r:id="rId3"/>
    <p:sldId id="263" r:id="rId4"/>
    <p:sldId id="264" r:id="rId5"/>
    <p:sldId id="329" r:id="rId6"/>
    <p:sldId id="331" r:id="rId7"/>
    <p:sldId id="267" r:id="rId8"/>
    <p:sldId id="265" r:id="rId9"/>
    <p:sldId id="332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322" r:id="rId19"/>
    <p:sldId id="277" r:id="rId20"/>
    <p:sldId id="279" r:id="rId21"/>
    <p:sldId id="280" r:id="rId22"/>
    <p:sldId id="281" r:id="rId23"/>
    <p:sldId id="282" r:id="rId24"/>
    <p:sldId id="283" r:id="rId25"/>
    <p:sldId id="327" r:id="rId26"/>
    <p:sldId id="294" r:id="rId27"/>
    <p:sldId id="312" r:id="rId28"/>
    <p:sldId id="311" r:id="rId29"/>
    <p:sldId id="313" r:id="rId30"/>
    <p:sldId id="314" r:id="rId31"/>
    <p:sldId id="3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3"/>
    <p:restoredTop sz="94720"/>
  </p:normalViewPr>
  <p:slideViewPr>
    <p:cSldViewPr snapToGrid="0" snapToObjects="1">
      <p:cViewPr varScale="1">
        <p:scale>
          <a:sx n="203" d="100"/>
          <a:sy n="203" d="100"/>
        </p:scale>
        <p:origin x="176" y="432"/>
      </p:cViewPr>
      <p:guideLst/>
    </p:cSldViewPr>
  </p:slideViewPr>
  <p:outlineViewPr>
    <p:cViewPr>
      <p:scale>
        <a:sx n="33" d="100"/>
        <a:sy n="33" d="100"/>
      </p:scale>
      <p:origin x="0" y="-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robbie:Documents:chloroprocaine%20dat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bbie:Documents:chloroprocaine%20dat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732977671269353"/>
          <c:y val="5.051713156206024E-3"/>
          <c:w val="0.73327196524843596"/>
          <c:h val="0.78502110780062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Sheet6!$G$1</c:f>
              <c:strCache>
                <c:ptCount val="1"/>
                <c:pt idx="0">
                  <c:v>Surgical time</c:v>
                </c:pt>
              </c:strCache>
            </c:strRef>
          </c:tx>
          <c:invertIfNegative val="0"/>
          <c:cat>
            <c:strRef>
              <c:f>Sheet6!$F$2:$F$6</c:f>
              <c:strCache>
                <c:ptCount val="5"/>
                <c:pt idx="0">
                  <c:v>TKR Bupivacaine</c:v>
                </c:pt>
                <c:pt idx="1">
                  <c:v>ACL Bupivacaine</c:v>
                </c:pt>
                <c:pt idx="2">
                  <c:v>ARTHROSCOPY Bupivacaine</c:v>
                </c:pt>
                <c:pt idx="3">
                  <c:v>ARTHROSCOPY Bupivacaine</c:v>
                </c:pt>
                <c:pt idx="4">
                  <c:v>ARTHROSCOPY Bupivacaine</c:v>
                </c:pt>
              </c:strCache>
            </c:strRef>
          </c:cat>
          <c:val>
            <c:numRef>
              <c:f>Sheet6!$G$2:$G$6</c:f>
              <c:numCache>
                <c:formatCode>General</c:formatCode>
                <c:ptCount val="5"/>
                <c:pt idx="0">
                  <c:v>110</c:v>
                </c:pt>
                <c:pt idx="1">
                  <c:v>75</c:v>
                </c:pt>
                <c:pt idx="2">
                  <c:v>23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E-494D-8E96-0DA44F02C322}"/>
            </c:ext>
          </c:extLst>
        </c:ser>
        <c:ser>
          <c:idx val="1"/>
          <c:order val="1"/>
          <c:tx>
            <c:strRef>
              <c:f>Sheet6!$H$1</c:f>
              <c:strCache>
                <c:ptCount val="1"/>
                <c:pt idx="0">
                  <c:v>Block regression</c:v>
                </c:pt>
              </c:strCache>
            </c:strRef>
          </c:tx>
          <c:invertIfNegative val="0"/>
          <c:cat>
            <c:strRef>
              <c:f>Sheet6!$F$2:$F$6</c:f>
              <c:strCache>
                <c:ptCount val="5"/>
                <c:pt idx="0">
                  <c:v>TKR Bupivacaine</c:v>
                </c:pt>
                <c:pt idx="1">
                  <c:v>ACL Bupivacaine</c:v>
                </c:pt>
                <c:pt idx="2">
                  <c:v>ARTHROSCOPY Bupivacaine</c:v>
                </c:pt>
                <c:pt idx="3">
                  <c:v>ARTHROSCOPY Bupivacaine</c:v>
                </c:pt>
                <c:pt idx="4">
                  <c:v>ARTHROSCOPY Bupivacaine</c:v>
                </c:pt>
              </c:strCache>
            </c:strRef>
          </c:cat>
          <c:val>
            <c:numRef>
              <c:f>Sheet6!$H$2:$H$6</c:f>
              <c:numCache>
                <c:formatCode>General</c:formatCode>
                <c:ptCount val="5"/>
                <c:pt idx="0">
                  <c:v>153</c:v>
                </c:pt>
                <c:pt idx="1">
                  <c:v>188</c:v>
                </c:pt>
                <c:pt idx="2">
                  <c:v>240</c:v>
                </c:pt>
                <c:pt idx="3">
                  <c:v>225</c:v>
                </c:pt>
                <c:pt idx="4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BE-494D-8E96-0DA44F02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8630088"/>
        <c:axId val="-2088635720"/>
      </c:barChart>
      <c:catAx>
        <c:axId val="-2088630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88635720"/>
        <c:crosses val="autoZero"/>
        <c:auto val="1"/>
        <c:lblAlgn val="ctr"/>
        <c:lblOffset val="100"/>
        <c:noMultiLvlLbl val="0"/>
      </c:catAx>
      <c:valAx>
        <c:axId val="-2088635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88630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249144128723035"/>
          <c:y val="3.7942352444236695E-2"/>
          <c:w val="0.72311995722756905"/>
          <c:h val="0.80583201098055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Surgical time</c:v>
                </c:pt>
              </c:strCache>
            </c:strRef>
          </c:tx>
          <c:invertIfNegative val="0"/>
          <c:cat>
            <c:strRef>
              <c:f>Sheet6!$A$2:$A$6</c:f>
              <c:strCache>
                <c:ptCount val="5"/>
                <c:pt idx="0">
                  <c:v>TKR Bupivacaine</c:v>
                </c:pt>
                <c:pt idx="1">
                  <c:v>ACL Prilocaine</c:v>
                </c:pt>
                <c:pt idx="2">
                  <c:v>ARTHROSCOPY Chloroprocaine</c:v>
                </c:pt>
                <c:pt idx="3">
                  <c:v>ARTHROSCOPY Chloroprocaine</c:v>
                </c:pt>
                <c:pt idx="4">
                  <c:v>ARTHROSCOPY Chloroprocaine</c:v>
                </c:pt>
              </c:strCache>
            </c:strRef>
          </c:cat>
          <c:val>
            <c:numRef>
              <c:f>Sheet6!$B$2:$B$6</c:f>
              <c:numCache>
                <c:formatCode>General</c:formatCode>
                <c:ptCount val="5"/>
                <c:pt idx="0">
                  <c:v>110</c:v>
                </c:pt>
                <c:pt idx="1">
                  <c:v>75</c:v>
                </c:pt>
                <c:pt idx="2">
                  <c:v>23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1-F944-9755-D34C27E57990}"/>
            </c:ext>
          </c:extLst>
        </c:ser>
        <c:ser>
          <c:idx val="1"/>
          <c:order val="1"/>
          <c:tx>
            <c:strRef>
              <c:f>Sheet6!$D$1</c:f>
              <c:strCache>
                <c:ptCount val="1"/>
                <c:pt idx="0">
                  <c:v>Block regression</c:v>
                </c:pt>
              </c:strCache>
            </c:strRef>
          </c:tx>
          <c:invertIfNegative val="0"/>
          <c:cat>
            <c:strRef>
              <c:f>Sheet6!$A$2:$A$6</c:f>
              <c:strCache>
                <c:ptCount val="5"/>
                <c:pt idx="0">
                  <c:v>TKR Bupivacaine</c:v>
                </c:pt>
                <c:pt idx="1">
                  <c:v>ACL Prilocaine</c:v>
                </c:pt>
                <c:pt idx="2">
                  <c:v>ARTHROSCOPY Chloroprocaine</c:v>
                </c:pt>
                <c:pt idx="3">
                  <c:v>ARTHROSCOPY Chloroprocaine</c:v>
                </c:pt>
                <c:pt idx="4">
                  <c:v>ARTHROSCOPY Chloroprocaine</c:v>
                </c:pt>
              </c:strCache>
            </c:strRef>
          </c:cat>
          <c:val>
            <c:numRef>
              <c:f>Sheet6!$D$2:$D$6</c:f>
              <c:numCache>
                <c:formatCode>General</c:formatCode>
                <c:ptCount val="5"/>
                <c:pt idx="0">
                  <c:v>153</c:v>
                </c:pt>
                <c:pt idx="1">
                  <c:v>100</c:v>
                </c:pt>
                <c:pt idx="2">
                  <c:v>76</c:v>
                </c:pt>
                <c:pt idx="3">
                  <c:v>59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1-F944-9755-D34C27E57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5261448"/>
        <c:axId val="-2088222040"/>
      </c:barChart>
      <c:catAx>
        <c:axId val="-2115261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8222040"/>
        <c:crosses val="autoZero"/>
        <c:auto val="1"/>
        <c:lblAlgn val="ctr"/>
        <c:lblOffset val="100"/>
        <c:noMultiLvlLbl val="0"/>
      </c:catAx>
      <c:valAx>
        <c:axId val="-2088222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5261448"/>
        <c:crosses val="autoZero"/>
        <c:crossBetween val="between"/>
      </c:valAx>
      <c:spPr>
        <a:solidFill>
          <a:sysClr val="window" lastClr="FFFFFF">
            <a:alpha val="0"/>
          </a:sysClr>
        </a:solidFill>
      </c:spPr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0.08696</cdr:x>
      <cdr:y>0.1983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159B20-8D2E-8743-8DBE-CAF0D1D1745A}"/>
            </a:ext>
          </a:extLst>
        </cdr:cNvPr>
        <cdr:cNvSpPr txBox="1"/>
      </cdr:nvSpPr>
      <cdr:spPr>
        <a:xfrm xmlns:a="http://schemas.openxmlformats.org/drawingml/2006/main">
          <a:off x="0" y="-14504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2D5D-DAEA-AB48-93C3-5FFCA1F3DE9F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5965-BE36-204B-9CD3-1FC13BDD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5965-BE36-204B-9CD3-1FC13BDDAF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A85B-90D8-F743-B969-425D1C3D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83DA1-504E-5F41-96E2-F7CAAA359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0F7-44BD-2048-AB22-2823CE9F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497CA-E927-2744-819B-61E5322F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C979-CCE8-9A47-8A73-2A3F357E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21FA-0AE9-A348-906F-FE54DD29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D1473-1119-9849-A4C6-D0355E241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B184-B091-BC45-B049-C5B8A4E0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AF67F-6A0F-3E42-9029-097DFC2D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CA9D-D133-7B40-873D-CF8093EA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C95E5-1F61-F34E-8C1A-F779761EB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77DF1-48FE-2B47-BF4B-B4F9E4C71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DF08-E7C8-9F43-A475-ACC2BF9C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FF13-D31F-7A43-87C9-01BA94F1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2956-B095-2B4F-BBD1-F5C86118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05FD-180E-704B-B7FD-F1CA936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1890-FC4E-6547-A43A-E9A73301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1A5EA-37D6-5D49-AA19-5EE153A4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F3EC6-5558-B849-9870-F0FA0073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3836-6BF9-4040-88E8-C7CF7306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F4E3-6787-044F-BF3D-98E89DDE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3811-2B28-E740-BBA1-1DCC6DA96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C4E85-67A7-CE42-BF91-14F0B40F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7AC4-E8EF-134A-BB2B-8B5B483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462D-EB72-A449-8B7F-B13B3B0F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6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5E7C-D7CA-264B-B0CD-C866F2B2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EA6A-180F-5D40-919A-B7D3475B0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6945-197F-5342-A51C-8CBB55EDA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2752B-FCC3-B04C-87B1-46A9AE38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7202A-05C7-D34B-8178-12BEEB4A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A7F42-9101-2948-869A-9C2ADB8A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396C-DFFE-4E4C-87B6-FEE5D275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58A5E-ADAD-AF44-962A-59978688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6A40A-8938-264D-B53F-4D91903C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3B99-A638-1F48-A569-506361B28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DCBF8-A879-B447-97DA-E384C152D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FD274-B7D7-7E4C-A73F-D5351EC3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1856C-3DD4-8340-A366-5709D07F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850A6-6A70-6D46-94DA-85FF2B5A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B5A0-8725-A242-A4AC-3D3BCB80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4AEA7-0203-A342-A817-0C6993F9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24151-07E9-0447-BF30-8EACF257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AB822-FA06-DF47-83A5-32E799BC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FAAE-5767-674D-B99E-6A444C27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E26E0-B5B0-9D40-B5E0-0E9E57B4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3BC9D-736E-C941-ABA7-CBAB83C0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DDE0-4C4A-D540-A8D5-9C8AED14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FEB2-98B4-DB4A-858A-68B63470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C818B-1E83-0D45-9E85-A98DD56AB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741E8-70A7-364E-9E06-67D62375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8FDFA-26BA-2F42-939B-B19FF720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4FC5D-EE2D-484C-B61F-A1684B6A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1024-668D-BF4E-B6BC-CAF4D2BF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FFD3D-DF43-7A40-90D3-A0519873E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77CB4-FB43-AF41-884C-8715B22B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8A4E5-FB46-6B47-AAF1-D05989CE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7033B-CBD8-004A-B5A4-C5993672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DC55D-CC18-DF43-B277-3F8D03DF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4EF6D-FBF8-0247-8587-CDD29E26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0A7E-3E0D-054A-BE8F-3354D331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F943-52A6-6A45-B2AD-9C2F683BB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088A-8AC1-9D42-BE52-A6ED7B064027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F42A-08BA-FF45-B60D-31E5AA53F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6BD2-5822-604F-BA34-6D1390709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691C-D7D7-EF44-8844-9934EC89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FA5B-F4F3-9644-B1E6-47948320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BE05-E161-7545-9879-8AF9CD5D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5400" b="1" dirty="0">
                <a:ea typeface="ＭＳ Ｐゴシック" panose="020B0600070205080204" pitchFamily="34" charset="-128"/>
              </a:rPr>
              <a:t>Spinal Anaesthesia in Urology Day Case Surgery</a:t>
            </a:r>
          </a:p>
          <a:p>
            <a:pPr marL="0" indent="0" algn="ctr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Robbie Erskine     Derby UK </a:t>
            </a:r>
          </a:p>
          <a:p>
            <a:pPr marL="0" indent="0" algn="ctr"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BADS/HCUK 8</a:t>
            </a:r>
            <a:r>
              <a:rPr lang="en-GB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GB" altLang="en-US" dirty="0">
                <a:ea typeface="ＭＳ Ｐゴシック" panose="020B0600070205080204" pitchFamily="34" charset="-128"/>
              </a:rPr>
              <a:t> July 2021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213F5-A651-9742-9A70-99C170F39E90}"/>
              </a:ext>
            </a:extLst>
          </p:cNvPr>
          <p:cNvSpPr txBox="1"/>
          <p:nvPr/>
        </p:nvSpPr>
        <p:spPr>
          <a:xfrm>
            <a:off x="11918950" y="146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0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159D-281B-FD41-A5C7-0CB3F530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97" y="394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How to do it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6534-8DC4-5E41-9CB2-5775113A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Low-dose bupivacaine +/- opioid</a:t>
            </a:r>
          </a:p>
          <a:p>
            <a:pPr marL="0" indent="0" algn="ctr">
              <a:buNone/>
              <a:defRPr/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Hyperbaric 2% Prilocaine </a:t>
            </a:r>
          </a:p>
          <a:p>
            <a:pPr marL="0" indent="0" algn="ctr">
              <a:buNone/>
              <a:defRPr/>
            </a:pP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Isobaric 1% 2-chloroprocaine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2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3D7F-1048-B047-AE0E-7797CA74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do it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D223-1687-6542-B765-A0ACD9496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Bupivacaine may be too much?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Heavy legs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Retention is a significant risk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Opioids cause pruritis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Delayed discharge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Avoid if possible for procedures &lt; 120 mins</a:t>
            </a:r>
          </a:p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Spinal wears off later on the ward</a:t>
            </a:r>
          </a:p>
          <a:p>
            <a:endParaRPr lang="en-US" dirty="0"/>
          </a:p>
        </p:txBody>
      </p:sp>
      <p:pic>
        <p:nvPicPr>
          <p:cNvPr id="4" name="Picture 5" descr="C:\Users\robbie\Pictures\IMG_0931.JPG">
            <a:extLst>
              <a:ext uri="{FF2B5EF4-FFF2-40B4-BE49-F238E27FC236}">
                <a16:creationId xmlns:a16="http://schemas.microsoft.com/office/drawing/2014/main" id="{4F511808-54DC-F34E-AC94-E14D57A0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6" y="2089149"/>
            <a:ext cx="3075895" cy="23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6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B11B-67D3-A344-9138-4E3FD85B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Principle of short-acting spinals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C945D-201F-0543-9913-C31594FB66D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283110" y="1825625"/>
            <a:ext cx="10070690" cy="127316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3hr GA is too long for a 60min 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4ADBA-7A1C-5948-A307-8CA63225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108" y="3991642"/>
            <a:ext cx="10070689" cy="127316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3hr Spinal is too long for a 60min procedure</a:t>
            </a:r>
          </a:p>
        </p:txBody>
      </p:sp>
    </p:spTree>
    <p:extLst>
      <p:ext uri="{BB962C8B-B14F-4D97-AF65-F5344CB8AC3E}">
        <p14:creationId xmlns:p14="http://schemas.microsoft.com/office/powerpoint/2010/main" val="11083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BC05-B372-6C4E-B642-57C3E3B0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2AAE-E3D4-044A-BE7D-67FE0096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850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en-US" sz="6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Prilocaine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en-US" sz="6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2-chloroprocaine</a:t>
            </a:r>
          </a:p>
        </p:txBody>
      </p:sp>
      <p:pic>
        <p:nvPicPr>
          <p:cNvPr id="4" name="Picture 3" descr="IMG_1813.jpg">
            <a:extLst>
              <a:ext uri="{FF2B5EF4-FFF2-40B4-BE49-F238E27FC236}">
                <a16:creationId xmlns:a16="http://schemas.microsoft.com/office/drawing/2014/main" id="{94F7880A-CA58-9744-A72D-15C81F9B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6" y="459812"/>
            <a:ext cx="2557104" cy="29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_1811.jpg">
            <a:extLst>
              <a:ext uri="{FF2B5EF4-FFF2-40B4-BE49-F238E27FC236}">
                <a16:creationId xmlns:a16="http://schemas.microsoft.com/office/drawing/2014/main" id="{3053511D-ABF4-E64A-B8F8-9F6E95BDB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7" y="2074735"/>
            <a:ext cx="2557103" cy="34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9FE38-5070-AE4D-B2D7-0F45603F96BC}"/>
              </a:ext>
            </a:extLst>
          </p:cNvPr>
          <p:cNvSpPr txBox="1"/>
          <p:nvPr/>
        </p:nvSpPr>
        <p:spPr>
          <a:xfrm rot="19445648">
            <a:off x="3378598" y="2893177"/>
            <a:ext cx="496296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halkduster" panose="03050602040202020205" pitchFamily="66" charset="77"/>
              </a:rPr>
              <a:t>GAMECHANGERS</a:t>
            </a:r>
          </a:p>
        </p:txBody>
      </p:sp>
    </p:spTree>
    <p:extLst>
      <p:ext uri="{BB962C8B-B14F-4D97-AF65-F5344CB8AC3E}">
        <p14:creationId xmlns:p14="http://schemas.microsoft.com/office/powerpoint/2010/main" val="11658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6EC9-34CF-8246-B747-7008A667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04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Heavy Prilocaine 2%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B858-2654-684E-8164-DC67ED9A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533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Widely used in Europe &gt;10 years,  NOT in US or Australasia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“Intermediate” spinal duration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Licenced</a:t>
            </a: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90 minutes of surgical time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 to 120 minutes can be achieved for knee surgery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Hyperbaric property allows for manipulation of height of block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There’s increased CV stability compared with Bupivacaine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Fills “gap” between Bupivacaine and </a:t>
            </a:r>
            <a:r>
              <a:rPr lang="en-US" altLang="en-US" sz="33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Chloroprocaine</a:t>
            </a:r>
            <a:endParaRPr lang="en-US" altLang="en-US" sz="33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33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Allows day case surgery WITHOUT the need for intrathecal opioid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C775-136E-B641-B83F-65B056AE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Isobaric 2-chloroprocaine 1%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6136-2F32-DB40-93D8-3F8296FD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5257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UK since 2013</a:t>
            </a:r>
          </a:p>
          <a:p>
            <a:pPr>
              <a:lnSpc>
                <a:spcPct val="100000"/>
              </a:lnSpc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Licenced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US too since 2018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“Short” duration</a:t>
            </a:r>
          </a:p>
          <a:p>
            <a:pPr>
              <a:lnSpc>
                <a:spcPct val="100000"/>
              </a:lnSpc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Licenced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40 minutes of surgical time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60-80 minutes can be achieved for knee surgery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Less easy to manipulate height ..rarely above T10 for long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case reports of urinary retention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Patients very confident to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mobilise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sooner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89D-BA16-464C-A422-411D6092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Targeting spinals to the procedure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B7D5-127A-224D-8CEB-BA0AB6AB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Pragmatic approach to decision making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questions:</a:t>
            </a:r>
          </a:p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Saddle block only?</a:t>
            </a:r>
          </a:p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High block required?</a:t>
            </a:r>
          </a:p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Short or intermediate procedure?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opioid required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“Per-Operative Analgesic Spinal”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Follow-on regional block and multimodal analgesia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89D-BA16-464C-A422-411D6092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0B9240-1918-F244-86A1-82A3162FAB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57" y="129560"/>
            <a:ext cx="4764282" cy="66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CD05-EB01-2A42-B63C-925461C8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Prilocaine/Chloroprocaine in Urology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3E4DD-0D42-DB47-8F2F-3130C2A0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</a:t>
            </a:r>
          </a:p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TURBT</a:t>
            </a:r>
          </a:p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Cystoscopy</a:t>
            </a:r>
          </a:p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Uretroscopy/otomy</a:t>
            </a:r>
          </a:p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Ureteroscopy</a:t>
            </a:r>
          </a:p>
          <a:p>
            <a:pPr>
              <a:defRPr/>
            </a:pPr>
            <a:r>
              <a:rPr lang="en-US" sz="2400">
                <a:solidFill>
                  <a:srgbClr val="45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 field procedures</a:t>
            </a:r>
          </a:p>
          <a:p>
            <a:pPr marL="0" indent="0">
              <a:buNone/>
              <a:defRPr/>
            </a:pPr>
            <a:endParaRPr lang="en-US" sz="2400">
              <a:solidFill>
                <a:srgbClr val="456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>
              <a:solidFill>
                <a:srgbClr val="45696F"/>
              </a:solidFill>
            </a:endParaRPr>
          </a:p>
          <a:p>
            <a:pPr marL="0" indent="0">
              <a:buNone/>
              <a:defRPr/>
            </a:pPr>
            <a:endParaRPr lang="en-US" sz="2400">
              <a:solidFill>
                <a:srgbClr val="4569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456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64C372-4A58-F048-A955-8A2EBA00F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"/>
          <a:stretch/>
        </p:blipFill>
        <p:spPr bwMode="auto">
          <a:xfrm>
            <a:off x="7523826" y="862763"/>
            <a:ext cx="3788081" cy="51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89D-BA16-464C-A422-411D6092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AEAC3CA-0936-3F4F-9E4F-AEFFA535E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0477"/>
            <a:ext cx="10695039" cy="31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916E4-4588-A944-B9C1-E42AA494DF19}"/>
              </a:ext>
            </a:extLst>
          </p:cNvPr>
          <p:cNvSpPr txBox="1"/>
          <p:nvPr/>
        </p:nvSpPr>
        <p:spPr>
          <a:xfrm>
            <a:off x="7158625" y="1635149"/>
            <a:ext cx="4374614" cy="39703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Circumcision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Meatoplasty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Vulval/periurethral surgery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Scrotal surgery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Urolift</a:t>
            </a: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052F-BDC9-8F4E-9BE8-02FB27FA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72EE-65A5-D14C-B161-1208663C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studies:  Pros and Cons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What’s available</a:t>
            </a:r>
          </a:p>
          <a:p>
            <a:r>
              <a:rPr lang="en-US" dirty="0"/>
              <a:t>Decision making</a:t>
            </a:r>
          </a:p>
          <a:p>
            <a:r>
              <a:rPr lang="en-US" dirty="0"/>
              <a:t>Where we are across the board</a:t>
            </a:r>
          </a:p>
          <a:p>
            <a:r>
              <a:rPr lang="en-US" dirty="0"/>
              <a:t>Our experience in Urology DCU </a:t>
            </a:r>
          </a:p>
          <a:p>
            <a:r>
              <a:rPr lang="en-US" dirty="0"/>
              <a:t>Targeting your spinal to the procedure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6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FDEB-FF42-E244-838A-7B96A0B8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A7AAE60-8FDE-EF49-BFD0-01E1096EC5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86" y="1845097"/>
            <a:ext cx="10199233" cy="31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E23B8-4286-E544-BAA5-9D6036252A8E}"/>
              </a:ext>
            </a:extLst>
          </p:cNvPr>
          <p:cNvSpPr txBox="1"/>
          <p:nvPr/>
        </p:nvSpPr>
        <p:spPr>
          <a:xfrm>
            <a:off x="7352778" y="2335246"/>
            <a:ext cx="3657600" cy="34163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Ureteroscopy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+/- Stent/laser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Stone retrieval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Testicular surgery</a:t>
            </a: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9245-77CF-2E49-92CB-60E182D0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4814F7-64D6-8D4A-8A44-9CE4C0576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7924"/>
          <a:stretch>
            <a:fillRect/>
          </a:stretch>
        </p:blipFill>
        <p:spPr bwMode="auto">
          <a:xfrm>
            <a:off x="1578372" y="62793"/>
            <a:ext cx="8404064" cy="65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A44F1-1D2E-424D-839A-7C13DD819D35}"/>
              </a:ext>
            </a:extLst>
          </p:cNvPr>
          <p:cNvSpPr txBox="1"/>
          <p:nvPr/>
        </p:nvSpPr>
        <p:spPr>
          <a:xfrm>
            <a:off x="6549804" y="1027906"/>
            <a:ext cx="3695242" cy="37856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2400" dirty="0"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TURP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Therapeutic Cystoscopy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Minor testicular surgery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E99DB-CFA7-744E-8A78-9D933319C209}"/>
              </a:ext>
            </a:extLst>
          </p:cNvPr>
          <p:cNvSpPr txBox="1"/>
          <p:nvPr/>
        </p:nvSpPr>
        <p:spPr>
          <a:xfrm>
            <a:off x="1946954" y="3429000"/>
            <a:ext cx="3752826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BNI</a:t>
            </a: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Cystodiathermy</a:t>
            </a: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Check </a:t>
            </a:r>
            <a:r>
              <a:rPr lang="en-US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cysto</a:t>
            </a: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Urolift</a:t>
            </a: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Suprapubic catheter</a:t>
            </a:r>
          </a:p>
        </p:txBody>
      </p:sp>
    </p:spTree>
    <p:extLst>
      <p:ext uri="{BB962C8B-B14F-4D97-AF65-F5344CB8AC3E}">
        <p14:creationId xmlns:p14="http://schemas.microsoft.com/office/powerpoint/2010/main" val="22528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A41F-241C-BD43-B998-598C9FD4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39DB-2B4D-2D4B-B646-2A034F02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3111909"/>
            <a:ext cx="11887200" cy="306505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does this translate to a typical theatre session?</a:t>
            </a:r>
          </a:p>
        </p:txBody>
      </p:sp>
    </p:spTree>
    <p:extLst>
      <p:ext uri="{BB962C8B-B14F-4D97-AF65-F5344CB8AC3E}">
        <p14:creationId xmlns:p14="http://schemas.microsoft.com/office/powerpoint/2010/main" val="296069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A01-5175-3B4C-A7B0-0263B27C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23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dose bupivacaine +opioid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DF55E-B5C0-9F4B-A660-90A25EAB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90" y="411692"/>
            <a:ext cx="8357419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Traditional Approach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A1E261C-BB3E-2C48-A149-176A5A7CE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985673"/>
              </p:ext>
            </p:extLst>
          </p:nvPr>
        </p:nvGraphicFramePr>
        <p:xfrm>
          <a:off x="800100" y="1502067"/>
          <a:ext cx="10515600" cy="461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BACBC3-A095-3245-8D54-78E9D08FF41B}"/>
              </a:ext>
            </a:extLst>
          </p:cNvPr>
          <p:cNvSpPr txBox="1"/>
          <p:nvPr/>
        </p:nvSpPr>
        <p:spPr>
          <a:xfrm>
            <a:off x="586147" y="1702968"/>
            <a:ext cx="2580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Urethrotomy bupivacaine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CD2A2-F81B-2D45-BFF1-E453BFF2448E}"/>
              </a:ext>
            </a:extLst>
          </p:cNvPr>
          <p:cNvSpPr txBox="1"/>
          <p:nvPr/>
        </p:nvSpPr>
        <p:spPr>
          <a:xfrm>
            <a:off x="617543" y="2473108"/>
            <a:ext cx="25612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Circumcision Bupivacaine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75F19-F960-8342-964B-048FDAE2AD32}"/>
              </a:ext>
            </a:extLst>
          </p:cNvPr>
          <p:cNvSpPr txBox="1"/>
          <p:nvPr/>
        </p:nvSpPr>
        <p:spPr>
          <a:xfrm>
            <a:off x="770021" y="3149699"/>
            <a:ext cx="24087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Cystoscopy Bupivacaine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855D9-71A8-2149-B3B2-6FE8622C0ACA}"/>
              </a:ext>
            </a:extLst>
          </p:cNvPr>
          <p:cNvSpPr txBox="1"/>
          <p:nvPr/>
        </p:nvSpPr>
        <p:spPr>
          <a:xfrm>
            <a:off x="1112921" y="3848110"/>
            <a:ext cx="20658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TURP Bupivacaine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3D62CA-96FD-AD49-A476-DE06EA6A9194}"/>
              </a:ext>
            </a:extLst>
          </p:cNvPr>
          <p:cNvSpPr txBox="1"/>
          <p:nvPr/>
        </p:nvSpPr>
        <p:spPr>
          <a:xfrm>
            <a:off x="1112921" y="3906968"/>
            <a:ext cx="20658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TURP Bupivacaine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88111-4379-3649-85FC-4122FE941AB9}"/>
              </a:ext>
            </a:extLst>
          </p:cNvPr>
          <p:cNvSpPr txBox="1"/>
          <p:nvPr/>
        </p:nvSpPr>
        <p:spPr>
          <a:xfrm>
            <a:off x="-8719" y="4626232"/>
            <a:ext cx="31874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Ureteric laser/stent Bupivacaine</a:t>
            </a:r>
          </a:p>
        </p:txBody>
      </p:sp>
    </p:spTree>
    <p:extLst>
      <p:ext uri="{BB962C8B-B14F-4D97-AF65-F5344CB8AC3E}">
        <p14:creationId xmlns:p14="http://schemas.microsoft.com/office/powerpoint/2010/main" val="21425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4805A530-B9A8-AF49-B61C-12B746AFD55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12606" y="365125"/>
            <a:ext cx="9276736" cy="701731"/>
          </a:xfr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Targeted Approach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468AD52-603F-7042-80DF-9EBFA1FA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294535"/>
              </p:ext>
            </p:extLst>
          </p:nvPr>
        </p:nvGraphicFramePr>
        <p:xfrm>
          <a:off x="585537" y="133233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3919B9-E98E-8748-9558-64FEFC4FA03D}"/>
              </a:ext>
            </a:extLst>
          </p:cNvPr>
          <p:cNvSpPr txBox="1"/>
          <p:nvPr/>
        </p:nvSpPr>
        <p:spPr>
          <a:xfrm>
            <a:off x="360947" y="3059668"/>
            <a:ext cx="27669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Cystoscopy </a:t>
            </a:r>
            <a:r>
              <a:rPr lang="en-US" dirty="0" err="1"/>
              <a:t>Chloroprocaine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6B305-1F07-D947-994E-9A067DA20C67}"/>
              </a:ext>
            </a:extLst>
          </p:cNvPr>
          <p:cNvSpPr txBox="1"/>
          <p:nvPr/>
        </p:nvSpPr>
        <p:spPr>
          <a:xfrm>
            <a:off x="452607" y="4517859"/>
            <a:ext cx="25836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Ureteric laser/stent </a:t>
            </a:r>
            <a:r>
              <a:rPr lang="en-US" dirty="0" err="1"/>
              <a:t>Bupiv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32F62-C941-3343-BC05-806894F8CD14}"/>
              </a:ext>
            </a:extLst>
          </p:cNvPr>
          <p:cNvSpPr txBox="1"/>
          <p:nvPr/>
        </p:nvSpPr>
        <p:spPr>
          <a:xfrm>
            <a:off x="1372346" y="3788763"/>
            <a:ext cx="16639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TURP Prilocaine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A3990-3271-834D-8A05-A067A89D3B0D}"/>
              </a:ext>
            </a:extLst>
          </p:cNvPr>
          <p:cNvSpPr txBox="1"/>
          <p:nvPr/>
        </p:nvSpPr>
        <p:spPr>
          <a:xfrm>
            <a:off x="238799" y="1709193"/>
            <a:ext cx="28891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Urethrotomy </a:t>
            </a:r>
            <a:r>
              <a:rPr lang="en-US" dirty="0" err="1"/>
              <a:t>Chloroprocaine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72C88-5BA6-344F-A222-2581696F3BE5}"/>
              </a:ext>
            </a:extLst>
          </p:cNvPr>
          <p:cNvSpPr txBox="1"/>
          <p:nvPr/>
        </p:nvSpPr>
        <p:spPr>
          <a:xfrm>
            <a:off x="238799" y="2384430"/>
            <a:ext cx="28665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Circumcision </a:t>
            </a:r>
            <a:r>
              <a:rPr lang="en-US" dirty="0" err="1"/>
              <a:t>Chloroprocaine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0CCAE-C9CA-D84E-A723-446899B88017}"/>
              </a:ext>
            </a:extLst>
          </p:cNvPr>
          <p:cNvSpPr txBox="1"/>
          <p:nvPr/>
        </p:nvSpPr>
        <p:spPr>
          <a:xfrm>
            <a:off x="2351981" y="4410143"/>
            <a:ext cx="2062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Or Prilocaine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AA82B-E8EC-7741-8F61-A03C06800F60}"/>
              </a:ext>
            </a:extLst>
          </p:cNvPr>
          <p:cNvSpPr txBox="1"/>
          <p:nvPr/>
        </p:nvSpPr>
        <p:spPr>
          <a:xfrm>
            <a:off x="7520465" y="4434213"/>
            <a:ext cx="328808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2435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0D66-FE64-5243-90AC-3E2D8DF0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Urology Day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5073-CF8C-5343-AE78-6315BEE4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Approx</a:t>
            </a:r>
            <a:r>
              <a:rPr lang="en-US" dirty="0"/>
              <a:t> 50% TURBTs go home</a:t>
            </a:r>
          </a:p>
          <a:p>
            <a:r>
              <a:rPr lang="en-US" dirty="0"/>
              <a:t>Only those bleeding needing irrigation stay in</a:t>
            </a:r>
          </a:p>
          <a:p>
            <a:r>
              <a:rPr lang="en-US" dirty="0"/>
              <a:t>Surgical decision to keep in</a:t>
            </a:r>
          </a:p>
          <a:p>
            <a:r>
              <a:rPr lang="en-US" dirty="0"/>
              <a:t>Some have catheter ‘til mobile then out and home</a:t>
            </a:r>
          </a:p>
          <a:p>
            <a:r>
              <a:rPr lang="en-US" dirty="0"/>
              <a:t>NO LONGER is it: 		spinal =catheter=admit</a:t>
            </a:r>
          </a:p>
          <a:p>
            <a:r>
              <a:rPr lang="en-US" dirty="0"/>
              <a:t>BNI/Urethrotomy:          catheter and home</a:t>
            </a:r>
          </a:p>
          <a:p>
            <a:r>
              <a:rPr lang="en-US" dirty="0"/>
              <a:t>TURPs stay in</a:t>
            </a:r>
          </a:p>
          <a:p>
            <a:r>
              <a:rPr lang="en-US" dirty="0"/>
              <a:t>Ureteric stents:  		70% go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0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EE-1EBA-3D4D-BED2-195374BA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44"/>
            <a:ext cx="10515600" cy="1030148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First Time Users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57ED-9585-8F47-AF14-F2A37DD0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10"/>
            <a:ext cx="10515600" cy="471855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Follow the guidelines on the decision making chart </a:t>
            </a:r>
          </a:p>
          <a:p>
            <a:pPr marL="0" indent="0" algn="ctr">
              <a:lnSpc>
                <a:spcPct val="200000"/>
              </a:lnSpc>
              <a:buNone/>
              <a:defRPr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BE GENEROUS…remember these are:</a:t>
            </a:r>
          </a:p>
          <a:p>
            <a:pPr marL="0" indent="0" algn="ctr">
              <a:lnSpc>
                <a:spcPct val="200000"/>
              </a:lnSpc>
              <a:buNone/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low dose BUT short acting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DON’T use opioids…not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licenced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and not necessary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Know your surgery/surgeon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Expand your use as you become more confident</a:t>
            </a:r>
          </a:p>
          <a:p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42D575-F8EA-1144-989A-6FE19A73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69" y="1916597"/>
            <a:ext cx="6528262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Try PRILOCAINE first if unsure</a:t>
            </a:r>
          </a:p>
        </p:txBody>
      </p:sp>
    </p:spTree>
    <p:extLst>
      <p:ext uri="{BB962C8B-B14F-4D97-AF65-F5344CB8AC3E}">
        <p14:creationId xmlns:p14="http://schemas.microsoft.com/office/powerpoint/2010/main" val="42318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1A3-732D-CC47-96B4-DC5F9882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978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choose day case spinal?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C879-E861-6E42-8D01-39F2CBAC9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686"/>
            <a:ext cx="10515600" cy="52926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AGP… increased safety…time saving……low cost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Offer sedation(if appropriate) and allow patient to change their mind (make them part of the team)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Match your spinal to the procedure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dentures in!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 clear fluids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 may observe procedure or discuss treatment with surgeon        ?Follow up visit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“wake up” or airway removal time in theatre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Safer for recovery/PACU staff (AGP)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Shorter recovery stay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Rapid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mobilisation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6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C1D3-0701-DC4A-B118-B5BBF0C2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BF27-632E-EC43-B2F9-A444A68A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Surgeons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Patients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Preop staff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 information and choice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Day case staff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PU or Not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Discharge 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5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310E-25C4-CE40-802F-0A86308D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34832-F601-2A47-BF33-150A2FD0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624206-1213-824B-B177-9B27AA0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1021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DF450C-2CC1-3746-8EAF-183BFE7742C0}"/>
              </a:ext>
            </a:extLst>
          </p:cNvPr>
          <p:cNvSpPr txBox="1">
            <a:spLocks/>
          </p:cNvSpPr>
          <p:nvPr/>
        </p:nvSpPr>
        <p:spPr>
          <a:xfrm>
            <a:off x="6240464" y="1916114"/>
            <a:ext cx="5197475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latin typeface="+mn-lt"/>
              </a:rPr>
              <a:t>BADS latest guide </a:t>
            </a:r>
          </a:p>
        </p:txBody>
      </p:sp>
    </p:spTree>
    <p:extLst>
      <p:ext uri="{BB962C8B-B14F-4D97-AF65-F5344CB8AC3E}">
        <p14:creationId xmlns:p14="http://schemas.microsoft.com/office/powerpoint/2010/main" val="14976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A324-645E-8D45-995A-AB696645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4pm in Urology DCU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AE03-F141-904E-90BA-150BAED3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2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Male 36 </a:t>
            </a:r>
            <a:r>
              <a:rPr lang="en-GB" altLang="en-US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yrs</a:t>
            </a: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Cystoscopy 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BMI 37, acid reflux, smoker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“Only a ‘scope ..he can have a quick GA</a:t>
            </a:r>
            <a:r>
              <a:rPr lang="ja-JP" altLang="en-GB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endParaRPr lang="en-GB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LMA or ETT??</a:t>
            </a:r>
          </a:p>
          <a:p>
            <a:endParaRPr lang="en-US" dirty="0"/>
          </a:p>
        </p:txBody>
      </p:sp>
      <p:pic>
        <p:nvPicPr>
          <p:cNvPr id="6" name="Picture 5" descr="British Association of Day Surgery - BADS - Home | Facebook">
            <a:extLst>
              <a:ext uri="{FF2B5EF4-FFF2-40B4-BE49-F238E27FC236}">
                <a16:creationId xmlns:a16="http://schemas.microsoft.com/office/drawing/2014/main" id="{62646D0C-8FC0-7444-9A24-8867A869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56" y="158750"/>
            <a:ext cx="12334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00CE-C0E2-664D-A71C-B87959EA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64A9E-2127-914A-ACDC-B89FFD65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AD261A0-2FBC-1342-B445-4F99AAE27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" r="1250"/>
          <a:stretch/>
        </p:blipFill>
        <p:spPr>
          <a:xfrm>
            <a:off x="486508" y="365125"/>
            <a:ext cx="3689350" cy="5256212"/>
          </a:xfrm>
          <a:prstGeom prst="rect">
            <a:avLst/>
          </a:prstGeom>
          <a:effectLst>
            <a:outerShdw blurRad="431800" dist="38100" dir="2700000" sx="102000" sy="102000" algn="tl" rotWithShape="0">
              <a:prstClr val="black">
                <a:alpha val="71000"/>
              </a:prst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23B9DE-7AEB-194D-999F-A31BF095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165226"/>
            <a:ext cx="51374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Sintetica</a:t>
            </a: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publication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 to date practical guide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26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5599-5198-8E4A-9F91-E83DA02A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23C1-711D-8549-9046-7638E52A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62E4B9-3C61-424B-9168-4586B83D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4078"/>
            <a:ext cx="10301434" cy="40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51859-73B6-8A4A-B6FD-B617D6B6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BJA education 2019</a:t>
            </a:r>
          </a:p>
        </p:txBody>
      </p:sp>
    </p:spTree>
    <p:extLst>
      <p:ext uri="{BB962C8B-B14F-4D97-AF65-F5344CB8AC3E}">
        <p14:creationId xmlns:p14="http://schemas.microsoft.com/office/powerpoint/2010/main" val="202932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A324-645E-8D45-995A-AB696645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4pm in Urology DCU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AE03-F141-904E-90BA-150BAED3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Spinal option?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Bupivacaine 0.5%..low dose plus fentanyl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32% chance of overnight admission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12% urinary retention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 but unsatisfactory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British Association of Day Surgery - BADS - Home | Facebook">
            <a:extLst>
              <a:ext uri="{FF2B5EF4-FFF2-40B4-BE49-F238E27FC236}">
                <a16:creationId xmlns:a16="http://schemas.microsoft.com/office/drawing/2014/main" id="{62646D0C-8FC0-7444-9A24-8867A869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56" y="158750"/>
            <a:ext cx="12334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A324-645E-8D45-995A-AB696645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2pm in Urology DCU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AE03-F141-904E-90BA-150BAED3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Male 75 </a:t>
            </a:r>
            <a:r>
              <a:rPr lang="en-GB" altLang="en-US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yrs</a:t>
            </a: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repeat ureteroscopy and stent 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BMI 38,  COPD, CABG 5 </a:t>
            </a:r>
            <a:r>
              <a:rPr lang="en-GB" altLang="en-US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yrs</a:t>
            </a: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ago, multiple meds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Previous similar with spinal anaesthesia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 experience BUT admitted due to poor mobilisation</a:t>
            </a:r>
          </a:p>
          <a:p>
            <a:endParaRPr lang="en-US" dirty="0"/>
          </a:p>
        </p:txBody>
      </p:sp>
      <p:pic>
        <p:nvPicPr>
          <p:cNvPr id="6" name="Picture 5" descr="British Association of Day Surgery - BADS - Home | Facebook">
            <a:extLst>
              <a:ext uri="{FF2B5EF4-FFF2-40B4-BE49-F238E27FC236}">
                <a16:creationId xmlns:a16="http://schemas.microsoft.com/office/drawing/2014/main" id="{62646D0C-8FC0-7444-9A24-8867A869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56" y="158750"/>
            <a:ext cx="12334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A324-645E-8D45-995A-AB696645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2pm in Urology DCU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AE03-F141-904E-90BA-150BAED3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Spinal is a safe, effective option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dermatomal block required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Bupivacaine =&gt; delayed discharge and catheter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are the options?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 descr="British Association of Day Surgery - BADS - Home | Facebook">
            <a:extLst>
              <a:ext uri="{FF2B5EF4-FFF2-40B4-BE49-F238E27FC236}">
                <a16:creationId xmlns:a16="http://schemas.microsoft.com/office/drawing/2014/main" id="{62646D0C-8FC0-7444-9A24-8867A869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56" y="158750"/>
            <a:ext cx="12334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8565-B6F1-8A4A-AB9D-A176ADB9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7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Day case spinals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3439-F7AD-2241-AB4E-822A7485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12626"/>
            <a:ext cx="10515600" cy="4351338"/>
          </a:xfrm>
        </p:spPr>
        <p:txBody>
          <a:bodyPr>
            <a:noAutofit/>
          </a:bodyPr>
          <a:lstStyle/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↓PONV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↑ Maximum BMI /comorbid patients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↓ Pain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↓Risk of aspiration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↑Throughput (overlapping procedures)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Short first stage recovery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Surgeon preference??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BDBEB-D74C-D740-A0EB-7E1F71E4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47" y="365125"/>
            <a:ext cx="4913303" cy="76944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6775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E85B-94EB-EE4C-B72E-A0549F3D43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PDPH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Pruritis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POUR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Nerve injury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Failure	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Delayed recovery</a:t>
            </a:r>
          </a:p>
          <a:p>
            <a:r>
              <a:rPr lang="en-GB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Awake patient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48BFC-91CF-7844-BD5A-6ECC2C043E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Atraumatic needles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Opioids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Bupivacaine	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1:160,000 (NAP3 2009)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Repeat/alter plan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Bupivacaine</a:t>
            </a: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Awake v. Asleep</a:t>
            </a:r>
          </a:p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EE73282-3B3A-604A-9E0E-9168375648C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94638" y="681037"/>
            <a:ext cx="4050323" cy="7017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</p:txBody>
      </p:sp>
      <p:pic>
        <p:nvPicPr>
          <p:cNvPr id="6" name="Picture 5" descr="British Association of Day Surgery - BADS - Home | Facebook">
            <a:extLst>
              <a:ext uri="{FF2B5EF4-FFF2-40B4-BE49-F238E27FC236}">
                <a16:creationId xmlns:a16="http://schemas.microsoft.com/office/drawing/2014/main" id="{F1573342-B06D-A242-BF61-0FEFC0EF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56" y="158750"/>
            <a:ext cx="12334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A0A9-CE39-E84C-8089-4421DE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Principle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A748-F579-8A4D-BFCE-380720E8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benefits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problems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Catheterisation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/admission only for surgical reasons</a:t>
            </a:r>
          </a:p>
        </p:txBody>
      </p:sp>
    </p:spTree>
    <p:extLst>
      <p:ext uri="{BB962C8B-B14F-4D97-AF65-F5344CB8AC3E}">
        <p14:creationId xmlns:p14="http://schemas.microsoft.com/office/powerpoint/2010/main" val="193642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833</Words>
  <Application>Microsoft Macintosh PowerPoint</Application>
  <PresentationFormat>Widescreen</PresentationFormat>
  <Paragraphs>216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Chalkduster</vt:lpstr>
      <vt:lpstr>Comic Sans MS</vt:lpstr>
      <vt:lpstr>Office Theme</vt:lpstr>
      <vt:lpstr>PowerPoint Presentation</vt:lpstr>
      <vt:lpstr>PowerPoint Presentation</vt:lpstr>
      <vt:lpstr>4pm in Urology DCU</vt:lpstr>
      <vt:lpstr>4pm in Urology DCU</vt:lpstr>
      <vt:lpstr>2pm in Urology DCU</vt:lpstr>
      <vt:lpstr>2pm in Urology DCU</vt:lpstr>
      <vt:lpstr>Day case spinals</vt:lpstr>
      <vt:lpstr>Problems</vt:lpstr>
      <vt:lpstr>Principle aims</vt:lpstr>
      <vt:lpstr>How to do it ?</vt:lpstr>
      <vt:lpstr>How to do it ?</vt:lpstr>
      <vt:lpstr>Principle of short-acting spinals</vt:lpstr>
      <vt:lpstr>PowerPoint Presentation</vt:lpstr>
      <vt:lpstr>Heavy Prilocaine 2%</vt:lpstr>
      <vt:lpstr>Isobaric 2-chloroprocaine 1%</vt:lpstr>
      <vt:lpstr>Targeting spinals to the procedure</vt:lpstr>
      <vt:lpstr>PowerPoint Presentation</vt:lpstr>
      <vt:lpstr>Prilocaine/Chloroprocaine in Urology</vt:lpstr>
      <vt:lpstr>PowerPoint Presentation</vt:lpstr>
      <vt:lpstr>PowerPoint Presentation</vt:lpstr>
      <vt:lpstr>PowerPoint Presentation</vt:lpstr>
      <vt:lpstr>PowerPoint Presentation</vt:lpstr>
      <vt:lpstr>Low dose bupivacaine +opioid</vt:lpstr>
      <vt:lpstr>Targeted Approach</vt:lpstr>
      <vt:lpstr>Urology Day Case</vt:lpstr>
      <vt:lpstr>First Time Users</vt:lpstr>
      <vt:lpstr>Why choose day case spinal?</vt:lpstr>
      <vt:lpstr>Organisation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Robbie Erskine</dc:creator>
  <cp:lastModifiedBy>Robbie Erskine</cp:lastModifiedBy>
  <cp:revision>27</cp:revision>
  <dcterms:created xsi:type="dcterms:W3CDTF">2020-11-15T18:02:14Z</dcterms:created>
  <dcterms:modified xsi:type="dcterms:W3CDTF">2021-06-30T12:54:03Z</dcterms:modified>
</cp:coreProperties>
</file>