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Lst>
  <p:notesMasterIdLst>
    <p:notesMasterId r:id="rId17"/>
  </p:notesMasterIdLst>
  <p:handoutMasterIdLst>
    <p:handoutMasterId r:id="rId18"/>
  </p:handoutMasterIdLst>
  <p:sldIdLst>
    <p:sldId id="589" r:id="rId3"/>
    <p:sldId id="265" r:id="rId4"/>
    <p:sldId id="262" r:id="rId5"/>
    <p:sldId id="654" r:id="rId6"/>
    <p:sldId id="653" r:id="rId7"/>
    <p:sldId id="655" r:id="rId8"/>
    <p:sldId id="652" r:id="rId9"/>
    <p:sldId id="646" r:id="rId10"/>
    <p:sldId id="590" r:id="rId11"/>
    <p:sldId id="444" r:id="rId12"/>
    <p:sldId id="656" r:id="rId13"/>
    <p:sldId id="640" r:id="rId14"/>
    <p:sldId id="657" r:id="rId15"/>
    <p:sldId id="658" r:id="rId16"/>
  </p:sldIdLst>
  <p:sldSz cx="12192000" cy="6858000"/>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initials="C" lastIdx="1" clrIdx="0">
    <p:extLst>
      <p:ext uri="{19B8F6BF-5375-455C-9EA6-DF929625EA0E}">
        <p15:presenceInfo xmlns:p15="http://schemas.microsoft.com/office/powerpoint/2012/main" userId="daad9fbae2d9b7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85036" autoAdjust="0"/>
  </p:normalViewPr>
  <p:slideViewPr>
    <p:cSldViewPr snapToGrid="0">
      <p:cViewPr varScale="1">
        <p:scale>
          <a:sx n="85" d="100"/>
          <a:sy n="85" d="100"/>
        </p:scale>
        <p:origin x="39" y="24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46" d="100"/>
          <a:sy n="46" d="100"/>
        </p:scale>
        <p:origin x="204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9D103051-A1B9-406F-A39A-C8B2E7C4CB6B}" type="datetimeFigureOut">
              <a:rPr lang="en-GB" smtClean="0"/>
              <a:t>12/07/2021</a:t>
            </a:fld>
            <a:endParaRPr lang="en-GB"/>
          </a:p>
        </p:txBody>
      </p:sp>
      <p:sp>
        <p:nvSpPr>
          <p:cNvPr id="4" name="Footer Placeholder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6456BC40-80FF-4EE7-8C73-D3CC929BB8F2}" type="slidenum">
              <a:rPr lang="en-GB" smtClean="0"/>
              <a:t>‹#›</a:t>
            </a:fld>
            <a:endParaRPr lang="en-GB"/>
          </a:p>
        </p:txBody>
      </p:sp>
    </p:spTree>
    <p:extLst>
      <p:ext uri="{BB962C8B-B14F-4D97-AF65-F5344CB8AC3E}">
        <p14:creationId xmlns:p14="http://schemas.microsoft.com/office/powerpoint/2010/main" val="1752517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488EA651-2251-4FCD-AF98-EB94A24CAFC2}" type="datetimeFigureOut">
              <a:rPr lang="en-GB" smtClean="0"/>
              <a:t>12/07/2021</a:t>
            </a:fld>
            <a:endParaRPr lang="en-GB"/>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C01FBA9D-1D72-4375-BED1-FEAF08A8C730}" type="slidenum">
              <a:rPr lang="en-GB" smtClean="0"/>
              <a:t>‹#›</a:t>
            </a:fld>
            <a:endParaRPr lang="en-GB"/>
          </a:p>
        </p:txBody>
      </p:sp>
    </p:spTree>
    <p:extLst>
      <p:ext uri="{BB962C8B-B14F-4D97-AF65-F5344CB8AC3E}">
        <p14:creationId xmlns:p14="http://schemas.microsoft.com/office/powerpoint/2010/main" val="426192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FBA9D-1D72-4375-BED1-FEAF08A8C7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639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082E048-5C1D-47F9-9403-C5BF2D69D12D}" type="datetime1">
              <a:rPr lang="en-GB" smtClean="0"/>
              <a:t>12/07/2021</a:t>
            </a:fld>
            <a:endParaRPr lang="en-GB"/>
          </a:p>
        </p:txBody>
      </p:sp>
      <p:sp>
        <p:nvSpPr>
          <p:cNvPr id="5" name="Footer Placeholder 4"/>
          <p:cNvSpPr>
            <a:spLocks noGrp="1"/>
          </p:cNvSpPr>
          <p:nvPr>
            <p:ph type="ftr" sz="quarter" idx="11"/>
          </p:nvPr>
        </p:nvSpPr>
        <p:spPr/>
        <p:txBody>
          <a:bodyPr/>
          <a:lstStyle/>
          <a:p>
            <a:r>
              <a:rPr lang="en-GB"/>
              <a:t>©𝐶. 𝐹𝑖𝑛𝑐𝑘𝑒𝑛 2021</a:t>
            </a:r>
          </a:p>
        </p:txBody>
      </p:sp>
      <p:sp>
        <p:nvSpPr>
          <p:cNvPr id="6" name="Slide Number Placeholder 5"/>
          <p:cNvSpPr>
            <a:spLocks noGrp="1"/>
          </p:cNvSpPr>
          <p:nvPr>
            <p:ph type="sldNum" sz="quarter" idx="12"/>
          </p:nvPr>
        </p:nvSpPr>
        <p:spPr/>
        <p:txBody>
          <a:bodyPr/>
          <a:lstStyle/>
          <a:p>
            <a:fld id="{A38F7AA6-1111-47C1-AED8-6A03F72F5613}" type="slidenum">
              <a:rPr lang="en-GB" smtClean="0"/>
              <a:t>‹#›</a:t>
            </a:fld>
            <a:endParaRPr lang="en-GB"/>
          </a:p>
        </p:txBody>
      </p:sp>
    </p:spTree>
    <p:extLst>
      <p:ext uri="{BB962C8B-B14F-4D97-AF65-F5344CB8AC3E}">
        <p14:creationId xmlns:p14="http://schemas.microsoft.com/office/powerpoint/2010/main" val="1856320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06FA83-0479-4509-A7E7-FA9FCE025171}" type="datetime1">
              <a:rPr lang="en-GB" smtClean="0"/>
              <a:t>12/07/2021</a:t>
            </a:fld>
            <a:endParaRPr lang="en-GB"/>
          </a:p>
        </p:txBody>
      </p:sp>
      <p:sp>
        <p:nvSpPr>
          <p:cNvPr id="5" name="Footer Placeholder 4"/>
          <p:cNvSpPr>
            <a:spLocks noGrp="1"/>
          </p:cNvSpPr>
          <p:nvPr>
            <p:ph type="ftr" sz="quarter" idx="11"/>
          </p:nvPr>
        </p:nvSpPr>
        <p:spPr/>
        <p:txBody>
          <a:bodyPr/>
          <a:lstStyle/>
          <a:p>
            <a:r>
              <a:rPr lang="en-GB"/>
              <a:t>©𝐶. 𝐹𝑖𝑛𝑐𝑘𝑒𝑛 2021</a:t>
            </a:r>
          </a:p>
        </p:txBody>
      </p:sp>
      <p:sp>
        <p:nvSpPr>
          <p:cNvPr id="6" name="Slide Number Placeholder 5"/>
          <p:cNvSpPr>
            <a:spLocks noGrp="1"/>
          </p:cNvSpPr>
          <p:nvPr>
            <p:ph type="sldNum" sz="quarter" idx="12"/>
          </p:nvPr>
        </p:nvSpPr>
        <p:spPr/>
        <p:txBody>
          <a:bodyPr/>
          <a:lstStyle/>
          <a:p>
            <a:fld id="{A38F7AA6-1111-47C1-AED8-6A03F72F5613}" type="slidenum">
              <a:rPr lang="en-GB" smtClean="0"/>
              <a:t>‹#›</a:t>
            </a:fld>
            <a:endParaRPr lang="en-GB"/>
          </a:p>
        </p:txBody>
      </p:sp>
    </p:spTree>
    <p:extLst>
      <p:ext uri="{BB962C8B-B14F-4D97-AF65-F5344CB8AC3E}">
        <p14:creationId xmlns:p14="http://schemas.microsoft.com/office/powerpoint/2010/main" val="2282888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3AC345-ED03-4777-A4D0-BC73609E8686}" type="datetime1">
              <a:rPr lang="en-GB" smtClean="0"/>
              <a:t>12/07/2021</a:t>
            </a:fld>
            <a:endParaRPr lang="en-GB"/>
          </a:p>
        </p:txBody>
      </p:sp>
      <p:sp>
        <p:nvSpPr>
          <p:cNvPr id="5" name="Footer Placeholder 4"/>
          <p:cNvSpPr>
            <a:spLocks noGrp="1"/>
          </p:cNvSpPr>
          <p:nvPr>
            <p:ph type="ftr" sz="quarter" idx="11"/>
          </p:nvPr>
        </p:nvSpPr>
        <p:spPr/>
        <p:txBody>
          <a:bodyPr/>
          <a:lstStyle/>
          <a:p>
            <a:r>
              <a:rPr lang="en-GB"/>
              <a:t>©𝐶. 𝐹𝑖𝑛𝑐𝑘𝑒𝑛 2021</a:t>
            </a:r>
          </a:p>
        </p:txBody>
      </p:sp>
      <p:sp>
        <p:nvSpPr>
          <p:cNvPr id="6" name="Slide Number Placeholder 5"/>
          <p:cNvSpPr>
            <a:spLocks noGrp="1"/>
          </p:cNvSpPr>
          <p:nvPr>
            <p:ph type="sldNum" sz="quarter" idx="12"/>
          </p:nvPr>
        </p:nvSpPr>
        <p:spPr/>
        <p:txBody>
          <a:bodyPr/>
          <a:lstStyle/>
          <a:p>
            <a:fld id="{A38F7AA6-1111-47C1-AED8-6A03F72F5613}" type="slidenum">
              <a:rPr lang="en-GB" smtClean="0"/>
              <a:t>‹#›</a:t>
            </a:fld>
            <a:endParaRPr lang="en-GB"/>
          </a:p>
        </p:txBody>
      </p:sp>
    </p:spTree>
    <p:extLst>
      <p:ext uri="{BB962C8B-B14F-4D97-AF65-F5344CB8AC3E}">
        <p14:creationId xmlns:p14="http://schemas.microsoft.com/office/powerpoint/2010/main" val="2660428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A62E23E-D00B-422B-8B4D-926417FD02C7}"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6E71F-3BEE-403C-9080-0CB50B4DBC34}" type="slidenum">
              <a:rPr lang="en-GB" smtClean="0"/>
              <a:t>‹#›</a:t>
            </a:fld>
            <a:endParaRPr lang="en-GB"/>
          </a:p>
        </p:txBody>
      </p:sp>
    </p:spTree>
    <p:extLst>
      <p:ext uri="{BB962C8B-B14F-4D97-AF65-F5344CB8AC3E}">
        <p14:creationId xmlns:p14="http://schemas.microsoft.com/office/powerpoint/2010/main" val="4026535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62E23E-D00B-422B-8B4D-926417FD02C7}"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6E71F-3BEE-403C-9080-0CB50B4DBC34}" type="slidenum">
              <a:rPr lang="en-GB" smtClean="0"/>
              <a:t>‹#›</a:t>
            </a:fld>
            <a:endParaRPr lang="en-GB"/>
          </a:p>
        </p:txBody>
      </p:sp>
    </p:spTree>
    <p:extLst>
      <p:ext uri="{BB962C8B-B14F-4D97-AF65-F5344CB8AC3E}">
        <p14:creationId xmlns:p14="http://schemas.microsoft.com/office/powerpoint/2010/main" val="3648995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62E23E-D00B-422B-8B4D-926417FD02C7}"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6E71F-3BEE-403C-9080-0CB50B4DBC34}" type="slidenum">
              <a:rPr lang="en-GB" smtClean="0"/>
              <a:t>‹#›</a:t>
            </a:fld>
            <a:endParaRPr lang="en-GB"/>
          </a:p>
        </p:txBody>
      </p:sp>
    </p:spTree>
    <p:extLst>
      <p:ext uri="{BB962C8B-B14F-4D97-AF65-F5344CB8AC3E}">
        <p14:creationId xmlns:p14="http://schemas.microsoft.com/office/powerpoint/2010/main" val="2167854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A62E23E-D00B-422B-8B4D-926417FD02C7}" type="datetimeFigureOut">
              <a:rPr lang="en-GB" smtClean="0"/>
              <a:t>12/07/2021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6E71F-3BEE-403C-9080-0CB50B4DBC34}" type="slidenum">
              <a:rPr lang="en-GB" smtClean="0"/>
              <a:t>‹#›</a:t>
            </a:fld>
            <a:endParaRPr lang="en-GB"/>
          </a:p>
        </p:txBody>
      </p:sp>
    </p:spTree>
    <p:extLst>
      <p:ext uri="{BB962C8B-B14F-4D97-AF65-F5344CB8AC3E}">
        <p14:creationId xmlns:p14="http://schemas.microsoft.com/office/powerpoint/2010/main" val="927191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A62E23E-D00B-422B-8B4D-926417FD02C7}" type="datetimeFigureOut">
              <a:rPr lang="en-GB" smtClean="0"/>
              <a:t>12/07/2021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76E71F-3BEE-403C-9080-0CB50B4DBC34}" type="slidenum">
              <a:rPr lang="en-GB" smtClean="0"/>
              <a:t>‹#›</a:t>
            </a:fld>
            <a:endParaRPr lang="en-GB"/>
          </a:p>
        </p:txBody>
      </p:sp>
    </p:spTree>
    <p:extLst>
      <p:ext uri="{BB962C8B-B14F-4D97-AF65-F5344CB8AC3E}">
        <p14:creationId xmlns:p14="http://schemas.microsoft.com/office/powerpoint/2010/main" val="1242593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A62E23E-D00B-422B-8B4D-926417FD02C7}" type="datetimeFigureOut">
              <a:rPr lang="en-GB" smtClean="0"/>
              <a:t>12/07/2021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76E71F-3BEE-403C-9080-0CB50B4DBC34}" type="slidenum">
              <a:rPr lang="en-GB" smtClean="0"/>
              <a:t>‹#›</a:t>
            </a:fld>
            <a:endParaRPr lang="en-GB"/>
          </a:p>
        </p:txBody>
      </p:sp>
    </p:spTree>
    <p:extLst>
      <p:ext uri="{BB962C8B-B14F-4D97-AF65-F5344CB8AC3E}">
        <p14:creationId xmlns:p14="http://schemas.microsoft.com/office/powerpoint/2010/main" val="1207902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2E23E-D00B-422B-8B4D-926417FD02C7}" type="datetimeFigureOut">
              <a:rPr lang="en-GB" smtClean="0"/>
              <a:t>12/07/2021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76E71F-3BEE-403C-9080-0CB50B4DBC34}" type="slidenum">
              <a:rPr lang="en-GB" smtClean="0"/>
              <a:t>‹#›</a:t>
            </a:fld>
            <a:endParaRPr lang="en-GB"/>
          </a:p>
        </p:txBody>
      </p:sp>
    </p:spTree>
    <p:extLst>
      <p:ext uri="{BB962C8B-B14F-4D97-AF65-F5344CB8AC3E}">
        <p14:creationId xmlns:p14="http://schemas.microsoft.com/office/powerpoint/2010/main" val="3046556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62E23E-D00B-422B-8B4D-926417FD02C7}" type="datetimeFigureOut">
              <a:rPr lang="en-GB" smtClean="0"/>
              <a:t>12/07/2021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6E71F-3BEE-403C-9080-0CB50B4DBC34}" type="slidenum">
              <a:rPr lang="en-GB" smtClean="0"/>
              <a:t>‹#›</a:t>
            </a:fld>
            <a:endParaRPr lang="en-GB"/>
          </a:p>
        </p:txBody>
      </p:sp>
    </p:spTree>
    <p:extLst>
      <p:ext uri="{BB962C8B-B14F-4D97-AF65-F5344CB8AC3E}">
        <p14:creationId xmlns:p14="http://schemas.microsoft.com/office/powerpoint/2010/main" val="101207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25B681-4BCB-4C12-ADB0-69CC0B03624D}" type="datetime1">
              <a:rPr lang="en-GB" smtClean="0"/>
              <a:t>12/07/2021</a:t>
            </a:fld>
            <a:endParaRPr lang="en-GB"/>
          </a:p>
        </p:txBody>
      </p:sp>
      <p:sp>
        <p:nvSpPr>
          <p:cNvPr id="5" name="Footer Placeholder 4"/>
          <p:cNvSpPr>
            <a:spLocks noGrp="1"/>
          </p:cNvSpPr>
          <p:nvPr>
            <p:ph type="ftr" sz="quarter" idx="11"/>
          </p:nvPr>
        </p:nvSpPr>
        <p:spPr/>
        <p:txBody>
          <a:bodyPr/>
          <a:lstStyle/>
          <a:p>
            <a:r>
              <a:rPr lang="en-GB"/>
              <a:t>©𝐶. 𝐹𝑖𝑛𝑐𝑘𝑒𝑛 2021</a:t>
            </a:r>
          </a:p>
        </p:txBody>
      </p:sp>
      <p:sp>
        <p:nvSpPr>
          <p:cNvPr id="6" name="Slide Number Placeholder 5"/>
          <p:cNvSpPr>
            <a:spLocks noGrp="1"/>
          </p:cNvSpPr>
          <p:nvPr>
            <p:ph type="sldNum" sz="quarter" idx="12"/>
          </p:nvPr>
        </p:nvSpPr>
        <p:spPr/>
        <p:txBody>
          <a:bodyPr/>
          <a:lstStyle/>
          <a:p>
            <a:fld id="{A38F7AA6-1111-47C1-AED8-6A03F72F5613}" type="slidenum">
              <a:rPr lang="en-GB" smtClean="0"/>
              <a:t>‹#›</a:t>
            </a:fld>
            <a:endParaRPr lang="en-GB"/>
          </a:p>
        </p:txBody>
      </p:sp>
    </p:spTree>
    <p:extLst>
      <p:ext uri="{BB962C8B-B14F-4D97-AF65-F5344CB8AC3E}">
        <p14:creationId xmlns:p14="http://schemas.microsoft.com/office/powerpoint/2010/main" val="2036729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62E23E-D00B-422B-8B4D-926417FD02C7}" type="datetimeFigureOut">
              <a:rPr lang="en-GB" smtClean="0"/>
              <a:t>12/07/2021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6E71F-3BEE-403C-9080-0CB50B4DBC34}" type="slidenum">
              <a:rPr lang="en-GB" smtClean="0"/>
              <a:t>‹#›</a:t>
            </a:fld>
            <a:endParaRPr lang="en-GB"/>
          </a:p>
        </p:txBody>
      </p:sp>
    </p:spTree>
    <p:extLst>
      <p:ext uri="{BB962C8B-B14F-4D97-AF65-F5344CB8AC3E}">
        <p14:creationId xmlns:p14="http://schemas.microsoft.com/office/powerpoint/2010/main" val="3232111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62E23E-D00B-422B-8B4D-926417FD02C7}"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6E71F-3BEE-403C-9080-0CB50B4DBC34}" type="slidenum">
              <a:rPr lang="en-GB" smtClean="0"/>
              <a:t>‹#›</a:t>
            </a:fld>
            <a:endParaRPr lang="en-GB"/>
          </a:p>
        </p:txBody>
      </p:sp>
    </p:spTree>
    <p:extLst>
      <p:ext uri="{BB962C8B-B14F-4D97-AF65-F5344CB8AC3E}">
        <p14:creationId xmlns:p14="http://schemas.microsoft.com/office/powerpoint/2010/main" val="565342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62E23E-D00B-422B-8B4D-926417FD02C7}"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6E71F-3BEE-403C-9080-0CB50B4DBC34}" type="slidenum">
              <a:rPr lang="en-GB" smtClean="0"/>
              <a:t>‹#›</a:t>
            </a:fld>
            <a:endParaRPr lang="en-GB"/>
          </a:p>
        </p:txBody>
      </p:sp>
    </p:spTree>
    <p:extLst>
      <p:ext uri="{BB962C8B-B14F-4D97-AF65-F5344CB8AC3E}">
        <p14:creationId xmlns:p14="http://schemas.microsoft.com/office/powerpoint/2010/main" val="399454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63F634-A9CF-4720-8F6D-288EE1821B53}" type="datetime1">
              <a:rPr lang="en-GB" smtClean="0"/>
              <a:t>12/07/2021</a:t>
            </a:fld>
            <a:endParaRPr lang="en-GB"/>
          </a:p>
        </p:txBody>
      </p:sp>
      <p:sp>
        <p:nvSpPr>
          <p:cNvPr id="5" name="Footer Placeholder 4"/>
          <p:cNvSpPr>
            <a:spLocks noGrp="1"/>
          </p:cNvSpPr>
          <p:nvPr>
            <p:ph type="ftr" sz="quarter" idx="11"/>
          </p:nvPr>
        </p:nvSpPr>
        <p:spPr/>
        <p:txBody>
          <a:bodyPr/>
          <a:lstStyle/>
          <a:p>
            <a:r>
              <a:rPr lang="en-GB"/>
              <a:t>©𝐶. 𝐹𝑖𝑛𝑐𝑘𝑒𝑛 2021</a:t>
            </a:r>
          </a:p>
        </p:txBody>
      </p:sp>
      <p:sp>
        <p:nvSpPr>
          <p:cNvPr id="6" name="Slide Number Placeholder 5"/>
          <p:cNvSpPr>
            <a:spLocks noGrp="1"/>
          </p:cNvSpPr>
          <p:nvPr>
            <p:ph type="sldNum" sz="quarter" idx="12"/>
          </p:nvPr>
        </p:nvSpPr>
        <p:spPr/>
        <p:txBody>
          <a:bodyPr/>
          <a:lstStyle/>
          <a:p>
            <a:fld id="{A38F7AA6-1111-47C1-AED8-6A03F72F5613}" type="slidenum">
              <a:rPr lang="en-GB" smtClean="0"/>
              <a:t>‹#›</a:t>
            </a:fld>
            <a:endParaRPr lang="en-GB"/>
          </a:p>
        </p:txBody>
      </p:sp>
    </p:spTree>
    <p:extLst>
      <p:ext uri="{BB962C8B-B14F-4D97-AF65-F5344CB8AC3E}">
        <p14:creationId xmlns:p14="http://schemas.microsoft.com/office/powerpoint/2010/main" val="3754624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7866A59-D48D-422E-B24F-C4410BBF8353}" type="datetime1">
              <a:rPr lang="en-GB" smtClean="0"/>
              <a:t>12/07/2021</a:t>
            </a:fld>
            <a:endParaRPr lang="en-GB"/>
          </a:p>
        </p:txBody>
      </p:sp>
      <p:sp>
        <p:nvSpPr>
          <p:cNvPr id="6" name="Footer Placeholder 5"/>
          <p:cNvSpPr>
            <a:spLocks noGrp="1"/>
          </p:cNvSpPr>
          <p:nvPr>
            <p:ph type="ftr" sz="quarter" idx="11"/>
          </p:nvPr>
        </p:nvSpPr>
        <p:spPr/>
        <p:txBody>
          <a:bodyPr/>
          <a:lstStyle/>
          <a:p>
            <a:r>
              <a:rPr lang="en-GB"/>
              <a:t>©𝐶. 𝐹𝑖𝑛𝑐𝑘𝑒𝑛 2021</a:t>
            </a:r>
          </a:p>
        </p:txBody>
      </p:sp>
      <p:sp>
        <p:nvSpPr>
          <p:cNvPr id="7" name="Slide Number Placeholder 6"/>
          <p:cNvSpPr>
            <a:spLocks noGrp="1"/>
          </p:cNvSpPr>
          <p:nvPr>
            <p:ph type="sldNum" sz="quarter" idx="12"/>
          </p:nvPr>
        </p:nvSpPr>
        <p:spPr/>
        <p:txBody>
          <a:bodyPr/>
          <a:lstStyle/>
          <a:p>
            <a:fld id="{A38F7AA6-1111-47C1-AED8-6A03F72F5613}" type="slidenum">
              <a:rPr lang="en-GB" smtClean="0"/>
              <a:t>‹#›</a:t>
            </a:fld>
            <a:endParaRPr lang="en-GB"/>
          </a:p>
        </p:txBody>
      </p:sp>
    </p:spTree>
    <p:extLst>
      <p:ext uri="{BB962C8B-B14F-4D97-AF65-F5344CB8AC3E}">
        <p14:creationId xmlns:p14="http://schemas.microsoft.com/office/powerpoint/2010/main" val="1295305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3289DB3-CE99-47BA-B16B-DC726E3ABDF8}" type="datetime1">
              <a:rPr lang="en-GB" smtClean="0"/>
              <a:t>12/07/2021</a:t>
            </a:fld>
            <a:endParaRPr lang="en-GB"/>
          </a:p>
        </p:txBody>
      </p:sp>
      <p:sp>
        <p:nvSpPr>
          <p:cNvPr id="8" name="Footer Placeholder 7"/>
          <p:cNvSpPr>
            <a:spLocks noGrp="1"/>
          </p:cNvSpPr>
          <p:nvPr>
            <p:ph type="ftr" sz="quarter" idx="11"/>
          </p:nvPr>
        </p:nvSpPr>
        <p:spPr/>
        <p:txBody>
          <a:bodyPr/>
          <a:lstStyle/>
          <a:p>
            <a:r>
              <a:rPr lang="en-GB"/>
              <a:t>©𝐶. 𝐹𝑖𝑛𝑐𝑘𝑒𝑛 2021</a:t>
            </a:r>
          </a:p>
        </p:txBody>
      </p:sp>
      <p:sp>
        <p:nvSpPr>
          <p:cNvPr id="9" name="Slide Number Placeholder 8"/>
          <p:cNvSpPr>
            <a:spLocks noGrp="1"/>
          </p:cNvSpPr>
          <p:nvPr>
            <p:ph type="sldNum" sz="quarter" idx="12"/>
          </p:nvPr>
        </p:nvSpPr>
        <p:spPr/>
        <p:txBody>
          <a:bodyPr/>
          <a:lstStyle/>
          <a:p>
            <a:fld id="{A38F7AA6-1111-47C1-AED8-6A03F72F5613}" type="slidenum">
              <a:rPr lang="en-GB" smtClean="0"/>
              <a:t>‹#›</a:t>
            </a:fld>
            <a:endParaRPr lang="en-GB"/>
          </a:p>
        </p:txBody>
      </p:sp>
    </p:spTree>
    <p:extLst>
      <p:ext uri="{BB962C8B-B14F-4D97-AF65-F5344CB8AC3E}">
        <p14:creationId xmlns:p14="http://schemas.microsoft.com/office/powerpoint/2010/main" val="477124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0A3EAF6-450F-448A-89B8-10481A033280}" type="datetime1">
              <a:rPr lang="en-GB" smtClean="0"/>
              <a:t>12/07/2021</a:t>
            </a:fld>
            <a:endParaRPr lang="en-GB"/>
          </a:p>
        </p:txBody>
      </p:sp>
      <p:sp>
        <p:nvSpPr>
          <p:cNvPr id="4" name="Footer Placeholder 3"/>
          <p:cNvSpPr>
            <a:spLocks noGrp="1"/>
          </p:cNvSpPr>
          <p:nvPr>
            <p:ph type="ftr" sz="quarter" idx="11"/>
          </p:nvPr>
        </p:nvSpPr>
        <p:spPr/>
        <p:txBody>
          <a:bodyPr/>
          <a:lstStyle/>
          <a:p>
            <a:r>
              <a:rPr lang="en-GB"/>
              <a:t>©𝐶. 𝐹𝑖𝑛𝑐𝑘𝑒𝑛 2021</a:t>
            </a:r>
          </a:p>
        </p:txBody>
      </p:sp>
      <p:sp>
        <p:nvSpPr>
          <p:cNvPr id="5" name="Slide Number Placeholder 4"/>
          <p:cNvSpPr>
            <a:spLocks noGrp="1"/>
          </p:cNvSpPr>
          <p:nvPr>
            <p:ph type="sldNum" sz="quarter" idx="12"/>
          </p:nvPr>
        </p:nvSpPr>
        <p:spPr/>
        <p:txBody>
          <a:bodyPr/>
          <a:lstStyle/>
          <a:p>
            <a:fld id="{A38F7AA6-1111-47C1-AED8-6A03F72F5613}" type="slidenum">
              <a:rPr lang="en-GB" smtClean="0"/>
              <a:t>‹#›</a:t>
            </a:fld>
            <a:endParaRPr lang="en-GB"/>
          </a:p>
        </p:txBody>
      </p:sp>
    </p:spTree>
    <p:extLst>
      <p:ext uri="{BB962C8B-B14F-4D97-AF65-F5344CB8AC3E}">
        <p14:creationId xmlns:p14="http://schemas.microsoft.com/office/powerpoint/2010/main" val="2886109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1E8FFB-5CAF-4A12-B545-D996A7DFB5BF}" type="datetime1">
              <a:rPr lang="en-GB" smtClean="0"/>
              <a:t>12/07/2021</a:t>
            </a:fld>
            <a:endParaRPr lang="en-GB"/>
          </a:p>
        </p:txBody>
      </p:sp>
      <p:sp>
        <p:nvSpPr>
          <p:cNvPr id="3" name="Footer Placeholder 2"/>
          <p:cNvSpPr>
            <a:spLocks noGrp="1"/>
          </p:cNvSpPr>
          <p:nvPr>
            <p:ph type="ftr" sz="quarter" idx="11"/>
          </p:nvPr>
        </p:nvSpPr>
        <p:spPr/>
        <p:txBody>
          <a:bodyPr/>
          <a:lstStyle/>
          <a:p>
            <a:r>
              <a:rPr lang="en-GB"/>
              <a:t>©𝐶. 𝐹𝑖𝑛𝑐𝑘𝑒𝑛 2021</a:t>
            </a:r>
          </a:p>
        </p:txBody>
      </p:sp>
      <p:sp>
        <p:nvSpPr>
          <p:cNvPr id="4" name="Slide Number Placeholder 3"/>
          <p:cNvSpPr>
            <a:spLocks noGrp="1"/>
          </p:cNvSpPr>
          <p:nvPr>
            <p:ph type="sldNum" sz="quarter" idx="12"/>
          </p:nvPr>
        </p:nvSpPr>
        <p:spPr/>
        <p:txBody>
          <a:bodyPr/>
          <a:lstStyle/>
          <a:p>
            <a:fld id="{A38F7AA6-1111-47C1-AED8-6A03F72F5613}" type="slidenum">
              <a:rPr lang="en-GB" smtClean="0"/>
              <a:t>‹#›</a:t>
            </a:fld>
            <a:endParaRPr lang="en-GB"/>
          </a:p>
        </p:txBody>
      </p:sp>
    </p:spTree>
    <p:extLst>
      <p:ext uri="{BB962C8B-B14F-4D97-AF65-F5344CB8AC3E}">
        <p14:creationId xmlns:p14="http://schemas.microsoft.com/office/powerpoint/2010/main" val="226018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4D6F9D-75C0-4965-9532-59710C18432C}" type="datetime1">
              <a:rPr lang="en-GB" smtClean="0"/>
              <a:t>12/07/2021</a:t>
            </a:fld>
            <a:endParaRPr lang="en-GB"/>
          </a:p>
        </p:txBody>
      </p:sp>
      <p:sp>
        <p:nvSpPr>
          <p:cNvPr id="6" name="Footer Placeholder 5"/>
          <p:cNvSpPr>
            <a:spLocks noGrp="1"/>
          </p:cNvSpPr>
          <p:nvPr>
            <p:ph type="ftr" sz="quarter" idx="11"/>
          </p:nvPr>
        </p:nvSpPr>
        <p:spPr/>
        <p:txBody>
          <a:bodyPr/>
          <a:lstStyle/>
          <a:p>
            <a:r>
              <a:rPr lang="en-GB"/>
              <a:t>©𝐶. 𝐹𝑖𝑛𝑐𝑘𝑒𝑛 2021</a:t>
            </a:r>
          </a:p>
        </p:txBody>
      </p:sp>
      <p:sp>
        <p:nvSpPr>
          <p:cNvPr id="7" name="Slide Number Placeholder 6"/>
          <p:cNvSpPr>
            <a:spLocks noGrp="1"/>
          </p:cNvSpPr>
          <p:nvPr>
            <p:ph type="sldNum" sz="quarter" idx="12"/>
          </p:nvPr>
        </p:nvSpPr>
        <p:spPr/>
        <p:txBody>
          <a:bodyPr/>
          <a:lstStyle/>
          <a:p>
            <a:fld id="{A38F7AA6-1111-47C1-AED8-6A03F72F5613}" type="slidenum">
              <a:rPr lang="en-GB" smtClean="0"/>
              <a:t>‹#›</a:t>
            </a:fld>
            <a:endParaRPr lang="en-GB"/>
          </a:p>
        </p:txBody>
      </p:sp>
    </p:spTree>
    <p:extLst>
      <p:ext uri="{BB962C8B-B14F-4D97-AF65-F5344CB8AC3E}">
        <p14:creationId xmlns:p14="http://schemas.microsoft.com/office/powerpoint/2010/main" val="2591408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32F7AB-8FA5-409F-B341-0D5F6AC82E44}" type="datetime1">
              <a:rPr lang="en-GB" smtClean="0"/>
              <a:t>12/07/2021</a:t>
            </a:fld>
            <a:endParaRPr lang="en-GB"/>
          </a:p>
        </p:txBody>
      </p:sp>
      <p:sp>
        <p:nvSpPr>
          <p:cNvPr id="6" name="Footer Placeholder 5"/>
          <p:cNvSpPr>
            <a:spLocks noGrp="1"/>
          </p:cNvSpPr>
          <p:nvPr>
            <p:ph type="ftr" sz="quarter" idx="11"/>
          </p:nvPr>
        </p:nvSpPr>
        <p:spPr/>
        <p:txBody>
          <a:bodyPr/>
          <a:lstStyle/>
          <a:p>
            <a:r>
              <a:rPr lang="en-GB"/>
              <a:t>©𝐶. 𝐹𝑖𝑛𝑐𝑘𝑒𝑛 2021</a:t>
            </a:r>
          </a:p>
        </p:txBody>
      </p:sp>
      <p:sp>
        <p:nvSpPr>
          <p:cNvPr id="7" name="Slide Number Placeholder 6"/>
          <p:cNvSpPr>
            <a:spLocks noGrp="1"/>
          </p:cNvSpPr>
          <p:nvPr>
            <p:ph type="sldNum" sz="quarter" idx="12"/>
          </p:nvPr>
        </p:nvSpPr>
        <p:spPr/>
        <p:txBody>
          <a:bodyPr/>
          <a:lstStyle/>
          <a:p>
            <a:fld id="{A38F7AA6-1111-47C1-AED8-6A03F72F5613}" type="slidenum">
              <a:rPr lang="en-GB" smtClean="0"/>
              <a:t>‹#›</a:t>
            </a:fld>
            <a:endParaRPr lang="en-GB"/>
          </a:p>
        </p:txBody>
      </p:sp>
    </p:spTree>
    <p:extLst>
      <p:ext uri="{BB962C8B-B14F-4D97-AF65-F5344CB8AC3E}">
        <p14:creationId xmlns:p14="http://schemas.microsoft.com/office/powerpoint/2010/main" val="3490942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A57A5-1298-4B6C-820B-94D8C83840E9}" type="datetime1">
              <a:rPr lang="en-GB" smtClean="0"/>
              <a:t>12/07/2021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©𝐶. 𝐹𝑖𝑛𝑐𝑘𝑒𝑛 2021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F7AA6-1111-47C1-AED8-6A03F72F5613}" type="slidenum">
              <a:rPr lang="en-GB" smtClean="0"/>
              <a:t>‹#›</a:t>
            </a:fld>
            <a:endParaRPr lang="en-GB"/>
          </a:p>
        </p:txBody>
      </p:sp>
    </p:spTree>
    <p:extLst>
      <p:ext uri="{BB962C8B-B14F-4D97-AF65-F5344CB8AC3E}">
        <p14:creationId xmlns:p14="http://schemas.microsoft.com/office/powerpoint/2010/main" val="3195695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2E23E-D00B-422B-8B4D-926417FD02C7}" type="datetimeFigureOut">
              <a:rPr lang="en-GB" smtClean="0"/>
              <a:t>12/07/2021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6E71F-3BEE-403C-9080-0CB50B4DBC34}" type="slidenum">
              <a:rPr lang="en-GB" smtClean="0"/>
              <a:t>‹#›</a:t>
            </a:fld>
            <a:endParaRPr lang="en-GB"/>
          </a:p>
        </p:txBody>
      </p:sp>
    </p:spTree>
    <p:extLst>
      <p:ext uri="{BB962C8B-B14F-4D97-AF65-F5344CB8AC3E}">
        <p14:creationId xmlns:p14="http://schemas.microsoft.com/office/powerpoint/2010/main" val="4065398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8273-EF53-4808-A727-2E355863EA06}"/>
              </a:ext>
            </a:extLst>
          </p:cNvPr>
          <p:cNvSpPr>
            <a:spLocks noGrp="1"/>
          </p:cNvSpPr>
          <p:nvPr>
            <p:ph type="ctrTitle"/>
          </p:nvPr>
        </p:nvSpPr>
        <p:spPr>
          <a:xfrm>
            <a:off x="316923" y="2529716"/>
            <a:ext cx="5938022" cy="2387600"/>
          </a:xfrm>
        </p:spPr>
        <p:txBody>
          <a:bodyPr>
            <a:normAutofit fontScale="90000"/>
          </a:bodyPr>
          <a:lstStyle/>
          <a:p>
            <a:r>
              <a:rPr lang="en-US" sz="4400" dirty="0">
                <a:solidFill>
                  <a:schemeClr val="accent1">
                    <a:lumMod val="50000"/>
                  </a:schemeClr>
                </a:solidFill>
                <a:latin typeface="Arial Black" panose="020B0A04020102020204" pitchFamily="34" charset="0"/>
              </a:rPr>
              <a:t>CALDICOTT</a:t>
            </a:r>
            <a:br>
              <a:rPr lang="en-US" sz="4400" dirty="0">
                <a:solidFill>
                  <a:schemeClr val="accent1">
                    <a:lumMod val="50000"/>
                  </a:schemeClr>
                </a:solidFill>
                <a:latin typeface="Arial Black" panose="020B0A04020102020204" pitchFamily="34" charset="0"/>
              </a:rPr>
            </a:br>
            <a:r>
              <a:rPr lang="en-US" sz="4400" dirty="0">
                <a:solidFill>
                  <a:schemeClr val="accent1">
                    <a:lumMod val="50000"/>
                  </a:schemeClr>
                </a:solidFill>
                <a:latin typeface="Arial Black" panose="020B0A04020102020204" pitchFamily="34" charset="0"/>
              </a:rPr>
              <a:t>GUARDIAN  </a:t>
            </a:r>
            <a:br>
              <a:rPr lang="en-US" sz="4400" dirty="0">
                <a:solidFill>
                  <a:schemeClr val="accent1">
                    <a:lumMod val="50000"/>
                  </a:schemeClr>
                </a:solidFill>
                <a:latin typeface="Arial Black" panose="020B0A04020102020204" pitchFamily="34" charset="0"/>
              </a:rPr>
            </a:br>
            <a:r>
              <a:rPr lang="en-US" sz="4400" dirty="0">
                <a:solidFill>
                  <a:schemeClr val="accent1">
                    <a:lumMod val="50000"/>
                  </a:schemeClr>
                </a:solidFill>
                <a:latin typeface="Arial Black" panose="020B0A04020102020204" pitchFamily="34" charset="0"/>
              </a:rPr>
              <a:t>&amp; Ethical Decision Making Conference</a:t>
            </a: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sz="4000" dirty="0">
                <a:solidFill>
                  <a:schemeClr val="accent6">
                    <a:lumMod val="75000"/>
                  </a:schemeClr>
                </a:solidFill>
                <a:latin typeface="Arial Black" panose="020B0A04020102020204" pitchFamily="34" charset="0"/>
              </a:rPr>
              <a:t>Chairs introduction</a:t>
            </a:r>
            <a:br>
              <a:rPr lang="en-US" sz="4000" dirty="0">
                <a:solidFill>
                  <a:schemeClr val="accent6">
                    <a:lumMod val="75000"/>
                  </a:schemeClr>
                </a:solidFill>
                <a:latin typeface="Arial Black" panose="020B0A04020102020204" pitchFamily="34" charset="0"/>
              </a:rPr>
            </a:br>
            <a:r>
              <a:rPr lang="en-US" sz="4000" dirty="0">
                <a:solidFill>
                  <a:schemeClr val="accent6">
                    <a:lumMod val="75000"/>
                  </a:schemeClr>
                </a:solidFill>
                <a:latin typeface="Arial Black" panose="020B0A04020102020204" pitchFamily="34" charset="0"/>
              </a:rPr>
              <a:t>&amp; Welcome</a:t>
            </a:r>
            <a:br>
              <a:rPr lang="en-US" sz="4000" dirty="0">
                <a:solidFill>
                  <a:schemeClr val="accent6">
                    <a:lumMod val="75000"/>
                  </a:schemeClr>
                </a:solidFill>
                <a:latin typeface="Arial Black" panose="020B0A04020102020204" pitchFamily="34" charset="0"/>
              </a:rPr>
            </a:br>
            <a:r>
              <a:rPr lang="en-US" sz="4000" dirty="0">
                <a:solidFill>
                  <a:schemeClr val="accent6">
                    <a:lumMod val="75000"/>
                  </a:schemeClr>
                </a:solidFill>
                <a:latin typeface="Arial Black" panose="020B0A04020102020204" pitchFamily="34" charset="0"/>
              </a:rPr>
              <a:t>National Update</a:t>
            </a:r>
            <a:endParaRPr lang="en-GB" sz="4000" dirty="0">
              <a:solidFill>
                <a:schemeClr val="accent6">
                  <a:lumMod val="75000"/>
                </a:schemeClr>
              </a:solidFill>
              <a:latin typeface="Arial Black" panose="020B0A04020102020204" pitchFamily="34" charset="0"/>
            </a:endParaRPr>
          </a:p>
        </p:txBody>
      </p:sp>
      <p:sp>
        <p:nvSpPr>
          <p:cNvPr id="4" name="Footer Placeholder 3">
            <a:extLst>
              <a:ext uri="{FF2B5EF4-FFF2-40B4-BE49-F238E27FC236}">
                <a16:creationId xmlns:a16="http://schemas.microsoft.com/office/drawing/2014/main" id="{1CCF1EDA-2B97-4CFC-8C6E-9BA78D625969}"/>
              </a:ext>
            </a:extLst>
          </p:cNvPr>
          <p:cNvSpPr>
            <a:spLocks noGrp="1"/>
          </p:cNvSpPr>
          <p:nvPr>
            <p:ph type="ftr" sz="quarter" idx="11"/>
          </p:nvPr>
        </p:nvSpPr>
        <p:spPr/>
        <p:txBody>
          <a:bodyPr/>
          <a:lstStyle/>
          <a:p>
            <a:r>
              <a:rPr lang="en-GB"/>
              <a:t>©𝐶. 𝐹𝑖𝑛𝑐𝑘𝑒𝑛 2021</a:t>
            </a:r>
            <a:endParaRPr lang="en-GB" dirty="0"/>
          </a:p>
        </p:txBody>
      </p:sp>
      <p:sp>
        <p:nvSpPr>
          <p:cNvPr id="3" name="TextBox 2">
            <a:extLst>
              <a:ext uri="{FF2B5EF4-FFF2-40B4-BE49-F238E27FC236}">
                <a16:creationId xmlns:a16="http://schemas.microsoft.com/office/drawing/2014/main" id="{7D5611D5-944F-4D0F-AE46-AEDA9CC83FB8}"/>
              </a:ext>
            </a:extLst>
          </p:cNvPr>
          <p:cNvSpPr txBox="1"/>
          <p:nvPr/>
        </p:nvSpPr>
        <p:spPr>
          <a:xfrm>
            <a:off x="1200150" y="5418207"/>
            <a:ext cx="4895850" cy="707886"/>
          </a:xfrm>
          <a:prstGeom prst="rect">
            <a:avLst/>
          </a:prstGeom>
          <a:noFill/>
        </p:spPr>
        <p:txBody>
          <a:bodyPr wrap="square" rtlCol="0">
            <a:spAutoFit/>
          </a:bodyPr>
          <a:lstStyle/>
          <a:p>
            <a:r>
              <a:rPr lang="en-GB" sz="4000" b="1" dirty="0"/>
              <a:t>Christopher Fincken </a:t>
            </a:r>
          </a:p>
        </p:txBody>
      </p:sp>
      <p:pic>
        <p:nvPicPr>
          <p:cNvPr id="8" name="Picture 7" descr="A picture containing sitting, old&#10;&#10;Description automatically generated">
            <a:extLst>
              <a:ext uri="{FF2B5EF4-FFF2-40B4-BE49-F238E27FC236}">
                <a16:creationId xmlns:a16="http://schemas.microsoft.com/office/drawing/2014/main" id="{9837F48E-C29F-429B-8D5F-CC7E4158DB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4531" y="360250"/>
            <a:ext cx="3318349" cy="4557066"/>
          </a:xfrm>
          <a:prstGeom prst="rect">
            <a:avLst/>
          </a:prstGeom>
        </p:spPr>
      </p:pic>
      <p:sp>
        <p:nvSpPr>
          <p:cNvPr id="9" name="Content Placeholder 3">
            <a:extLst>
              <a:ext uri="{FF2B5EF4-FFF2-40B4-BE49-F238E27FC236}">
                <a16:creationId xmlns:a16="http://schemas.microsoft.com/office/drawing/2014/main" id="{8C730249-A443-4A3D-8F65-6A4DEDE25DE4}"/>
              </a:ext>
            </a:extLst>
          </p:cNvPr>
          <p:cNvSpPr txBox="1">
            <a:spLocks/>
          </p:cNvSpPr>
          <p:nvPr/>
        </p:nvSpPr>
        <p:spPr>
          <a:xfrm>
            <a:off x="5114441" y="5147573"/>
            <a:ext cx="7454683" cy="134601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t>Feathers of Justice (Goddess MAAT)</a:t>
            </a:r>
          </a:p>
          <a:p>
            <a:pPr marL="0" indent="0" algn="ctr">
              <a:buNone/>
            </a:pPr>
            <a:r>
              <a:rPr lang="en-GB" sz="2400" dirty="0"/>
              <a:t>“Kingdom founded in Justice” - (1500 BC )</a:t>
            </a:r>
          </a:p>
          <a:p>
            <a:pPr marL="0" indent="0" algn="ctr">
              <a:buNone/>
            </a:pPr>
            <a:r>
              <a:rPr lang="en-GB" sz="2400" dirty="0"/>
              <a:t>Cartouche Seal of King </a:t>
            </a:r>
            <a:r>
              <a:rPr lang="en-GB" sz="2400" dirty="0" err="1"/>
              <a:t>Tuthmoses</a:t>
            </a:r>
            <a:r>
              <a:rPr lang="en-GB" sz="2400" dirty="0"/>
              <a:t> </a:t>
            </a:r>
          </a:p>
        </p:txBody>
      </p:sp>
    </p:spTree>
    <p:extLst>
      <p:ext uri="{BB962C8B-B14F-4D97-AF65-F5344CB8AC3E}">
        <p14:creationId xmlns:p14="http://schemas.microsoft.com/office/powerpoint/2010/main" val="2405335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BED933-9970-435D-A4D7-9A38CFBA3A2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82662"/>
            <a:ext cx="6461779" cy="4143674"/>
          </a:xfrm>
        </p:spPr>
      </p:pic>
      <p:sp>
        <p:nvSpPr>
          <p:cNvPr id="7" name="Footer Placeholder 6">
            <a:extLst>
              <a:ext uri="{FF2B5EF4-FFF2-40B4-BE49-F238E27FC236}">
                <a16:creationId xmlns:a16="http://schemas.microsoft.com/office/drawing/2014/main" id="{62B89FB5-46E2-46DE-9375-C9B0BFA3060A}"/>
              </a:ext>
            </a:extLst>
          </p:cNvPr>
          <p:cNvSpPr>
            <a:spLocks noGrp="1"/>
          </p:cNvSpPr>
          <p:nvPr>
            <p:ph type="ftr" sz="quarter" idx="11"/>
          </p:nvPr>
        </p:nvSpPr>
        <p:spPr/>
        <p:txBody>
          <a:bodyPr/>
          <a:lstStyle/>
          <a:p>
            <a:r>
              <a:rPr lang="en-GB"/>
              <a:t>©𝐶. 𝐹𝑖𝑛𝑐𝑘𝑒𝑛 2021</a:t>
            </a:r>
          </a:p>
        </p:txBody>
      </p:sp>
      <p:pic>
        <p:nvPicPr>
          <p:cNvPr id="8" name="Picture 7">
            <a:extLst>
              <a:ext uri="{FF2B5EF4-FFF2-40B4-BE49-F238E27FC236}">
                <a16:creationId xmlns:a16="http://schemas.microsoft.com/office/drawing/2014/main" id="{E013D393-9210-4C42-905A-932950628E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3402" y="-82662"/>
            <a:ext cx="5808598" cy="3672018"/>
          </a:xfrm>
          <a:prstGeom prst="rect">
            <a:avLst/>
          </a:prstGeom>
        </p:spPr>
      </p:pic>
      <p:sp>
        <p:nvSpPr>
          <p:cNvPr id="6" name="Content Placeholder 2">
            <a:extLst>
              <a:ext uri="{FF2B5EF4-FFF2-40B4-BE49-F238E27FC236}">
                <a16:creationId xmlns:a16="http://schemas.microsoft.com/office/drawing/2014/main" id="{1E793D70-E94E-4AE5-81F2-352EC539F475}"/>
              </a:ext>
            </a:extLst>
          </p:cNvPr>
          <p:cNvSpPr txBox="1">
            <a:spLocks/>
          </p:cNvSpPr>
          <p:nvPr/>
        </p:nvSpPr>
        <p:spPr>
          <a:xfrm>
            <a:off x="0" y="3589356"/>
            <a:ext cx="12192000" cy="3268644"/>
          </a:xfrm>
          <a:prstGeom prst="rect">
            <a:avLst/>
          </a:prstGeom>
          <a:gradFill>
            <a:gsLst>
              <a:gs pos="2300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endParaRPr lang="en-GB" sz="2200" dirty="0"/>
          </a:p>
          <a:p>
            <a:pPr marL="457200" lvl="1" indent="0" algn="ctr">
              <a:buNone/>
            </a:pPr>
            <a:r>
              <a:rPr lang="en-GB" sz="2200" dirty="0"/>
              <a:t>Data Protection Principle 1</a:t>
            </a:r>
          </a:p>
          <a:p>
            <a:pPr marL="457200" lvl="1" indent="0" algn="ctr">
              <a:buNone/>
            </a:pPr>
            <a:r>
              <a:rPr lang="en-GB" sz="2200" dirty="0"/>
              <a:t>Personal Data Shall be :</a:t>
            </a:r>
          </a:p>
          <a:p>
            <a:pPr marL="457200" lvl="1" indent="0" algn="ctr">
              <a:buNone/>
            </a:pPr>
            <a:r>
              <a:rPr lang="en-GB" sz="2200" dirty="0">
                <a:highlight>
                  <a:srgbClr val="FFFF00"/>
                </a:highlight>
              </a:rPr>
              <a:t>processed lawfully, fairly and in a transparent manner in relation to individuals </a:t>
            </a:r>
            <a:r>
              <a:rPr lang="en-GB" sz="2200" dirty="0"/>
              <a:t>(‘lawfulness, fairness and transparency’);</a:t>
            </a:r>
          </a:p>
          <a:p>
            <a:pPr algn="ctr"/>
            <a:endParaRPr lang="en-GB" sz="2400" dirty="0"/>
          </a:p>
          <a:p>
            <a:pPr algn="ctr"/>
            <a:r>
              <a:rPr lang="en-GB" sz="2400" dirty="0"/>
              <a:t>Evolution not Revolution! The most significant addition is the accountability principle. The GDPR requires you to show </a:t>
            </a:r>
            <a:r>
              <a:rPr lang="en-GB" sz="2400" b="1" dirty="0"/>
              <a:t>how</a:t>
            </a:r>
            <a:r>
              <a:rPr lang="en-GB" sz="2400" dirty="0"/>
              <a:t> you comply with the principles – for example by documenting the decisions you take about a processing activity.</a:t>
            </a:r>
            <a:r>
              <a:rPr lang="en-GB" dirty="0"/>
              <a:t> </a:t>
            </a:r>
          </a:p>
          <a:p>
            <a:endParaRPr lang="en-GB" dirty="0"/>
          </a:p>
          <a:p>
            <a:endParaRPr lang="en-GB" dirty="0"/>
          </a:p>
        </p:txBody>
      </p:sp>
      <p:sp>
        <p:nvSpPr>
          <p:cNvPr id="2" name="Speech Bubble: Rectangle 1">
            <a:extLst>
              <a:ext uri="{FF2B5EF4-FFF2-40B4-BE49-F238E27FC236}">
                <a16:creationId xmlns:a16="http://schemas.microsoft.com/office/drawing/2014/main" id="{7155B774-5C3D-4EB4-934D-E10ACAC3C32D}"/>
              </a:ext>
            </a:extLst>
          </p:cNvPr>
          <p:cNvSpPr/>
          <p:nvPr/>
        </p:nvSpPr>
        <p:spPr>
          <a:xfrm>
            <a:off x="3562184" y="79513"/>
            <a:ext cx="2663687" cy="187650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Role of the Caldicott Guardian – Oversight?</a:t>
            </a:r>
            <a:endParaRPr lang="en-GB"/>
          </a:p>
        </p:txBody>
      </p:sp>
    </p:spTree>
    <p:extLst>
      <p:ext uri="{BB962C8B-B14F-4D97-AF65-F5344CB8AC3E}">
        <p14:creationId xmlns:p14="http://schemas.microsoft.com/office/powerpoint/2010/main" val="1554062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1000"/>
                                        <p:tgtEl>
                                          <p:spTgt spid="6">
                                            <p:txEl>
                                              <p:pRg st="5" end="5"/>
                                            </p:txEl>
                                          </p:spTgt>
                                        </p:tgtEl>
                                      </p:cBhvr>
                                    </p:animEffect>
                                    <p:anim calcmode="lin" valueType="num">
                                      <p:cBhvr>
                                        <p:cTn id="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5" end="5"/>
                                            </p:txEl>
                                          </p:spTgt>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 calcmode="lin" valueType="num">
                                      <p:cBhvr additive="base">
                                        <p:cTn id="1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 calcmode="lin" valueType="num">
                                      <p:cBhvr additive="base">
                                        <p:cTn id="2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80">
                                          <p:stCondLst>
                                            <p:cond delay="0"/>
                                          </p:stCondLst>
                                        </p:cTn>
                                        <p:tgtEl>
                                          <p:spTgt spid="2"/>
                                        </p:tgtEl>
                                      </p:cBhvr>
                                    </p:animEffect>
                                    <p:anim calcmode="lin" valueType="num">
                                      <p:cBhvr>
                                        <p:cTn id="2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2" dur="26">
                                          <p:stCondLst>
                                            <p:cond delay="650"/>
                                          </p:stCondLst>
                                        </p:cTn>
                                        <p:tgtEl>
                                          <p:spTgt spid="2"/>
                                        </p:tgtEl>
                                      </p:cBhvr>
                                      <p:to x="100000" y="60000"/>
                                    </p:animScale>
                                    <p:animScale>
                                      <p:cBhvr>
                                        <p:cTn id="33" dur="166" decel="50000">
                                          <p:stCondLst>
                                            <p:cond delay="676"/>
                                          </p:stCondLst>
                                        </p:cTn>
                                        <p:tgtEl>
                                          <p:spTgt spid="2"/>
                                        </p:tgtEl>
                                      </p:cBhvr>
                                      <p:to x="100000" y="100000"/>
                                    </p:animScale>
                                    <p:animScale>
                                      <p:cBhvr>
                                        <p:cTn id="34" dur="26">
                                          <p:stCondLst>
                                            <p:cond delay="1312"/>
                                          </p:stCondLst>
                                        </p:cTn>
                                        <p:tgtEl>
                                          <p:spTgt spid="2"/>
                                        </p:tgtEl>
                                      </p:cBhvr>
                                      <p:to x="100000" y="80000"/>
                                    </p:animScale>
                                    <p:animScale>
                                      <p:cBhvr>
                                        <p:cTn id="35" dur="166" decel="50000">
                                          <p:stCondLst>
                                            <p:cond delay="1338"/>
                                          </p:stCondLst>
                                        </p:cTn>
                                        <p:tgtEl>
                                          <p:spTgt spid="2"/>
                                        </p:tgtEl>
                                      </p:cBhvr>
                                      <p:to x="100000" y="100000"/>
                                    </p:animScale>
                                    <p:animScale>
                                      <p:cBhvr>
                                        <p:cTn id="36" dur="26">
                                          <p:stCondLst>
                                            <p:cond delay="1642"/>
                                          </p:stCondLst>
                                        </p:cTn>
                                        <p:tgtEl>
                                          <p:spTgt spid="2"/>
                                        </p:tgtEl>
                                      </p:cBhvr>
                                      <p:to x="100000" y="90000"/>
                                    </p:animScale>
                                    <p:animScale>
                                      <p:cBhvr>
                                        <p:cTn id="37" dur="166" decel="50000">
                                          <p:stCondLst>
                                            <p:cond delay="1668"/>
                                          </p:stCondLst>
                                        </p:cTn>
                                        <p:tgtEl>
                                          <p:spTgt spid="2"/>
                                        </p:tgtEl>
                                      </p:cBhvr>
                                      <p:to x="100000" y="100000"/>
                                    </p:animScale>
                                    <p:animScale>
                                      <p:cBhvr>
                                        <p:cTn id="38" dur="26">
                                          <p:stCondLst>
                                            <p:cond delay="1808"/>
                                          </p:stCondLst>
                                        </p:cTn>
                                        <p:tgtEl>
                                          <p:spTgt spid="2"/>
                                        </p:tgtEl>
                                      </p:cBhvr>
                                      <p:to x="100000" y="95000"/>
                                    </p:animScale>
                                    <p:animScale>
                                      <p:cBhvr>
                                        <p:cTn id="39"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5CC2CA-2488-4857-AE80-7F4C76FCA5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0597" y="-1345923"/>
            <a:ext cx="14564498" cy="8192530"/>
          </a:xfrm>
          <a:prstGeom prst="rect">
            <a:avLst/>
          </a:prstGeom>
        </p:spPr>
      </p:pic>
      <p:sp>
        <p:nvSpPr>
          <p:cNvPr id="2" name="Footer Placeholder 1">
            <a:extLst>
              <a:ext uri="{FF2B5EF4-FFF2-40B4-BE49-F238E27FC236}">
                <a16:creationId xmlns:a16="http://schemas.microsoft.com/office/drawing/2014/main" id="{EC43C56A-9D03-41C1-9A80-FBF3BDAF642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©𝐶. 𝐹𝑖𝑛𝑐𝑘𝑒𝑛 2021</a:t>
            </a:r>
          </a:p>
        </p:txBody>
      </p:sp>
      <p:sp>
        <p:nvSpPr>
          <p:cNvPr id="4" name="Title 1">
            <a:extLst>
              <a:ext uri="{FF2B5EF4-FFF2-40B4-BE49-F238E27FC236}">
                <a16:creationId xmlns:a16="http://schemas.microsoft.com/office/drawing/2014/main" id="{4A67A113-1BAB-43BB-B659-A511FFC0274B}"/>
              </a:ext>
            </a:extLst>
          </p:cNvPr>
          <p:cNvSpPr txBox="1">
            <a:spLocks/>
          </p:cNvSpPr>
          <p:nvPr/>
        </p:nvSpPr>
        <p:spPr>
          <a:xfrm>
            <a:off x="397136" y="2640367"/>
            <a:ext cx="2814021"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j-ea"/>
                <a:cs typeface="+mj-cs"/>
              </a:rPr>
              <a:t>Caldicott Guardian Accountability</a:t>
            </a:r>
            <a:br>
              <a:rPr kumimoji="0" lang="en-GB" sz="2800" b="0" i="0" u="none" strike="noStrike" kern="1200" cap="none" spc="0" normalizeH="0" baseline="0" noProof="0" dirty="0">
                <a:ln>
                  <a:noFill/>
                </a:ln>
                <a:solidFill>
                  <a:prstClr val="black"/>
                </a:solidFill>
                <a:effectLst/>
                <a:uLnTx/>
                <a:uFillTx/>
                <a:latin typeface="Calibri" panose="020F0502020204030204"/>
                <a:ea typeface="+mj-ea"/>
                <a:cs typeface="+mj-cs"/>
              </a:rPr>
            </a:br>
            <a:endParaRPr kumimoji="0" lang="en-GB"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269941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256" y="0"/>
            <a:ext cx="12192000" cy="6994525"/>
          </a:xfrm>
          <a:prstGeom prst="rect">
            <a:avLst/>
          </a:prstGeom>
        </p:spPr>
      </p:pic>
      <p:sp>
        <p:nvSpPr>
          <p:cNvPr id="6" name="Rectangle 5"/>
          <p:cNvSpPr/>
          <p:nvPr/>
        </p:nvSpPr>
        <p:spPr>
          <a:xfrm>
            <a:off x="210937" y="167876"/>
            <a:ext cx="4980786" cy="1446550"/>
          </a:xfrm>
          <a:prstGeom prst="rect">
            <a:avLst/>
          </a:prstGeom>
          <a:noFill/>
        </p:spPr>
        <p:txBody>
          <a:bodyPr wrap="none" lIns="91440" tIns="45720" rIns="91440" bIns="45720">
            <a:spAutoFit/>
          </a:bodyPr>
          <a:lstStyle/>
          <a:p>
            <a:pPr algn="ctr"/>
            <a:r>
              <a:rPr lang="en-US" sz="4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IG &amp; CALDICOTT </a:t>
            </a:r>
          </a:p>
          <a:p>
            <a:pPr algn="ctr"/>
            <a:r>
              <a:rPr lang="en-US" sz="4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in a time of Covid 19</a:t>
            </a:r>
          </a:p>
        </p:txBody>
      </p:sp>
      <p:sp>
        <p:nvSpPr>
          <p:cNvPr id="2" name="Footer Placeholder 1"/>
          <p:cNvSpPr>
            <a:spLocks noGrp="1"/>
          </p:cNvSpPr>
          <p:nvPr>
            <p:ph type="ftr" sz="quarter" idx="11"/>
          </p:nvPr>
        </p:nvSpPr>
        <p:spPr/>
        <p:txBody>
          <a:bodyPr/>
          <a:lstStyle/>
          <a:p>
            <a:r>
              <a:rPr lang="en-GB"/>
              <a:t>©𝐶. 𝐹𝑖𝑛𝑐𝑘𝑒𝑛 2021</a:t>
            </a:r>
          </a:p>
        </p:txBody>
      </p:sp>
      <p:sp>
        <p:nvSpPr>
          <p:cNvPr id="3" name="Oval Callout 2"/>
          <p:cNvSpPr/>
          <p:nvPr/>
        </p:nvSpPr>
        <p:spPr>
          <a:xfrm>
            <a:off x="309748" y="2647760"/>
            <a:ext cx="3728852" cy="1341911"/>
          </a:xfrm>
          <a:prstGeom prst="wedgeEllipseCallout">
            <a:avLst>
              <a:gd name="adj1" fmla="val 44354"/>
              <a:gd name="adj2" fmla="val -657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can’t use ZOOM because of  IG</a:t>
            </a:r>
          </a:p>
        </p:txBody>
      </p:sp>
      <p:sp>
        <p:nvSpPr>
          <p:cNvPr id="4" name="Cloud Callout 3"/>
          <p:cNvSpPr/>
          <p:nvPr/>
        </p:nvSpPr>
        <p:spPr>
          <a:xfrm>
            <a:off x="4836343" y="1079432"/>
            <a:ext cx="2936057" cy="1577369"/>
          </a:xfrm>
          <a:prstGeom prst="cloudCallout">
            <a:avLst>
              <a:gd name="adj1" fmla="val 77175"/>
              <a:gd name="adj2" fmla="val 1906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want to use Zoom for training and communicating</a:t>
            </a:r>
          </a:p>
        </p:txBody>
      </p:sp>
      <p:sp>
        <p:nvSpPr>
          <p:cNvPr id="7" name="Speech Bubble: Rectangle with Corners Rounded 6">
            <a:extLst>
              <a:ext uri="{FF2B5EF4-FFF2-40B4-BE49-F238E27FC236}">
                <a16:creationId xmlns:a16="http://schemas.microsoft.com/office/drawing/2014/main" id="{344A48A7-A2F5-4524-98F4-6FB1E116142D}"/>
              </a:ext>
            </a:extLst>
          </p:cNvPr>
          <p:cNvSpPr/>
          <p:nvPr/>
        </p:nvSpPr>
        <p:spPr>
          <a:xfrm>
            <a:off x="2656915" y="4609790"/>
            <a:ext cx="1857439" cy="855390"/>
          </a:xfrm>
          <a:prstGeom prst="wedgeRoundRectCallout">
            <a:avLst>
              <a:gd name="adj1" fmla="val 271475"/>
              <a:gd name="adj2" fmla="val -257759"/>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Are you sure? Who says so?</a:t>
            </a:r>
          </a:p>
        </p:txBody>
      </p:sp>
    </p:spTree>
    <p:extLst>
      <p:ext uri="{BB962C8B-B14F-4D97-AF65-F5344CB8AC3E}">
        <p14:creationId xmlns:p14="http://schemas.microsoft.com/office/powerpoint/2010/main" val="362065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5106436-12C9-45D5-AFA4-BA1B1CB85D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©𝐶. 𝐹𝑖𝑛𝑐𝑘𝑒𝑛 2021</a:t>
            </a:r>
          </a:p>
        </p:txBody>
      </p:sp>
      <p:pic>
        <p:nvPicPr>
          <p:cNvPr id="3" name="Picture 2">
            <a:extLst>
              <a:ext uri="{FF2B5EF4-FFF2-40B4-BE49-F238E27FC236}">
                <a16:creationId xmlns:a16="http://schemas.microsoft.com/office/drawing/2014/main" id="{E0B22479-150C-4946-9854-2AFEA3CC09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6586" y="-1550879"/>
            <a:ext cx="16853074" cy="9479854"/>
          </a:xfrm>
          <a:prstGeom prst="rect">
            <a:avLst/>
          </a:prstGeom>
        </p:spPr>
      </p:pic>
      <p:sp>
        <p:nvSpPr>
          <p:cNvPr id="4" name="TextBox 3">
            <a:extLst>
              <a:ext uri="{FF2B5EF4-FFF2-40B4-BE49-F238E27FC236}">
                <a16:creationId xmlns:a16="http://schemas.microsoft.com/office/drawing/2014/main" id="{B006024B-5389-457F-9578-3C2BAE71624E}"/>
              </a:ext>
            </a:extLst>
          </p:cNvPr>
          <p:cNvSpPr txBox="1"/>
          <p:nvPr/>
        </p:nvSpPr>
        <p:spPr>
          <a:xfrm>
            <a:off x="2307771" y="2631857"/>
            <a:ext cx="7576458" cy="3356303"/>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40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 individual’s information may be shared if it is believed that it is necessary to prevent or reduce the risk of serious harm to themselves or others.”  </a:t>
            </a:r>
            <a:endParaRPr kumimoji="0" lang="en-GB"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FAE569B-7068-4507-8332-95935311A697}"/>
              </a:ext>
            </a:extLst>
          </p:cNvPr>
          <p:cNvSpPr txBox="1"/>
          <p:nvPr/>
        </p:nvSpPr>
        <p:spPr>
          <a:xfrm>
            <a:off x="317351" y="1013742"/>
            <a:ext cx="35607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New Guidance on Domestic Violence  and Abuse</a:t>
            </a:r>
          </a:p>
        </p:txBody>
      </p:sp>
    </p:spTree>
    <p:extLst>
      <p:ext uri="{BB962C8B-B14F-4D97-AF65-F5344CB8AC3E}">
        <p14:creationId xmlns:p14="http://schemas.microsoft.com/office/powerpoint/2010/main" val="112057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C042F4-9B0D-46CB-B6C3-F325194011F3}"/>
              </a:ext>
            </a:extLst>
          </p:cNvPr>
          <p:cNvSpPr>
            <a:spLocks noGrp="1"/>
          </p:cNvSpPr>
          <p:nvPr>
            <p:ph type="ftr" sz="quarter" idx="11"/>
          </p:nvPr>
        </p:nvSpPr>
        <p:spPr/>
        <p:txBody>
          <a:bodyPr/>
          <a:lstStyle/>
          <a:p>
            <a:r>
              <a:rPr lang="en-GB"/>
              <a:t>©𝐶. 𝐹𝑖𝑛𝑐𝑘𝑒𝑛 2021</a:t>
            </a:r>
          </a:p>
        </p:txBody>
      </p:sp>
      <p:sp>
        <p:nvSpPr>
          <p:cNvPr id="3" name="TextBox 2">
            <a:extLst>
              <a:ext uri="{FF2B5EF4-FFF2-40B4-BE49-F238E27FC236}">
                <a16:creationId xmlns:a16="http://schemas.microsoft.com/office/drawing/2014/main" id="{CFD93D79-6329-4901-9C54-6ED4087422A7}"/>
              </a:ext>
            </a:extLst>
          </p:cNvPr>
          <p:cNvSpPr txBox="1"/>
          <p:nvPr/>
        </p:nvSpPr>
        <p:spPr>
          <a:xfrm>
            <a:off x="308540" y="61962"/>
            <a:ext cx="10791755" cy="6555641"/>
          </a:xfrm>
          <a:prstGeom prst="rect">
            <a:avLst/>
          </a:prstGeom>
          <a:noFill/>
        </p:spPr>
        <p:txBody>
          <a:bodyPr wrap="square" rtlCol="0">
            <a:spAutoFit/>
          </a:bodyPr>
          <a:lstStyle/>
          <a:p>
            <a:r>
              <a:rPr lang="en-GB" sz="6000" dirty="0"/>
              <a:t>“You can share information in the Public Interest”</a:t>
            </a:r>
          </a:p>
          <a:p>
            <a:endParaRPr lang="en-GB" sz="6000" dirty="0"/>
          </a:p>
          <a:p>
            <a:r>
              <a:rPr lang="en-GB" sz="6000" dirty="0"/>
              <a:t>How do you decide </a:t>
            </a:r>
          </a:p>
          <a:p>
            <a:r>
              <a:rPr lang="en-GB" sz="6000" dirty="0"/>
              <a:t>What is in the public interest?</a:t>
            </a:r>
          </a:p>
          <a:p>
            <a:endParaRPr lang="en-GB" sz="6000" dirty="0"/>
          </a:p>
          <a:p>
            <a:r>
              <a:rPr lang="en-GB" sz="6000" dirty="0"/>
              <a:t>Developing a public interest test.</a:t>
            </a:r>
          </a:p>
        </p:txBody>
      </p:sp>
    </p:spTree>
    <p:extLst>
      <p:ext uri="{BB962C8B-B14F-4D97-AF65-F5344CB8AC3E}">
        <p14:creationId xmlns:p14="http://schemas.microsoft.com/office/powerpoint/2010/main" val="937592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80">
                                          <p:stCondLst>
                                            <p:cond delay="0"/>
                                          </p:stCondLst>
                                        </p:cTn>
                                        <p:tgtEl>
                                          <p:spTgt spid="3">
                                            <p:txEl>
                                              <p:pRg st="3" end="3"/>
                                            </p:txEl>
                                          </p:spTgt>
                                        </p:tgtEl>
                                      </p:cBhvr>
                                    </p:animEffect>
                                    <p:anim calcmode="lin" valueType="num">
                                      <p:cBhvr>
                                        <p:cTn id="2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3" end="3"/>
                                            </p:txEl>
                                          </p:spTgt>
                                        </p:tgtEl>
                                      </p:cBhvr>
                                      <p:to x="100000" y="60000"/>
                                    </p:animScale>
                                    <p:animScale>
                                      <p:cBhvr>
                                        <p:cTn id="30" dur="166" decel="50000">
                                          <p:stCondLst>
                                            <p:cond delay="676"/>
                                          </p:stCondLst>
                                        </p:cTn>
                                        <p:tgtEl>
                                          <p:spTgt spid="3">
                                            <p:txEl>
                                              <p:pRg st="3" end="3"/>
                                            </p:txEl>
                                          </p:spTgt>
                                        </p:tgtEl>
                                      </p:cBhvr>
                                      <p:to x="100000" y="100000"/>
                                    </p:animScale>
                                    <p:animScale>
                                      <p:cBhvr>
                                        <p:cTn id="31" dur="26">
                                          <p:stCondLst>
                                            <p:cond delay="1312"/>
                                          </p:stCondLst>
                                        </p:cTn>
                                        <p:tgtEl>
                                          <p:spTgt spid="3">
                                            <p:txEl>
                                              <p:pRg st="3" end="3"/>
                                            </p:txEl>
                                          </p:spTgt>
                                        </p:tgtEl>
                                      </p:cBhvr>
                                      <p:to x="100000" y="80000"/>
                                    </p:animScale>
                                    <p:animScale>
                                      <p:cBhvr>
                                        <p:cTn id="32" dur="166" decel="50000">
                                          <p:stCondLst>
                                            <p:cond delay="1338"/>
                                          </p:stCondLst>
                                        </p:cTn>
                                        <p:tgtEl>
                                          <p:spTgt spid="3">
                                            <p:txEl>
                                              <p:pRg st="3" end="3"/>
                                            </p:txEl>
                                          </p:spTgt>
                                        </p:tgtEl>
                                      </p:cBhvr>
                                      <p:to x="100000" y="100000"/>
                                    </p:animScale>
                                    <p:animScale>
                                      <p:cBhvr>
                                        <p:cTn id="33" dur="26">
                                          <p:stCondLst>
                                            <p:cond delay="1642"/>
                                          </p:stCondLst>
                                        </p:cTn>
                                        <p:tgtEl>
                                          <p:spTgt spid="3">
                                            <p:txEl>
                                              <p:pRg st="3" end="3"/>
                                            </p:txEl>
                                          </p:spTgt>
                                        </p:tgtEl>
                                      </p:cBhvr>
                                      <p:to x="100000" y="90000"/>
                                    </p:animScale>
                                    <p:animScale>
                                      <p:cBhvr>
                                        <p:cTn id="34" dur="166" decel="50000">
                                          <p:stCondLst>
                                            <p:cond delay="1668"/>
                                          </p:stCondLst>
                                        </p:cTn>
                                        <p:tgtEl>
                                          <p:spTgt spid="3">
                                            <p:txEl>
                                              <p:pRg st="3" end="3"/>
                                            </p:txEl>
                                          </p:spTgt>
                                        </p:tgtEl>
                                      </p:cBhvr>
                                      <p:to x="100000" y="100000"/>
                                    </p:animScale>
                                    <p:animScale>
                                      <p:cBhvr>
                                        <p:cTn id="35" dur="26">
                                          <p:stCondLst>
                                            <p:cond delay="1808"/>
                                          </p:stCondLst>
                                        </p:cTn>
                                        <p:tgtEl>
                                          <p:spTgt spid="3">
                                            <p:txEl>
                                              <p:pRg st="3" end="3"/>
                                            </p:txEl>
                                          </p:spTgt>
                                        </p:tgtEl>
                                      </p:cBhvr>
                                      <p:to x="100000" y="95000"/>
                                    </p:animScale>
                                    <p:animScale>
                                      <p:cBhvr>
                                        <p:cTn id="36" dur="166" decel="50000">
                                          <p:stCondLst>
                                            <p:cond delay="1834"/>
                                          </p:stCondLst>
                                        </p:cTn>
                                        <p:tgtEl>
                                          <p:spTgt spid="3">
                                            <p:txEl>
                                              <p:pRg st="3" end="3"/>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80">
                                          <p:stCondLst>
                                            <p:cond delay="0"/>
                                          </p:stCondLst>
                                        </p:cTn>
                                        <p:tgtEl>
                                          <p:spTgt spid="3">
                                            <p:txEl>
                                              <p:pRg st="5" end="5"/>
                                            </p:txEl>
                                          </p:spTgt>
                                        </p:tgtEl>
                                      </p:cBhvr>
                                    </p:animEffect>
                                    <p:anim calcmode="lin" valueType="num">
                                      <p:cBhvr>
                                        <p:cTn id="4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5" end="5"/>
                                            </p:txEl>
                                          </p:spTgt>
                                        </p:tgtEl>
                                      </p:cBhvr>
                                      <p:to x="100000" y="60000"/>
                                    </p:animScale>
                                    <p:animScale>
                                      <p:cBhvr>
                                        <p:cTn id="46" dur="166" decel="50000">
                                          <p:stCondLst>
                                            <p:cond delay="676"/>
                                          </p:stCondLst>
                                        </p:cTn>
                                        <p:tgtEl>
                                          <p:spTgt spid="3">
                                            <p:txEl>
                                              <p:pRg st="5" end="5"/>
                                            </p:txEl>
                                          </p:spTgt>
                                        </p:tgtEl>
                                      </p:cBhvr>
                                      <p:to x="100000" y="100000"/>
                                    </p:animScale>
                                    <p:animScale>
                                      <p:cBhvr>
                                        <p:cTn id="47" dur="26">
                                          <p:stCondLst>
                                            <p:cond delay="1312"/>
                                          </p:stCondLst>
                                        </p:cTn>
                                        <p:tgtEl>
                                          <p:spTgt spid="3">
                                            <p:txEl>
                                              <p:pRg st="5" end="5"/>
                                            </p:txEl>
                                          </p:spTgt>
                                        </p:tgtEl>
                                      </p:cBhvr>
                                      <p:to x="100000" y="80000"/>
                                    </p:animScale>
                                    <p:animScale>
                                      <p:cBhvr>
                                        <p:cTn id="48" dur="166" decel="50000">
                                          <p:stCondLst>
                                            <p:cond delay="1338"/>
                                          </p:stCondLst>
                                        </p:cTn>
                                        <p:tgtEl>
                                          <p:spTgt spid="3">
                                            <p:txEl>
                                              <p:pRg st="5" end="5"/>
                                            </p:txEl>
                                          </p:spTgt>
                                        </p:tgtEl>
                                      </p:cBhvr>
                                      <p:to x="100000" y="100000"/>
                                    </p:animScale>
                                    <p:animScale>
                                      <p:cBhvr>
                                        <p:cTn id="49" dur="26">
                                          <p:stCondLst>
                                            <p:cond delay="1642"/>
                                          </p:stCondLst>
                                        </p:cTn>
                                        <p:tgtEl>
                                          <p:spTgt spid="3">
                                            <p:txEl>
                                              <p:pRg st="5" end="5"/>
                                            </p:txEl>
                                          </p:spTgt>
                                        </p:tgtEl>
                                      </p:cBhvr>
                                      <p:to x="100000" y="90000"/>
                                    </p:animScale>
                                    <p:animScale>
                                      <p:cBhvr>
                                        <p:cTn id="50" dur="166" decel="50000">
                                          <p:stCondLst>
                                            <p:cond delay="1668"/>
                                          </p:stCondLst>
                                        </p:cTn>
                                        <p:tgtEl>
                                          <p:spTgt spid="3">
                                            <p:txEl>
                                              <p:pRg st="5" end="5"/>
                                            </p:txEl>
                                          </p:spTgt>
                                        </p:tgtEl>
                                      </p:cBhvr>
                                      <p:to x="100000" y="100000"/>
                                    </p:animScale>
                                    <p:animScale>
                                      <p:cBhvr>
                                        <p:cTn id="51" dur="26">
                                          <p:stCondLst>
                                            <p:cond delay="1808"/>
                                          </p:stCondLst>
                                        </p:cTn>
                                        <p:tgtEl>
                                          <p:spTgt spid="3">
                                            <p:txEl>
                                              <p:pRg st="5" end="5"/>
                                            </p:txEl>
                                          </p:spTgt>
                                        </p:tgtEl>
                                      </p:cBhvr>
                                      <p:to x="100000" y="95000"/>
                                    </p:animScale>
                                    <p:animScale>
                                      <p:cBhvr>
                                        <p:cTn id="52"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5FFC-A10A-4208-8F96-B8905A49DA9F}"/>
              </a:ext>
            </a:extLst>
          </p:cNvPr>
          <p:cNvSpPr>
            <a:spLocks noGrp="1"/>
          </p:cNvSpPr>
          <p:nvPr>
            <p:ph type="title"/>
          </p:nvPr>
        </p:nvSpPr>
        <p:spPr>
          <a:xfrm>
            <a:off x="410307" y="80083"/>
            <a:ext cx="10515600" cy="1325563"/>
          </a:xfrm>
        </p:spPr>
        <p:txBody>
          <a:bodyPr>
            <a:normAutofit/>
          </a:bodyPr>
          <a:lstStyle/>
          <a:p>
            <a:r>
              <a:rPr lang="en-GB" sz="3200" b="1" dirty="0"/>
              <a:t>The Greek Philosophers</a:t>
            </a:r>
          </a:p>
        </p:txBody>
      </p:sp>
      <p:pic>
        <p:nvPicPr>
          <p:cNvPr id="5" name="Content Placeholder 4" descr="A person looking at the camera&#10;&#10;Description automatically generated">
            <a:extLst>
              <a:ext uri="{FF2B5EF4-FFF2-40B4-BE49-F238E27FC236}">
                <a16:creationId xmlns:a16="http://schemas.microsoft.com/office/drawing/2014/main" id="{1EF94A03-D2FF-45B7-8E72-D4448161FF1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882579" y="-30664"/>
            <a:ext cx="5309421" cy="6957427"/>
          </a:xfrm>
        </p:spPr>
      </p:pic>
      <p:sp>
        <p:nvSpPr>
          <p:cNvPr id="6" name="Thought Bubble: Cloud 5">
            <a:extLst>
              <a:ext uri="{FF2B5EF4-FFF2-40B4-BE49-F238E27FC236}">
                <a16:creationId xmlns:a16="http://schemas.microsoft.com/office/drawing/2014/main" id="{0497448B-75BB-4D3F-8DE4-14227D72015D}"/>
              </a:ext>
            </a:extLst>
          </p:cNvPr>
          <p:cNvSpPr/>
          <p:nvPr/>
        </p:nvSpPr>
        <p:spPr>
          <a:xfrm>
            <a:off x="3078527" y="4005546"/>
            <a:ext cx="2929321" cy="1993681"/>
          </a:xfrm>
          <a:prstGeom prst="cloudCallout">
            <a:avLst>
              <a:gd name="adj1" fmla="val 61784"/>
              <a:gd name="adj2" fmla="val 5953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Why didn’t Socrates write things down? </a:t>
            </a:r>
          </a:p>
        </p:txBody>
      </p:sp>
      <p:sp>
        <p:nvSpPr>
          <p:cNvPr id="8" name="TextBox 7">
            <a:extLst>
              <a:ext uri="{FF2B5EF4-FFF2-40B4-BE49-F238E27FC236}">
                <a16:creationId xmlns:a16="http://schemas.microsoft.com/office/drawing/2014/main" id="{6C7F30C1-D43A-4AC0-BB95-419B51789A7E}"/>
              </a:ext>
            </a:extLst>
          </p:cNvPr>
          <p:cNvSpPr txBox="1"/>
          <p:nvPr/>
        </p:nvSpPr>
        <p:spPr>
          <a:xfrm>
            <a:off x="252549" y="2832440"/>
            <a:ext cx="6426925" cy="830997"/>
          </a:xfrm>
          <a:prstGeom prst="rect">
            <a:avLst/>
          </a:prstGeom>
          <a:noFill/>
        </p:spPr>
        <p:txBody>
          <a:bodyPr wrap="square" rtlCol="0">
            <a:spAutoFit/>
          </a:bodyPr>
          <a:lstStyle/>
          <a:p>
            <a:pPr algn="ctr"/>
            <a:r>
              <a:rPr lang="en-GB" sz="2800" dirty="0"/>
              <a:t>“The unconsidered life is not worth living”   </a:t>
            </a:r>
          </a:p>
          <a:p>
            <a:pPr algn="ctr"/>
            <a:r>
              <a:rPr lang="en-GB" sz="2000" dirty="0"/>
              <a:t>Socrates  - (469 BC - 399 BC)</a:t>
            </a:r>
          </a:p>
        </p:txBody>
      </p:sp>
      <p:sp>
        <p:nvSpPr>
          <p:cNvPr id="3" name="Footer Placeholder 2">
            <a:extLst>
              <a:ext uri="{FF2B5EF4-FFF2-40B4-BE49-F238E27FC236}">
                <a16:creationId xmlns:a16="http://schemas.microsoft.com/office/drawing/2014/main" id="{867B3EBB-380C-47C1-8FBB-8A04596D38FA}"/>
              </a:ext>
            </a:extLst>
          </p:cNvPr>
          <p:cNvSpPr>
            <a:spLocks noGrp="1"/>
          </p:cNvSpPr>
          <p:nvPr>
            <p:ph type="ftr" sz="quarter" idx="11"/>
          </p:nvPr>
        </p:nvSpPr>
        <p:spPr/>
        <p:txBody>
          <a:bodyPr/>
          <a:lstStyle/>
          <a:p>
            <a:r>
              <a:rPr lang="en-GB"/>
              <a:t>©𝐶. 𝐹𝑖𝑛𝑐𝑘𝑒𝑛 2021</a:t>
            </a:r>
          </a:p>
        </p:txBody>
      </p:sp>
    </p:spTree>
    <p:extLst>
      <p:ext uri="{BB962C8B-B14F-4D97-AF65-F5344CB8AC3E}">
        <p14:creationId xmlns:p14="http://schemas.microsoft.com/office/powerpoint/2010/main" val="4235632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3773" y="-874610"/>
            <a:ext cx="12192000" cy="9011653"/>
          </a:xfrm>
          <a:prstGeom prst="rect">
            <a:avLst/>
          </a:prstGeom>
        </p:spPr>
      </p:pic>
      <p:sp>
        <p:nvSpPr>
          <p:cNvPr id="9" name="TextBox 8"/>
          <p:cNvSpPr txBox="1"/>
          <p:nvPr/>
        </p:nvSpPr>
        <p:spPr>
          <a:xfrm>
            <a:off x="1146412" y="815060"/>
            <a:ext cx="9962865"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FC000"/>
                </a:solidFill>
                <a:effectLst/>
                <a:uLnTx/>
                <a:uFillTx/>
                <a:latin typeface="Calibri" panose="020F0502020204030204"/>
                <a:ea typeface="+mn-ea"/>
                <a:cs typeface="+mn-cs"/>
              </a:rPr>
              <a:t>DIFFERENCE BETWEEN CALDICOTT AND IG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FC000"/>
                </a:solidFill>
                <a:effectLst/>
                <a:uLnTx/>
                <a:uFillTx/>
                <a:latin typeface="Calibri" panose="020F0502020204030204"/>
                <a:ea typeface="+mn-ea"/>
                <a:cs typeface="+mn-cs"/>
              </a:rPr>
              <a:t>IG = Can you do it legally and how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FC000"/>
                </a:solidFill>
                <a:effectLst/>
                <a:uLnTx/>
                <a:uFillTx/>
                <a:latin typeface="Calibri" panose="020F0502020204030204"/>
                <a:ea typeface="+mn-ea"/>
                <a:cs typeface="+mn-cs"/>
              </a:rPr>
              <a:t>Caldicott = Should you do it?</a:t>
            </a:r>
          </a:p>
        </p:txBody>
      </p:sp>
    </p:spTree>
    <p:extLst>
      <p:ext uri="{BB962C8B-B14F-4D97-AF65-F5344CB8AC3E}">
        <p14:creationId xmlns:p14="http://schemas.microsoft.com/office/powerpoint/2010/main" val="2439411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342490-D873-41C6-85AD-B4C2EEC9C5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©𝐶. 𝐹𝑖𝑛𝑐𝑘𝑒𝑛 2021</a:t>
            </a:r>
          </a:p>
        </p:txBody>
      </p:sp>
      <p:pic>
        <p:nvPicPr>
          <p:cNvPr id="4" name="Picture 3">
            <a:extLst>
              <a:ext uri="{FF2B5EF4-FFF2-40B4-BE49-F238E27FC236}">
                <a16:creationId xmlns:a16="http://schemas.microsoft.com/office/drawing/2014/main" id="{5C2A3FE1-0D51-4FE3-A6F2-EB206EBC0C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3845"/>
            <a:ext cx="12470106" cy="9392280"/>
          </a:xfrm>
          <a:prstGeom prst="rect">
            <a:avLst/>
          </a:prstGeom>
        </p:spPr>
      </p:pic>
      <p:sp>
        <p:nvSpPr>
          <p:cNvPr id="5" name="TextBox 4">
            <a:extLst>
              <a:ext uri="{FF2B5EF4-FFF2-40B4-BE49-F238E27FC236}">
                <a16:creationId xmlns:a16="http://schemas.microsoft.com/office/drawing/2014/main" id="{AB7084C0-BF68-4342-9DEB-DF0B5785D3C6}"/>
              </a:ext>
            </a:extLst>
          </p:cNvPr>
          <p:cNvSpPr txBox="1"/>
          <p:nvPr/>
        </p:nvSpPr>
        <p:spPr>
          <a:xfrm>
            <a:off x="5038997" y="677872"/>
            <a:ext cx="660952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Calibri" panose="020F0502020204030204"/>
                <a:ea typeface="+mn-ea"/>
                <a:cs typeface="+mn-cs"/>
              </a:rPr>
              <a:t>“What is legal, is not necessarily the same thing as what is right.”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Christopher Fincken</a:t>
            </a:r>
          </a:p>
        </p:txBody>
      </p:sp>
      <p:sp>
        <p:nvSpPr>
          <p:cNvPr id="10" name="TextBox 9">
            <a:extLst>
              <a:ext uri="{FF2B5EF4-FFF2-40B4-BE49-F238E27FC236}">
                <a16:creationId xmlns:a16="http://schemas.microsoft.com/office/drawing/2014/main" id="{0744BAE6-9343-4255-8E3A-CE731B3B0BC0}"/>
              </a:ext>
            </a:extLst>
          </p:cNvPr>
          <p:cNvSpPr txBox="1"/>
          <p:nvPr/>
        </p:nvSpPr>
        <p:spPr>
          <a:xfrm>
            <a:off x="358128" y="6033184"/>
            <a:ext cx="1175385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panose="020F0502020204030204"/>
                <a:ea typeface="+mn-ea"/>
                <a:cs typeface="+mn-cs"/>
              </a:rPr>
              <a:t>Law codifies the values of society at any given time in history</a:t>
            </a:r>
          </a:p>
        </p:txBody>
      </p:sp>
      <p:pic>
        <p:nvPicPr>
          <p:cNvPr id="7" name="Graphic 6" descr="No Driving">
            <a:extLst>
              <a:ext uri="{FF2B5EF4-FFF2-40B4-BE49-F238E27FC236}">
                <a16:creationId xmlns:a16="http://schemas.microsoft.com/office/drawing/2014/main" id="{155296B7-A5A1-4971-B7F3-F0932ECE6AD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449401" y="2570698"/>
            <a:ext cx="3785652" cy="3785652"/>
          </a:xfrm>
          <a:prstGeom prst="rect">
            <a:avLst/>
          </a:prstGeom>
        </p:spPr>
      </p:pic>
    </p:spTree>
    <p:extLst>
      <p:ext uri="{BB962C8B-B14F-4D97-AF65-F5344CB8AC3E}">
        <p14:creationId xmlns:p14="http://schemas.microsoft.com/office/powerpoint/2010/main" val="2521368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00553" y="29817"/>
            <a:ext cx="12192000" cy="6858000"/>
          </a:xfrm>
          <a:prstGeom prst="rect">
            <a:avLst/>
          </a:prstGeom>
        </p:spPr>
      </p:pic>
      <p:sp>
        <p:nvSpPr>
          <p:cNvPr id="3" name="Content Placeholder 2"/>
          <p:cNvSpPr>
            <a:spLocks noGrp="1"/>
          </p:cNvSpPr>
          <p:nvPr>
            <p:ph idx="1"/>
          </p:nvPr>
        </p:nvSpPr>
        <p:spPr>
          <a:xfrm>
            <a:off x="0" y="-29816"/>
            <a:ext cx="6500553" cy="685799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62500" lnSpcReduction="20000"/>
          </a:bodyPr>
          <a:lstStyle/>
          <a:p>
            <a:pPr marL="0" indent="0" algn="ctr">
              <a:buNone/>
            </a:pPr>
            <a:r>
              <a:rPr lang="en-GB" sz="6000" dirty="0"/>
              <a:t> </a:t>
            </a:r>
          </a:p>
          <a:p>
            <a:pPr marL="0" indent="0" algn="ctr">
              <a:buNone/>
            </a:pPr>
            <a:r>
              <a:rPr lang="en-GB" sz="8600" b="1" dirty="0"/>
              <a:t>Caldicott Guardians </a:t>
            </a:r>
            <a:r>
              <a:rPr lang="en-GB" sz="8600" dirty="0"/>
              <a:t> </a:t>
            </a:r>
          </a:p>
          <a:p>
            <a:pPr marL="0" indent="0" algn="ctr">
              <a:buNone/>
            </a:pPr>
            <a:r>
              <a:rPr lang="en-GB" sz="8600" dirty="0"/>
              <a:t>bring to bear ethical as well as legal considerations, making fine judgements about human situations that are rarely codified and could not be done by a machine.</a:t>
            </a: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©𝐶. 𝐹𝑖𝑛𝑐𝑘𝑒𝑛 2021</a:t>
            </a:r>
          </a:p>
        </p:txBody>
      </p:sp>
    </p:spTree>
    <p:extLst>
      <p:ext uri="{BB962C8B-B14F-4D97-AF65-F5344CB8AC3E}">
        <p14:creationId xmlns:p14="http://schemas.microsoft.com/office/powerpoint/2010/main" val="2777547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standing next to a body of water&#10;&#10;Description automatically generated">
            <a:extLst>
              <a:ext uri="{FF2B5EF4-FFF2-40B4-BE49-F238E27FC236}">
                <a16:creationId xmlns:a16="http://schemas.microsoft.com/office/drawing/2014/main" id="{12792B9A-C7AE-46B9-9CB7-C0336C21E86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74126" y="0"/>
            <a:ext cx="9117874" cy="6838406"/>
          </a:xfrm>
        </p:spPr>
      </p:pic>
      <p:sp>
        <p:nvSpPr>
          <p:cNvPr id="6" name="Content Placeholder 2">
            <a:extLst>
              <a:ext uri="{FF2B5EF4-FFF2-40B4-BE49-F238E27FC236}">
                <a16:creationId xmlns:a16="http://schemas.microsoft.com/office/drawing/2014/main" id="{179AA649-ECC9-4CA3-A3D0-C780E9F2B00F}"/>
              </a:ext>
            </a:extLst>
          </p:cNvPr>
          <p:cNvSpPr txBox="1">
            <a:spLocks/>
          </p:cNvSpPr>
          <p:nvPr/>
        </p:nvSpPr>
        <p:spPr>
          <a:xfrm>
            <a:off x="95064" y="340752"/>
            <a:ext cx="2979062" cy="601559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600" b="1" i="0" u="sng" strike="noStrike" kern="1200" cap="none" spc="0" normalizeH="0" baseline="0" noProof="0" dirty="0">
                <a:ln>
                  <a:noFill/>
                </a:ln>
                <a:solidFill>
                  <a:prstClr val="black"/>
                </a:solidFill>
                <a:effectLst/>
                <a:uLnTx/>
                <a:uFillTx/>
                <a:latin typeface="Calibri" panose="020F0502020204030204"/>
                <a:ea typeface="+mn-ea"/>
                <a:cs typeface="+mn-cs"/>
              </a:rPr>
              <a:t>CALDICOTT GUARDIANS </a:t>
            </a:r>
            <a:endPar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GATEKEEPERS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CONSCIENCE OF THE ORGANISATION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APPLY CALDICOTT PRINCIPLES IN REAL LIFE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Provide Evidence!!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600" b="1" i="0" u="sng" strike="noStrike" kern="1200" cap="none" spc="0" normalizeH="0" baseline="0" noProof="0" dirty="0">
                <a:ln>
                  <a:noFill/>
                </a:ln>
                <a:solidFill>
                  <a:prstClr val="black"/>
                </a:solidFill>
                <a:effectLst/>
                <a:uLnTx/>
                <a:uFillTx/>
                <a:latin typeface="Calibri" panose="020F0502020204030204"/>
                <a:ea typeface="+mn-ea"/>
                <a:cs typeface="+mn-cs"/>
              </a:rPr>
              <a:t>NEED: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COMMON SENSE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COMPASSION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UNDERSTANDING LEGAL FRAMEWORK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MORAL COMPASS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WISDOM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COURAGE!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F860BC94-8C4B-419F-A500-992716D0C7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©𝐶. 𝐹𝑖𝑛𝑐𝑘𝑒𝑛 2021</a:t>
            </a:r>
          </a:p>
        </p:txBody>
      </p:sp>
    </p:spTree>
    <p:extLst>
      <p:ext uri="{BB962C8B-B14F-4D97-AF65-F5344CB8AC3E}">
        <p14:creationId xmlns:p14="http://schemas.microsoft.com/office/powerpoint/2010/main" val="655526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 calcmode="lin" valueType="num">
                                      <p:cBhvr additive="base">
                                        <p:cTn id="3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anim calcmode="lin" valueType="num">
                                      <p:cBhvr additive="base">
                                        <p:cTn id="3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 calcmode="lin" valueType="num">
                                      <p:cBhvr additive="base">
                                        <p:cTn id="4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anim calcmode="lin" valueType="num">
                                      <p:cBhvr additive="base">
                                        <p:cTn id="4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12" end="12"/>
                                            </p:txEl>
                                          </p:spTgt>
                                        </p:tgtEl>
                                        <p:attrNameLst>
                                          <p:attrName>style.visibility</p:attrName>
                                        </p:attrNameLst>
                                      </p:cBhvr>
                                      <p:to>
                                        <p:strVal val="visible"/>
                                      </p:to>
                                    </p:set>
                                    <p:anim calcmode="lin" valueType="num">
                                      <p:cBhvr additive="base">
                                        <p:cTn id="51"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13" end="13"/>
                                            </p:txEl>
                                          </p:spTgt>
                                        </p:tgtEl>
                                        <p:attrNameLst>
                                          <p:attrName>style.visibility</p:attrName>
                                        </p:attrNameLst>
                                      </p:cBhvr>
                                      <p:to>
                                        <p:strVal val="visible"/>
                                      </p:to>
                                    </p:set>
                                    <p:anim calcmode="lin" valueType="num">
                                      <p:cBhvr additive="base">
                                        <p:cTn id="55"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821384-9F49-47AD-AE36-4FB3D914D3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973" y="0"/>
            <a:ext cx="8683027" cy="6858000"/>
          </a:xfrm>
          <a:prstGeom prst="rect">
            <a:avLst/>
          </a:prstGeom>
        </p:spPr>
      </p:pic>
      <p:sp>
        <p:nvSpPr>
          <p:cNvPr id="3" name="Content Placeholder 2">
            <a:extLst>
              <a:ext uri="{FF2B5EF4-FFF2-40B4-BE49-F238E27FC236}">
                <a16:creationId xmlns:a16="http://schemas.microsoft.com/office/drawing/2014/main" id="{20198B8C-3FE2-4F1E-A9DD-C81003792D5E}"/>
              </a:ext>
            </a:extLst>
          </p:cNvPr>
          <p:cNvSpPr>
            <a:spLocks noGrp="1"/>
          </p:cNvSpPr>
          <p:nvPr>
            <p:ph idx="1"/>
          </p:nvPr>
        </p:nvSpPr>
        <p:spPr>
          <a:xfrm>
            <a:off x="50074" y="220822"/>
            <a:ext cx="3716385" cy="6903720"/>
          </a:xfrm>
        </p:spPr>
        <p:txBody>
          <a:bodyPr>
            <a:normAutofit/>
          </a:bodyPr>
          <a:lstStyle/>
          <a:p>
            <a:pPr marL="0" indent="0">
              <a:buNone/>
            </a:pPr>
            <a:endParaRPr lang="en-GB" dirty="0">
              <a:effectLst>
                <a:outerShdw blurRad="50800" dist="50800" dir="5400000" sx="36000" sy="36000" algn="ctr" rotWithShape="0">
                  <a:srgbClr val="000000">
                    <a:alpha val="43137"/>
                  </a:srgbClr>
                </a:outerShdw>
              </a:effectLst>
            </a:endParaRPr>
          </a:p>
          <a:p>
            <a:endParaRPr lang="en-GB" dirty="0"/>
          </a:p>
        </p:txBody>
      </p:sp>
      <p:sp>
        <p:nvSpPr>
          <p:cNvPr id="5" name="Footer Placeholder 4">
            <a:extLst>
              <a:ext uri="{FF2B5EF4-FFF2-40B4-BE49-F238E27FC236}">
                <a16:creationId xmlns:a16="http://schemas.microsoft.com/office/drawing/2014/main" id="{C84D4851-306C-45D1-8472-7D007D673E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©𝐶. 𝐹𝑖𝑛𝑐𝑘𝑒𝑛 2021</a:t>
            </a:r>
          </a:p>
        </p:txBody>
      </p:sp>
      <p:sp>
        <p:nvSpPr>
          <p:cNvPr id="6" name="TextBox 5">
            <a:extLst>
              <a:ext uri="{FF2B5EF4-FFF2-40B4-BE49-F238E27FC236}">
                <a16:creationId xmlns:a16="http://schemas.microsoft.com/office/drawing/2014/main" id="{5690CB18-E572-4F20-9DFC-BFA77D306701}"/>
              </a:ext>
            </a:extLst>
          </p:cNvPr>
          <p:cNvSpPr txBox="1"/>
          <p:nvPr/>
        </p:nvSpPr>
        <p:spPr>
          <a:xfrm>
            <a:off x="499242" y="1465087"/>
            <a:ext cx="232810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Dame Fiona CALDICOTT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1941 -2021</a:t>
            </a:r>
          </a:p>
        </p:txBody>
      </p:sp>
      <p:sp>
        <p:nvSpPr>
          <p:cNvPr id="2" name="TextBox 1">
            <a:extLst>
              <a:ext uri="{FF2B5EF4-FFF2-40B4-BE49-F238E27FC236}">
                <a16:creationId xmlns:a16="http://schemas.microsoft.com/office/drawing/2014/main" id="{5EDE6570-798B-4678-ABA0-C4A1983DA983}"/>
              </a:ext>
            </a:extLst>
          </p:cNvPr>
          <p:cNvSpPr txBox="1"/>
          <p:nvPr/>
        </p:nvSpPr>
        <p:spPr>
          <a:xfrm>
            <a:off x="213172" y="3595892"/>
            <a:ext cx="3023659" cy="3108543"/>
          </a:xfrm>
          <a:prstGeom prst="rect">
            <a:avLst/>
          </a:prstGeom>
          <a:noFill/>
        </p:spPr>
        <p:txBody>
          <a:bodyPr wrap="square" rtlCol="0">
            <a:spAutoFit/>
          </a:bodyPr>
          <a:lstStyle/>
          <a:p>
            <a:pPr algn="ctr"/>
            <a:r>
              <a:rPr lang="en-GB" sz="2800" dirty="0"/>
              <a:t>Dr Nicola Byrne</a:t>
            </a:r>
          </a:p>
          <a:p>
            <a:pPr algn="ctr"/>
            <a:endParaRPr lang="en-GB" sz="2800" dirty="0"/>
          </a:p>
          <a:p>
            <a:pPr algn="ctr"/>
            <a:r>
              <a:rPr lang="en-GB" sz="2800" dirty="0"/>
              <a:t>2</a:t>
            </a:r>
            <a:r>
              <a:rPr lang="en-GB" sz="2800" baseline="30000" dirty="0"/>
              <a:t>nd</a:t>
            </a:r>
            <a:r>
              <a:rPr lang="en-GB" sz="2800" dirty="0"/>
              <a:t> National Data Guardian for Health and Social Care</a:t>
            </a:r>
          </a:p>
          <a:p>
            <a:pPr algn="ctr"/>
            <a:r>
              <a:rPr lang="en-GB" sz="2800" dirty="0"/>
              <a:t>(England!)</a:t>
            </a:r>
          </a:p>
        </p:txBody>
      </p:sp>
    </p:spTree>
    <p:extLst>
      <p:ext uri="{BB962C8B-B14F-4D97-AF65-F5344CB8AC3E}">
        <p14:creationId xmlns:p14="http://schemas.microsoft.com/office/powerpoint/2010/main" val="4215462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321B0-A3D7-4EF9-BAD8-2343446813D5}"/>
              </a:ext>
            </a:extLst>
          </p:cNvPr>
          <p:cNvSpPr>
            <a:spLocks noGrp="1"/>
          </p:cNvSpPr>
          <p:nvPr>
            <p:ph type="title"/>
          </p:nvPr>
        </p:nvSpPr>
        <p:spPr>
          <a:xfrm>
            <a:off x="763044" y="136525"/>
            <a:ext cx="10515600" cy="1325563"/>
          </a:xfrm>
        </p:spPr>
        <p:txBody>
          <a:bodyPr>
            <a:normAutofit/>
          </a:bodyPr>
          <a:lstStyle/>
          <a:p>
            <a:pPr algn="ctr"/>
            <a:r>
              <a:rPr lang="en-GB" sz="2800" b="1" dirty="0"/>
              <a:t>The Eight Caldicott Principles 2021</a:t>
            </a:r>
          </a:p>
        </p:txBody>
      </p:sp>
      <p:sp>
        <p:nvSpPr>
          <p:cNvPr id="3" name="Content Placeholder 2">
            <a:extLst>
              <a:ext uri="{FF2B5EF4-FFF2-40B4-BE49-F238E27FC236}">
                <a16:creationId xmlns:a16="http://schemas.microsoft.com/office/drawing/2014/main" id="{4A3565A2-0C86-4325-8C17-632AE3EC6712}"/>
              </a:ext>
            </a:extLst>
          </p:cNvPr>
          <p:cNvSpPr>
            <a:spLocks noGrp="1"/>
          </p:cNvSpPr>
          <p:nvPr>
            <p:ph idx="1"/>
          </p:nvPr>
        </p:nvSpPr>
        <p:spPr>
          <a:xfrm>
            <a:off x="43841" y="1196236"/>
            <a:ext cx="12582394" cy="4836678"/>
          </a:xfrm>
        </p:spPr>
        <p:txBody>
          <a:bodyPr>
            <a:normAutofit fontScale="62500" lnSpcReduction="20000"/>
          </a:bodyPr>
          <a:lstStyle/>
          <a:p>
            <a:pPr marL="0" indent="0" algn="l">
              <a:buNone/>
            </a:pPr>
            <a:r>
              <a:rPr lang="en-GB" b="1" i="0" dirty="0">
                <a:effectLst/>
                <a:latin typeface="futura-pt"/>
              </a:rPr>
              <a:t>1: Justify the purpose(s) for using confidential information</a:t>
            </a:r>
            <a:r>
              <a:rPr lang="en-GB" b="0" i="0" dirty="0">
                <a:effectLst/>
                <a:latin typeface="futura-pt"/>
              </a:rPr>
              <a:t/>
            </a:r>
            <a:br>
              <a:rPr lang="en-GB" b="0" i="0" dirty="0">
                <a:effectLst/>
                <a:latin typeface="futura-pt"/>
              </a:rPr>
            </a:br>
            <a:endParaRPr lang="en-GB" b="0" i="0" dirty="0">
              <a:effectLst/>
              <a:latin typeface="futura-pt"/>
            </a:endParaRPr>
          </a:p>
          <a:p>
            <a:pPr marL="0" indent="0" algn="l">
              <a:buNone/>
            </a:pPr>
            <a:r>
              <a:rPr lang="en-GB" b="1" i="0" dirty="0">
                <a:effectLst/>
                <a:latin typeface="futura-pt"/>
              </a:rPr>
              <a:t>2: Use confidential information only when it is necessary</a:t>
            </a:r>
            <a:r>
              <a:rPr lang="en-GB" b="0" i="0" dirty="0">
                <a:effectLst/>
                <a:latin typeface="futura-pt"/>
              </a:rPr>
              <a:t>.</a:t>
            </a:r>
          </a:p>
          <a:p>
            <a:pPr marL="0" indent="0" algn="l">
              <a:buNone/>
            </a:pPr>
            <a:endParaRPr lang="en-GB" b="1" i="0" dirty="0">
              <a:effectLst/>
              <a:latin typeface="futura-pt"/>
            </a:endParaRPr>
          </a:p>
          <a:p>
            <a:pPr marL="0" indent="0" algn="l">
              <a:buNone/>
            </a:pPr>
            <a:r>
              <a:rPr lang="en-GB" b="1" i="0" dirty="0">
                <a:effectLst/>
                <a:latin typeface="futura-pt"/>
              </a:rPr>
              <a:t>3: Use the minimum necessary confidential information</a:t>
            </a:r>
            <a:r>
              <a:rPr lang="en-GB" b="0" i="0" dirty="0">
                <a:effectLst/>
                <a:latin typeface="futura-pt"/>
              </a:rPr>
              <a:t/>
            </a:r>
            <a:br>
              <a:rPr lang="en-GB" b="0" i="0" dirty="0">
                <a:effectLst/>
                <a:latin typeface="futura-pt"/>
              </a:rPr>
            </a:br>
            <a:endParaRPr lang="en-GB" b="1" dirty="0">
              <a:latin typeface="futura-pt"/>
            </a:endParaRPr>
          </a:p>
          <a:p>
            <a:pPr marL="0" indent="0" algn="l">
              <a:buNone/>
            </a:pPr>
            <a:r>
              <a:rPr lang="en-GB" b="1" i="0" dirty="0">
                <a:effectLst/>
                <a:latin typeface="futura-pt"/>
              </a:rPr>
              <a:t>4: Access to confidential information should be on a strict need-to-know basis</a:t>
            </a:r>
            <a:r>
              <a:rPr lang="en-GB" b="0" i="0" dirty="0">
                <a:effectLst/>
                <a:latin typeface="futura-pt"/>
              </a:rPr>
              <a:t/>
            </a:r>
            <a:br>
              <a:rPr lang="en-GB" b="0" i="0" dirty="0">
                <a:effectLst/>
                <a:latin typeface="futura-pt"/>
              </a:rPr>
            </a:br>
            <a:endParaRPr lang="en-GB" b="1" dirty="0">
              <a:latin typeface="futura-pt"/>
            </a:endParaRPr>
          </a:p>
          <a:p>
            <a:pPr marL="0" indent="0" algn="l">
              <a:buNone/>
            </a:pPr>
            <a:r>
              <a:rPr lang="en-GB" b="1" i="0" dirty="0">
                <a:effectLst/>
                <a:latin typeface="futura-pt"/>
              </a:rPr>
              <a:t>5: Everyone with access to confidential information should be aware of their responsibilities</a:t>
            </a:r>
            <a:r>
              <a:rPr lang="en-GB" b="0" i="0" dirty="0">
                <a:effectLst/>
                <a:latin typeface="futura-pt"/>
              </a:rPr>
              <a:t/>
            </a:r>
            <a:br>
              <a:rPr lang="en-GB" b="0" i="0" dirty="0">
                <a:effectLst/>
                <a:latin typeface="futura-pt"/>
              </a:rPr>
            </a:br>
            <a:r>
              <a:rPr lang="en-GB" b="0" i="0" dirty="0">
                <a:effectLst/>
                <a:latin typeface="futura-pt"/>
              </a:rPr>
              <a:t>.</a:t>
            </a:r>
          </a:p>
          <a:p>
            <a:pPr marL="0" indent="0" algn="l">
              <a:buNone/>
            </a:pPr>
            <a:r>
              <a:rPr lang="en-GB" b="1" i="0" dirty="0">
                <a:effectLst/>
                <a:latin typeface="futura-pt"/>
              </a:rPr>
              <a:t>6: Comply with the law</a:t>
            </a:r>
          </a:p>
          <a:p>
            <a:pPr marL="0" indent="0" algn="l">
              <a:buNone/>
            </a:pPr>
            <a:endParaRPr lang="en-GB" b="1" i="0" dirty="0">
              <a:effectLst/>
              <a:latin typeface="futura-pt"/>
            </a:endParaRPr>
          </a:p>
          <a:p>
            <a:pPr marL="0" indent="0" algn="l">
              <a:buNone/>
            </a:pPr>
            <a:r>
              <a:rPr lang="en-GB" b="1" i="0" dirty="0">
                <a:effectLst/>
                <a:latin typeface="futura-pt"/>
              </a:rPr>
              <a:t>7: The duty to share information for individual care </a:t>
            </a:r>
            <a:r>
              <a:rPr lang="en-GB" b="1" i="0" dirty="0">
                <a:effectLst/>
                <a:highlight>
                  <a:srgbClr val="00FF00"/>
                </a:highlight>
                <a:latin typeface="futura-pt"/>
              </a:rPr>
              <a:t>is</a:t>
            </a:r>
            <a:r>
              <a:rPr lang="en-GB" b="1" i="0" dirty="0">
                <a:effectLst/>
                <a:latin typeface="futura-pt"/>
              </a:rPr>
              <a:t> as important as the duty to protect patient confidentiality</a:t>
            </a:r>
            <a:r>
              <a:rPr lang="en-GB" b="0" i="0" dirty="0">
                <a:effectLst/>
                <a:latin typeface="futura-pt"/>
              </a:rPr>
              <a:t/>
            </a:r>
            <a:br>
              <a:rPr lang="en-GB" b="0" i="0" dirty="0">
                <a:effectLst/>
                <a:latin typeface="futura-pt"/>
              </a:rPr>
            </a:br>
            <a:endParaRPr lang="en-GB" b="0" i="0" dirty="0">
              <a:effectLst/>
              <a:latin typeface="futura-pt"/>
            </a:endParaRPr>
          </a:p>
          <a:p>
            <a:pPr marL="0" indent="0" algn="l">
              <a:buNone/>
            </a:pPr>
            <a:r>
              <a:rPr lang="en-GB" b="1" i="0" dirty="0">
                <a:effectLst/>
                <a:latin typeface="futura-pt"/>
              </a:rPr>
              <a:t>8: </a:t>
            </a:r>
            <a:r>
              <a:rPr lang="en-GB" b="1" i="0" dirty="0">
                <a:effectLst/>
                <a:highlight>
                  <a:srgbClr val="00FF00"/>
                </a:highlight>
                <a:latin typeface="futura-pt"/>
              </a:rPr>
              <a:t>Inform patients and service users about how their confidential information is used</a:t>
            </a:r>
            <a:r>
              <a:rPr lang="en-GB" b="0" i="0" dirty="0">
                <a:effectLst/>
                <a:highlight>
                  <a:srgbClr val="00FF00"/>
                </a:highlight>
                <a:latin typeface="futura-pt"/>
              </a:rPr>
              <a:t/>
            </a:r>
            <a:br>
              <a:rPr lang="en-GB" b="0" i="0" dirty="0">
                <a:effectLst/>
                <a:highlight>
                  <a:srgbClr val="00FF00"/>
                </a:highlight>
                <a:latin typeface="futura-pt"/>
              </a:rPr>
            </a:br>
            <a:endParaRPr lang="en-GB" dirty="0">
              <a:highlight>
                <a:srgbClr val="00FF00"/>
              </a:highlight>
            </a:endParaRPr>
          </a:p>
        </p:txBody>
      </p:sp>
      <p:sp>
        <p:nvSpPr>
          <p:cNvPr id="4" name="Footer Placeholder 3">
            <a:extLst>
              <a:ext uri="{FF2B5EF4-FFF2-40B4-BE49-F238E27FC236}">
                <a16:creationId xmlns:a16="http://schemas.microsoft.com/office/drawing/2014/main" id="{C15A4CE5-08D0-4C06-A508-2D858A76DE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©𝐶. 𝐹𝑖𝑛𝑐𝑘𝑒𝑛 2021</a:t>
            </a:r>
          </a:p>
        </p:txBody>
      </p:sp>
      <p:sp>
        <p:nvSpPr>
          <p:cNvPr id="6" name="TextBox 5">
            <a:extLst>
              <a:ext uri="{FF2B5EF4-FFF2-40B4-BE49-F238E27FC236}">
                <a16:creationId xmlns:a16="http://schemas.microsoft.com/office/drawing/2014/main" id="{7C72D568-A6CC-4289-B073-3E5B0F7DC577}"/>
              </a:ext>
            </a:extLst>
          </p:cNvPr>
          <p:cNvSpPr txBox="1"/>
          <p:nvPr/>
        </p:nvSpPr>
        <p:spPr>
          <a:xfrm>
            <a:off x="216911" y="136525"/>
            <a:ext cx="6315074" cy="48013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Update of Caldicott Principles</a:t>
            </a:r>
          </a:p>
        </p:txBody>
      </p:sp>
    </p:spTree>
    <p:extLst>
      <p:ext uri="{BB962C8B-B14F-4D97-AF65-F5344CB8AC3E}">
        <p14:creationId xmlns:p14="http://schemas.microsoft.com/office/powerpoint/2010/main" val="3524977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100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0C1E8F-9697-45E6-A1F6-53BF131FD21B}"/>
              </a:ext>
            </a:extLst>
          </p:cNvPr>
          <p:cNvSpPr>
            <a:spLocks noGrp="1"/>
          </p:cNvSpPr>
          <p:nvPr>
            <p:ph type="ftr" sz="quarter" idx="11"/>
          </p:nvPr>
        </p:nvSpPr>
        <p:spPr/>
        <p:txBody>
          <a:bodyPr/>
          <a:lstStyle/>
          <a:p>
            <a:r>
              <a:rPr lang="en-GB"/>
              <a:t>©𝐶. 𝐹𝑖𝑛𝑐𝑘𝑒𝑛 2021</a:t>
            </a:r>
          </a:p>
        </p:txBody>
      </p:sp>
      <p:sp>
        <p:nvSpPr>
          <p:cNvPr id="5" name="Rectangle 4">
            <a:extLst>
              <a:ext uri="{FF2B5EF4-FFF2-40B4-BE49-F238E27FC236}">
                <a16:creationId xmlns:a16="http://schemas.microsoft.com/office/drawing/2014/main" id="{7AB1238C-78E3-4710-B8B9-A6CDA46DA4B3}"/>
              </a:ext>
            </a:extLst>
          </p:cNvPr>
          <p:cNvSpPr/>
          <p:nvPr/>
        </p:nvSpPr>
        <p:spPr>
          <a:xfrm>
            <a:off x="904874" y="371475"/>
            <a:ext cx="10658475" cy="707886"/>
          </a:xfrm>
          <a:prstGeom prst="rect">
            <a:avLst/>
          </a:prstGeom>
        </p:spPr>
        <p:txBody>
          <a:bodyPr wrap="square">
            <a:spAutoFit/>
          </a:bodyPr>
          <a:lstStyle/>
          <a:p>
            <a:pPr algn="ctr"/>
            <a:r>
              <a:rPr lang="en-GB" sz="4000" dirty="0"/>
              <a:t>New Caldicott Principle 8  (DECEMBER 2020)</a:t>
            </a:r>
            <a:endParaRPr lang="en-GB" sz="4000" b="1" dirty="0"/>
          </a:p>
        </p:txBody>
      </p:sp>
      <p:sp>
        <p:nvSpPr>
          <p:cNvPr id="6" name="TextBox 5">
            <a:extLst>
              <a:ext uri="{FF2B5EF4-FFF2-40B4-BE49-F238E27FC236}">
                <a16:creationId xmlns:a16="http://schemas.microsoft.com/office/drawing/2014/main" id="{A398823D-82B8-4757-95D1-EC00C436D94B}"/>
              </a:ext>
            </a:extLst>
          </p:cNvPr>
          <p:cNvSpPr txBox="1"/>
          <p:nvPr/>
        </p:nvSpPr>
        <p:spPr>
          <a:xfrm>
            <a:off x="581023" y="1079361"/>
            <a:ext cx="11306175" cy="5016758"/>
          </a:xfrm>
          <a:prstGeom prst="rect">
            <a:avLst/>
          </a:prstGeom>
          <a:noFill/>
        </p:spPr>
        <p:txBody>
          <a:bodyPr wrap="square">
            <a:spAutoFit/>
          </a:bodyPr>
          <a:lstStyle/>
          <a:p>
            <a:r>
              <a:rPr lang="en-US" sz="3200" dirty="0"/>
              <a:t>Inform patients and service users about how their confidential information is used.</a:t>
            </a:r>
          </a:p>
          <a:p>
            <a:endParaRPr lang="en-US" sz="3200" dirty="0"/>
          </a:p>
          <a:p>
            <a:r>
              <a:rPr lang="en-US" sz="3200" dirty="0"/>
              <a:t>A range of steps should be taken to ensure no surprises for patients and service users, so they can have clear expectations about how and why their confidential information is used, and what choices they have about this. These steps will vary depending on the use: as a minimum, this should include providing accessible, relevant and appropriate information - in some cases, greater engagement will be required. </a:t>
            </a:r>
            <a:endParaRPr lang="en-GB" sz="3200" dirty="0"/>
          </a:p>
        </p:txBody>
      </p:sp>
    </p:spTree>
    <p:extLst>
      <p:ext uri="{BB962C8B-B14F-4D97-AF65-F5344CB8AC3E}">
        <p14:creationId xmlns:p14="http://schemas.microsoft.com/office/powerpoint/2010/main" val="375864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32724</TotalTime>
  <Words>656</Words>
  <Application>Microsoft Office PowerPoint</Application>
  <PresentationFormat>Widescreen</PresentationFormat>
  <Paragraphs>97</Paragraphs>
  <Slides>14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Arial Black</vt:lpstr>
      <vt:lpstr>Calibri</vt:lpstr>
      <vt:lpstr>Calibri Light</vt:lpstr>
      <vt:lpstr>futura-pt</vt:lpstr>
      <vt:lpstr>Times New Roman</vt:lpstr>
      <vt:lpstr>Office Theme</vt:lpstr>
      <vt:lpstr>3_Office Theme</vt:lpstr>
      <vt:lpstr>CALDICOTT GUARDIAN   &amp; Ethical Decision Making Conference  Chairs introduction &amp; Welcome National Update</vt:lpstr>
      <vt:lpstr>The Greek Philosophers</vt:lpstr>
      <vt:lpstr>PowerPoint Presentation</vt:lpstr>
      <vt:lpstr>PowerPoint Presentation</vt:lpstr>
      <vt:lpstr>PowerPoint Presentation</vt:lpstr>
      <vt:lpstr>PowerPoint Presentation</vt:lpstr>
      <vt:lpstr>PowerPoint Presentation</vt:lpstr>
      <vt:lpstr>The Eight Caldicott Principles 2021</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Fincken</dc:creator>
  <cp:lastModifiedBy>Stephanie Benton</cp:lastModifiedBy>
  <cp:revision>702</cp:revision>
  <cp:lastPrinted>2019-12-12T12:17:54Z</cp:lastPrinted>
  <dcterms:created xsi:type="dcterms:W3CDTF">2014-09-17T09:40:23Z</dcterms:created>
  <dcterms:modified xsi:type="dcterms:W3CDTF">2021-07-12T11:50:14Z</dcterms:modified>
</cp:coreProperties>
</file>