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302" r:id="rId3"/>
    <p:sldId id="322" r:id="rId4"/>
    <p:sldId id="354" r:id="rId5"/>
    <p:sldId id="355" r:id="rId6"/>
    <p:sldId id="368" r:id="rId7"/>
    <p:sldId id="371" r:id="rId8"/>
    <p:sldId id="356" r:id="rId9"/>
    <p:sldId id="357" r:id="rId10"/>
    <p:sldId id="358" r:id="rId11"/>
    <p:sldId id="380" r:id="rId12"/>
    <p:sldId id="381" r:id="rId13"/>
    <p:sldId id="385" r:id="rId14"/>
    <p:sldId id="382" r:id="rId15"/>
    <p:sldId id="383" r:id="rId16"/>
    <p:sldId id="359" r:id="rId17"/>
    <p:sldId id="365" r:id="rId18"/>
    <p:sldId id="369" r:id="rId19"/>
    <p:sldId id="384" r:id="rId20"/>
    <p:sldId id="360" r:id="rId21"/>
    <p:sldId id="361" r:id="rId22"/>
    <p:sldId id="362" r:id="rId23"/>
    <p:sldId id="363" r:id="rId24"/>
    <p:sldId id="386" r:id="rId25"/>
    <p:sldId id="364" r:id="rId26"/>
    <p:sldId id="372" r:id="rId27"/>
    <p:sldId id="373" r:id="rId28"/>
    <p:sldId id="374" r:id="rId29"/>
    <p:sldId id="376" r:id="rId30"/>
    <p:sldId id="375" r:id="rId31"/>
    <p:sldId id="377" r:id="rId32"/>
    <p:sldId id="378" r:id="rId33"/>
    <p:sldId id="379" r:id="rId34"/>
    <p:sldId id="332" r:id="rId35"/>
    <p:sldId id="329" r:id="rId36"/>
    <p:sldId id="330" r:id="rId37"/>
    <p:sldId id="370" r:id="rId38"/>
    <p:sldId id="331" r:id="rId39"/>
    <p:sldId id="367" r:id="rId40"/>
    <p:sldId id="366"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4714"/>
  </p:normalViewPr>
  <p:slideViewPr>
    <p:cSldViewPr snapToGrid="0" snapToObjects="1">
      <p:cViewPr varScale="1">
        <p:scale>
          <a:sx n="88" d="100"/>
          <a:sy n="88" d="100"/>
        </p:scale>
        <p:origin x="931" y="62"/>
      </p:cViewPr>
      <p:guideLst>
        <p:guide orient="horz" pos="2160"/>
        <p:guide pos="2880"/>
      </p:guideLst>
    </p:cSldViewPr>
  </p:slideViewPr>
  <p:notesTextViewPr>
    <p:cViewPr>
      <p:scale>
        <a:sx n="1" d="1"/>
        <a:sy n="1" d="1"/>
      </p:scale>
      <p:origin x="0" y="0"/>
    </p:cViewPr>
  </p:notesTextViewPr>
  <p:sorterViewPr>
    <p:cViewPr>
      <p:scale>
        <a:sx n="100" d="100"/>
        <a:sy n="100" d="100"/>
      </p:scale>
      <p:origin x="0" y="-9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fld id="{97E63296-9683-4D4D-A9C6-257308991026}" type="datetimeFigureOut">
              <a:rPr lang="en-GB" smtClean="0"/>
              <a:t>16/06/21</a:t>
            </a:fld>
            <a:endParaRPr lang="en-GB"/>
          </a:p>
        </p:txBody>
      </p:sp>
      <p:sp>
        <p:nvSpPr>
          <p:cNvPr id="4" name="Footer Placeholder 3"/>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B071595C-0934-4D17-95A6-F89ADDD62083}" type="slidenum">
              <a:rPr lang="en-GB" smtClean="0"/>
              <a:t>‹#›</a:t>
            </a:fld>
            <a:endParaRPr lang="en-GB"/>
          </a:p>
        </p:txBody>
      </p:sp>
    </p:spTree>
    <p:extLst>
      <p:ext uri="{BB962C8B-B14F-4D97-AF65-F5344CB8AC3E}">
        <p14:creationId xmlns:p14="http://schemas.microsoft.com/office/powerpoint/2010/main" val="975494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836" y="0"/>
            <a:ext cx="2945659" cy="496332"/>
          </a:xfrm>
          <a:prstGeom prst="rect">
            <a:avLst/>
          </a:prstGeom>
        </p:spPr>
        <p:txBody>
          <a:bodyPr vert="horz" lIns="91440" tIns="45720" rIns="91440" bIns="45720" rtlCol="0"/>
          <a:lstStyle>
            <a:lvl1pPr algn="r">
              <a:defRPr sz="1200"/>
            </a:lvl1pPr>
          </a:lstStyle>
          <a:p>
            <a:fld id="{5B952D4B-5A59-4E38-A575-11E8FDCDD748}" type="datetimeFigureOut">
              <a:rPr lang="en-GB" smtClean="0"/>
              <a:t>16/06/21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009"/>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836" y="9428009"/>
            <a:ext cx="2945659" cy="496332"/>
          </a:xfrm>
          <a:prstGeom prst="rect">
            <a:avLst/>
          </a:prstGeom>
        </p:spPr>
        <p:txBody>
          <a:bodyPr vert="horz" lIns="91440" tIns="45720" rIns="91440" bIns="45720" rtlCol="0" anchor="b"/>
          <a:lstStyle>
            <a:lvl1pPr algn="r">
              <a:defRPr sz="1200"/>
            </a:lvl1pPr>
          </a:lstStyle>
          <a:p>
            <a:fld id="{BBAE25A4-5956-42F8-BA49-DEE7BE8A17AF}" type="slidenum">
              <a:rPr lang="en-GB" smtClean="0"/>
              <a:t>‹#›</a:t>
            </a:fld>
            <a:endParaRPr lang="en-GB"/>
          </a:p>
        </p:txBody>
      </p:sp>
    </p:spTree>
    <p:extLst>
      <p:ext uri="{BB962C8B-B14F-4D97-AF65-F5344CB8AC3E}">
        <p14:creationId xmlns:p14="http://schemas.microsoft.com/office/powerpoint/2010/main" val="49352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90600" eaLnBrk="0" hangingPunct="0">
              <a:spcBef>
                <a:spcPct val="30000"/>
              </a:spcBef>
              <a:defRPr sz="1200">
                <a:solidFill>
                  <a:schemeClr val="tx1"/>
                </a:solidFill>
                <a:latin typeface="Arial" panose="020B0604020202020204" pitchFamily="34" charset="0"/>
              </a:defRPr>
            </a:lvl1pPr>
            <a:lvl2pPr marL="742950" indent="-285750" algn="l" defTabSz="990600" eaLnBrk="0" hangingPunct="0">
              <a:spcBef>
                <a:spcPct val="30000"/>
              </a:spcBef>
              <a:defRPr sz="1200">
                <a:solidFill>
                  <a:schemeClr val="tx1"/>
                </a:solidFill>
                <a:latin typeface="Arial" panose="020B0604020202020204" pitchFamily="34" charset="0"/>
              </a:defRPr>
            </a:lvl2pPr>
            <a:lvl3pPr marL="1143000" indent="-228600" algn="l" defTabSz="990600" eaLnBrk="0" hangingPunct="0">
              <a:spcBef>
                <a:spcPct val="30000"/>
              </a:spcBef>
              <a:defRPr sz="1200">
                <a:solidFill>
                  <a:schemeClr val="tx1"/>
                </a:solidFill>
                <a:latin typeface="Arial" panose="020B0604020202020204" pitchFamily="34" charset="0"/>
              </a:defRPr>
            </a:lvl3pPr>
            <a:lvl4pPr marL="1600200" indent="-228600" algn="l" defTabSz="990600" eaLnBrk="0" hangingPunct="0">
              <a:spcBef>
                <a:spcPct val="30000"/>
              </a:spcBef>
              <a:defRPr sz="1200">
                <a:solidFill>
                  <a:schemeClr val="tx1"/>
                </a:solidFill>
                <a:latin typeface="Arial" panose="020B0604020202020204" pitchFamily="34" charset="0"/>
              </a:defRPr>
            </a:lvl4pPr>
            <a:lvl5pPr marL="2057400" indent="-228600" algn="l" defTabSz="990600" eaLnBrk="0" hangingPunct="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C9151F4-DD0E-4195-B308-66E0E211D7E6}" type="slidenum">
              <a:rPr lang="en-GB" altLang="en-US" sz="1300"/>
              <a:pPr algn="r" eaLnBrk="1" hangingPunct="1">
                <a:spcBef>
                  <a:spcPct val="0"/>
                </a:spcBef>
              </a:pPr>
              <a:t>5</a:t>
            </a:fld>
            <a:endParaRPr lang="en-GB" alt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233195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l" defTabSz="990600" eaLnBrk="0" hangingPunct="0">
              <a:spcBef>
                <a:spcPct val="30000"/>
              </a:spcBef>
              <a:defRPr sz="1200">
                <a:solidFill>
                  <a:schemeClr val="tx1"/>
                </a:solidFill>
                <a:latin typeface="Arial" panose="020B0604020202020204" pitchFamily="34" charset="0"/>
              </a:defRPr>
            </a:lvl1pPr>
            <a:lvl2pPr marL="742950" indent="-285750" algn="l" defTabSz="990600" eaLnBrk="0" hangingPunct="0">
              <a:spcBef>
                <a:spcPct val="30000"/>
              </a:spcBef>
              <a:defRPr sz="1200">
                <a:solidFill>
                  <a:schemeClr val="tx1"/>
                </a:solidFill>
                <a:latin typeface="Arial" panose="020B0604020202020204" pitchFamily="34" charset="0"/>
              </a:defRPr>
            </a:lvl2pPr>
            <a:lvl3pPr marL="1143000" indent="-228600" algn="l" defTabSz="990600" eaLnBrk="0" hangingPunct="0">
              <a:spcBef>
                <a:spcPct val="30000"/>
              </a:spcBef>
              <a:defRPr sz="1200">
                <a:solidFill>
                  <a:schemeClr val="tx1"/>
                </a:solidFill>
                <a:latin typeface="Arial" panose="020B0604020202020204" pitchFamily="34" charset="0"/>
              </a:defRPr>
            </a:lvl3pPr>
            <a:lvl4pPr marL="1600200" indent="-228600" algn="l" defTabSz="990600" eaLnBrk="0" hangingPunct="0">
              <a:spcBef>
                <a:spcPct val="30000"/>
              </a:spcBef>
              <a:defRPr sz="1200">
                <a:solidFill>
                  <a:schemeClr val="tx1"/>
                </a:solidFill>
                <a:latin typeface="Arial" panose="020B0604020202020204" pitchFamily="34" charset="0"/>
              </a:defRPr>
            </a:lvl4pPr>
            <a:lvl5pPr marL="2057400" indent="-228600" algn="l" defTabSz="990600" eaLnBrk="0" hangingPunct="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B8BC287-5F96-40F2-9A32-4AFD78381E7B}" type="slidenum">
              <a:rPr lang="en-GB" altLang="en-US" sz="1300"/>
              <a:pPr algn="r" eaLnBrk="1" hangingPunct="1">
                <a:spcBef>
                  <a:spcPct val="0"/>
                </a:spcBef>
              </a:pPr>
              <a:t>10</a:t>
            </a:fld>
            <a:endParaRPr lang="en-GB" alt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53929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l" defTabSz="990600" eaLnBrk="0" hangingPunct="0">
              <a:spcBef>
                <a:spcPct val="30000"/>
              </a:spcBef>
              <a:defRPr sz="1200">
                <a:solidFill>
                  <a:schemeClr val="tx1"/>
                </a:solidFill>
                <a:latin typeface="Arial" panose="020B0604020202020204" pitchFamily="34" charset="0"/>
              </a:defRPr>
            </a:lvl1pPr>
            <a:lvl2pPr marL="742950" indent="-285750" algn="l" defTabSz="990600" eaLnBrk="0" hangingPunct="0">
              <a:spcBef>
                <a:spcPct val="30000"/>
              </a:spcBef>
              <a:defRPr sz="1200">
                <a:solidFill>
                  <a:schemeClr val="tx1"/>
                </a:solidFill>
                <a:latin typeface="Arial" panose="020B0604020202020204" pitchFamily="34" charset="0"/>
              </a:defRPr>
            </a:lvl2pPr>
            <a:lvl3pPr marL="1143000" indent="-228600" algn="l" defTabSz="990600" eaLnBrk="0" hangingPunct="0">
              <a:spcBef>
                <a:spcPct val="30000"/>
              </a:spcBef>
              <a:defRPr sz="1200">
                <a:solidFill>
                  <a:schemeClr val="tx1"/>
                </a:solidFill>
                <a:latin typeface="Arial" panose="020B0604020202020204" pitchFamily="34" charset="0"/>
              </a:defRPr>
            </a:lvl3pPr>
            <a:lvl4pPr marL="1600200" indent="-228600" algn="l" defTabSz="990600" eaLnBrk="0" hangingPunct="0">
              <a:spcBef>
                <a:spcPct val="30000"/>
              </a:spcBef>
              <a:defRPr sz="1200">
                <a:solidFill>
                  <a:schemeClr val="tx1"/>
                </a:solidFill>
                <a:latin typeface="Arial" panose="020B0604020202020204" pitchFamily="34" charset="0"/>
              </a:defRPr>
            </a:lvl4pPr>
            <a:lvl5pPr marL="2057400" indent="-228600" algn="l" defTabSz="990600" eaLnBrk="0" hangingPunct="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FA66A7B-DBCE-41AF-839B-1CC18B12A161}" type="slidenum">
              <a:rPr lang="en-GB" altLang="en-US" sz="1300"/>
              <a:pPr algn="r" eaLnBrk="1" hangingPunct="1">
                <a:spcBef>
                  <a:spcPct val="0"/>
                </a:spcBef>
              </a:pPr>
              <a:t>20</a:t>
            </a:fld>
            <a:endParaRPr lang="en-GB" alt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320598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D053B5-BBFB-674F-9217-7DA9ECB37637}"/>
              </a:ext>
            </a:extLst>
          </p:cNvPr>
          <p:cNvPicPr>
            <a:picLocks noChangeAspect="1"/>
          </p:cNvPicPr>
          <p:nvPr userDrawn="1"/>
        </p:nvPicPr>
        <p:blipFill>
          <a:blip r:embed="rId2"/>
          <a:stretch>
            <a:fillRect/>
          </a:stretch>
        </p:blipFill>
        <p:spPr>
          <a:xfrm>
            <a:off x="0" y="0"/>
            <a:ext cx="9135070" cy="6858000"/>
          </a:xfrm>
          <a:prstGeom prst="rect">
            <a:avLst/>
          </a:prstGeom>
        </p:spPr>
      </p:pic>
      <p:sp>
        <p:nvSpPr>
          <p:cNvPr id="5" name="Title Placeholder 1">
            <a:extLst>
              <a:ext uri="{FF2B5EF4-FFF2-40B4-BE49-F238E27FC236}">
                <a16:creationId xmlns:a16="http://schemas.microsoft.com/office/drawing/2014/main" id="{10509D55-0C98-CD48-A30B-E2E28C7521D4}"/>
              </a:ext>
            </a:extLst>
          </p:cNvPr>
          <p:cNvSpPr>
            <a:spLocks noGrp="1"/>
          </p:cNvSpPr>
          <p:nvPr>
            <p:ph type="title" hasCustomPrompt="1"/>
          </p:nvPr>
        </p:nvSpPr>
        <p:spPr>
          <a:xfrm>
            <a:off x="353833" y="702105"/>
            <a:ext cx="5339301" cy="2200122"/>
          </a:xfrm>
          <a:prstGeom prst="rect">
            <a:avLst/>
          </a:prstGeom>
        </p:spPr>
        <p:txBody>
          <a:bodyPr vert="horz" lIns="0" tIns="0" rIns="0" bIns="0" rtlCol="0" anchor="t" anchorCtr="0">
            <a:noAutofit/>
          </a:bodyPr>
          <a:lstStyle>
            <a:lvl1pPr>
              <a:lnSpc>
                <a:spcPts val="4500"/>
              </a:lnSpc>
              <a:defRPr sz="6000"/>
            </a:lvl1pPr>
          </a:lstStyle>
          <a:p>
            <a:r>
              <a:rPr lang="en-US" dirty="0"/>
              <a:t>COVER PAGE HEADER</a:t>
            </a:r>
            <a:br>
              <a:rPr lang="en-US" dirty="0"/>
            </a:br>
            <a:r>
              <a:rPr lang="en-US" dirty="0"/>
              <a:t>HERE</a:t>
            </a:r>
          </a:p>
        </p:txBody>
      </p:sp>
      <p:sp>
        <p:nvSpPr>
          <p:cNvPr id="6" name="Picture Placeholder 5">
            <a:extLst>
              <a:ext uri="{FF2B5EF4-FFF2-40B4-BE49-F238E27FC236}">
                <a16:creationId xmlns:a16="http://schemas.microsoft.com/office/drawing/2014/main" id="{BDBC81E5-DDF2-1940-B26A-0B6CB799E21A}"/>
              </a:ext>
            </a:extLst>
          </p:cNvPr>
          <p:cNvSpPr>
            <a:spLocks noGrp="1"/>
          </p:cNvSpPr>
          <p:nvPr>
            <p:ph type="pic" sz="quarter" idx="10"/>
          </p:nvPr>
        </p:nvSpPr>
        <p:spPr>
          <a:xfrm>
            <a:off x="353834" y="3538330"/>
            <a:ext cx="1991802" cy="1892411"/>
          </a:xfrm>
        </p:spPr>
        <p:txBody>
          <a:bodyPr/>
          <a:lstStyle/>
          <a:p>
            <a:endParaRPr lang="en-US" dirty="0"/>
          </a:p>
        </p:txBody>
      </p:sp>
      <p:sp>
        <p:nvSpPr>
          <p:cNvPr id="18" name="Picture Placeholder 5">
            <a:extLst>
              <a:ext uri="{FF2B5EF4-FFF2-40B4-BE49-F238E27FC236}">
                <a16:creationId xmlns:a16="http://schemas.microsoft.com/office/drawing/2014/main" id="{78394482-239E-794D-B4AA-855F69BC9010}"/>
              </a:ext>
            </a:extLst>
          </p:cNvPr>
          <p:cNvSpPr>
            <a:spLocks noGrp="1"/>
          </p:cNvSpPr>
          <p:nvPr>
            <p:ph type="pic" sz="quarter" idx="11"/>
          </p:nvPr>
        </p:nvSpPr>
        <p:spPr>
          <a:xfrm>
            <a:off x="2472856" y="3538330"/>
            <a:ext cx="1991802" cy="1892411"/>
          </a:xfrm>
        </p:spPr>
        <p:txBody>
          <a:bodyPr/>
          <a:lstStyle/>
          <a:p>
            <a:endParaRPr lang="en-US" dirty="0"/>
          </a:p>
        </p:txBody>
      </p:sp>
      <p:sp>
        <p:nvSpPr>
          <p:cNvPr id="19" name="Picture Placeholder 5">
            <a:extLst>
              <a:ext uri="{FF2B5EF4-FFF2-40B4-BE49-F238E27FC236}">
                <a16:creationId xmlns:a16="http://schemas.microsoft.com/office/drawing/2014/main" id="{3823E050-E0E9-7745-88E6-E5421F001404}"/>
              </a:ext>
            </a:extLst>
          </p:cNvPr>
          <p:cNvSpPr>
            <a:spLocks noGrp="1"/>
          </p:cNvSpPr>
          <p:nvPr>
            <p:ph type="pic" sz="quarter" idx="12"/>
          </p:nvPr>
        </p:nvSpPr>
        <p:spPr>
          <a:xfrm>
            <a:off x="4591879" y="3538330"/>
            <a:ext cx="1991802" cy="1892411"/>
          </a:xfrm>
        </p:spPr>
        <p:txBody>
          <a:bodyPr/>
          <a:lstStyle/>
          <a:p>
            <a:endParaRPr lang="en-US" dirty="0"/>
          </a:p>
        </p:txBody>
      </p:sp>
      <p:sp>
        <p:nvSpPr>
          <p:cNvPr id="20" name="Picture Placeholder 5">
            <a:extLst>
              <a:ext uri="{FF2B5EF4-FFF2-40B4-BE49-F238E27FC236}">
                <a16:creationId xmlns:a16="http://schemas.microsoft.com/office/drawing/2014/main" id="{DD63734F-5258-3146-A695-D4DAF0CB58DD}"/>
              </a:ext>
            </a:extLst>
          </p:cNvPr>
          <p:cNvSpPr>
            <a:spLocks noGrp="1"/>
          </p:cNvSpPr>
          <p:nvPr>
            <p:ph type="pic" sz="quarter" idx="13"/>
          </p:nvPr>
        </p:nvSpPr>
        <p:spPr>
          <a:xfrm>
            <a:off x="6710902" y="3538330"/>
            <a:ext cx="1991802" cy="1892411"/>
          </a:xfrm>
        </p:spPr>
        <p:txBody>
          <a:bodyPr/>
          <a:lstStyle/>
          <a:p>
            <a:endParaRPr lang="en-US" dirty="0"/>
          </a:p>
        </p:txBody>
      </p:sp>
    </p:spTree>
    <p:extLst>
      <p:ext uri="{BB962C8B-B14F-4D97-AF65-F5344CB8AC3E}">
        <p14:creationId xmlns:p14="http://schemas.microsoft.com/office/powerpoint/2010/main" val="229708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7C6DA7-95CE-CB41-A554-2B8FD6FF768E}"/>
              </a:ext>
            </a:extLst>
          </p:cNvPr>
          <p:cNvPicPr>
            <a:picLocks noChangeAspect="1"/>
          </p:cNvPicPr>
          <p:nvPr userDrawn="1"/>
        </p:nvPicPr>
        <p:blipFill>
          <a:blip r:embed="rId2"/>
          <a:stretch>
            <a:fillRect/>
          </a:stretch>
        </p:blipFill>
        <p:spPr>
          <a:xfrm>
            <a:off x="4465" y="0"/>
            <a:ext cx="9135070" cy="6858000"/>
          </a:xfrm>
          <a:prstGeom prst="rect">
            <a:avLst/>
          </a:prstGeom>
        </p:spPr>
      </p:pic>
      <p:sp>
        <p:nvSpPr>
          <p:cNvPr id="10" name="Title Placeholder 1">
            <a:extLst>
              <a:ext uri="{FF2B5EF4-FFF2-40B4-BE49-F238E27FC236}">
                <a16:creationId xmlns:a16="http://schemas.microsoft.com/office/drawing/2014/main" id="{1A3A7141-DE1A-0447-8627-2F95FEC1D07E}"/>
              </a:ext>
            </a:extLst>
          </p:cNvPr>
          <p:cNvSpPr>
            <a:spLocks noGrp="1"/>
          </p:cNvSpPr>
          <p:nvPr>
            <p:ph type="title" hasCustomPrompt="1"/>
          </p:nvPr>
        </p:nvSpPr>
        <p:spPr>
          <a:xfrm>
            <a:off x="353833" y="702105"/>
            <a:ext cx="4575976" cy="2200122"/>
          </a:xfrm>
          <a:prstGeom prst="rect">
            <a:avLst/>
          </a:prstGeom>
        </p:spPr>
        <p:txBody>
          <a:bodyPr vert="horz" lIns="0" tIns="0" rIns="0" bIns="0" rtlCol="0" anchor="t" anchorCtr="0">
            <a:noAutofit/>
          </a:bodyPr>
          <a:lstStyle>
            <a:lvl1pPr>
              <a:lnSpc>
                <a:spcPts val="4500"/>
              </a:lnSpc>
              <a:defRPr sz="6000"/>
            </a:lvl1pPr>
          </a:lstStyle>
          <a:p>
            <a:r>
              <a:rPr lang="en-US" dirty="0"/>
              <a:t>BREAK OUT PAGE</a:t>
            </a:r>
          </a:p>
        </p:txBody>
      </p:sp>
    </p:spTree>
    <p:extLst>
      <p:ext uri="{BB962C8B-B14F-4D97-AF65-F5344CB8AC3E}">
        <p14:creationId xmlns:p14="http://schemas.microsoft.com/office/powerpoint/2010/main" val="29859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48633-CBBC-C844-B411-7903AFE49932}"/>
              </a:ext>
            </a:extLst>
          </p:cNvPr>
          <p:cNvPicPr>
            <a:picLocks noChangeAspect="1"/>
          </p:cNvPicPr>
          <p:nvPr userDrawn="1"/>
        </p:nvPicPr>
        <p:blipFill>
          <a:blip r:embed="rId2"/>
          <a:stretch>
            <a:fillRect/>
          </a:stretch>
        </p:blipFill>
        <p:spPr>
          <a:xfrm>
            <a:off x="0" y="0"/>
            <a:ext cx="9135070" cy="6858000"/>
          </a:xfrm>
          <a:prstGeom prst="rect">
            <a:avLst/>
          </a:prstGeom>
        </p:spPr>
      </p:pic>
      <p:sp>
        <p:nvSpPr>
          <p:cNvPr id="4" name="Title Placeholder 1">
            <a:extLst>
              <a:ext uri="{FF2B5EF4-FFF2-40B4-BE49-F238E27FC236}">
                <a16:creationId xmlns:a16="http://schemas.microsoft.com/office/drawing/2014/main" id="{5F3AB7B3-72B0-C14D-9F3B-2988E127DAB1}"/>
              </a:ext>
            </a:extLst>
          </p:cNvPr>
          <p:cNvSpPr>
            <a:spLocks noGrp="1"/>
          </p:cNvSpPr>
          <p:nvPr>
            <p:ph type="title" hasCustomPrompt="1"/>
          </p:nvPr>
        </p:nvSpPr>
        <p:spPr>
          <a:xfrm>
            <a:off x="353833" y="702105"/>
            <a:ext cx="4575976" cy="992224"/>
          </a:xfrm>
          <a:prstGeom prst="rect">
            <a:avLst/>
          </a:prstGeom>
        </p:spPr>
        <p:txBody>
          <a:bodyPr vert="horz" lIns="0" tIns="0" rIns="0" bIns="0" rtlCol="0" anchor="t" anchorCtr="0">
            <a:noAutofit/>
          </a:bodyPr>
          <a:lstStyle>
            <a:lvl1pPr>
              <a:lnSpc>
                <a:spcPts val="4500"/>
              </a:lnSpc>
              <a:defRPr sz="4800"/>
            </a:lvl1pPr>
          </a:lstStyle>
          <a:p>
            <a:r>
              <a:rPr lang="en-US" dirty="0"/>
              <a:t>PAGE HEADER</a:t>
            </a:r>
          </a:p>
        </p:txBody>
      </p:sp>
      <p:sp>
        <p:nvSpPr>
          <p:cNvPr id="5" name="Text Placeholder 4">
            <a:extLst>
              <a:ext uri="{FF2B5EF4-FFF2-40B4-BE49-F238E27FC236}">
                <a16:creationId xmlns:a16="http://schemas.microsoft.com/office/drawing/2014/main" id="{7257A8F6-1F4E-504D-9B1E-397A032892FC}"/>
              </a:ext>
            </a:extLst>
          </p:cNvPr>
          <p:cNvSpPr>
            <a:spLocks noGrp="1"/>
          </p:cNvSpPr>
          <p:nvPr>
            <p:ph type="body" sz="quarter" idx="11"/>
          </p:nvPr>
        </p:nvSpPr>
        <p:spPr>
          <a:xfrm>
            <a:off x="605118" y="1963271"/>
            <a:ext cx="8021170" cy="37703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27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1C1463-3F48-3A40-882F-19E622460A0E}"/>
              </a:ext>
            </a:extLst>
          </p:cNvPr>
          <p:cNvPicPr>
            <a:picLocks noChangeAspect="1"/>
          </p:cNvPicPr>
          <p:nvPr userDrawn="1"/>
        </p:nvPicPr>
        <p:blipFill>
          <a:blip r:embed="rId2"/>
          <a:stretch>
            <a:fillRect/>
          </a:stretch>
        </p:blipFill>
        <p:spPr>
          <a:xfrm>
            <a:off x="4465" y="0"/>
            <a:ext cx="9135070" cy="6858000"/>
          </a:xfrm>
          <a:prstGeom prst="rect">
            <a:avLst/>
          </a:prstGeom>
        </p:spPr>
      </p:pic>
      <p:sp>
        <p:nvSpPr>
          <p:cNvPr id="7" name="Text Placeholder 6">
            <a:extLst>
              <a:ext uri="{FF2B5EF4-FFF2-40B4-BE49-F238E27FC236}">
                <a16:creationId xmlns:a16="http://schemas.microsoft.com/office/drawing/2014/main" id="{147E9A77-586B-BE4C-94B2-9E8A1456660F}"/>
              </a:ext>
            </a:extLst>
          </p:cNvPr>
          <p:cNvSpPr>
            <a:spLocks noGrp="1"/>
          </p:cNvSpPr>
          <p:nvPr>
            <p:ph type="body" sz="quarter" idx="11"/>
          </p:nvPr>
        </p:nvSpPr>
        <p:spPr>
          <a:xfrm>
            <a:off x="605119" y="381124"/>
            <a:ext cx="8021170" cy="5200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50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67737-AE5C-7345-930E-2A53FDB51FA4}"/>
              </a:ext>
            </a:extLst>
          </p:cNvPr>
          <p:cNvPicPr>
            <a:picLocks noChangeAspect="1"/>
          </p:cNvPicPr>
          <p:nvPr userDrawn="1"/>
        </p:nvPicPr>
        <p:blipFill>
          <a:blip r:embed="rId2"/>
          <a:stretch>
            <a:fillRect/>
          </a:stretch>
        </p:blipFill>
        <p:spPr>
          <a:xfrm>
            <a:off x="4465" y="0"/>
            <a:ext cx="9135070" cy="6858000"/>
          </a:xfrm>
          <a:prstGeom prst="rect">
            <a:avLst/>
          </a:prstGeom>
        </p:spPr>
      </p:pic>
    </p:spTree>
    <p:extLst>
      <p:ext uri="{BB962C8B-B14F-4D97-AF65-F5344CB8AC3E}">
        <p14:creationId xmlns:p14="http://schemas.microsoft.com/office/powerpoint/2010/main" val="99912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8490"/>
      </p:ext>
    </p:extLst>
  </p:cSld>
  <p:clrMapOvr>
    <a:masterClrMapping/>
  </p:clrMapOvr>
  <p:transition advTm="120000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E66B6C31-42D8-4C64-89CB-638C90116721}" type="datetimeFigureOut">
              <a:rPr lang="en-US"/>
              <a:pPr>
                <a:defRPr/>
              </a:pPr>
              <a:t>6/16/2021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832B16C-EA60-4F2D-B3FB-C69A6DE7D2A1}" type="slidenum">
              <a:rPr lang="en-US" altLang="en-US"/>
              <a:pPr/>
              <a:t>‹#›</a:t>
            </a:fld>
            <a:endParaRPr lang="en-US" altLang="en-US"/>
          </a:p>
        </p:txBody>
      </p:sp>
    </p:spTree>
    <p:extLst>
      <p:ext uri="{BB962C8B-B14F-4D97-AF65-F5344CB8AC3E}">
        <p14:creationId xmlns:p14="http://schemas.microsoft.com/office/powerpoint/2010/main" val="143594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A5E4B-0C2A-4DD3-8873-986DF5B8164D}" type="datetimeFigureOut">
              <a:rPr lang="en-GB" smtClean="0"/>
              <a:t>16/06/21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D5496-E0EB-4A39-9C24-615CB4515C2E}" type="slidenum">
              <a:rPr lang="en-GB" smtClean="0"/>
              <a:t>‹#›</a:t>
            </a:fld>
            <a:endParaRPr lang="en-GB"/>
          </a:p>
        </p:txBody>
      </p:sp>
    </p:spTree>
    <p:extLst>
      <p:ext uri="{BB962C8B-B14F-4D97-AF65-F5344CB8AC3E}">
        <p14:creationId xmlns:p14="http://schemas.microsoft.com/office/powerpoint/2010/main" val="357300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7906"/>
            <a:ext cx="8229600" cy="1143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3260035"/>
            <a:ext cx="8229600" cy="286612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395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09585" rtl="0" eaLnBrk="1" latinLnBrk="0" hangingPunct="1">
        <a:lnSpc>
          <a:spcPts val="7200"/>
        </a:lnSpc>
        <a:spcBef>
          <a:spcPct val="0"/>
        </a:spcBef>
        <a:buNone/>
        <a:defRPr sz="9000" kern="1200" cap="all" baseline="0">
          <a:solidFill>
            <a:schemeClr val="tx2"/>
          </a:solidFill>
          <a:latin typeface="Mairy Black" panose="02000000000000000000" pitchFamily="2" charset="77"/>
          <a:ea typeface="+mj-ea"/>
          <a:cs typeface="Mairy Black" panose="02000000000000000000" pitchFamily="2" charset="77"/>
        </a:defRPr>
      </a:lvl1pPr>
    </p:titleStyle>
    <p:bodyStyle>
      <a:lvl1pPr marL="0" indent="0" algn="l" defTabSz="609585" rtl="0" eaLnBrk="1" latinLnBrk="0" hangingPunct="1">
        <a:spcBef>
          <a:spcPts val="0"/>
        </a:spcBef>
        <a:buFont typeface="Arial"/>
        <a:buNone/>
        <a:defRPr sz="2300" b="0" i="0" kern="1200" baseline="0">
          <a:solidFill>
            <a:schemeClr val="tx1"/>
          </a:solidFill>
          <a:latin typeface="Calibri" panose="020F0502020204030204" pitchFamily="34" charset="0"/>
          <a:ea typeface="+mn-ea"/>
          <a:cs typeface="Calibri" panose="020F0502020204030204" pitchFamily="34" charset="0"/>
        </a:defRPr>
      </a:lvl1pPr>
      <a:lvl2pPr marL="129150" indent="-262350" algn="l" defTabSz="609585" rtl="0" eaLnBrk="1" latinLnBrk="0" hangingPunct="1">
        <a:spcBef>
          <a:spcPts val="0"/>
        </a:spcBef>
        <a:buClr>
          <a:schemeClr val="accent2"/>
        </a:buClr>
        <a:buFont typeface="Arial" panose="020B0604020202020204" pitchFamily="34" charset="0"/>
        <a:buChar char="•"/>
        <a:defRPr sz="2300" b="0" i="0" kern="1200" baseline="0">
          <a:solidFill>
            <a:schemeClr val="tx1"/>
          </a:solidFill>
          <a:latin typeface="Calibri" panose="020F0502020204030204" pitchFamily="34" charset="0"/>
          <a:ea typeface="+mn-ea"/>
          <a:cs typeface="Calibri" panose="020F0502020204030204" pitchFamily="34" charset="0"/>
        </a:defRPr>
      </a:lvl2pPr>
      <a:lvl3pPr marL="612000" indent="-349200" algn="l" defTabSz="609585" rtl="0" eaLnBrk="1" latinLnBrk="0" hangingPunct="1">
        <a:spcBef>
          <a:spcPts val="0"/>
        </a:spcBef>
        <a:buFont typeface="System Font Regular"/>
        <a:buChar char="–"/>
        <a:defRPr sz="2300" b="0" i="0" kern="1200" baseline="0">
          <a:solidFill>
            <a:schemeClr val="tx1"/>
          </a:solidFill>
          <a:latin typeface="Calibri" panose="020F0502020204030204" pitchFamily="34" charset="0"/>
          <a:ea typeface="+mn-ea"/>
          <a:cs typeface="Calibri" panose="020F0502020204030204" pitchFamily="34" charset="0"/>
        </a:defRPr>
      </a:lvl3pPr>
      <a:lvl4pPr marL="1018800" indent="0" algn="l" defTabSz="609585" rtl="0" eaLnBrk="1" latinLnBrk="0" hangingPunct="1">
        <a:spcBef>
          <a:spcPts val="0"/>
        </a:spcBef>
        <a:buFontTx/>
        <a:buNone/>
        <a:defRPr sz="2300" b="0" i="0" kern="1200" baseline="0">
          <a:solidFill>
            <a:schemeClr val="tx1"/>
          </a:solidFill>
          <a:latin typeface="Calibri" panose="020F0502020204030204" pitchFamily="34" charset="0"/>
          <a:ea typeface="+mn-ea"/>
          <a:cs typeface="Calibri" panose="020F0502020204030204" pitchFamily="34" charset="0"/>
        </a:defRPr>
      </a:lvl4pPr>
      <a:lvl5pPr marL="1800000" indent="-385200" algn="l" defTabSz="609585" rtl="0" eaLnBrk="1" latinLnBrk="0" hangingPunct="1">
        <a:spcBef>
          <a:spcPts val="0"/>
        </a:spcBef>
        <a:buFont typeface="Arial"/>
        <a:buNone/>
        <a:defRPr sz="2300" b="0" i="0" kern="1200" baseline="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practical-haemostasis.com/Clinical%20Prediction%20Scores/Formulae%20code%20and%20formulae/Formulae/AF-Bleeding/orbit_af_score.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042C-7508-2248-B3BE-61216B6378B3}"/>
              </a:ext>
            </a:extLst>
          </p:cNvPr>
          <p:cNvSpPr>
            <a:spLocks noGrp="1"/>
          </p:cNvSpPr>
          <p:nvPr>
            <p:ph type="title"/>
          </p:nvPr>
        </p:nvSpPr>
        <p:spPr>
          <a:xfrm>
            <a:off x="353834" y="1027610"/>
            <a:ext cx="6996200" cy="3248297"/>
          </a:xfrm>
        </p:spPr>
        <p:txBody>
          <a:bodyPr/>
          <a:lstStyle/>
          <a:p>
            <a:pPr defTabSz="914400">
              <a:lnSpc>
                <a:spcPct val="100000"/>
              </a:lnSpc>
              <a:defRPr sz="1800" b="0" i="0" u="none" strike="noStrike" kern="0" cap="none" spc="0" baseline="0">
                <a:solidFill>
                  <a:srgbClr val="000000"/>
                </a:solidFill>
                <a:uFillTx/>
              </a:defRPr>
            </a:pPr>
            <a:r>
              <a:rPr lang="en-GB" sz="5400" b="1" dirty="0" smtClean="0">
                <a:solidFill>
                  <a:srgbClr val="512178"/>
                </a:solidFill>
                <a:latin typeface="+mj-lt"/>
              </a:rPr>
              <a:t>Best Practice Management of End Stage Heart Failure</a:t>
            </a:r>
            <a:br>
              <a:rPr lang="en-GB" sz="5400" b="1" dirty="0" smtClean="0">
                <a:solidFill>
                  <a:srgbClr val="512178"/>
                </a:solidFill>
                <a:latin typeface="+mj-lt"/>
              </a:rPr>
            </a:br>
            <a:r>
              <a:rPr lang="en-GB" sz="5400" b="1" dirty="0" smtClean="0">
                <a:solidFill>
                  <a:srgbClr val="512178"/>
                </a:solidFill>
                <a:latin typeface="+mj-lt"/>
              </a:rPr>
              <a:t/>
            </a:r>
            <a:br>
              <a:rPr lang="en-GB" sz="5400" b="1" dirty="0" smtClean="0">
                <a:solidFill>
                  <a:srgbClr val="512178"/>
                </a:solidFill>
                <a:latin typeface="+mj-lt"/>
              </a:rPr>
            </a:br>
            <a:r>
              <a:rPr lang="en-GB" sz="3200" b="1" dirty="0" smtClean="0">
                <a:solidFill>
                  <a:srgbClr val="512178"/>
                </a:solidFill>
                <a:latin typeface="+mj-lt"/>
              </a:rPr>
              <a:t>Dr Sharon Chadwick FRCP</a:t>
            </a:r>
            <a:br>
              <a:rPr lang="en-GB" sz="3200" b="1" dirty="0" smtClean="0">
                <a:solidFill>
                  <a:srgbClr val="512178"/>
                </a:solidFill>
                <a:latin typeface="+mj-lt"/>
              </a:rPr>
            </a:br>
            <a:r>
              <a:rPr lang="en-GB" sz="3200" b="1" dirty="0" smtClean="0">
                <a:solidFill>
                  <a:srgbClr val="512178"/>
                </a:solidFill>
                <a:latin typeface="+mj-lt"/>
              </a:rPr>
              <a:t>Consultant in Palliative Medicine </a:t>
            </a:r>
            <a:r>
              <a:rPr lang="en-GB" sz="5400" b="1" dirty="0" smtClean="0">
                <a:solidFill>
                  <a:srgbClr val="512178"/>
                </a:solidFill>
                <a:latin typeface="+mj-lt"/>
              </a:rPr>
              <a:t/>
            </a:r>
            <a:br>
              <a:rPr lang="en-GB" sz="5400" b="1" dirty="0" smtClean="0">
                <a:solidFill>
                  <a:srgbClr val="512178"/>
                </a:solidFill>
                <a:latin typeface="+mj-lt"/>
              </a:rPr>
            </a:br>
            <a:endParaRPr lang="en-GB" sz="6600" b="1" dirty="0">
              <a:solidFill>
                <a:srgbClr val="512178"/>
              </a:solidFill>
              <a:latin typeface="+mj-lt"/>
            </a:endParaRPr>
          </a:p>
        </p:txBody>
      </p:sp>
      <p:sp>
        <p:nvSpPr>
          <p:cNvPr id="3" name="Picture Placeholder 2">
            <a:extLst>
              <a:ext uri="{FF2B5EF4-FFF2-40B4-BE49-F238E27FC236}">
                <a16:creationId xmlns:a16="http://schemas.microsoft.com/office/drawing/2014/main" id="{357CAA64-0C05-714A-A663-BB996DA8AF5D}"/>
              </a:ext>
            </a:extLst>
          </p:cNvPr>
          <p:cNvSpPr>
            <a:spLocks noGrp="1"/>
          </p:cNvSpPr>
          <p:nvPr>
            <p:ph type="pic" sz="quarter" idx="10"/>
          </p:nvPr>
        </p:nvSpPr>
        <p:spPr>
          <a:xfrm>
            <a:off x="2142308" y="5120640"/>
            <a:ext cx="203327" cy="310101"/>
          </a:xfrm>
        </p:spPr>
      </p:sp>
      <p:sp>
        <p:nvSpPr>
          <p:cNvPr id="4" name="Picture Placeholder 3">
            <a:extLst>
              <a:ext uri="{FF2B5EF4-FFF2-40B4-BE49-F238E27FC236}">
                <a16:creationId xmlns:a16="http://schemas.microsoft.com/office/drawing/2014/main" id="{DB6BF3F3-6DFA-9449-A322-BACED83684F9}"/>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B1112E2C-79C5-A843-B21F-368FC7C03BF3}"/>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D4758F90-2DBE-0D49-B92F-3BCC6B5EDE10}"/>
              </a:ext>
            </a:extLst>
          </p:cNvPr>
          <p:cNvSpPr>
            <a:spLocks noGrp="1"/>
          </p:cNvSpPr>
          <p:nvPr>
            <p:ph type="pic" sz="quarter" idx="13"/>
          </p:nvPr>
        </p:nvSpPr>
        <p:spPr/>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370931860"/>
      </p:ext>
    </p:extLst>
  </p:cSld>
  <p:clrMapOvr>
    <a:masterClrMapping/>
  </p:clrMapOvr>
  <mc:AlternateContent xmlns:mc="http://schemas.openxmlformats.org/markup-compatibility/2006" xmlns:p14="http://schemas.microsoft.com/office/powerpoint/2010/main">
    <mc:Choice Requires="p14">
      <p:transition spd="slow" p14:dur="2000" advTm="17697"/>
    </mc:Choice>
    <mc:Fallback xmlns="">
      <p:transition spd="slow" advTm="17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1"/>
          </p:nvPr>
        </p:nvSpPr>
        <p:spPr bwMode="auto">
          <a:xfrm>
            <a:off x="605119" y="1663964"/>
            <a:ext cx="8021170" cy="5200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B050"/>
              </a:buClr>
            </a:pPr>
            <a:r>
              <a:rPr lang="en-GB" altLang="en-US" sz="2400" dirty="0" smtClean="0">
                <a:solidFill>
                  <a:srgbClr val="4F2683"/>
                </a:solidFill>
              </a:rPr>
              <a:t>Breathlessness</a:t>
            </a:r>
          </a:p>
          <a:p>
            <a:pPr>
              <a:lnSpc>
                <a:spcPct val="90000"/>
              </a:lnSpc>
              <a:buClr>
                <a:srgbClr val="00B050"/>
              </a:buClr>
            </a:pPr>
            <a:r>
              <a:rPr lang="en-GB" altLang="en-US" sz="2400" dirty="0" smtClean="0">
                <a:solidFill>
                  <a:srgbClr val="4F2683"/>
                </a:solidFill>
              </a:rPr>
              <a:t>‘I feel old’</a:t>
            </a:r>
          </a:p>
          <a:p>
            <a:pPr>
              <a:lnSpc>
                <a:spcPct val="90000"/>
              </a:lnSpc>
              <a:buClr>
                <a:srgbClr val="00B050"/>
              </a:buClr>
            </a:pPr>
            <a:r>
              <a:rPr lang="en-GB" altLang="en-US" sz="2400" dirty="0" smtClean="0">
                <a:solidFill>
                  <a:srgbClr val="4F2683"/>
                </a:solidFill>
              </a:rPr>
              <a:t>‘I feel depressed and unwell’</a:t>
            </a:r>
          </a:p>
          <a:p>
            <a:pPr>
              <a:lnSpc>
                <a:spcPct val="90000"/>
              </a:lnSpc>
              <a:buClr>
                <a:srgbClr val="00B050"/>
              </a:buClr>
            </a:pPr>
            <a:r>
              <a:rPr lang="en-GB" altLang="en-US" sz="2400" dirty="0" smtClean="0">
                <a:solidFill>
                  <a:srgbClr val="4F2683"/>
                </a:solidFill>
              </a:rPr>
              <a:t>‘I’m not sleeping’</a:t>
            </a:r>
          </a:p>
          <a:p>
            <a:pPr>
              <a:lnSpc>
                <a:spcPct val="90000"/>
              </a:lnSpc>
              <a:buClr>
                <a:srgbClr val="00B050"/>
              </a:buClr>
            </a:pPr>
            <a:r>
              <a:rPr lang="en-GB" altLang="en-US" sz="2400" dirty="0" smtClean="0">
                <a:solidFill>
                  <a:srgbClr val="4F2683"/>
                </a:solidFill>
              </a:rPr>
              <a:t>‘I’m spending too much                                                      time in hospital’</a:t>
            </a:r>
          </a:p>
          <a:p>
            <a:pPr>
              <a:lnSpc>
                <a:spcPct val="90000"/>
              </a:lnSpc>
              <a:buClr>
                <a:srgbClr val="00B050"/>
              </a:buClr>
            </a:pPr>
            <a:r>
              <a:rPr lang="en-GB" altLang="en-US" sz="2400" dirty="0" smtClean="0">
                <a:solidFill>
                  <a:srgbClr val="4F2683"/>
                </a:solidFill>
              </a:rPr>
              <a:t>‘Too many tablets’</a:t>
            </a:r>
          </a:p>
          <a:p>
            <a:pPr>
              <a:lnSpc>
                <a:spcPct val="90000"/>
              </a:lnSpc>
              <a:buClr>
                <a:srgbClr val="00B050"/>
              </a:buClr>
            </a:pPr>
            <a:r>
              <a:rPr lang="en-GB" altLang="en-US" sz="2400" dirty="0" smtClean="0">
                <a:solidFill>
                  <a:srgbClr val="4F2683"/>
                </a:solidFill>
              </a:rPr>
              <a:t>‘Can’t talk to my family                                                                    -I don’t want to burden them’</a:t>
            </a:r>
          </a:p>
          <a:p>
            <a:pPr>
              <a:lnSpc>
                <a:spcPct val="90000"/>
              </a:lnSpc>
              <a:buClr>
                <a:srgbClr val="00B050"/>
              </a:buClr>
            </a:pPr>
            <a:r>
              <a:rPr lang="en-GB" altLang="en-US" sz="2400" dirty="0" smtClean="0">
                <a:solidFill>
                  <a:srgbClr val="4F2683"/>
                </a:solidFill>
              </a:rPr>
              <a:t>‘I just can’t get my head                                                          round it all’</a:t>
            </a:r>
            <a:endParaRPr lang="en-US" altLang="en-US" sz="2400" dirty="0" smtClean="0">
              <a:solidFill>
                <a:srgbClr val="4F2683"/>
              </a:solidFill>
            </a:endParaRPr>
          </a:p>
          <a:p>
            <a:pPr algn="just" eaLnBrk="1" hangingPunct="1">
              <a:buClr>
                <a:srgbClr val="00B050"/>
              </a:buClr>
            </a:pPr>
            <a:endParaRPr lang="en-US" altLang="en-US" sz="2400" dirty="0" smtClean="0">
              <a:solidFill>
                <a:srgbClr val="4F2683"/>
              </a:solidFill>
            </a:endParaRPr>
          </a:p>
        </p:txBody>
      </p:sp>
      <p:sp>
        <p:nvSpPr>
          <p:cNvPr id="41988" name="Rectangle 4"/>
          <p:cNvSpPr>
            <a:spLocks noGrp="1" noChangeArrowheads="1"/>
          </p:cNvSpPr>
          <p:nvPr>
            <p:ph type="title" idx="4294967295"/>
          </p:nvPr>
        </p:nvSpPr>
        <p:spPr bwMode="auto">
          <a:xfrm>
            <a:off x="783772" y="223776"/>
            <a:ext cx="7138988"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defRPr/>
            </a:pPr>
            <a:r>
              <a:rPr lang="en-US" sz="4000" b="1" dirty="0" smtClean="0">
                <a:solidFill>
                  <a:srgbClr val="4F2683"/>
                </a:solidFill>
                <a:effectLst>
                  <a:outerShdw blurRad="38100" dist="38100" dir="2700000" algn="tl">
                    <a:srgbClr val="C0C0C0"/>
                  </a:outerShdw>
                </a:effectLst>
                <a:latin typeface="+mn-lt"/>
              </a:rPr>
              <a:t>End stage heart failure- what is it like for the patient</a:t>
            </a:r>
          </a:p>
        </p:txBody>
      </p:sp>
      <p:pic>
        <p:nvPicPr>
          <p:cNvPr id="11269" name="Picture 3" descr="C:\Users\schadwick\Pictures\work\work pictures\LY1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189" y="1494563"/>
            <a:ext cx="34671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5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GB"/>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86400" y="1844675"/>
            <a:ext cx="3657600" cy="3455988"/>
          </a:xfrm>
        </p:spPr>
      </p:pic>
      <p:sp>
        <p:nvSpPr>
          <p:cNvPr id="3" name="Content Placeholder 2"/>
          <p:cNvSpPr>
            <a:spLocks noGrp="1"/>
          </p:cNvSpPr>
          <p:nvPr>
            <p:ph sz="half" idx="4294967295"/>
          </p:nvPr>
        </p:nvSpPr>
        <p:spPr>
          <a:xfrm>
            <a:off x="637989" y="1309687"/>
            <a:ext cx="4330700" cy="4525963"/>
          </a:xfrm>
        </p:spPr>
        <p:txBody>
          <a:bodyPr>
            <a:normAutofit lnSpcReduction="10000"/>
          </a:bodyPr>
          <a:lstStyle/>
          <a:p>
            <a:pPr marL="342900" indent="-342900">
              <a:buFont typeface="Arial" panose="020B0604020202020204" pitchFamily="34" charset="0"/>
              <a:buChar char="•"/>
            </a:pPr>
            <a:r>
              <a:rPr lang="en-GB" dirty="0" smtClean="0">
                <a:solidFill>
                  <a:srgbClr val="7030A0"/>
                </a:solidFill>
              </a:rPr>
              <a:t>Whatever the aetiology there is a high symptom burden (O’Leary N et al 2009)</a:t>
            </a:r>
          </a:p>
          <a:p>
            <a:pPr marL="342900" indent="-342900">
              <a:buFont typeface="Arial" panose="020B0604020202020204" pitchFamily="34" charset="0"/>
              <a:buChar char="•"/>
            </a:pPr>
            <a:r>
              <a:rPr lang="en-GB" dirty="0">
                <a:solidFill>
                  <a:srgbClr val="7030A0"/>
                </a:solidFill>
              </a:rPr>
              <a:t>Quality of life can be poor for both patients and carers (Squire I et al 2017)</a:t>
            </a:r>
          </a:p>
          <a:p>
            <a:pPr marL="342900" indent="-342900">
              <a:buFont typeface="Arial" panose="020B0604020202020204" pitchFamily="34" charset="0"/>
              <a:buChar char="•"/>
            </a:pPr>
            <a:r>
              <a:rPr lang="en-GB" dirty="0" smtClean="0">
                <a:solidFill>
                  <a:srgbClr val="7030A0"/>
                </a:solidFill>
              </a:rPr>
              <a:t>Often multiple comorbidities</a:t>
            </a:r>
          </a:p>
          <a:p>
            <a:pPr marL="342900" indent="-342900">
              <a:buFont typeface="Arial" panose="020B0604020202020204" pitchFamily="34" charset="0"/>
              <a:buChar char="•"/>
            </a:pPr>
            <a:r>
              <a:rPr lang="en-GB" dirty="0" smtClean="0">
                <a:solidFill>
                  <a:srgbClr val="7030A0"/>
                </a:solidFill>
              </a:rPr>
              <a:t>Inevitable deterioration</a:t>
            </a:r>
          </a:p>
          <a:p>
            <a:pPr marL="342900" indent="-342900">
              <a:buFont typeface="Arial" panose="020B0604020202020204" pitchFamily="34" charset="0"/>
              <a:buChar char="•"/>
            </a:pPr>
            <a:r>
              <a:rPr lang="en-GB" dirty="0" smtClean="0">
                <a:solidFill>
                  <a:srgbClr val="7030A0"/>
                </a:solidFill>
              </a:rPr>
              <a:t>Life limiting illness with increasing hospital admissions due to either fluid overload or acute on chronic renal failure in the final stages of the disease </a:t>
            </a:r>
            <a:r>
              <a:rPr lang="en-GB" dirty="0">
                <a:solidFill>
                  <a:srgbClr val="7030A0"/>
                </a:solidFill>
              </a:rPr>
              <a:t>(</a:t>
            </a:r>
            <a:r>
              <a:rPr lang="en-GB" dirty="0" err="1">
                <a:solidFill>
                  <a:srgbClr val="7030A0"/>
                </a:solidFill>
              </a:rPr>
              <a:t>Brännström</a:t>
            </a:r>
            <a:r>
              <a:rPr lang="en-GB" dirty="0">
                <a:solidFill>
                  <a:srgbClr val="7030A0"/>
                </a:solidFill>
              </a:rPr>
              <a:t> M</a:t>
            </a:r>
            <a:r>
              <a:rPr lang="en-GB" dirty="0" smtClean="0">
                <a:solidFill>
                  <a:srgbClr val="7030A0"/>
                </a:solidFill>
              </a:rPr>
              <a:t>, et al 2014)</a:t>
            </a:r>
          </a:p>
          <a:p>
            <a:pPr marL="342900" indent="-342900">
              <a:buFont typeface="Arial" panose="020B0604020202020204" pitchFamily="34" charset="0"/>
              <a:buChar char="•"/>
            </a:pPr>
            <a:endParaRPr lang="en-GB" dirty="0">
              <a:solidFill>
                <a:srgbClr val="7030A0"/>
              </a:solidFill>
            </a:endParaRPr>
          </a:p>
        </p:txBody>
      </p:sp>
      <p:sp>
        <p:nvSpPr>
          <p:cNvPr id="2" name="Title 1"/>
          <p:cNvSpPr>
            <a:spLocks noGrp="1"/>
          </p:cNvSpPr>
          <p:nvPr>
            <p:ph type="title" idx="4294967295"/>
          </p:nvPr>
        </p:nvSpPr>
        <p:spPr>
          <a:xfrm>
            <a:off x="605119" y="214170"/>
            <a:ext cx="8229600" cy="1143000"/>
          </a:xfrm>
        </p:spPr>
        <p:txBody>
          <a:bodyPr/>
          <a:lstStyle/>
          <a:p>
            <a:r>
              <a:rPr lang="en-GB" sz="4000" b="1" dirty="0" smtClean="0">
                <a:latin typeface="Calibri" panose="020F0502020204030204" pitchFamily="34" charset="0"/>
                <a:cs typeface="Calibri" panose="020F0502020204030204" pitchFamily="34" charset="0"/>
              </a:rPr>
              <a:t>Palliative Care in Heart Failure</a:t>
            </a:r>
            <a:endParaRPr lang="en-GB"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36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7736" y="381124"/>
            <a:ext cx="8021170" cy="5200691"/>
          </a:xfrm>
        </p:spPr>
        <p:txBody>
          <a:bodyPr/>
          <a:lstStyle/>
          <a:p>
            <a:endParaRPr lang="en-GB"/>
          </a:p>
        </p:txBody>
      </p:sp>
      <p:sp>
        <p:nvSpPr>
          <p:cNvPr id="2" name="Title 1"/>
          <p:cNvSpPr>
            <a:spLocks noGrp="1"/>
          </p:cNvSpPr>
          <p:nvPr>
            <p:ph type="title" idx="4294967295"/>
          </p:nvPr>
        </p:nvSpPr>
        <p:spPr>
          <a:xfrm>
            <a:off x="317736" y="152718"/>
            <a:ext cx="8229600" cy="1143000"/>
          </a:xfrm>
        </p:spPr>
        <p:txBody>
          <a:bodyPr>
            <a:normAutofit fontScale="90000"/>
          </a:bodyPr>
          <a:lstStyle/>
          <a:p>
            <a:pPr>
              <a:lnSpc>
                <a:spcPct val="100000"/>
              </a:lnSpc>
            </a:pPr>
            <a:r>
              <a:rPr lang="en-GB" sz="3600" b="1" dirty="0" smtClean="0">
                <a:latin typeface="Calibri" panose="020F0502020204030204" pitchFamily="34" charset="0"/>
                <a:cs typeface="Calibri" panose="020F0502020204030204" pitchFamily="34" charset="0"/>
              </a:rPr>
              <a:t>Palliative Care in Heart Failure Symptom control (physical</a:t>
            </a:r>
            <a:r>
              <a:rPr lang="en-GB" sz="4400" b="1" dirty="0" smtClean="0">
                <a:latin typeface="Calibri" panose="020F0502020204030204" pitchFamily="34" charset="0"/>
                <a:cs typeface="Calibri" panose="020F0502020204030204" pitchFamily="34" charset="0"/>
              </a:rPr>
              <a:t>)</a:t>
            </a:r>
            <a:endParaRPr lang="en-GB" sz="4400" b="1" dirty="0">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40229" y="1459078"/>
            <a:ext cx="6981825" cy="4122737"/>
          </a:xfrm>
        </p:spPr>
      </p:pic>
    </p:spTree>
    <p:extLst>
      <p:ext uri="{BB962C8B-B14F-4D97-AF65-F5344CB8AC3E}">
        <p14:creationId xmlns:p14="http://schemas.microsoft.com/office/powerpoint/2010/main" val="416301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lang="en-GB" sz="3600" b="1" dirty="0" smtClean="0">
                <a:solidFill>
                  <a:srgbClr val="7030A0"/>
                </a:solidFill>
              </a:rPr>
              <a:t>SYMPTOM CONTROL</a:t>
            </a:r>
            <a:endParaRPr lang="en-GB" sz="3600" b="1" dirty="0">
              <a:solidFill>
                <a:srgbClr val="7030A0"/>
              </a:solidFill>
            </a:endParaRPr>
          </a:p>
          <a:p>
            <a:pPr marL="457200" indent="-457200">
              <a:buFont typeface="Arial" panose="020B0604020202020204" pitchFamily="34" charset="0"/>
              <a:buChar char="•"/>
            </a:pPr>
            <a:r>
              <a:rPr lang="en-GB" sz="3200" dirty="0" smtClean="0">
                <a:solidFill>
                  <a:srgbClr val="7030A0"/>
                </a:solidFill>
              </a:rPr>
              <a:t>Breathlessness</a:t>
            </a:r>
          </a:p>
          <a:p>
            <a:r>
              <a:rPr lang="en-GB" sz="3200" dirty="0" smtClean="0">
                <a:solidFill>
                  <a:srgbClr val="7030A0"/>
                </a:solidFill>
              </a:rPr>
              <a:t>	- </a:t>
            </a:r>
            <a:r>
              <a:rPr lang="en-GB" sz="2400" dirty="0" smtClean="0">
                <a:solidFill>
                  <a:srgbClr val="7030A0"/>
                </a:solidFill>
              </a:rPr>
              <a:t>non pharmacological measures (fan, pacing)</a:t>
            </a:r>
          </a:p>
          <a:p>
            <a:r>
              <a:rPr lang="en-GB" sz="2400" dirty="0">
                <a:solidFill>
                  <a:srgbClr val="7030A0"/>
                </a:solidFill>
              </a:rPr>
              <a:t>	</a:t>
            </a:r>
            <a:r>
              <a:rPr lang="en-GB" sz="2400" dirty="0" smtClean="0">
                <a:solidFill>
                  <a:srgbClr val="7030A0"/>
                </a:solidFill>
              </a:rPr>
              <a:t>- opioids, start low go slow. Morphine liquid 1 -2ml</a:t>
            </a:r>
          </a:p>
          <a:p>
            <a:r>
              <a:rPr lang="en-GB" sz="2400" dirty="0">
                <a:solidFill>
                  <a:srgbClr val="7030A0"/>
                </a:solidFill>
              </a:rPr>
              <a:t> </a:t>
            </a:r>
            <a:r>
              <a:rPr lang="en-GB" sz="2400" dirty="0" smtClean="0">
                <a:solidFill>
                  <a:srgbClr val="7030A0"/>
                </a:solidFill>
              </a:rPr>
              <a:t>         (2 to 4mg) twice or three times daily or </a:t>
            </a:r>
          </a:p>
          <a:p>
            <a:r>
              <a:rPr lang="en-GB" sz="2400" dirty="0">
                <a:solidFill>
                  <a:srgbClr val="7030A0"/>
                </a:solidFill>
              </a:rPr>
              <a:t> </a:t>
            </a:r>
            <a:r>
              <a:rPr lang="en-GB" sz="2400" dirty="0" smtClean="0">
                <a:solidFill>
                  <a:srgbClr val="7030A0"/>
                </a:solidFill>
              </a:rPr>
              <a:t>         oxycodone 1 to 2 ml twice daily</a:t>
            </a:r>
          </a:p>
          <a:p>
            <a:pPr marL="457200" indent="-457200">
              <a:buFont typeface="Arial" panose="020B0604020202020204" pitchFamily="34" charset="0"/>
              <a:buChar char="•"/>
            </a:pPr>
            <a:r>
              <a:rPr lang="en-GB" sz="3200" dirty="0" smtClean="0">
                <a:solidFill>
                  <a:srgbClr val="7030A0"/>
                </a:solidFill>
              </a:rPr>
              <a:t>Leg swelling</a:t>
            </a:r>
          </a:p>
          <a:p>
            <a:r>
              <a:rPr lang="en-GB" sz="3200" dirty="0">
                <a:solidFill>
                  <a:srgbClr val="7030A0"/>
                </a:solidFill>
              </a:rPr>
              <a:t>	</a:t>
            </a:r>
            <a:r>
              <a:rPr lang="en-GB" sz="3200" dirty="0" smtClean="0">
                <a:solidFill>
                  <a:srgbClr val="7030A0"/>
                </a:solidFill>
              </a:rPr>
              <a:t>- </a:t>
            </a:r>
            <a:r>
              <a:rPr lang="en-GB" sz="2400" dirty="0" smtClean="0">
                <a:solidFill>
                  <a:srgbClr val="7030A0"/>
                </a:solidFill>
              </a:rPr>
              <a:t>elevation, light compression stockings. Whose problem?</a:t>
            </a:r>
          </a:p>
          <a:p>
            <a:r>
              <a:rPr lang="en-GB" sz="2400" dirty="0">
                <a:solidFill>
                  <a:srgbClr val="7030A0"/>
                </a:solidFill>
              </a:rPr>
              <a:t> </a:t>
            </a:r>
            <a:r>
              <a:rPr lang="en-GB" sz="2400" dirty="0" smtClean="0">
                <a:solidFill>
                  <a:srgbClr val="7030A0"/>
                </a:solidFill>
              </a:rPr>
              <a:t>            Increase diuretics?</a:t>
            </a:r>
            <a:endParaRPr lang="en-GB" sz="3200" dirty="0" smtClean="0">
              <a:solidFill>
                <a:srgbClr val="7030A0"/>
              </a:solidFill>
            </a:endParaRPr>
          </a:p>
          <a:p>
            <a:pPr marL="457200" indent="-457200">
              <a:buFont typeface="Arial" panose="020B0604020202020204" pitchFamily="34" charset="0"/>
              <a:buChar char="•"/>
            </a:pPr>
            <a:r>
              <a:rPr lang="en-GB" sz="3200" dirty="0" smtClean="0">
                <a:solidFill>
                  <a:srgbClr val="7030A0"/>
                </a:solidFill>
              </a:rPr>
              <a:t>Difficulty sleeping</a:t>
            </a:r>
          </a:p>
          <a:p>
            <a:r>
              <a:rPr lang="en-GB" sz="3200" dirty="0">
                <a:solidFill>
                  <a:srgbClr val="7030A0"/>
                </a:solidFill>
              </a:rPr>
              <a:t>	</a:t>
            </a:r>
            <a:r>
              <a:rPr lang="en-GB" sz="2400" dirty="0" smtClean="0">
                <a:solidFill>
                  <a:srgbClr val="7030A0"/>
                </a:solidFill>
              </a:rPr>
              <a:t>- why? Sleep hygiene,  reduce fluid intake during evening, screen</a:t>
            </a:r>
          </a:p>
          <a:p>
            <a:r>
              <a:rPr lang="en-GB" sz="2400" dirty="0">
                <a:solidFill>
                  <a:srgbClr val="7030A0"/>
                </a:solidFill>
              </a:rPr>
              <a:t> </a:t>
            </a:r>
            <a:r>
              <a:rPr lang="en-GB" sz="2400" dirty="0" smtClean="0">
                <a:solidFill>
                  <a:srgbClr val="7030A0"/>
                </a:solidFill>
              </a:rPr>
              <a:t>           for depression</a:t>
            </a:r>
          </a:p>
          <a:p>
            <a:pPr marL="457200" indent="-457200">
              <a:buFont typeface="Arial" panose="020B0604020202020204" pitchFamily="34" charset="0"/>
              <a:buChar char="•"/>
            </a:pPr>
            <a:r>
              <a:rPr lang="en-GB" sz="3200" dirty="0" smtClean="0">
                <a:solidFill>
                  <a:srgbClr val="7030A0"/>
                </a:solidFill>
              </a:rPr>
              <a:t>Swollen abdomen</a:t>
            </a:r>
          </a:p>
          <a:p>
            <a:r>
              <a:rPr lang="en-GB" sz="3200" dirty="0">
                <a:solidFill>
                  <a:srgbClr val="7030A0"/>
                </a:solidFill>
              </a:rPr>
              <a:t>	</a:t>
            </a:r>
            <a:r>
              <a:rPr lang="en-GB" sz="2400" dirty="0" smtClean="0">
                <a:solidFill>
                  <a:srgbClr val="7030A0"/>
                </a:solidFill>
              </a:rPr>
              <a:t>- is this constipation, is it ascites</a:t>
            </a:r>
          </a:p>
          <a:p>
            <a:pPr marL="457200" indent="-457200">
              <a:buFont typeface="Arial" panose="020B0604020202020204" pitchFamily="34" charset="0"/>
              <a:buChar char="•"/>
            </a:pPr>
            <a:r>
              <a:rPr lang="en-GB" sz="3200" dirty="0" smtClean="0">
                <a:solidFill>
                  <a:srgbClr val="7030A0"/>
                </a:solidFill>
              </a:rPr>
              <a:t>Confusion</a:t>
            </a:r>
          </a:p>
          <a:p>
            <a:r>
              <a:rPr lang="en-GB" sz="3200" dirty="0">
                <a:solidFill>
                  <a:srgbClr val="7030A0"/>
                </a:solidFill>
              </a:rPr>
              <a:t>	</a:t>
            </a:r>
            <a:r>
              <a:rPr lang="en-GB" sz="3200" dirty="0" smtClean="0">
                <a:solidFill>
                  <a:srgbClr val="7030A0"/>
                </a:solidFill>
              </a:rPr>
              <a:t>- </a:t>
            </a:r>
            <a:r>
              <a:rPr lang="en-GB" sz="2600" dirty="0" smtClean="0">
                <a:solidFill>
                  <a:srgbClr val="7030A0"/>
                </a:solidFill>
              </a:rPr>
              <a:t>check electrolytes, check drugs, possibly vascular dementia, </a:t>
            </a:r>
          </a:p>
          <a:p>
            <a:r>
              <a:rPr lang="en-GB" sz="2600" dirty="0">
                <a:solidFill>
                  <a:srgbClr val="7030A0"/>
                </a:solidFill>
              </a:rPr>
              <a:t> </a:t>
            </a:r>
            <a:r>
              <a:rPr lang="en-GB" sz="2600" dirty="0" smtClean="0">
                <a:solidFill>
                  <a:srgbClr val="7030A0"/>
                </a:solidFill>
              </a:rPr>
              <a:t>            always screen for infection</a:t>
            </a:r>
            <a:endParaRPr lang="en-GB" sz="2600" dirty="0">
              <a:solidFill>
                <a:srgbClr val="7030A0"/>
              </a:solidFill>
            </a:endParaRPr>
          </a:p>
        </p:txBody>
      </p:sp>
    </p:spTree>
    <p:extLst>
      <p:ext uri="{BB962C8B-B14F-4D97-AF65-F5344CB8AC3E}">
        <p14:creationId xmlns:p14="http://schemas.microsoft.com/office/powerpoint/2010/main" val="164949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dirty="0"/>
          </a:p>
        </p:txBody>
      </p:sp>
      <p:pic>
        <p:nvPicPr>
          <p:cNvPr id="102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571192" y="3848265"/>
            <a:ext cx="31845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4294967295"/>
          </p:nvPr>
        </p:nvSpPr>
        <p:spPr>
          <a:xfrm>
            <a:off x="836023" y="1422482"/>
            <a:ext cx="4038600" cy="4525963"/>
          </a:xfrm>
        </p:spPr>
        <p:txBody>
          <a:bodyPr>
            <a:normAutofit/>
          </a:bodyPr>
          <a:lstStyle/>
          <a:p>
            <a:endParaRPr lang="en-GB" dirty="0" smtClean="0"/>
          </a:p>
          <a:p>
            <a:pPr marL="342900" indent="-342900">
              <a:buFont typeface="Arial" panose="020B0604020202020204" pitchFamily="34" charset="0"/>
              <a:buChar char="•"/>
            </a:pPr>
            <a:r>
              <a:rPr lang="en-GB" dirty="0" smtClean="0">
                <a:solidFill>
                  <a:srgbClr val="7030A0"/>
                </a:solidFill>
              </a:rPr>
              <a:t>Depression and anxiety – consider </a:t>
            </a:r>
            <a:r>
              <a:rPr lang="en-GB" dirty="0">
                <a:solidFill>
                  <a:srgbClr val="7030A0"/>
                </a:solidFill>
              </a:rPr>
              <a:t>C</a:t>
            </a:r>
            <a:r>
              <a:rPr lang="en-GB" dirty="0" smtClean="0">
                <a:solidFill>
                  <a:srgbClr val="7030A0"/>
                </a:solidFill>
              </a:rPr>
              <a:t>BT as well as drugs</a:t>
            </a:r>
          </a:p>
          <a:p>
            <a:pPr marL="342900" indent="-342900">
              <a:buFont typeface="Arial" panose="020B0604020202020204" pitchFamily="34" charset="0"/>
              <a:buChar char="•"/>
            </a:pPr>
            <a:r>
              <a:rPr lang="en-GB" dirty="0" smtClean="0">
                <a:solidFill>
                  <a:srgbClr val="7030A0"/>
                </a:solidFill>
              </a:rPr>
              <a:t>Adjustment reactions</a:t>
            </a:r>
          </a:p>
          <a:p>
            <a:pPr marL="342900" indent="-342900">
              <a:buFont typeface="Arial" panose="020B0604020202020204" pitchFamily="34" charset="0"/>
              <a:buChar char="•"/>
            </a:pPr>
            <a:r>
              <a:rPr lang="en-GB" dirty="0" smtClean="0">
                <a:solidFill>
                  <a:srgbClr val="7030A0"/>
                </a:solidFill>
              </a:rPr>
              <a:t>Guilt</a:t>
            </a:r>
          </a:p>
          <a:p>
            <a:pPr marL="342900" indent="-342900">
              <a:buFont typeface="Arial" panose="020B0604020202020204" pitchFamily="34" charset="0"/>
              <a:buChar char="•"/>
            </a:pPr>
            <a:r>
              <a:rPr lang="en-GB" dirty="0" smtClean="0">
                <a:solidFill>
                  <a:srgbClr val="7030A0"/>
                </a:solidFill>
              </a:rPr>
              <a:t>Fear of being a burden</a:t>
            </a:r>
          </a:p>
          <a:p>
            <a:pPr marL="342900" indent="-342900">
              <a:buFont typeface="Arial" panose="020B0604020202020204" pitchFamily="34" charset="0"/>
              <a:buChar char="•"/>
            </a:pPr>
            <a:r>
              <a:rPr lang="en-GB" dirty="0" smtClean="0">
                <a:solidFill>
                  <a:srgbClr val="7030A0"/>
                </a:solidFill>
              </a:rPr>
              <a:t>Fear of dying and fear of being dead</a:t>
            </a:r>
          </a:p>
          <a:p>
            <a:pPr marL="342900" indent="-342900">
              <a:buFont typeface="Arial" panose="020B0604020202020204" pitchFamily="34" charset="0"/>
              <a:buChar char="•"/>
            </a:pPr>
            <a:r>
              <a:rPr lang="en-GB" dirty="0" smtClean="0">
                <a:solidFill>
                  <a:srgbClr val="7030A0"/>
                </a:solidFill>
              </a:rPr>
              <a:t>Why me?</a:t>
            </a:r>
          </a:p>
          <a:p>
            <a:pPr marL="342900" indent="-342900">
              <a:buFont typeface="Arial" panose="020B0604020202020204" pitchFamily="34" charset="0"/>
              <a:buChar char="•"/>
            </a:pPr>
            <a:r>
              <a:rPr lang="en-GB" dirty="0" smtClean="0">
                <a:solidFill>
                  <a:srgbClr val="7030A0"/>
                </a:solidFill>
              </a:rPr>
              <a:t>Legacy</a:t>
            </a:r>
          </a:p>
          <a:p>
            <a:endParaRPr lang="en-GB" dirty="0"/>
          </a:p>
        </p:txBody>
      </p:sp>
      <p:sp>
        <p:nvSpPr>
          <p:cNvPr id="2" name="Title 1"/>
          <p:cNvSpPr>
            <a:spLocks noGrp="1"/>
          </p:cNvSpPr>
          <p:nvPr>
            <p:ph type="title" idx="4294967295"/>
          </p:nvPr>
        </p:nvSpPr>
        <p:spPr>
          <a:xfrm>
            <a:off x="655545" y="270602"/>
            <a:ext cx="8229600" cy="1143000"/>
          </a:xfrm>
        </p:spPr>
        <p:txBody>
          <a:bodyPr>
            <a:noAutofit/>
          </a:bodyPr>
          <a:lstStyle/>
          <a:p>
            <a:pPr>
              <a:lnSpc>
                <a:spcPct val="100000"/>
              </a:lnSpc>
            </a:pPr>
            <a:r>
              <a:rPr lang="en-GB" sz="2400" b="1" dirty="0">
                <a:solidFill>
                  <a:srgbClr val="7030A0"/>
                </a:solidFill>
                <a:latin typeface="Calibri" panose="020F0502020204030204" pitchFamily="34" charset="0"/>
                <a:cs typeface="Calibri" panose="020F0502020204030204" pitchFamily="34" charset="0"/>
              </a:rPr>
              <a:t>Palliative Care in Heart </a:t>
            </a:r>
            <a:r>
              <a:rPr lang="en-GB" sz="2400" b="1" dirty="0" smtClean="0">
                <a:solidFill>
                  <a:srgbClr val="7030A0"/>
                </a:solidFill>
                <a:latin typeface="Calibri" panose="020F0502020204030204" pitchFamily="34" charset="0"/>
                <a:cs typeface="Calibri" panose="020F0502020204030204" pitchFamily="34" charset="0"/>
              </a:rPr>
              <a:t>Failure Symptom </a:t>
            </a:r>
            <a:r>
              <a:rPr lang="en-GB" sz="2400" b="1" dirty="0">
                <a:solidFill>
                  <a:srgbClr val="7030A0"/>
                </a:solidFill>
                <a:latin typeface="Calibri" panose="020F0502020204030204" pitchFamily="34" charset="0"/>
                <a:cs typeface="Calibri" panose="020F0502020204030204" pitchFamily="34" charset="0"/>
              </a:rPr>
              <a:t>control (</a:t>
            </a:r>
            <a:r>
              <a:rPr lang="en-GB" sz="2400" b="1" dirty="0" smtClean="0">
                <a:solidFill>
                  <a:srgbClr val="7030A0"/>
                </a:solidFill>
                <a:latin typeface="Calibri" panose="020F0502020204030204" pitchFamily="34" charset="0"/>
                <a:cs typeface="Calibri" panose="020F0502020204030204" pitchFamily="34" charset="0"/>
              </a:rPr>
              <a:t>psychological and existential</a:t>
            </a:r>
            <a:r>
              <a:rPr lang="en-GB" sz="3600" b="1" dirty="0" smtClean="0">
                <a:solidFill>
                  <a:srgbClr val="7030A0"/>
                </a:solidFill>
              </a:rPr>
              <a:t>)</a:t>
            </a:r>
            <a:endParaRPr lang="en-GB" sz="3600" b="1" dirty="0">
              <a:solidFill>
                <a:srgbClr val="7030A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475" y="1030326"/>
            <a:ext cx="2045019" cy="281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67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dirty="0"/>
          </a:p>
        </p:txBody>
      </p:sp>
      <p:sp>
        <p:nvSpPr>
          <p:cNvPr id="2" name="Title 1"/>
          <p:cNvSpPr>
            <a:spLocks noGrp="1"/>
          </p:cNvSpPr>
          <p:nvPr>
            <p:ph type="title" idx="4294967295"/>
          </p:nvPr>
        </p:nvSpPr>
        <p:spPr>
          <a:xfrm>
            <a:off x="605119" y="309994"/>
            <a:ext cx="8229600" cy="1143000"/>
          </a:xfrm>
        </p:spPr>
        <p:txBody>
          <a:bodyPr>
            <a:noAutofit/>
          </a:bodyPr>
          <a:lstStyle/>
          <a:p>
            <a:pPr>
              <a:lnSpc>
                <a:spcPct val="100000"/>
              </a:lnSpc>
            </a:pPr>
            <a:r>
              <a:rPr lang="en-GB" sz="3600" b="1" dirty="0">
                <a:solidFill>
                  <a:srgbClr val="7030A0"/>
                </a:solidFill>
                <a:latin typeface="+mn-lt"/>
              </a:rPr>
              <a:t>Palliative Care in Heart </a:t>
            </a:r>
            <a:r>
              <a:rPr lang="en-GB" sz="3600" b="1" dirty="0" smtClean="0">
                <a:solidFill>
                  <a:srgbClr val="7030A0"/>
                </a:solidFill>
                <a:latin typeface="+mn-lt"/>
              </a:rPr>
              <a:t>Failure</a:t>
            </a:r>
            <a:br>
              <a:rPr lang="en-GB" sz="3600" b="1" dirty="0" smtClean="0">
                <a:solidFill>
                  <a:srgbClr val="7030A0"/>
                </a:solidFill>
                <a:latin typeface="+mn-lt"/>
              </a:rPr>
            </a:br>
            <a:r>
              <a:rPr lang="en-GB" sz="3600" b="1" dirty="0" smtClean="0">
                <a:solidFill>
                  <a:srgbClr val="7030A0"/>
                </a:solidFill>
                <a:latin typeface="+mn-lt"/>
              </a:rPr>
              <a:t>The </a:t>
            </a:r>
            <a:r>
              <a:rPr lang="en-GB" sz="3600" b="1" dirty="0" err="1" smtClean="0">
                <a:solidFill>
                  <a:srgbClr val="7030A0"/>
                </a:solidFill>
                <a:latin typeface="+mn-lt"/>
              </a:rPr>
              <a:t>Calman</a:t>
            </a:r>
            <a:r>
              <a:rPr lang="en-GB" sz="3600" b="1" dirty="0" smtClean="0">
                <a:solidFill>
                  <a:srgbClr val="7030A0"/>
                </a:solidFill>
                <a:latin typeface="+mn-lt"/>
              </a:rPr>
              <a:t> Gap</a:t>
            </a:r>
            <a:endParaRPr lang="en-GB" sz="3600" b="1" dirty="0">
              <a:solidFill>
                <a:srgbClr val="7030A0"/>
              </a:solidFill>
              <a:latin typeface="+mn-lt"/>
            </a:endParaRPr>
          </a:p>
        </p:txBody>
      </p:sp>
      <p:pic>
        <p:nvPicPr>
          <p:cNvPr id="30723"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081349" y="1454099"/>
            <a:ext cx="5608319" cy="4205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7272" y="5306671"/>
            <a:ext cx="3888432" cy="369332"/>
          </a:xfrm>
          <a:prstGeom prst="rect">
            <a:avLst/>
          </a:prstGeom>
          <a:noFill/>
        </p:spPr>
        <p:txBody>
          <a:bodyPr wrap="square" rtlCol="0">
            <a:spAutoFit/>
          </a:bodyPr>
          <a:lstStyle/>
          <a:p>
            <a:r>
              <a:rPr lang="en-GB" altLang="en-US" dirty="0" err="1" smtClean="0"/>
              <a:t>Calman</a:t>
            </a:r>
            <a:r>
              <a:rPr lang="en-GB" altLang="en-US" dirty="0" smtClean="0"/>
              <a:t> K 1984</a:t>
            </a:r>
            <a:endParaRPr lang="en-GB" dirty="0"/>
          </a:p>
        </p:txBody>
      </p:sp>
    </p:spTree>
    <p:extLst>
      <p:ext uri="{BB962C8B-B14F-4D97-AF65-F5344CB8AC3E}">
        <p14:creationId xmlns:p14="http://schemas.microsoft.com/office/powerpoint/2010/main" val="1909467116"/>
      </p:ext>
    </p:extLst>
  </p:cSld>
  <p:clrMapOvr>
    <a:masterClrMapping/>
  </p:clrMapOvr>
  <p:transition advTm="120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12290" name="Title 1"/>
          <p:cNvSpPr>
            <a:spLocks noGrp="1"/>
          </p:cNvSpPr>
          <p:nvPr>
            <p:ph type="title" idx="4294967295"/>
          </p:nvPr>
        </p:nvSpPr>
        <p:spPr bwMode="auto">
          <a:xfrm>
            <a:off x="261257" y="2603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r>
              <a:rPr lang="en-US" altLang="en-US" sz="3600" b="1" dirty="0" smtClean="0">
                <a:solidFill>
                  <a:srgbClr val="7030A0"/>
                </a:solidFill>
                <a:latin typeface="+mj-lt"/>
              </a:rPr>
              <a:t>Potential problems for the individual clinician</a:t>
            </a:r>
          </a:p>
        </p:txBody>
      </p:sp>
      <p:sp>
        <p:nvSpPr>
          <p:cNvPr id="12291" name="Content Placeholder 2"/>
          <p:cNvSpPr>
            <a:spLocks noGrp="1"/>
          </p:cNvSpPr>
          <p:nvPr>
            <p:ph sz="half" idx="4294967295"/>
          </p:nvPr>
        </p:nvSpPr>
        <p:spPr bwMode="auto">
          <a:xfrm>
            <a:off x="261257" y="1483603"/>
            <a:ext cx="4038600" cy="4218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endParaRPr lang="en-GB" altLang="en-US" sz="2400" dirty="0" smtClean="0">
              <a:solidFill>
                <a:srgbClr val="4F2683"/>
              </a:solidFill>
            </a:endParaRPr>
          </a:p>
          <a:p>
            <a:pPr marL="342900" indent="-342900">
              <a:buFont typeface="Arial" panose="020B0604020202020204" pitchFamily="34" charset="0"/>
              <a:buChar char="•"/>
            </a:pPr>
            <a:r>
              <a:rPr lang="en-GB" altLang="en-US" sz="2400" dirty="0" smtClean="0">
                <a:solidFill>
                  <a:srgbClr val="4F2683"/>
                </a:solidFill>
              </a:rPr>
              <a:t>Too many symptoms</a:t>
            </a:r>
          </a:p>
          <a:p>
            <a:pPr marL="342900" indent="-342900">
              <a:buFont typeface="Arial" panose="020B0604020202020204" pitchFamily="34" charset="0"/>
              <a:buChar char="•"/>
            </a:pPr>
            <a:r>
              <a:rPr lang="en-GB" altLang="en-US" sz="2400" dirty="0" smtClean="0">
                <a:solidFill>
                  <a:srgbClr val="4F2683"/>
                </a:solidFill>
              </a:rPr>
              <a:t>Too many drugs</a:t>
            </a:r>
          </a:p>
          <a:p>
            <a:pPr marL="342900" indent="-342900">
              <a:buFont typeface="Arial" panose="020B0604020202020204" pitchFamily="34" charset="0"/>
              <a:buChar char="•"/>
            </a:pPr>
            <a:r>
              <a:rPr lang="en-GB" altLang="en-US" sz="2400" dirty="0" smtClean="0">
                <a:solidFill>
                  <a:srgbClr val="4F2683"/>
                </a:solidFill>
              </a:rPr>
              <a:t>Devices that we are unfamiliar with</a:t>
            </a:r>
          </a:p>
          <a:p>
            <a:pPr marL="342900" indent="-342900">
              <a:buFont typeface="Arial" panose="020B0604020202020204" pitchFamily="34" charset="0"/>
              <a:buChar char="•"/>
            </a:pPr>
            <a:r>
              <a:rPr lang="en-GB" altLang="en-US" sz="2400" dirty="0" smtClean="0">
                <a:solidFill>
                  <a:srgbClr val="4F2683"/>
                </a:solidFill>
              </a:rPr>
              <a:t>Don’t know where to start</a:t>
            </a:r>
          </a:p>
          <a:p>
            <a:pPr marL="342900" indent="-342900">
              <a:buFont typeface="Arial" panose="020B0604020202020204" pitchFamily="34" charset="0"/>
              <a:buChar char="•"/>
            </a:pPr>
            <a:r>
              <a:rPr lang="en-GB" altLang="en-US" sz="2400" dirty="0" smtClean="0">
                <a:solidFill>
                  <a:srgbClr val="4F2683"/>
                </a:solidFill>
              </a:rPr>
              <a:t>Not enough knowledge</a:t>
            </a:r>
          </a:p>
          <a:p>
            <a:pPr marL="342900" indent="-342900">
              <a:buFont typeface="Arial" panose="020B0604020202020204" pitchFamily="34" charset="0"/>
              <a:buChar char="•"/>
            </a:pPr>
            <a:r>
              <a:rPr lang="en-GB" altLang="en-US" sz="2400" dirty="0" smtClean="0">
                <a:solidFill>
                  <a:srgbClr val="4F2683"/>
                </a:solidFill>
              </a:rPr>
              <a:t>Fear of making things worse</a:t>
            </a:r>
          </a:p>
          <a:p>
            <a:pPr marL="342900" indent="-342900">
              <a:buFont typeface="Arial" panose="020B0604020202020204" pitchFamily="34" charset="0"/>
              <a:buChar char="•"/>
            </a:pPr>
            <a:r>
              <a:rPr lang="en-GB" altLang="en-US" sz="2400" dirty="0" smtClean="0">
                <a:solidFill>
                  <a:srgbClr val="4F2683"/>
                </a:solidFill>
              </a:rPr>
              <a:t>Reluctant to stop drugs colleagues have started</a:t>
            </a:r>
          </a:p>
          <a:p>
            <a:pPr marL="342900" indent="-342900">
              <a:buFont typeface="Arial" panose="020B0604020202020204" pitchFamily="34" charset="0"/>
              <a:buChar char="•"/>
            </a:pPr>
            <a:r>
              <a:rPr lang="en-GB" altLang="en-US" sz="2400" dirty="0" smtClean="0">
                <a:solidFill>
                  <a:srgbClr val="4F2683"/>
                </a:solidFill>
              </a:rPr>
              <a:t>New drugs, new interventions, difficult to keep up</a:t>
            </a:r>
          </a:p>
          <a:p>
            <a:endParaRPr lang="en-US" altLang="en-US" dirty="0" smtClean="0"/>
          </a:p>
        </p:txBody>
      </p:sp>
      <p:pic>
        <p:nvPicPr>
          <p:cNvPr id="12292"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643719" y="1859417"/>
            <a:ext cx="4038600" cy="2521857"/>
          </a:xfrm>
          <a:noFill/>
          <a:ln>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85841"/>
      </p:ext>
    </p:extLst>
  </p:cSld>
  <p:clrMapOvr>
    <a:masterClrMapping/>
  </p:clrMapOvr>
  <p:transition advTm="120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67" y="379888"/>
            <a:ext cx="8337321" cy="992224"/>
          </a:xfrm>
        </p:spPr>
        <p:txBody>
          <a:bodyPr/>
          <a:lstStyle/>
          <a:p>
            <a:r>
              <a:rPr lang="en-GB" sz="3600" b="1" dirty="0" smtClean="0">
                <a:latin typeface="+mj-lt"/>
              </a:rPr>
              <a:t>New developments in heart failure</a:t>
            </a:r>
            <a:endParaRPr lang="en-GB" sz="3600" b="1" dirty="0">
              <a:latin typeface="+mj-lt"/>
            </a:endParaRPr>
          </a:p>
        </p:txBody>
      </p:sp>
      <p:sp>
        <p:nvSpPr>
          <p:cNvPr id="6" name="Text Placeholder 5"/>
          <p:cNvSpPr>
            <a:spLocks noGrp="1"/>
          </p:cNvSpPr>
          <p:nvPr>
            <p:ph type="body" sz="quarter" idx="11"/>
          </p:nvPr>
        </p:nvSpPr>
        <p:spPr>
          <a:xfrm>
            <a:off x="611184" y="1588802"/>
            <a:ext cx="4126279" cy="3770310"/>
          </a:xfrm>
        </p:spPr>
        <p:txBody>
          <a:bodyPr>
            <a:normAutofit fontScale="92500" lnSpcReduction="20000"/>
          </a:bodyPr>
          <a:lstStyle/>
          <a:p>
            <a:r>
              <a:rPr lang="en-GB" dirty="0" smtClean="0">
                <a:solidFill>
                  <a:srgbClr val="7030A0"/>
                </a:solidFill>
              </a:rPr>
              <a:t>So many!!!</a:t>
            </a:r>
          </a:p>
          <a:p>
            <a:endParaRPr lang="en-GB" dirty="0" smtClean="0">
              <a:solidFill>
                <a:srgbClr val="7030A0"/>
              </a:solidFill>
            </a:endParaRPr>
          </a:p>
          <a:p>
            <a:pPr marL="342900" indent="-342900">
              <a:buFont typeface="Arial" panose="020B0604020202020204" pitchFamily="34" charset="0"/>
              <a:buChar char="•"/>
            </a:pPr>
            <a:r>
              <a:rPr lang="en-GB" dirty="0" smtClean="0">
                <a:solidFill>
                  <a:srgbClr val="7030A0"/>
                </a:solidFill>
              </a:rPr>
              <a:t>Entresto – </a:t>
            </a:r>
            <a:r>
              <a:rPr lang="en-GB" dirty="0" err="1" smtClean="0">
                <a:solidFill>
                  <a:srgbClr val="7030A0"/>
                </a:solidFill>
              </a:rPr>
              <a:t>sacubitril</a:t>
            </a:r>
            <a:r>
              <a:rPr lang="en-GB" dirty="0" smtClean="0">
                <a:solidFill>
                  <a:srgbClr val="7030A0"/>
                </a:solidFill>
              </a:rPr>
              <a:t>/valsartan – </a:t>
            </a:r>
            <a:r>
              <a:rPr lang="en-GB" sz="2200" dirty="0" smtClean="0">
                <a:solidFill>
                  <a:srgbClr val="7030A0"/>
                </a:solidFill>
              </a:rPr>
              <a:t>reduces death and hospitalisations form HF</a:t>
            </a:r>
          </a:p>
          <a:p>
            <a:pPr marL="342900" indent="-342900">
              <a:buFont typeface="Arial" panose="020B0604020202020204" pitchFamily="34" charset="0"/>
              <a:buChar char="•"/>
            </a:pPr>
            <a:r>
              <a:rPr lang="en-GB" dirty="0" err="1" smtClean="0">
                <a:solidFill>
                  <a:srgbClr val="7030A0"/>
                </a:solidFill>
              </a:rPr>
              <a:t>Ivabradine</a:t>
            </a:r>
            <a:r>
              <a:rPr lang="en-GB" dirty="0" smtClean="0">
                <a:solidFill>
                  <a:srgbClr val="7030A0"/>
                </a:solidFill>
              </a:rPr>
              <a:t>- </a:t>
            </a:r>
            <a:r>
              <a:rPr lang="en-GB" sz="2000" dirty="0" smtClean="0">
                <a:solidFill>
                  <a:srgbClr val="7030A0"/>
                </a:solidFill>
              </a:rPr>
              <a:t>direct action on SA node</a:t>
            </a:r>
          </a:p>
          <a:p>
            <a:pPr marL="342900" indent="-342900">
              <a:buFont typeface="Arial" panose="020B0604020202020204" pitchFamily="34" charset="0"/>
              <a:buChar char="•"/>
            </a:pPr>
            <a:r>
              <a:rPr lang="en-GB" dirty="0" smtClean="0">
                <a:solidFill>
                  <a:srgbClr val="7030A0"/>
                </a:solidFill>
              </a:rPr>
              <a:t>Iron infusions- </a:t>
            </a:r>
            <a:r>
              <a:rPr lang="en-GB" sz="2200" dirty="0" smtClean="0">
                <a:solidFill>
                  <a:srgbClr val="7030A0"/>
                </a:solidFill>
              </a:rPr>
              <a:t>improve exercise capacity, reduce hospitalisations and improve renal function</a:t>
            </a:r>
          </a:p>
          <a:p>
            <a:pPr marL="342900" indent="-342900">
              <a:buFont typeface="Arial" panose="020B0604020202020204" pitchFamily="34" charset="0"/>
              <a:buChar char="•"/>
            </a:pPr>
            <a:r>
              <a:rPr lang="en-GB" dirty="0" smtClean="0">
                <a:solidFill>
                  <a:srgbClr val="7030A0"/>
                </a:solidFill>
              </a:rPr>
              <a:t>SGLT2 inhibitors – </a:t>
            </a:r>
            <a:r>
              <a:rPr lang="en-GB" sz="2000" dirty="0" smtClean="0">
                <a:solidFill>
                  <a:srgbClr val="7030A0"/>
                </a:solidFill>
              </a:rPr>
              <a:t>improve cardiovascular and renal      outcomes even in those without type 2 DM</a:t>
            </a:r>
          </a:p>
          <a:p>
            <a:pPr marL="342900" indent="-342900">
              <a:buFont typeface="Arial" panose="020B0604020202020204" pitchFamily="34" charset="0"/>
              <a:buChar char="•"/>
            </a:pPr>
            <a:endParaRPr lang="en-GB" dirty="0">
              <a:solidFill>
                <a:srgbClr val="7030A0"/>
              </a:solidFill>
            </a:endParaRPr>
          </a:p>
          <a:p>
            <a:pPr marL="342900" indent="-342900">
              <a:buFont typeface="Arial" panose="020B0604020202020204" pitchFamily="34" charset="0"/>
              <a:buChar char="•"/>
            </a:pPr>
            <a:r>
              <a:rPr lang="en-GB" dirty="0" smtClean="0">
                <a:solidFill>
                  <a:srgbClr val="7030A0"/>
                </a:solidFill>
              </a:rPr>
              <a:t>CRT-Ds</a:t>
            </a:r>
          </a:p>
          <a:p>
            <a:pPr marL="342900" indent="-342900">
              <a:buFont typeface="Arial" panose="020B0604020202020204" pitchFamily="34" charset="0"/>
              <a:buChar char="•"/>
            </a:pPr>
            <a:endParaRPr lang="en-GB" dirty="0"/>
          </a:p>
        </p:txBody>
      </p:sp>
      <p:pic>
        <p:nvPicPr>
          <p:cNvPr id="7" name="Picture 6"/>
          <p:cNvPicPr>
            <a:picLocks noChangeAspect="1"/>
          </p:cNvPicPr>
          <p:nvPr/>
        </p:nvPicPr>
        <p:blipFill>
          <a:blip r:embed="rId2"/>
          <a:stretch>
            <a:fillRect/>
          </a:stretch>
        </p:blipFill>
        <p:spPr>
          <a:xfrm>
            <a:off x="5346654" y="1785258"/>
            <a:ext cx="2872059" cy="2872059"/>
          </a:xfrm>
          <a:prstGeom prst="rect">
            <a:avLst/>
          </a:prstGeom>
        </p:spPr>
      </p:pic>
    </p:spTree>
    <p:extLst>
      <p:ext uri="{BB962C8B-B14F-4D97-AF65-F5344CB8AC3E}">
        <p14:creationId xmlns:p14="http://schemas.microsoft.com/office/powerpoint/2010/main" val="114000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706971"/>
            <a:ext cx="4575976" cy="992224"/>
          </a:xfrm>
        </p:spPr>
        <p:txBody>
          <a:bodyPr/>
          <a:lstStyle/>
          <a:p>
            <a:r>
              <a:rPr lang="en-GB" sz="3200" b="1" dirty="0" smtClean="0">
                <a:latin typeface="+mj-lt"/>
              </a:rPr>
              <a:t>Don’t panic!!</a:t>
            </a:r>
            <a:endParaRPr lang="en-GB" sz="3200" b="1" dirty="0">
              <a:latin typeface="+mj-lt"/>
            </a:endParaRPr>
          </a:p>
        </p:txBody>
      </p:sp>
      <p:sp>
        <p:nvSpPr>
          <p:cNvPr id="3" name="Text Placeholder 2"/>
          <p:cNvSpPr>
            <a:spLocks noGrp="1"/>
          </p:cNvSpPr>
          <p:nvPr>
            <p:ph type="body" sz="quarter" idx="11"/>
          </p:nvPr>
        </p:nvSpPr>
        <p:spPr>
          <a:xfrm>
            <a:off x="605118" y="1432048"/>
            <a:ext cx="4036551" cy="3770310"/>
          </a:xfrm>
        </p:spPr>
        <p:txBody>
          <a:bodyPr>
            <a:normAutofit fontScale="92500" lnSpcReduction="10000"/>
          </a:bodyPr>
          <a:lstStyle/>
          <a:p>
            <a:r>
              <a:rPr lang="en-GB" dirty="0" smtClean="0">
                <a:solidFill>
                  <a:srgbClr val="7030A0"/>
                </a:solidFill>
              </a:rPr>
              <a:t>Help is at hand</a:t>
            </a:r>
          </a:p>
          <a:p>
            <a:endParaRPr lang="en-GB" dirty="0" smtClean="0">
              <a:solidFill>
                <a:srgbClr val="7030A0"/>
              </a:solidFill>
            </a:endParaRPr>
          </a:p>
          <a:p>
            <a:pPr marL="342900" indent="-342900">
              <a:buFont typeface="Arial" panose="020B0604020202020204" pitchFamily="34" charset="0"/>
              <a:buChar char="•"/>
            </a:pPr>
            <a:r>
              <a:rPr lang="en-GB" dirty="0" smtClean="0">
                <a:solidFill>
                  <a:srgbClr val="7030A0"/>
                </a:solidFill>
              </a:rPr>
              <a:t>Community heart failure team –previously only for those with LVSD. Now able to help with </a:t>
            </a:r>
            <a:r>
              <a:rPr lang="en-GB" dirty="0" err="1" smtClean="0">
                <a:solidFill>
                  <a:srgbClr val="7030A0"/>
                </a:solidFill>
              </a:rPr>
              <a:t>valvular</a:t>
            </a:r>
            <a:r>
              <a:rPr lang="en-GB" dirty="0" smtClean="0">
                <a:solidFill>
                  <a:srgbClr val="7030A0"/>
                </a:solidFill>
              </a:rPr>
              <a:t> HF, HF-PEF, RV failure.</a:t>
            </a:r>
          </a:p>
          <a:p>
            <a:endParaRPr lang="en-GB" dirty="0" smtClean="0">
              <a:solidFill>
                <a:srgbClr val="7030A0"/>
              </a:solidFill>
            </a:endParaRPr>
          </a:p>
          <a:p>
            <a:pPr marL="342900" indent="-342900">
              <a:buFont typeface="Arial" panose="020B0604020202020204" pitchFamily="34" charset="0"/>
              <a:buChar char="•"/>
            </a:pPr>
            <a:r>
              <a:rPr lang="en-GB" dirty="0" smtClean="0">
                <a:solidFill>
                  <a:srgbClr val="7030A0"/>
                </a:solidFill>
              </a:rPr>
              <a:t>Palliative care – variable experience and knowledge. </a:t>
            </a:r>
          </a:p>
          <a:p>
            <a:pPr marL="342900" indent="-342900">
              <a:buFont typeface="Arial" panose="020B0604020202020204" pitchFamily="34" charset="0"/>
              <a:buChar char="•"/>
            </a:pPr>
            <a:r>
              <a:rPr lang="en-GB" dirty="0" smtClean="0">
                <a:solidFill>
                  <a:srgbClr val="7030A0"/>
                </a:solidFill>
              </a:rPr>
              <a:t>But…. will work together with the HF team to help with symptom control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p:txBody>
      </p:sp>
      <p:pic>
        <p:nvPicPr>
          <p:cNvPr id="4" name="Picture 3"/>
          <p:cNvPicPr>
            <a:picLocks noChangeAspect="1"/>
          </p:cNvPicPr>
          <p:nvPr/>
        </p:nvPicPr>
        <p:blipFill>
          <a:blip r:embed="rId2"/>
          <a:stretch>
            <a:fillRect/>
          </a:stretch>
        </p:blipFill>
        <p:spPr>
          <a:xfrm>
            <a:off x="4807132" y="1815451"/>
            <a:ext cx="4175760" cy="3003504"/>
          </a:xfrm>
          <a:prstGeom prst="rect">
            <a:avLst/>
          </a:prstGeom>
        </p:spPr>
      </p:pic>
    </p:spTree>
    <p:extLst>
      <p:ext uri="{BB962C8B-B14F-4D97-AF65-F5344CB8AC3E}">
        <p14:creationId xmlns:p14="http://schemas.microsoft.com/office/powerpoint/2010/main" val="65618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3" y="470807"/>
            <a:ext cx="66675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2559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2" y="702105"/>
            <a:ext cx="7555727" cy="992224"/>
          </a:xfrm>
        </p:spPr>
        <p:txBody>
          <a:bodyPr/>
          <a:lstStyle/>
          <a:p>
            <a:r>
              <a:rPr lang="en-GB" sz="6000" b="1" dirty="0" smtClean="0">
                <a:solidFill>
                  <a:srgbClr val="512178"/>
                </a:solidFill>
                <a:latin typeface="+mj-lt"/>
              </a:rPr>
              <a:t>Objectives</a:t>
            </a:r>
            <a:endParaRPr lang="en-GB" sz="6000" dirty="0">
              <a:latin typeface="+mj-lt"/>
            </a:endParaRPr>
          </a:p>
        </p:txBody>
      </p:sp>
      <p:sp>
        <p:nvSpPr>
          <p:cNvPr id="3" name="Text Placeholder 2"/>
          <p:cNvSpPr>
            <a:spLocks noGrp="1"/>
          </p:cNvSpPr>
          <p:nvPr>
            <p:ph type="body" sz="quarter" idx="11"/>
          </p:nvPr>
        </p:nvSpPr>
        <p:spPr>
          <a:xfrm>
            <a:off x="605118" y="1475591"/>
            <a:ext cx="8021170" cy="3770310"/>
          </a:xfrm>
        </p:spPr>
        <p:txBody>
          <a:bodyPr>
            <a:normAutofit fontScale="92500"/>
          </a:bodyPr>
          <a:lstStyle/>
          <a:p>
            <a:r>
              <a:rPr lang="en-GB" dirty="0">
                <a:solidFill>
                  <a:srgbClr val="7030A0"/>
                </a:solidFill>
              </a:rPr>
              <a:t>By the end of this session you </a:t>
            </a:r>
            <a:r>
              <a:rPr lang="en-GB" dirty="0" smtClean="0">
                <a:solidFill>
                  <a:srgbClr val="7030A0"/>
                </a:solidFill>
              </a:rPr>
              <a:t>will:</a:t>
            </a:r>
          </a:p>
          <a:p>
            <a:endParaRPr lang="en-GB" dirty="0" smtClean="0">
              <a:solidFill>
                <a:srgbClr val="7030A0"/>
              </a:solidFill>
            </a:endParaRPr>
          </a:p>
          <a:p>
            <a:pPr marL="342900" indent="-342900">
              <a:buFont typeface="Arial" panose="020B0604020202020204" pitchFamily="34" charset="0"/>
              <a:buChar char="•"/>
            </a:pPr>
            <a:r>
              <a:rPr lang="en-GB" dirty="0" smtClean="0">
                <a:solidFill>
                  <a:srgbClr val="7030A0"/>
                </a:solidFill>
              </a:rPr>
              <a:t>Feel more confident to manage end stage heart failure</a:t>
            </a:r>
          </a:p>
          <a:p>
            <a:pPr marL="342900" indent="-342900">
              <a:buFont typeface="Arial" panose="020B0604020202020204" pitchFamily="34" charset="0"/>
              <a:buChar char="•"/>
            </a:pPr>
            <a:r>
              <a:rPr lang="en-GB" dirty="0" smtClean="0">
                <a:solidFill>
                  <a:srgbClr val="7030A0"/>
                </a:solidFill>
              </a:rPr>
              <a:t>Understand the complexities of managing advanced heart failure</a:t>
            </a:r>
          </a:p>
          <a:p>
            <a:pPr marL="342900" indent="-342900">
              <a:buFont typeface="Arial" panose="020B0604020202020204" pitchFamily="34" charset="0"/>
              <a:buChar char="•"/>
            </a:pPr>
            <a:r>
              <a:rPr lang="en-GB" dirty="0" smtClean="0">
                <a:solidFill>
                  <a:srgbClr val="7030A0"/>
                </a:solidFill>
              </a:rPr>
              <a:t>Feel able to address symptom control needs</a:t>
            </a:r>
          </a:p>
          <a:p>
            <a:pPr marL="342900" indent="-342900">
              <a:buFont typeface="Arial" panose="020B0604020202020204" pitchFamily="34" charset="0"/>
              <a:buChar char="•"/>
            </a:pPr>
            <a:r>
              <a:rPr lang="en-GB" dirty="0" smtClean="0">
                <a:solidFill>
                  <a:srgbClr val="7030A0"/>
                </a:solidFill>
              </a:rPr>
              <a:t>Be more pro-active in discussing advance care planning</a:t>
            </a:r>
          </a:p>
          <a:p>
            <a:pPr marL="342900" indent="-342900">
              <a:buFont typeface="Arial" panose="020B0604020202020204" pitchFamily="34" charset="0"/>
              <a:buChar char="•"/>
            </a:pPr>
            <a:r>
              <a:rPr lang="en-GB" dirty="0">
                <a:solidFill>
                  <a:srgbClr val="7030A0"/>
                </a:solidFill>
              </a:rPr>
              <a:t>Be aware of the ethical dilemmas that might arise</a:t>
            </a:r>
          </a:p>
          <a:p>
            <a:pPr marL="342900" indent="-342900">
              <a:buFont typeface="Arial" panose="020B0604020202020204" pitchFamily="34" charset="0"/>
              <a:buChar char="•"/>
            </a:pPr>
            <a:r>
              <a:rPr lang="en-GB" dirty="0" smtClean="0">
                <a:solidFill>
                  <a:srgbClr val="7030A0"/>
                </a:solidFill>
              </a:rPr>
              <a:t>Consider what is right for the individual patient and family</a:t>
            </a:r>
          </a:p>
          <a:p>
            <a:pPr marL="342900" indent="-342900">
              <a:buFont typeface="Arial" panose="020B0604020202020204" pitchFamily="34" charset="0"/>
              <a:buChar char="•"/>
            </a:pPr>
            <a:r>
              <a:rPr lang="en-GB" dirty="0" smtClean="0">
                <a:solidFill>
                  <a:srgbClr val="7030A0"/>
                </a:solidFill>
              </a:rPr>
              <a:t>Consider how best to foster relationships locally to provide the best care for patients and families</a:t>
            </a:r>
          </a:p>
          <a:p>
            <a:pPr marL="342900" indent="-342900">
              <a:buFont typeface="Arial" panose="020B0604020202020204" pitchFamily="34" charset="0"/>
              <a:buChar char="•"/>
            </a:pPr>
            <a:r>
              <a:rPr lang="en-GB" dirty="0" smtClean="0">
                <a:solidFill>
                  <a:srgbClr val="7030A0"/>
                </a:solidFill>
              </a:rPr>
              <a:t>Know who to ask for help</a:t>
            </a:r>
            <a:endParaRPr lang="en-GB" dirty="0">
              <a:solidFill>
                <a:srgbClr val="7030A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03175696"/>
      </p:ext>
    </p:extLst>
  </p:cSld>
  <p:clrMapOvr>
    <a:masterClrMapping/>
  </p:clrMapOvr>
  <mc:AlternateContent xmlns:mc="http://schemas.openxmlformats.org/markup-compatibility/2006" xmlns:p14="http://schemas.microsoft.com/office/powerpoint/2010/main">
    <mc:Choice Requires="p14">
      <p:transition spd="slow" p14:dur="2000" advTm="18817"/>
    </mc:Choice>
    <mc:Fallback xmlns="">
      <p:transition spd="slow" advTm="18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quarter" idx="11"/>
          </p:nvPr>
        </p:nvSpPr>
        <p:spPr bwMode="auto">
          <a:xfrm>
            <a:off x="605119" y="1173604"/>
            <a:ext cx="8021170" cy="5200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buClr>
                <a:srgbClr val="92D050"/>
              </a:buClr>
            </a:pPr>
            <a:endParaRPr lang="en-GB" altLang="en-US" sz="2400" dirty="0" smtClean="0">
              <a:solidFill>
                <a:srgbClr val="4F2683"/>
              </a:solidFill>
            </a:endParaRP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Let the patient set the agenda for the consultation</a:t>
            </a: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Beware oxygen for breathlessness in heart failure</a:t>
            </a: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Remember non-pharmacological management of breathlessness</a:t>
            </a: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Fatigue is often a key symptom-check for reversible causes including anaemia, low potassium, hypotension</a:t>
            </a: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Always check pulse, blood pressure, heart rate and renal function before making any changes</a:t>
            </a:r>
          </a:p>
          <a:p>
            <a:pPr marL="342900" indent="-342900" eaLnBrk="1" hangingPunct="1">
              <a:buClr>
                <a:srgbClr val="92D050"/>
              </a:buClr>
              <a:buFont typeface="Arial" panose="020B0604020202020204" pitchFamily="34" charset="0"/>
              <a:buChar char="•"/>
            </a:pPr>
            <a:r>
              <a:rPr lang="en-GB" altLang="en-US" sz="2400" dirty="0" smtClean="0">
                <a:solidFill>
                  <a:srgbClr val="4F2683"/>
                </a:solidFill>
              </a:rPr>
              <a:t>Review medication but don’t rush this and whenever possible consult with the heart failure nurse specialist. </a:t>
            </a:r>
            <a:r>
              <a:rPr lang="en-GB" altLang="en-US" sz="2400" dirty="0" err="1" smtClean="0">
                <a:solidFill>
                  <a:srgbClr val="4F2683"/>
                </a:solidFill>
              </a:rPr>
              <a:t>Deprescribing</a:t>
            </a:r>
            <a:r>
              <a:rPr lang="en-GB" altLang="en-US" sz="2400" dirty="0" smtClean="0">
                <a:solidFill>
                  <a:srgbClr val="4F2683"/>
                </a:solidFill>
              </a:rPr>
              <a:t> is as important as prescribing.</a:t>
            </a:r>
          </a:p>
        </p:txBody>
      </p:sp>
      <p:sp>
        <p:nvSpPr>
          <p:cNvPr id="41988" name="Rectangle 4"/>
          <p:cNvSpPr>
            <a:spLocks noGrp="1" noChangeArrowheads="1"/>
          </p:cNvSpPr>
          <p:nvPr>
            <p:ph type="title" idx="4294967295"/>
          </p:nvPr>
        </p:nvSpPr>
        <p:spPr bwMode="auto">
          <a:xfrm>
            <a:off x="605119" y="109175"/>
            <a:ext cx="7138988"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sz="4000" b="1" dirty="0" smtClean="0">
                <a:solidFill>
                  <a:srgbClr val="4F2683"/>
                </a:solidFill>
                <a:effectLst>
                  <a:outerShdw blurRad="38100" dist="38100" dir="2700000" algn="tl">
                    <a:srgbClr val="C0C0C0"/>
                  </a:outerShdw>
                </a:effectLst>
                <a:latin typeface="+mj-lt"/>
              </a:rPr>
              <a:t>Top tips</a:t>
            </a:r>
            <a:endParaRPr lang="en-US" sz="4000" b="1" dirty="0" smtClean="0">
              <a:solidFill>
                <a:srgbClr val="4F2683"/>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19196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14338" name="Title 1"/>
          <p:cNvSpPr>
            <a:spLocks noGrp="1"/>
          </p:cNvSpPr>
          <p:nvPr>
            <p:ph type="title" idx="4294967295"/>
          </p:nvPr>
        </p:nvSpPr>
        <p:spPr bwMode="auto">
          <a:xfrm>
            <a:off x="407801"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dirty="0" smtClean="0">
                <a:solidFill>
                  <a:srgbClr val="7030A0"/>
                </a:solidFill>
                <a:latin typeface="+mj-lt"/>
              </a:rPr>
              <a:t>Medication review-key points</a:t>
            </a:r>
            <a:br>
              <a:rPr lang="en-GB" altLang="en-US" sz="3600" b="1" dirty="0" smtClean="0">
                <a:solidFill>
                  <a:srgbClr val="7030A0"/>
                </a:solidFill>
                <a:latin typeface="+mj-lt"/>
              </a:rPr>
            </a:br>
            <a:r>
              <a:rPr lang="en-GB" altLang="en-US" sz="3600" b="1" dirty="0" smtClean="0">
                <a:solidFill>
                  <a:srgbClr val="7030A0"/>
                </a:solidFill>
                <a:latin typeface="+mj-lt"/>
              </a:rPr>
              <a:t/>
            </a:r>
            <a:br>
              <a:rPr lang="en-GB" altLang="en-US" sz="3600" b="1" dirty="0" smtClean="0">
                <a:solidFill>
                  <a:srgbClr val="7030A0"/>
                </a:solidFill>
                <a:latin typeface="+mj-lt"/>
              </a:rPr>
            </a:br>
            <a:r>
              <a:rPr lang="en-GB" altLang="en-US" sz="3600" b="1" dirty="0" smtClean="0">
                <a:solidFill>
                  <a:srgbClr val="7030A0"/>
                </a:solidFill>
                <a:latin typeface="+mj-lt"/>
              </a:rPr>
              <a:t/>
            </a:r>
            <a:br>
              <a:rPr lang="en-GB" altLang="en-US" sz="3600" b="1" dirty="0" smtClean="0">
                <a:solidFill>
                  <a:srgbClr val="7030A0"/>
                </a:solidFill>
                <a:latin typeface="+mj-lt"/>
              </a:rPr>
            </a:br>
            <a:endParaRPr lang="en-US" altLang="en-US" sz="3600" b="1" dirty="0" smtClean="0">
              <a:solidFill>
                <a:srgbClr val="7030A0"/>
              </a:solidFill>
              <a:latin typeface="+mj-lt"/>
            </a:endParaRPr>
          </a:p>
        </p:txBody>
      </p:sp>
      <p:sp>
        <p:nvSpPr>
          <p:cNvPr id="14339" name="Content Placeholder 4"/>
          <p:cNvSpPr>
            <a:spLocks noGrp="1"/>
          </p:cNvSpPr>
          <p:nvPr>
            <p:ph sz="half" idx="4294967295"/>
          </p:nvPr>
        </p:nvSpPr>
        <p:spPr bwMode="auto">
          <a:xfrm>
            <a:off x="407801" y="1600200"/>
            <a:ext cx="82184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GB" altLang="en-US" dirty="0" smtClean="0">
                <a:solidFill>
                  <a:srgbClr val="4F2683"/>
                </a:solidFill>
              </a:rPr>
              <a:t>Remember that in heart failure, beta blockers, ACE inhibitors and diuretics and spironolactone improve prognosis </a:t>
            </a:r>
            <a:r>
              <a:rPr lang="en-GB" altLang="en-US" b="1" u="sng" dirty="0" smtClean="0">
                <a:solidFill>
                  <a:srgbClr val="4F2683"/>
                </a:solidFill>
              </a:rPr>
              <a:t>and</a:t>
            </a:r>
            <a:r>
              <a:rPr lang="en-GB" altLang="en-US" dirty="0" smtClean="0">
                <a:solidFill>
                  <a:srgbClr val="4F2683"/>
                </a:solidFill>
              </a:rPr>
              <a:t> symptom control </a:t>
            </a:r>
          </a:p>
          <a:p>
            <a:pPr marL="342900" indent="-342900">
              <a:buFont typeface="Arial" panose="020B0604020202020204" pitchFamily="34" charset="0"/>
              <a:buChar char="•"/>
            </a:pPr>
            <a:r>
              <a:rPr lang="en-GB" altLang="en-US" dirty="0" smtClean="0">
                <a:solidFill>
                  <a:srgbClr val="4F2683"/>
                </a:solidFill>
              </a:rPr>
              <a:t>Be wary about stopping anti-</a:t>
            </a:r>
            <a:r>
              <a:rPr lang="en-GB" altLang="en-US" dirty="0" err="1" smtClean="0">
                <a:solidFill>
                  <a:srgbClr val="4F2683"/>
                </a:solidFill>
              </a:rPr>
              <a:t>anginals</a:t>
            </a:r>
            <a:r>
              <a:rPr lang="en-GB" altLang="en-US" dirty="0" smtClean="0">
                <a:solidFill>
                  <a:srgbClr val="4F2683"/>
                </a:solidFill>
              </a:rPr>
              <a:t> too quickly ESPECIALLY if there is any suggestion that the patient has had recent chest pain</a:t>
            </a:r>
          </a:p>
          <a:p>
            <a:pPr marL="342900" indent="-342900">
              <a:buFont typeface="Arial" panose="020B0604020202020204" pitchFamily="34" charset="0"/>
              <a:buChar char="•"/>
            </a:pPr>
            <a:r>
              <a:rPr lang="en-GB" altLang="en-US" dirty="0" smtClean="0">
                <a:solidFill>
                  <a:srgbClr val="4F2683"/>
                </a:solidFill>
              </a:rPr>
              <a:t>Be very cautious about stopping beta blockers and if you do plan to stop them, do this gradually</a:t>
            </a:r>
          </a:p>
          <a:p>
            <a:pPr marL="342900" indent="-342900">
              <a:buFont typeface="Arial" panose="020B0604020202020204" pitchFamily="34" charset="0"/>
              <a:buChar char="•"/>
            </a:pPr>
            <a:r>
              <a:rPr lang="en-GB" altLang="en-US" dirty="0" smtClean="0">
                <a:solidFill>
                  <a:srgbClr val="4F2683"/>
                </a:solidFill>
              </a:rPr>
              <a:t>Stop the statin, the calcium and vitamin D supplements, the bisphosphonates, the iron, folate and vitamin supplements</a:t>
            </a:r>
            <a:endParaRPr lang="en-US" altLang="en-US" dirty="0" smtClean="0">
              <a:solidFill>
                <a:srgbClr val="4F2683"/>
              </a:solidFill>
            </a:endParaRPr>
          </a:p>
        </p:txBody>
      </p:sp>
    </p:spTree>
    <p:extLst>
      <p:ext uri="{BB962C8B-B14F-4D97-AF65-F5344CB8AC3E}">
        <p14:creationId xmlns:p14="http://schemas.microsoft.com/office/powerpoint/2010/main" val="3914399949"/>
      </p:ext>
    </p:extLst>
  </p:cSld>
  <p:clrMapOvr>
    <a:masterClrMapping/>
  </p:clrMapOvr>
  <p:transition advTm="120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23554" name="Title 1"/>
          <p:cNvSpPr>
            <a:spLocks noGrp="1"/>
          </p:cNvSpPr>
          <p:nvPr>
            <p:ph type="title" idx="4294967295"/>
          </p:nvPr>
        </p:nvSpPr>
        <p:spPr bwMode="auto">
          <a:xfrm>
            <a:off x="605119"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7030A0"/>
                </a:solidFill>
                <a:latin typeface="+mj-lt"/>
              </a:rPr>
              <a:t>Atrial fibrillation</a:t>
            </a:r>
          </a:p>
        </p:txBody>
      </p:sp>
      <p:sp>
        <p:nvSpPr>
          <p:cNvPr id="23555" name="Content Placeholder 2"/>
          <p:cNvSpPr>
            <a:spLocks noGrp="1"/>
          </p:cNvSpPr>
          <p:nvPr>
            <p:ph sz="half" idx="4294967295"/>
          </p:nvPr>
        </p:nvSpPr>
        <p:spPr bwMode="auto">
          <a:xfrm>
            <a:off x="852488" y="1600200"/>
            <a:ext cx="829151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GB" altLang="en-US" sz="2600" dirty="0" smtClean="0">
                <a:solidFill>
                  <a:srgbClr val="7030A0"/>
                </a:solidFill>
              </a:rPr>
              <a:t>Focus on rate control (beta blocker, rate limiting calcium   channel blocker-diltiazem, verapamil, or digoxin)</a:t>
            </a:r>
          </a:p>
          <a:p>
            <a:pPr marL="457200" indent="-457200">
              <a:buFont typeface="Arial" panose="020B0604020202020204" pitchFamily="34" charset="0"/>
              <a:buChar char="•"/>
            </a:pPr>
            <a:r>
              <a:rPr lang="en-GB" altLang="en-US" sz="2600" dirty="0" smtClean="0">
                <a:solidFill>
                  <a:srgbClr val="7030A0"/>
                </a:solidFill>
              </a:rPr>
              <a:t>Risk calculated according to CHADS-</a:t>
            </a:r>
            <a:r>
              <a:rPr lang="en-GB" altLang="en-US" sz="2600" dirty="0" err="1" smtClean="0">
                <a:solidFill>
                  <a:srgbClr val="7030A0"/>
                </a:solidFill>
              </a:rPr>
              <a:t>Vasc</a:t>
            </a:r>
            <a:r>
              <a:rPr lang="en-GB" altLang="en-US" sz="2600" dirty="0" smtClean="0">
                <a:solidFill>
                  <a:srgbClr val="7030A0"/>
                </a:solidFill>
              </a:rPr>
              <a:t> score</a:t>
            </a:r>
          </a:p>
          <a:p>
            <a:pPr marL="457200" indent="-457200">
              <a:buFont typeface="Arial" panose="020B0604020202020204" pitchFamily="34" charset="0"/>
              <a:buChar char="•"/>
            </a:pPr>
            <a:r>
              <a:rPr lang="en-GB" altLang="en-US" sz="2600" dirty="0" smtClean="0">
                <a:solidFill>
                  <a:srgbClr val="7030A0"/>
                </a:solidFill>
              </a:rPr>
              <a:t>Score of 6 = 18.2% risk of CVA</a:t>
            </a:r>
          </a:p>
          <a:p>
            <a:pPr marL="457200" indent="-457200">
              <a:buFont typeface="Arial" panose="020B0604020202020204" pitchFamily="34" charset="0"/>
              <a:buChar char="•"/>
            </a:pPr>
            <a:r>
              <a:rPr lang="en-GB" altLang="en-US" sz="2600" dirty="0" smtClean="0">
                <a:solidFill>
                  <a:srgbClr val="7030A0"/>
                </a:solidFill>
              </a:rPr>
              <a:t>Score of ≥ 2 give anticoagulation</a:t>
            </a:r>
          </a:p>
          <a:p>
            <a:pPr marL="457200" indent="-457200">
              <a:buFont typeface="Arial" panose="020B0604020202020204" pitchFamily="34" charset="0"/>
              <a:buChar char="•"/>
            </a:pPr>
            <a:r>
              <a:rPr lang="en-US" altLang="en-US" sz="2600" dirty="0" smtClean="0">
                <a:solidFill>
                  <a:srgbClr val="7030A0"/>
                </a:solidFill>
              </a:rPr>
              <a:t>Options are: warfarin, </a:t>
            </a:r>
            <a:r>
              <a:rPr lang="en-US" altLang="en-US" sz="2600" dirty="0" err="1" smtClean="0">
                <a:solidFill>
                  <a:srgbClr val="7030A0"/>
                </a:solidFill>
              </a:rPr>
              <a:t>apixaban</a:t>
            </a:r>
            <a:r>
              <a:rPr lang="en-US" altLang="en-US" sz="2600" dirty="0" smtClean="0">
                <a:solidFill>
                  <a:srgbClr val="7030A0"/>
                </a:solidFill>
              </a:rPr>
              <a:t>, dabigatran </a:t>
            </a:r>
            <a:r>
              <a:rPr lang="en-US" altLang="en-US" sz="2600" dirty="0" err="1" smtClean="0">
                <a:solidFill>
                  <a:srgbClr val="7030A0"/>
                </a:solidFill>
              </a:rPr>
              <a:t>etexilate</a:t>
            </a:r>
            <a:r>
              <a:rPr lang="en-US" altLang="en-US" sz="2600" dirty="0" smtClean="0">
                <a:solidFill>
                  <a:srgbClr val="7030A0"/>
                </a:solidFill>
              </a:rPr>
              <a:t>, </a:t>
            </a:r>
            <a:r>
              <a:rPr lang="en-US" altLang="en-US" sz="2600" dirty="0" err="1" smtClean="0">
                <a:solidFill>
                  <a:srgbClr val="7030A0"/>
                </a:solidFill>
              </a:rPr>
              <a:t>rivaroxaban</a:t>
            </a:r>
            <a:r>
              <a:rPr lang="en-US" altLang="en-US" sz="2600" dirty="0" smtClean="0">
                <a:solidFill>
                  <a:srgbClr val="7030A0"/>
                </a:solidFill>
              </a:rPr>
              <a:t>.</a:t>
            </a:r>
            <a:endParaRPr lang="en-GB" altLang="en-US" sz="2600" dirty="0" smtClean="0">
              <a:solidFill>
                <a:srgbClr val="7030A0"/>
              </a:solidFill>
            </a:endParaRPr>
          </a:p>
          <a:p>
            <a:endParaRPr lang="en-US" altLang="en-US" dirty="0" smtClean="0">
              <a:solidFill>
                <a:srgbClr val="7030A0"/>
              </a:solidFill>
            </a:endParaRPr>
          </a:p>
        </p:txBody>
      </p:sp>
    </p:spTree>
    <p:extLst>
      <p:ext uri="{BB962C8B-B14F-4D97-AF65-F5344CB8AC3E}">
        <p14:creationId xmlns:p14="http://schemas.microsoft.com/office/powerpoint/2010/main" val="1547081532"/>
      </p:ext>
    </p:extLst>
  </p:cSld>
  <p:clrMapOvr>
    <a:masterClrMapping/>
  </p:clrMapOvr>
  <p:transition advTm="120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7030A0"/>
                </a:solidFill>
                <a:latin typeface="+mj-lt"/>
              </a:rPr>
              <a:t>Chads2-vasc</a:t>
            </a:r>
          </a:p>
        </p:txBody>
      </p:sp>
      <p:sp>
        <p:nvSpPr>
          <p:cNvPr id="24579" name="Content Placeholder 2"/>
          <p:cNvSpPr>
            <a:spLocks noGrp="1"/>
          </p:cNvSpPr>
          <p:nvPr>
            <p:ph sz="half" idx="1"/>
          </p:nvPr>
        </p:nvSpPr>
        <p:spPr bwMode="auto">
          <a:xfrm>
            <a:off x="450850" y="1254399"/>
            <a:ext cx="4038600" cy="3328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rgbClr val="7030A0"/>
                </a:solidFill>
              </a:rPr>
              <a:t>Age in Years</a:t>
            </a:r>
          </a:p>
          <a:p>
            <a:endParaRPr lang="en-US" altLang="en-US" sz="2400" dirty="0" smtClean="0">
              <a:solidFill>
                <a:srgbClr val="7030A0"/>
              </a:solidFill>
            </a:endParaRPr>
          </a:p>
          <a:p>
            <a:r>
              <a:rPr lang="en-US" altLang="en-US" sz="2400" dirty="0" smtClean="0">
                <a:solidFill>
                  <a:srgbClr val="7030A0"/>
                </a:solidFill>
              </a:rPr>
              <a:t>Sex</a:t>
            </a:r>
          </a:p>
          <a:p>
            <a:r>
              <a:rPr lang="en-US" altLang="en-US" sz="2400" dirty="0" smtClean="0">
                <a:solidFill>
                  <a:srgbClr val="7030A0"/>
                </a:solidFill>
              </a:rPr>
              <a:t>Congestive Heart Failure</a:t>
            </a:r>
          </a:p>
          <a:p>
            <a:r>
              <a:rPr lang="en-US" altLang="en-US" sz="2400" dirty="0" smtClean="0">
                <a:solidFill>
                  <a:srgbClr val="7030A0"/>
                </a:solidFill>
              </a:rPr>
              <a:t>Hypertension </a:t>
            </a:r>
          </a:p>
          <a:p>
            <a:r>
              <a:rPr lang="en-US" altLang="en-US" sz="2400" dirty="0" smtClean="0">
                <a:solidFill>
                  <a:srgbClr val="7030A0"/>
                </a:solidFill>
              </a:rPr>
              <a:t>CVA/TIA/Thromboembolism </a:t>
            </a:r>
          </a:p>
          <a:p>
            <a:r>
              <a:rPr lang="en-US" altLang="en-US" sz="2400" dirty="0" smtClean="0">
                <a:solidFill>
                  <a:srgbClr val="7030A0"/>
                </a:solidFill>
              </a:rPr>
              <a:t>Vascular Disease</a:t>
            </a:r>
          </a:p>
          <a:p>
            <a:r>
              <a:rPr lang="en-US" altLang="en-US" sz="2400" dirty="0" smtClean="0">
                <a:solidFill>
                  <a:srgbClr val="7030A0"/>
                </a:solidFill>
              </a:rPr>
              <a:t>Diabetes Mellitus</a:t>
            </a:r>
          </a:p>
          <a:p>
            <a:endParaRPr lang="en-US" altLang="en-US" dirty="0" smtClean="0"/>
          </a:p>
          <a:p>
            <a:endParaRPr lang="en-US" altLang="en-US" dirty="0" smtClean="0"/>
          </a:p>
        </p:txBody>
      </p:sp>
      <p:sp>
        <p:nvSpPr>
          <p:cNvPr id="24580" name="Content Placeholder 3"/>
          <p:cNvSpPr>
            <a:spLocks noGrp="1"/>
          </p:cNvSpPr>
          <p:nvPr>
            <p:ph sz="half" idx="2"/>
          </p:nvPr>
        </p:nvSpPr>
        <p:spPr bwMode="auto">
          <a:xfrm>
            <a:off x="4568825" y="1254399"/>
            <a:ext cx="4038600" cy="355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2400" dirty="0" smtClean="0">
                <a:solidFill>
                  <a:srgbClr val="7030A0"/>
                </a:solidFill>
              </a:rPr>
              <a:t>&lt;65yrs=0, 65-74yrs=+1, ≥75yrs=+2</a:t>
            </a:r>
          </a:p>
          <a:p>
            <a:pPr marL="0" indent="0">
              <a:buFontTx/>
              <a:buNone/>
            </a:pPr>
            <a:r>
              <a:rPr lang="en-GB" altLang="en-US" sz="2400" dirty="0" smtClean="0">
                <a:solidFill>
                  <a:srgbClr val="7030A0"/>
                </a:solidFill>
              </a:rPr>
              <a:t>M=0, F=+1</a:t>
            </a:r>
          </a:p>
          <a:p>
            <a:pPr marL="0" indent="0">
              <a:buFontTx/>
              <a:buNone/>
            </a:pPr>
            <a:r>
              <a:rPr lang="en-GB" altLang="en-US" sz="2400" dirty="0" smtClean="0">
                <a:solidFill>
                  <a:srgbClr val="7030A0"/>
                </a:solidFill>
              </a:rPr>
              <a:t>Yes=+1, No=0</a:t>
            </a:r>
          </a:p>
          <a:p>
            <a:pPr marL="0" indent="0">
              <a:buFontTx/>
              <a:buNone/>
            </a:pPr>
            <a:r>
              <a:rPr lang="en-GB" altLang="en-US" sz="2400" dirty="0" smtClean="0">
                <a:solidFill>
                  <a:srgbClr val="7030A0"/>
                </a:solidFill>
              </a:rPr>
              <a:t>Yes=+1, No=0</a:t>
            </a:r>
          </a:p>
          <a:p>
            <a:pPr marL="0" indent="0">
              <a:buFontTx/>
              <a:buNone/>
            </a:pPr>
            <a:r>
              <a:rPr lang="en-GB" altLang="en-US" sz="2400" dirty="0" smtClean="0">
                <a:solidFill>
                  <a:srgbClr val="7030A0"/>
                </a:solidFill>
              </a:rPr>
              <a:t>Yes=+2, No=0</a:t>
            </a:r>
          </a:p>
          <a:p>
            <a:pPr marL="0" indent="0">
              <a:buFontTx/>
              <a:buNone/>
            </a:pPr>
            <a:r>
              <a:rPr lang="en-GB" altLang="en-US" sz="2400" dirty="0" smtClean="0">
                <a:solidFill>
                  <a:srgbClr val="7030A0"/>
                </a:solidFill>
              </a:rPr>
              <a:t>Yes=+1, No=0</a:t>
            </a:r>
          </a:p>
          <a:p>
            <a:pPr marL="0" indent="0">
              <a:buFontTx/>
              <a:buNone/>
            </a:pPr>
            <a:r>
              <a:rPr lang="en-GB" altLang="en-US" sz="2400" dirty="0" smtClean="0">
                <a:solidFill>
                  <a:srgbClr val="7030A0"/>
                </a:solidFill>
              </a:rPr>
              <a:t>Yes=+1, No=0</a:t>
            </a:r>
          </a:p>
          <a:p>
            <a:pPr marL="0" indent="0">
              <a:buFontTx/>
              <a:buNone/>
            </a:pPr>
            <a:endParaRPr lang="en-GB" altLang="en-US" sz="2400" dirty="0" smtClean="0">
              <a:solidFill>
                <a:srgbClr val="7030A0"/>
              </a:solidFill>
            </a:endParaRPr>
          </a:p>
          <a:p>
            <a:pPr marL="0" indent="0">
              <a:buFontTx/>
              <a:buNone/>
            </a:pPr>
            <a:endParaRPr lang="en-GB" altLang="en-US" sz="2400" dirty="0" smtClean="0">
              <a:solidFill>
                <a:srgbClr val="7030A0"/>
              </a:solidFill>
            </a:endParaRPr>
          </a:p>
          <a:p>
            <a:pPr marL="0" indent="0">
              <a:buFontTx/>
              <a:buNone/>
            </a:pPr>
            <a:endParaRPr lang="en-US" altLang="en-US" sz="2400" dirty="0" smtClean="0">
              <a:solidFill>
                <a:srgbClr val="7030A0"/>
              </a:solidFill>
            </a:endParaRPr>
          </a:p>
        </p:txBody>
      </p:sp>
      <p:sp>
        <p:nvSpPr>
          <p:cNvPr id="24581" name="TextBox 4"/>
          <p:cNvSpPr txBox="1">
            <a:spLocks noChangeArrowheads="1"/>
          </p:cNvSpPr>
          <p:nvPr/>
        </p:nvSpPr>
        <p:spPr bwMode="auto">
          <a:xfrm>
            <a:off x="457200" y="4317781"/>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algn="ctr" eaLnBrk="0" fontAlgn="base" hangingPunct="0">
              <a:spcBef>
                <a:spcPct val="0"/>
              </a:spcBef>
              <a:spcAft>
                <a:spcPct val="0"/>
              </a:spcAft>
              <a:defRPr>
                <a:solidFill>
                  <a:schemeClr val="tx1"/>
                </a:solidFill>
                <a:latin typeface="Century Gothic" panose="020B0502020202020204" pitchFamily="34" charset="0"/>
              </a:defRPr>
            </a:lvl6pPr>
            <a:lvl7pPr marL="2971800" indent="-228600" algn="ctr" eaLnBrk="0" fontAlgn="base" hangingPunct="0">
              <a:spcBef>
                <a:spcPct val="0"/>
              </a:spcBef>
              <a:spcAft>
                <a:spcPct val="0"/>
              </a:spcAft>
              <a:defRPr>
                <a:solidFill>
                  <a:schemeClr val="tx1"/>
                </a:solidFill>
                <a:latin typeface="Century Gothic" panose="020B0502020202020204" pitchFamily="34" charset="0"/>
              </a:defRPr>
            </a:lvl7pPr>
            <a:lvl8pPr marL="3429000" indent="-228600" algn="ctr" eaLnBrk="0" fontAlgn="base" hangingPunct="0">
              <a:spcBef>
                <a:spcPct val="0"/>
              </a:spcBef>
              <a:spcAft>
                <a:spcPct val="0"/>
              </a:spcAft>
              <a:defRPr>
                <a:solidFill>
                  <a:schemeClr val="tx1"/>
                </a:solidFill>
                <a:latin typeface="Century Gothic" panose="020B0502020202020204" pitchFamily="34" charset="0"/>
              </a:defRPr>
            </a:lvl8pPr>
            <a:lvl9pPr marL="3886200" indent="-228600" algn="ctr"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b="1" dirty="0">
                <a:solidFill>
                  <a:srgbClr val="7030A0"/>
                </a:solidFill>
              </a:rPr>
              <a:t>Score 0-9</a:t>
            </a:r>
          </a:p>
          <a:p>
            <a:pPr eaLnBrk="1" hangingPunct="1"/>
            <a:r>
              <a:rPr lang="en-GB" altLang="en-US" b="1" dirty="0">
                <a:solidFill>
                  <a:srgbClr val="7030A0"/>
                </a:solidFill>
              </a:rPr>
              <a:t>Score </a:t>
            </a:r>
            <a:r>
              <a:rPr lang="en-US" altLang="en-US" b="1" dirty="0">
                <a:solidFill>
                  <a:srgbClr val="7030A0"/>
                </a:solidFill>
              </a:rPr>
              <a:t>≥2 is high risk</a:t>
            </a:r>
            <a:r>
              <a:rPr lang="en-GB" altLang="en-US" b="1" dirty="0">
                <a:solidFill>
                  <a:srgbClr val="7030A0"/>
                </a:solidFill>
              </a:rPr>
              <a:t> </a:t>
            </a:r>
            <a:endParaRPr lang="en-US" altLang="en-US" b="1" dirty="0">
              <a:solidFill>
                <a:srgbClr val="7030A0"/>
              </a:solidFill>
            </a:endParaRPr>
          </a:p>
        </p:txBody>
      </p:sp>
      <p:sp>
        <p:nvSpPr>
          <p:cNvPr id="2" name="Rectangle 1"/>
          <p:cNvSpPr/>
          <p:nvPr/>
        </p:nvSpPr>
        <p:spPr>
          <a:xfrm>
            <a:off x="352878" y="4964112"/>
            <a:ext cx="8431893" cy="1815882"/>
          </a:xfrm>
          <a:prstGeom prst="rect">
            <a:avLst/>
          </a:prstGeom>
        </p:spPr>
        <p:txBody>
          <a:bodyPr wrap="square">
            <a:spAutoFit/>
          </a:bodyPr>
          <a:lstStyle/>
          <a:p>
            <a:r>
              <a:rPr lang="en-GB" sz="1600" dirty="0">
                <a:solidFill>
                  <a:schemeClr val="accent1">
                    <a:lumMod val="60000"/>
                    <a:lumOff val="40000"/>
                  </a:schemeClr>
                </a:solidFill>
              </a:rPr>
              <a:t>Atrial fibrillation: </a:t>
            </a:r>
            <a:r>
              <a:rPr lang="en-GB" sz="1600" dirty="0" smtClean="0">
                <a:solidFill>
                  <a:schemeClr val="accent1">
                    <a:lumMod val="60000"/>
                    <a:lumOff val="40000"/>
                  </a:schemeClr>
                </a:solidFill>
              </a:rPr>
              <a:t>diagnosis and management NICE </a:t>
            </a:r>
            <a:r>
              <a:rPr lang="en-GB" sz="1600" dirty="0">
                <a:solidFill>
                  <a:schemeClr val="accent1">
                    <a:lumMod val="60000"/>
                    <a:lumOff val="40000"/>
                  </a:schemeClr>
                </a:solidFill>
              </a:rPr>
              <a:t>guideline Published: </a:t>
            </a:r>
            <a:r>
              <a:rPr lang="en-GB" sz="1600" dirty="0" smtClean="0">
                <a:solidFill>
                  <a:schemeClr val="accent1">
                    <a:lumMod val="60000"/>
                    <a:lumOff val="40000"/>
                  </a:schemeClr>
                </a:solidFill>
              </a:rPr>
              <a:t>27 April 2021 www.nice.org.uk/guidance/NG196</a:t>
            </a:r>
          </a:p>
          <a:p>
            <a:r>
              <a:rPr lang="en-GB" sz="1600" b="1" dirty="0" smtClean="0">
                <a:solidFill>
                  <a:schemeClr val="accent1">
                    <a:lumMod val="60000"/>
                    <a:lumOff val="40000"/>
                  </a:schemeClr>
                </a:solidFill>
              </a:rPr>
              <a:t>1.2.2 </a:t>
            </a:r>
            <a:r>
              <a:rPr lang="en-GB" sz="1600" dirty="0"/>
              <a:t>Use the </a:t>
            </a:r>
            <a:r>
              <a:rPr lang="en-GB" sz="1600" u="sng" dirty="0">
                <a:hlinkClick r:id="rId2"/>
              </a:rPr>
              <a:t>ORBIT bleeding risk score</a:t>
            </a:r>
            <a:r>
              <a:rPr lang="en-GB" sz="1600" dirty="0"/>
              <a:t> because evidence shows that it has a higher accuracy in predicting absolute bleeding risk than other bleeding risk tools. Accurate knowledge of bleeding risk supports shared decision making and has practical benefits, for example, increasing patient confidence and willingness to accept treatment when risk is low and prompting discussion of risk reduction when risk is high.</a:t>
            </a:r>
            <a:endParaRPr lang="en-GB" sz="1600" dirty="0">
              <a:solidFill>
                <a:schemeClr val="accent1">
                  <a:lumMod val="60000"/>
                  <a:lumOff val="40000"/>
                </a:schemeClr>
              </a:solidFill>
            </a:endParaRPr>
          </a:p>
        </p:txBody>
      </p:sp>
    </p:spTree>
    <p:extLst>
      <p:ext uri="{BB962C8B-B14F-4D97-AF65-F5344CB8AC3E}">
        <p14:creationId xmlns:p14="http://schemas.microsoft.com/office/powerpoint/2010/main" val="2786879401"/>
      </p:ext>
    </p:extLst>
  </p:cSld>
  <p:clrMapOvr>
    <a:masterClrMapping/>
  </p:clrMapOvr>
  <p:transition advTm="120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lnSpc>
                <a:spcPct val="100000"/>
              </a:lnSpc>
              <a:spcBef>
                <a:spcPts val="0"/>
              </a:spcBef>
            </a:pPr>
            <a:r>
              <a:rPr lang="en-GB" sz="2400" b="1" cap="none" dirty="0">
                <a:solidFill>
                  <a:srgbClr val="7030A0"/>
                </a:solidFill>
                <a:latin typeface="Calibri" panose="020F0502020204030204" pitchFamily="34" charset="0"/>
                <a:ea typeface="+mn-ea"/>
                <a:cs typeface="Calibri" panose="020F0502020204030204" pitchFamily="34" charset="0"/>
              </a:rPr>
              <a:t>ORBIT Bleeding Risk Score for Atrial Fibrillation</a:t>
            </a:r>
            <a:br>
              <a:rPr lang="en-GB" sz="2400" b="1" cap="none" dirty="0">
                <a:solidFill>
                  <a:srgbClr val="7030A0"/>
                </a:solidFill>
                <a:latin typeface="Calibri" panose="020F0502020204030204" pitchFamily="34" charset="0"/>
                <a:ea typeface="+mn-ea"/>
                <a:cs typeface="Calibri" panose="020F0502020204030204" pitchFamily="34" charset="0"/>
              </a:rPr>
            </a:br>
            <a:r>
              <a:rPr lang="en-GB" sz="2400" b="1" cap="none" dirty="0">
                <a:solidFill>
                  <a:srgbClr val="7030A0"/>
                </a:solidFill>
                <a:latin typeface="Calibri" panose="020F0502020204030204" pitchFamily="34" charset="0"/>
                <a:ea typeface="+mn-ea"/>
                <a:cs typeface="Calibri" panose="020F0502020204030204" pitchFamily="34" charset="0"/>
              </a:rPr>
              <a:t>Predicts bleeding risk in patients on anticoagulation for AF.</a:t>
            </a:r>
          </a:p>
        </p:txBody>
      </p:sp>
      <p:sp>
        <p:nvSpPr>
          <p:cNvPr id="5" name="Text Placeholder 4"/>
          <p:cNvSpPr>
            <a:spLocks noGrp="1"/>
          </p:cNvSpPr>
          <p:nvPr>
            <p:ph sz="half" idx="1"/>
          </p:nvPr>
        </p:nvSpPr>
        <p:spPr/>
        <p:txBody>
          <a:bodyPr>
            <a:normAutofit fontScale="92500" lnSpcReduction="20000"/>
          </a:bodyPr>
          <a:lstStyle/>
          <a:p>
            <a:endParaRPr lang="en-GB" dirty="0"/>
          </a:p>
          <a:p>
            <a:r>
              <a:rPr lang="en-GB" dirty="0" smtClean="0">
                <a:solidFill>
                  <a:srgbClr val="7030A0"/>
                </a:solidFill>
              </a:rPr>
              <a:t>Sex  Male    Female</a:t>
            </a:r>
            <a:endParaRPr lang="en-GB" dirty="0">
              <a:solidFill>
                <a:srgbClr val="7030A0"/>
              </a:solidFill>
            </a:endParaRPr>
          </a:p>
          <a:p>
            <a:r>
              <a:rPr lang="en-GB" dirty="0">
                <a:solidFill>
                  <a:srgbClr val="7030A0"/>
                </a:solidFill>
              </a:rPr>
              <a:t>Age &gt;74 </a:t>
            </a:r>
            <a:r>
              <a:rPr lang="en-GB" dirty="0" smtClean="0">
                <a:solidFill>
                  <a:srgbClr val="7030A0"/>
                </a:solidFill>
              </a:rPr>
              <a:t>years No 0 Yes+1</a:t>
            </a:r>
            <a:endParaRPr lang="en-GB" dirty="0">
              <a:solidFill>
                <a:srgbClr val="7030A0"/>
              </a:solidFill>
            </a:endParaRPr>
          </a:p>
          <a:p>
            <a:r>
              <a:rPr lang="en-GB" dirty="0">
                <a:solidFill>
                  <a:srgbClr val="7030A0"/>
                </a:solidFill>
              </a:rPr>
              <a:t>Bleeding history</a:t>
            </a:r>
          </a:p>
          <a:p>
            <a:r>
              <a:rPr lang="en-GB" dirty="0">
                <a:solidFill>
                  <a:srgbClr val="7030A0"/>
                </a:solidFill>
              </a:rPr>
              <a:t>Any history of GI bleeding, intracranial bleeding, or </a:t>
            </a:r>
            <a:r>
              <a:rPr lang="en-GB" dirty="0" err="1">
                <a:solidFill>
                  <a:srgbClr val="7030A0"/>
                </a:solidFill>
              </a:rPr>
              <a:t>hemorrhagic</a:t>
            </a:r>
            <a:r>
              <a:rPr lang="en-GB" dirty="0">
                <a:solidFill>
                  <a:srgbClr val="7030A0"/>
                </a:solidFill>
              </a:rPr>
              <a:t> stroke</a:t>
            </a:r>
          </a:p>
          <a:p>
            <a:r>
              <a:rPr lang="en-GB" dirty="0" smtClean="0">
                <a:solidFill>
                  <a:srgbClr val="7030A0"/>
                </a:solidFill>
              </a:rPr>
              <a:t>No 0      Yes+2</a:t>
            </a:r>
            <a:endParaRPr lang="en-GB" dirty="0">
              <a:solidFill>
                <a:srgbClr val="7030A0"/>
              </a:solidFill>
            </a:endParaRPr>
          </a:p>
          <a:p>
            <a:r>
              <a:rPr lang="en-GB" dirty="0">
                <a:solidFill>
                  <a:srgbClr val="7030A0"/>
                </a:solidFill>
              </a:rPr>
              <a:t>GFR &lt;60 mL/min/1.73 m2</a:t>
            </a:r>
          </a:p>
          <a:p>
            <a:r>
              <a:rPr lang="en-GB" dirty="0" smtClean="0">
                <a:solidFill>
                  <a:srgbClr val="7030A0"/>
                </a:solidFill>
              </a:rPr>
              <a:t>No 0  Yes+1</a:t>
            </a:r>
            <a:endParaRPr lang="en-GB" dirty="0">
              <a:solidFill>
                <a:srgbClr val="7030A0"/>
              </a:solidFill>
            </a:endParaRPr>
          </a:p>
          <a:p>
            <a:r>
              <a:rPr lang="en-GB" dirty="0">
                <a:solidFill>
                  <a:srgbClr val="7030A0"/>
                </a:solidFill>
              </a:rPr>
              <a:t>Treatment with antiplatelet agents</a:t>
            </a:r>
          </a:p>
          <a:p>
            <a:r>
              <a:rPr lang="en-GB" dirty="0" smtClean="0">
                <a:solidFill>
                  <a:srgbClr val="7030A0"/>
                </a:solidFill>
              </a:rPr>
              <a:t>No 0   Yes +1</a:t>
            </a:r>
          </a:p>
          <a:p>
            <a:endParaRPr lang="en-GB" dirty="0"/>
          </a:p>
          <a:p>
            <a:endParaRPr lang="en-GB" dirty="0" smtClean="0"/>
          </a:p>
          <a:p>
            <a:endParaRPr lang="en-GB" dirty="0"/>
          </a:p>
          <a:p>
            <a:endParaRPr lang="en-GB" dirty="0"/>
          </a:p>
        </p:txBody>
      </p:sp>
      <p:sp>
        <p:nvSpPr>
          <p:cNvPr id="10" name="Content Placeholder 9"/>
          <p:cNvSpPr>
            <a:spLocks noGrp="1"/>
          </p:cNvSpPr>
          <p:nvPr>
            <p:ph sz="half" idx="2"/>
          </p:nvPr>
        </p:nvSpPr>
        <p:spPr/>
        <p:txBody>
          <a:bodyPr>
            <a:normAutofit fontScale="92500" lnSpcReduction="20000"/>
          </a:bodyPr>
          <a:lstStyle/>
          <a:p>
            <a:endParaRPr lang="en-GB" dirty="0" smtClean="0"/>
          </a:p>
          <a:p>
            <a:r>
              <a:rPr lang="en-GB" dirty="0" smtClean="0">
                <a:solidFill>
                  <a:srgbClr val="7030A0"/>
                </a:solidFill>
              </a:rPr>
              <a:t>Score:</a:t>
            </a:r>
          </a:p>
          <a:p>
            <a:endParaRPr lang="en-GB" dirty="0">
              <a:solidFill>
                <a:srgbClr val="7030A0"/>
              </a:solidFill>
            </a:endParaRPr>
          </a:p>
          <a:p>
            <a:r>
              <a:rPr lang="en-GB" dirty="0" smtClean="0">
                <a:solidFill>
                  <a:srgbClr val="7030A0"/>
                </a:solidFill>
              </a:rPr>
              <a:t>2 points= low bleeding risk. 2.4 bleeds per 100 patient years</a:t>
            </a:r>
          </a:p>
          <a:p>
            <a:endParaRPr lang="en-GB" dirty="0">
              <a:solidFill>
                <a:srgbClr val="7030A0"/>
              </a:solidFill>
            </a:endParaRPr>
          </a:p>
          <a:p>
            <a:r>
              <a:rPr lang="en-GB" dirty="0" smtClean="0">
                <a:solidFill>
                  <a:srgbClr val="7030A0"/>
                </a:solidFill>
              </a:rPr>
              <a:t>3 points= medium bleeding risk. 4.7.bleeds per 100 patient years</a:t>
            </a:r>
          </a:p>
          <a:p>
            <a:endParaRPr lang="en-GB" dirty="0">
              <a:solidFill>
                <a:srgbClr val="7030A0"/>
              </a:solidFill>
            </a:endParaRPr>
          </a:p>
          <a:p>
            <a:r>
              <a:rPr lang="en-GB" dirty="0">
                <a:solidFill>
                  <a:srgbClr val="7030A0"/>
                </a:solidFill>
              </a:rPr>
              <a:t>4 points </a:t>
            </a:r>
            <a:r>
              <a:rPr lang="en-GB" dirty="0" smtClean="0">
                <a:solidFill>
                  <a:srgbClr val="7030A0"/>
                </a:solidFill>
              </a:rPr>
              <a:t>=high </a:t>
            </a:r>
            <a:r>
              <a:rPr lang="en-GB" dirty="0">
                <a:solidFill>
                  <a:srgbClr val="7030A0"/>
                </a:solidFill>
              </a:rPr>
              <a:t>bleeding risk 8.1 bleed per 100 patient years</a:t>
            </a:r>
          </a:p>
          <a:p>
            <a:endParaRPr lang="en-GB" dirty="0">
              <a:solidFill>
                <a:srgbClr val="7030A0"/>
              </a:solidFill>
            </a:endParaRPr>
          </a:p>
        </p:txBody>
      </p:sp>
    </p:spTree>
    <p:extLst>
      <p:ext uri="{BB962C8B-B14F-4D97-AF65-F5344CB8AC3E}">
        <p14:creationId xmlns:p14="http://schemas.microsoft.com/office/powerpoint/2010/main" val="2200605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26626" name="Title 1"/>
          <p:cNvSpPr>
            <a:spLocks noGrp="1"/>
          </p:cNvSpPr>
          <p:nvPr>
            <p:ph type="title" idx="4294967295"/>
          </p:nvPr>
        </p:nvSpPr>
        <p:spPr bwMode="auto">
          <a:xfrm>
            <a:off x="622536" y="196261"/>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400" b="1" kern="0" cap="none" dirty="0">
                <a:solidFill>
                  <a:srgbClr val="7030A0"/>
                </a:solidFill>
                <a:latin typeface="Calibri"/>
                <a:cs typeface="+mj-cs"/>
              </a:rPr>
              <a:t>Devices (ICDs &amp; PPMs)</a:t>
            </a:r>
            <a:endParaRPr lang="en-US" altLang="en-US" sz="3600" b="1" dirty="0" smtClean="0">
              <a:solidFill>
                <a:srgbClr val="7030A0"/>
              </a:solidFill>
              <a:latin typeface="+mj-lt"/>
            </a:endParaRPr>
          </a:p>
        </p:txBody>
      </p:sp>
      <p:sp>
        <p:nvSpPr>
          <p:cNvPr id="3" name="Content Placeholder 2"/>
          <p:cNvSpPr>
            <a:spLocks noGrp="1"/>
          </p:cNvSpPr>
          <p:nvPr>
            <p:ph sz="half" idx="4294967295"/>
          </p:nvPr>
        </p:nvSpPr>
        <p:spPr>
          <a:xfrm>
            <a:off x="622535" y="1994262"/>
            <a:ext cx="7942525" cy="4055825"/>
          </a:xfrm>
        </p:spPr>
        <p:txBody>
          <a:bodyPr/>
          <a:lstStyle/>
          <a:p>
            <a:pPr marL="457200" indent="-457200">
              <a:buFont typeface="Arial" panose="020B0604020202020204" pitchFamily="34" charset="0"/>
              <a:buChar char="•"/>
              <a:defRPr/>
            </a:pPr>
            <a:r>
              <a:rPr lang="en-GB" dirty="0" smtClean="0">
                <a:solidFill>
                  <a:srgbClr val="7030A0"/>
                </a:solidFill>
              </a:rPr>
              <a:t>Its complicated!</a:t>
            </a:r>
          </a:p>
          <a:p>
            <a:pPr marL="457200" indent="-457200">
              <a:buFont typeface="Arial" panose="020B0604020202020204" pitchFamily="34" charset="0"/>
              <a:buChar char="•"/>
              <a:defRPr/>
            </a:pPr>
            <a:r>
              <a:rPr lang="en-GB" dirty="0" smtClean="0">
                <a:solidFill>
                  <a:srgbClr val="7030A0"/>
                </a:solidFill>
              </a:rPr>
              <a:t>PPMs-for heart block</a:t>
            </a:r>
          </a:p>
          <a:p>
            <a:pPr marL="457200" indent="-457200">
              <a:buFont typeface="Arial" panose="020B0604020202020204" pitchFamily="34" charset="0"/>
              <a:buChar char="•"/>
              <a:defRPr/>
            </a:pPr>
            <a:r>
              <a:rPr lang="en-GB" dirty="0" smtClean="0">
                <a:solidFill>
                  <a:srgbClr val="7030A0"/>
                </a:solidFill>
              </a:rPr>
              <a:t>CRTDs- for heart failure with LBBB at risk of VF or VT</a:t>
            </a:r>
          </a:p>
          <a:p>
            <a:pPr marL="457200" indent="-457200">
              <a:buFont typeface="Arial" panose="020B0604020202020204" pitchFamily="34" charset="0"/>
              <a:buChar char="•"/>
              <a:defRPr/>
            </a:pPr>
            <a:r>
              <a:rPr lang="en-GB" dirty="0" smtClean="0">
                <a:solidFill>
                  <a:srgbClr val="7030A0"/>
                </a:solidFill>
              </a:rPr>
              <a:t>CRT-P for those with HF and LBBB for whom defibrillation would not be appropriate</a:t>
            </a:r>
          </a:p>
          <a:p>
            <a:pPr marL="457200" indent="-457200">
              <a:buFont typeface="Arial" panose="020B0604020202020204" pitchFamily="34" charset="0"/>
              <a:buChar char="•"/>
              <a:defRPr/>
            </a:pPr>
            <a:r>
              <a:rPr lang="en-GB" dirty="0" smtClean="0">
                <a:solidFill>
                  <a:srgbClr val="7030A0"/>
                </a:solidFill>
              </a:rPr>
              <a:t>ICDs for those at high risk of persistent VT or previous VF.</a:t>
            </a:r>
          </a:p>
          <a:p>
            <a:pPr marL="0" indent="0">
              <a:buFontTx/>
              <a:buNone/>
              <a:defRPr/>
            </a:pPr>
            <a:endParaRPr lang="en-GB" dirty="0">
              <a:solidFill>
                <a:srgbClr val="7030A0"/>
              </a:solidFill>
            </a:endParaRPr>
          </a:p>
          <a:p>
            <a:pPr marL="0" indent="0" algn="ctr">
              <a:buFontTx/>
              <a:buNone/>
              <a:defRPr/>
            </a:pPr>
            <a:r>
              <a:rPr lang="en-GB" dirty="0" smtClean="0">
                <a:solidFill>
                  <a:srgbClr val="7030A0"/>
                </a:solidFill>
              </a:rPr>
              <a:t>20% patients dying with an active ICD in situ receive shock(s) as they are dying</a:t>
            </a:r>
            <a:endParaRPr lang="en-US" dirty="0">
              <a:solidFill>
                <a:srgbClr val="7030A0"/>
              </a:solidFill>
            </a:endParaRPr>
          </a:p>
        </p:txBody>
      </p:sp>
    </p:spTree>
    <p:extLst>
      <p:ext uri="{BB962C8B-B14F-4D97-AF65-F5344CB8AC3E}">
        <p14:creationId xmlns:p14="http://schemas.microsoft.com/office/powerpoint/2010/main" val="676314610"/>
      </p:ext>
    </p:extLst>
  </p:cSld>
  <p:clrMapOvr>
    <a:masterClrMapping/>
  </p:clrMapOvr>
  <p:transition advTm="120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sz="4800" dirty="0" smtClean="0"/>
              <a:t>AN ILLUSTRATION</a:t>
            </a:r>
            <a:endParaRPr lang="en-GB" sz="4800" dirty="0"/>
          </a:p>
        </p:txBody>
      </p:sp>
    </p:spTree>
    <p:extLst>
      <p:ext uri="{BB962C8B-B14F-4D97-AF65-F5344CB8AC3E}">
        <p14:creationId xmlns:p14="http://schemas.microsoft.com/office/powerpoint/2010/main" val="74807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5119" y="381124"/>
            <a:ext cx="3862378" cy="5200691"/>
          </a:xfrm>
        </p:spPr>
        <p:txBody>
          <a:bodyPr>
            <a:normAutofit fontScale="92500" lnSpcReduction="10000"/>
          </a:bodyPr>
          <a:lstStyle/>
          <a:p>
            <a:r>
              <a:rPr lang="en-GB" sz="3200" b="1" dirty="0" smtClean="0">
                <a:solidFill>
                  <a:srgbClr val="7030A0"/>
                </a:solidFill>
              </a:rPr>
              <a:t>Mr PW</a:t>
            </a:r>
          </a:p>
          <a:p>
            <a:endParaRPr lang="en-GB" sz="3200" dirty="0"/>
          </a:p>
          <a:p>
            <a:pPr marL="342900" indent="-342900">
              <a:buFont typeface="Arial" panose="020B0604020202020204" pitchFamily="34" charset="0"/>
              <a:buChar char="•"/>
            </a:pPr>
            <a:r>
              <a:rPr lang="en-GB" sz="2400" dirty="0" smtClean="0">
                <a:solidFill>
                  <a:srgbClr val="7030A0"/>
                </a:solidFill>
              </a:rPr>
              <a:t>84 years old. Severe heart failure, EF 23%. CRT-D, atrial fibrillation, COPD, NIDDM, renal impairment, gout, peripheral vascular disease, previous CVA</a:t>
            </a:r>
          </a:p>
          <a:p>
            <a:pPr marL="342900" indent="-342900">
              <a:buFont typeface="Arial" panose="020B0604020202020204" pitchFamily="34" charset="0"/>
              <a:buChar char="•"/>
            </a:pPr>
            <a:r>
              <a:rPr lang="en-GB" sz="2400" dirty="0" smtClean="0">
                <a:solidFill>
                  <a:srgbClr val="7030A0"/>
                </a:solidFill>
              </a:rPr>
              <a:t>3 admissions in last 6 months. 2 for decompensated heart failure, 1 with infective exacerbation of COPD.</a:t>
            </a:r>
          </a:p>
          <a:p>
            <a:pPr marL="342900" indent="-342900">
              <a:buFont typeface="Arial" panose="020B0604020202020204" pitchFamily="34" charset="0"/>
              <a:buChar char="•"/>
            </a:pPr>
            <a:r>
              <a:rPr lang="en-GB" sz="2400" dirty="0" smtClean="0">
                <a:solidFill>
                  <a:srgbClr val="7030A0"/>
                </a:solidFill>
              </a:rPr>
              <a:t>General significant decline in last 6 months</a:t>
            </a:r>
          </a:p>
          <a:p>
            <a:pPr marL="342900" indent="-342900">
              <a:buFont typeface="Arial" panose="020B0604020202020204" pitchFamily="34" charset="0"/>
              <a:buChar char="•"/>
            </a:pPr>
            <a:r>
              <a:rPr lang="en-GB" sz="2400" dirty="0" smtClean="0">
                <a:solidFill>
                  <a:srgbClr val="7030A0"/>
                </a:solidFill>
              </a:rPr>
              <a:t>Some cognitive impairment</a:t>
            </a:r>
          </a:p>
          <a:p>
            <a:pPr marL="342900" indent="-342900">
              <a:buFont typeface="Arial" panose="020B0604020202020204" pitchFamily="34" charset="0"/>
              <a:buChar char="•"/>
            </a:pPr>
            <a:r>
              <a:rPr lang="en-GB" sz="2400" dirty="0" smtClean="0">
                <a:solidFill>
                  <a:srgbClr val="7030A0"/>
                </a:solidFill>
              </a:rPr>
              <a:t>CRT-D has never fired</a:t>
            </a:r>
            <a:endParaRPr lang="en-GB" sz="24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133" y="1616128"/>
            <a:ext cx="3892673" cy="2730681"/>
          </a:xfrm>
          <a:prstGeom prst="rect">
            <a:avLst/>
          </a:prstGeom>
        </p:spPr>
      </p:pic>
    </p:spTree>
    <p:extLst>
      <p:ext uri="{BB962C8B-B14F-4D97-AF65-F5344CB8AC3E}">
        <p14:creationId xmlns:p14="http://schemas.microsoft.com/office/powerpoint/2010/main" val="106326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GB" sz="3200" b="1" dirty="0" smtClean="0">
                <a:solidFill>
                  <a:srgbClr val="7030A0"/>
                </a:solidFill>
              </a:rPr>
              <a:t>MR PW</a:t>
            </a:r>
          </a:p>
          <a:p>
            <a:endParaRPr lang="en-GB" sz="3200" dirty="0"/>
          </a:p>
          <a:p>
            <a:r>
              <a:rPr lang="en-GB" sz="2400" dirty="0" smtClean="0">
                <a:solidFill>
                  <a:srgbClr val="7030A0"/>
                </a:solidFill>
              </a:rPr>
              <a:t>Current medication</a:t>
            </a:r>
            <a:endParaRPr lang="en-GB" sz="2400" dirty="0">
              <a:solidFill>
                <a:srgbClr val="7030A0"/>
              </a:solidFill>
            </a:endParaRPr>
          </a:p>
          <a:p>
            <a:endParaRPr lang="en-GB" sz="2400" dirty="0" smtClean="0">
              <a:solidFill>
                <a:srgbClr val="7030A0"/>
              </a:solidFill>
            </a:endParaRPr>
          </a:p>
          <a:p>
            <a:r>
              <a:rPr lang="en-GB" dirty="0">
                <a:solidFill>
                  <a:srgbClr val="7030A0"/>
                </a:solidFill>
              </a:rPr>
              <a:t>Bisoprolol </a:t>
            </a:r>
            <a:r>
              <a:rPr lang="en-GB" dirty="0" smtClean="0">
                <a:solidFill>
                  <a:srgbClr val="7030A0"/>
                </a:solidFill>
              </a:rPr>
              <a:t>7.5 </a:t>
            </a:r>
            <a:r>
              <a:rPr lang="en-GB" dirty="0">
                <a:solidFill>
                  <a:srgbClr val="7030A0"/>
                </a:solidFill>
              </a:rPr>
              <a:t>mg twice daily	</a:t>
            </a:r>
            <a:r>
              <a:rPr lang="en-GB" dirty="0" smtClean="0">
                <a:solidFill>
                  <a:srgbClr val="7030A0"/>
                </a:solidFill>
              </a:rPr>
              <a:t>     Allopurinol </a:t>
            </a:r>
            <a:r>
              <a:rPr lang="en-GB" dirty="0">
                <a:solidFill>
                  <a:srgbClr val="7030A0"/>
                </a:solidFill>
              </a:rPr>
              <a:t>100 mg daily</a:t>
            </a:r>
            <a:br>
              <a:rPr lang="en-GB" dirty="0">
                <a:solidFill>
                  <a:srgbClr val="7030A0"/>
                </a:solidFill>
              </a:rPr>
            </a:br>
            <a:r>
              <a:rPr lang="en-GB" dirty="0">
                <a:solidFill>
                  <a:srgbClr val="7030A0"/>
                </a:solidFill>
              </a:rPr>
              <a:t>Lansoprazole 30 mg </a:t>
            </a:r>
            <a:r>
              <a:rPr lang="en-GB" dirty="0" smtClean="0">
                <a:solidFill>
                  <a:srgbClr val="7030A0"/>
                </a:solidFill>
              </a:rPr>
              <a:t>at night	     </a:t>
            </a:r>
            <a:r>
              <a:rPr lang="en-GB" dirty="0" err="1" smtClean="0">
                <a:solidFill>
                  <a:srgbClr val="7030A0"/>
                </a:solidFill>
              </a:rPr>
              <a:t>Ultibro</a:t>
            </a:r>
            <a:r>
              <a:rPr lang="en-GB" dirty="0" smtClean="0">
                <a:solidFill>
                  <a:srgbClr val="7030A0"/>
                </a:solidFill>
              </a:rPr>
              <a:t> </a:t>
            </a:r>
            <a:r>
              <a:rPr lang="en-GB" dirty="0" err="1">
                <a:solidFill>
                  <a:srgbClr val="7030A0"/>
                </a:solidFill>
              </a:rPr>
              <a:t>Breezhaler</a:t>
            </a:r>
            <a:r>
              <a:rPr lang="en-GB" dirty="0">
                <a:solidFill>
                  <a:srgbClr val="7030A0"/>
                </a:solidFill>
              </a:rPr>
              <a:t> one puff daily</a:t>
            </a:r>
            <a:br>
              <a:rPr lang="en-GB" dirty="0">
                <a:solidFill>
                  <a:srgbClr val="7030A0"/>
                </a:solidFill>
              </a:rPr>
            </a:br>
            <a:r>
              <a:rPr lang="en-GB" dirty="0">
                <a:solidFill>
                  <a:srgbClr val="7030A0"/>
                </a:solidFill>
              </a:rPr>
              <a:t>Ezetimibe 10 mg daily	</a:t>
            </a:r>
            <a:r>
              <a:rPr lang="en-GB" dirty="0" smtClean="0">
                <a:solidFill>
                  <a:srgbClr val="7030A0"/>
                </a:solidFill>
              </a:rPr>
              <a:t>              Bumetanide </a:t>
            </a:r>
            <a:r>
              <a:rPr lang="en-GB" dirty="0">
                <a:solidFill>
                  <a:srgbClr val="7030A0"/>
                </a:solidFill>
              </a:rPr>
              <a:t>1 mg daily</a:t>
            </a:r>
            <a:br>
              <a:rPr lang="en-GB" dirty="0">
                <a:solidFill>
                  <a:srgbClr val="7030A0"/>
                </a:solidFill>
              </a:rPr>
            </a:br>
            <a:r>
              <a:rPr lang="en-GB" dirty="0">
                <a:solidFill>
                  <a:srgbClr val="7030A0"/>
                </a:solidFill>
              </a:rPr>
              <a:t>Sodium chloride nebulisers	</a:t>
            </a:r>
            <a:r>
              <a:rPr lang="en-GB" dirty="0" smtClean="0">
                <a:solidFill>
                  <a:srgbClr val="7030A0"/>
                </a:solidFill>
              </a:rPr>
              <a:t>     Metformin 500mg twice daily</a:t>
            </a:r>
          </a:p>
          <a:p>
            <a:r>
              <a:rPr lang="en-GB" dirty="0" smtClean="0">
                <a:solidFill>
                  <a:srgbClr val="7030A0"/>
                </a:solidFill>
              </a:rPr>
              <a:t>Entresto </a:t>
            </a:r>
            <a:r>
              <a:rPr lang="en-GB" dirty="0">
                <a:solidFill>
                  <a:srgbClr val="7030A0"/>
                </a:solidFill>
              </a:rPr>
              <a:t>97/103 1 tablet twice </a:t>
            </a:r>
            <a:r>
              <a:rPr lang="en-GB" dirty="0" smtClean="0">
                <a:solidFill>
                  <a:srgbClr val="7030A0"/>
                </a:solidFill>
              </a:rPr>
              <a:t>daily</a:t>
            </a:r>
          </a:p>
          <a:p>
            <a:r>
              <a:rPr lang="en-GB" dirty="0" smtClean="0">
                <a:solidFill>
                  <a:srgbClr val="7030A0"/>
                </a:solidFill>
              </a:rPr>
              <a:t>Salbutamol </a:t>
            </a:r>
            <a:r>
              <a:rPr lang="en-GB" dirty="0">
                <a:solidFill>
                  <a:srgbClr val="7030A0"/>
                </a:solidFill>
              </a:rPr>
              <a:t>inhaler used if needed</a:t>
            </a:r>
          </a:p>
          <a:p>
            <a:r>
              <a:rPr lang="en-GB" dirty="0" smtClean="0">
                <a:solidFill>
                  <a:srgbClr val="7030A0"/>
                </a:solidFill>
              </a:rPr>
              <a:t>Prednisolone </a:t>
            </a:r>
            <a:r>
              <a:rPr lang="en-GB" dirty="0">
                <a:solidFill>
                  <a:srgbClr val="7030A0"/>
                </a:solidFill>
              </a:rPr>
              <a:t>15 mg daily (reduced from 40 mg daily, to be further reduced by 5 mg every three days for gout</a:t>
            </a:r>
            <a:r>
              <a:rPr lang="en-GB" dirty="0" smtClean="0">
                <a:solidFill>
                  <a:srgbClr val="7030A0"/>
                </a:solidFill>
              </a:rPr>
              <a:t>)</a:t>
            </a:r>
          </a:p>
          <a:p>
            <a:r>
              <a:rPr lang="en-GB" dirty="0" smtClean="0">
                <a:solidFill>
                  <a:srgbClr val="7030A0"/>
                </a:solidFill>
              </a:rPr>
              <a:t>Ferrous sulphate 200mg three times daily</a:t>
            </a:r>
          </a:p>
          <a:p>
            <a:r>
              <a:rPr lang="en-GB" dirty="0" smtClean="0">
                <a:solidFill>
                  <a:srgbClr val="7030A0"/>
                </a:solidFill>
              </a:rPr>
              <a:t>Movicol 2 sachets twice daily</a:t>
            </a:r>
            <a:endParaRPr lang="en-GB" dirty="0">
              <a:solidFill>
                <a:srgbClr val="7030A0"/>
              </a:solidFill>
            </a:endParaRPr>
          </a:p>
          <a:p>
            <a:endParaRPr lang="en-GB" sz="2400" dirty="0"/>
          </a:p>
        </p:txBody>
      </p:sp>
    </p:spTree>
    <p:extLst>
      <p:ext uri="{BB962C8B-B14F-4D97-AF65-F5344CB8AC3E}">
        <p14:creationId xmlns:p14="http://schemas.microsoft.com/office/powerpoint/2010/main" val="3679514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5119" y="381122"/>
            <a:ext cx="4036550" cy="5200691"/>
          </a:xfrm>
        </p:spPr>
        <p:txBody>
          <a:bodyPr>
            <a:normAutofit/>
          </a:bodyPr>
          <a:lstStyle/>
          <a:p>
            <a:r>
              <a:rPr lang="en-GB" sz="3200" b="1" dirty="0" smtClean="0">
                <a:solidFill>
                  <a:srgbClr val="7030A0"/>
                </a:solidFill>
              </a:rPr>
              <a:t>Current issues:</a:t>
            </a:r>
            <a:endParaRPr lang="en-GB" sz="3200" b="1" dirty="0">
              <a:solidFill>
                <a:srgbClr val="7030A0"/>
              </a:solidFill>
            </a:endParaRPr>
          </a:p>
          <a:p>
            <a:endParaRPr lang="en-GB" sz="3200" dirty="0" smtClean="0"/>
          </a:p>
          <a:p>
            <a:pPr marL="342900" indent="-342900">
              <a:buFont typeface="Arial" panose="020B0604020202020204" pitchFamily="34" charset="0"/>
              <a:buChar char="•"/>
            </a:pPr>
            <a:r>
              <a:rPr lang="en-GB" sz="2400" dirty="0" smtClean="0">
                <a:solidFill>
                  <a:srgbClr val="7030A0"/>
                </a:solidFill>
              </a:rPr>
              <a:t>Nausea</a:t>
            </a:r>
          </a:p>
          <a:p>
            <a:pPr marL="342900" indent="-342900">
              <a:buFont typeface="Arial" panose="020B0604020202020204" pitchFamily="34" charset="0"/>
              <a:buChar char="•"/>
            </a:pPr>
            <a:r>
              <a:rPr lang="en-GB" sz="2400" dirty="0" smtClean="0">
                <a:solidFill>
                  <a:srgbClr val="7030A0"/>
                </a:solidFill>
              </a:rPr>
              <a:t>Fatigue</a:t>
            </a:r>
          </a:p>
          <a:p>
            <a:pPr marL="342900" indent="-342900">
              <a:buFont typeface="Arial" panose="020B0604020202020204" pitchFamily="34" charset="0"/>
              <a:buChar char="•"/>
            </a:pPr>
            <a:r>
              <a:rPr lang="en-GB" sz="2400" dirty="0" smtClean="0">
                <a:solidFill>
                  <a:srgbClr val="7030A0"/>
                </a:solidFill>
              </a:rPr>
              <a:t>Aching in legs</a:t>
            </a:r>
          </a:p>
          <a:p>
            <a:pPr marL="342900" indent="-342900">
              <a:buFont typeface="Arial" panose="020B0604020202020204" pitchFamily="34" charset="0"/>
              <a:buChar char="•"/>
            </a:pPr>
            <a:r>
              <a:rPr lang="en-GB" sz="2400" dirty="0" smtClean="0">
                <a:solidFill>
                  <a:srgbClr val="7030A0"/>
                </a:solidFill>
              </a:rPr>
              <a:t>Constipation/diarrhoea</a:t>
            </a:r>
          </a:p>
          <a:p>
            <a:pPr marL="342900" indent="-342900">
              <a:buFont typeface="Arial" panose="020B0604020202020204" pitchFamily="34" charset="0"/>
              <a:buChar char="•"/>
            </a:pPr>
            <a:r>
              <a:rPr lang="en-GB" sz="2400" dirty="0" smtClean="0">
                <a:solidFill>
                  <a:srgbClr val="7030A0"/>
                </a:solidFill>
              </a:rPr>
              <a:t>Breathlessness on exertion</a:t>
            </a:r>
          </a:p>
          <a:p>
            <a:pPr marL="342900" indent="-342900">
              <a:buFont typeface="Arial" panose="020B0604020202020204" pitchFamily="34" charset="0"/>
              <a:buChar char="•"/>
            </a:pPr>
            <a:r>
              <a:rPr lang="en-GB" sz="2400" dirty="0" smtClean="0">
                <a:solidFill>
                  <a:srgbClr val="7030A0"/>
                </a:solidFill>
              </a:rPr>
              <a:t>Too may drugs</a:t>
            </a:r>
          </a:p>
          <a:p>
            <a:pPr marL="342900" indent="-342900">
              <a:buFont typeface="Arial" panose="020B0604020202020204" pitchFamily="34" charset="0"/>
              <a:buChar char="•"/>
            </a:pPr>
            <a:r>
              <a:rPr lang="en-GB" sz="2400" dirty="0" smtClean="0">
                <a:solidFill>
                  <a:srgbClr val="7030A0"/>
                </a:solidFill>
              </a:rPr>
              <a:t>Too many hospital appointments</a:t>
            </a:r>
          </a:p>
          <a:p>
            <a:pPr marL="342900" indent="-342900">
              <a:buFont typeface="Arial" panose="020B0604020202020204" pitchFamily="34" charset="0"/>
              <a:buChar char="•"/>
            </a:pPr>
            <a:r>
              <a:rPr lang="en-GB" sz="2400" dirty="0" smtClean="0">
                <a:solidFill>
                  <a:srgbClr val="7030A0"/>
                </a:solidFill>
              </a:rPr>
              <a:t>Frustrated in not being able to do the things that he wants to do</a:t>
            </a:r>
            <a:endParaRPr lang="en-GB" sz="2400" dirty="0">
              <a:solidFill>
                <a:srgbClr val="7030A0"/>
              </a:solidFill>
            </a:endParaRPr>
          </a:p>
        </p:txBody>
      </p:sp>
      <p:pic>
        <p:nvPicPr>
          <p:cNvPr id="3" name="Picture 2"/>
          <p:cNvPicPr>
            <a:picLocks noChangeAspect="1"/>
          </p:cNvPicPr>
          <p:nvPr/>
        </p:nvPicPr>
        <p:blipFill>
          <a:blip r:embed="rId2"/>
          <a:stretch>
            <a:fillRect/>
          </a:stretch>
        </p:blipFill>
        <p:spPr>
          <a:xfrm>
            <a:off x="4891436" y="1615846"/>
            <a:ext cx="3889585" cy="2731245"/>
          </a:xfrm>
          <a:prstGeom prst="rect">
            <a:avLst/>
          </a:prstGeom>
        </p:spPr>
      </p:pic>
    </p:spTree>
    <p:extLst>
      <p:ext uri="{BB962C8B-B14F-4D97-AF65-F5344CB8AC3E}">
        <p14:creationId xmlns:p14="http://schemas.microsoft.com/office/powerpoint/2010/main" val="8201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2" y="702105"/>
            <a:ext cx="6073093" cy="992224"/>
          </a:xfrm>
        </p:spPr>
        <p:txBody>
          <a:bodyPr/>
          <a:lstStyle/>
          <a:p>
            <a:r>
              <a:rPr lang="en-GB" sz="6000" b="1" dirty="0" smtClean="0">
                <a:latin typeface="Calibri" panose="020F0502020204030204" pitchFamily="34" charset="0"/>
                <a:cs typeface="Calibri" panose="020F0502020204030204" pitchFamily="34" charset="0"/>
              </a:rPr>
              <a:t>The Facts</a:t>
            </a:r>
            <a:endParaRPr lang="en-GB" sz="60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1"/>
          </p:nvPr>
        </p:nvSpPr>
        <p:spPr>
          <a:xfrm>
            <a:off x="457072" y="1493008"/>
            <a:ext cx="8021170" cy="3770310"/>
          </a:xfrm>
        </p:spPr>
        <p:txBody>
          <a:bodyPr>
            <a:normAutofit fontScale="92500" lnSpcReduction="10000"/>
          </a:bodyPr>
          <a:lstStyle/>
          <a:p>
            <a:pPr marL="342900" lvl="0" indent="-342900" algn="just" defTabSz="914400" fontAlgn="base">
              <a:spcBef>
                <a:spcPct val="20000"/>
              </a:spcBef>
              <a:spcAft>
                <a:spcPct val="0"/>
              </a:spcAft>
              <a:buClr>
                <a:srgbClr val="92D050"/>
              </a:buClr>
              <a:buFontTx/>
              <a:buChar char="•"/>
              <a:defRPr/>
            </a:pPr>
            <a:r>
              <a:rPr lang="en-GB" sz="2400" kern="0" dirty="0">
                <a:solidFill>
                  <a:srgbClr val="4F2683"/>
                </a:solidFill>
                <a:latin typeface="Calibri"/>
                <a:cs typeface="+mn-cs"/>
              </a:rPr>
              <a:t>‘A burgeoning clinical cohort with left ventricular systolic dysfunction’</a:t>
            </a:r>
          </a:p>
          <a:p>
            <a:pPr marL="342900" lvl="0" indent="-342900" algn="just" defTabSz="914400" fontAlgn="base">
              <a:spcBef>
                <a:spcPct val="20000"/>
              </a:spcBef>
              <a:spcAft>
                <a:spcPct val="0"/>
              </a:spcAft>
              <a:buClr>
                <a:srgbClr val="92D050"/>
              </a:buClr>
              <a:buFontTx/>
              <a:buChar char="•"/>
              <a:defRPr/>
            </a:pPr>
            <a:endParaRPr lang="en-GB" sz="2400" kern="0" dirty="0">
              <a:solidFill>
                <a:srgbClr val="4F2683"/>
              </a:solidFill>
              <a:latin typeface="Calibri"/>
              <a:cs typeface="+mn-cs"/>
            </a:endParaRPr>
          </a:p>
          <a:p>
            <a:pPr marL="342900" lvl="0" indent="-342900" algn="just" defTabSz="914400" fontAlgn="base">
              <a:spcBef>
                <a:spcPct val="20000"/>
              </a:spcBef>
              <a:spcAft>
                <a:spcPct val="0"/>
              </a:spcAft>
              <a:buClr>
                <a:srgbClr val="92D050"/>
              </a:buClr>
              <a:buFontTx/>
              <a:buChar char="•"/>
              <a:defRPr/>
            </a:pPr>
            <a:r>
              <a:rPr lang="en-GB" sz="2400" kern="0" dirty="0" err="1">
                <a:solidFill>
                  <a:srgbClr val="4F2683"/>
                </a:solidFill>
                <a:latin typeface="Calibri"/>
                <a:cs typeface="+mn-cs"/>
              </a:rPr>
              <a:t>Approx</a:t>
            </a:r>
            <a:r>
              <a:rPr lang="en-GB" sz="2400" kern="0" dirty="0">
                <a:solidFill>
                  <a:srgbClr val="4F2683"/>
                </a:solidFill>
                <a:latin typeface="Calibri"/>
                <a:cs typeface="+mn-cs"/>
              </a:rPr>
              <a:t> 900 000 people affected in the UK</a:t>
            </a:r>
          </a:p>
          <a:p>
            <a:pPr marL="342900" lvl="0" indent="-342900" algn="just" defTabSz="914400" fontAlgn="base">
              <a:spcBef>
                <a:spcPct val="20000"/>
              </a:spcBef>
              <a:spcAft>
                <a:spcPct val="0"/>
              </a:spcAft>
              <a:buClr>
                <a:srgbClr val="92D050"/>
              </a:buClr>
              <a:buFontTx/>
              <a:buChar char="•"/>
              <a:defRPr/>
            </a:pPr>
            <a:r>
              <a:rPr lang="en-GB" sz="2400" kern="0" dirty="0">
                <a:solidFill>
                  <a:srgbClr val="4F2683"/>
                </a:solidFill>
                <a:latin typeface="Calibri"/>
                <a:cs typeface="+mn-cs"/>
              </a:rPr>
              <a:t>60 000 new cases per year</a:t>
            </a:r>
          </a:p>
          <a:p>
            <a:pPr marL="342900" lvl="0" indent="-342900" algn="just" defTabSz="914400" fontAlgn="base">
              <a:spcBef>
                <a:spcPct val="20000"/>
              </a:spcBef>
              <a:spcAft>
                <a:spcPct val="0"/>
              </a:spcAft>
              <a:buClr>
                <a:srgbClr val="92D050"/>
              </a:buClr>
              <a:buFontTx/>
              <a:buChar char="•"/>
              <a:defRPr/>
            </a:pPr>
            <a:r>
              <a:rPr lang="en-GB" sz="2400" b="1" kern="0" dirty="0">
                <a:solidFill>
                  <a:srgbClr val="4F2683"/>
                </a:solidFill>
                <a:latin typeface="Calibri"/>
                <a:cs typeface="+mn-cs"/>
              </a:rPr>
              <a:t>Many with multiple comorbidities</a:t>
            </a:r>
          </a:p>
          <a:p>
            <a:pPr marL="342900" lvl="0" indent="-342900" algn="just" defTabSz="914400" fontAlgn="base">
              <a:spcBef>
                <a:spcPct val="20000"/>
              </a:spcBef>
              <a:spcAft>
                <a:spcPct val="0"/>
              </a:spcAft>
              <a:buClr>
                <a:srgbClr val="92D050"/>
              </a:buClr>
              <a:buFontTx/>
              <a:buChar char="•"/>
              <a:defRPr/>
            </a:pPr>
            <a:endParaRPr lang="en-GB" sz="2400" kern="0" dirty="0">
              <a:solidFill>
                <a:srgbClr val="4F2683"/>
              </a:solidFill>
              <a:latin typeface="Calibri"/>
              <a:cs typeface="+mn-cs"/>
            </a:endParaRPr>
          </a:p>
          <a:p>
            <a:pPr marL="342900" lvl="0" indent="-342900" algn="just" defTabSz="914400" fontAlgn="base">
              <a:spcBef>
                <a:spcPct val="20000"/>
              </a:spcBef>
              <a:spcAft>
                <a:spcPct val="0"/>
              </a:spcAft>
              <a:buClr>
                <a:srgbClr val="92D050"/>
              </a:buClr>
              <a:buFontTx/>
              <a:buChar char="•"/>
              <a:defRPr/>
            </a:pPr>
            <a:r>
              <a:rPr lang="en-GB" sz="2400" kern="0" dirty="0">
                <a:solidFill>
                  <a:srgbClr val="4F2683"/>
                </a:solidFill>
                <a:latin typeface="Calibri"/>
                <a:cs typeface="+mn-cs"/>
              </a:rPr>
              <a:t>A </a:t>
            </a:r>
            <a:r>
              <a:rPr lang="en-GB" sz="2400" b="1" kern="0" dirty="0">
                <a:solidFill>
                  <a:srgbClr val="4F2683"/>
                </a:solidFill>
                <a:latin typeface="Calibri"/>
                <a:cs typeface="+mn-cs"/>
              </a:rPr>
              <a:t>progressive, incurable and ultimately fatal </a:t>
            </a:r>
            <a:r>
              <a:rPr lang="en-GB" sz="2400" kern="0" dirty="0">
                <a:solidFill>
                  <a:srgbClr val="4F2683"/>
                </a:solidFill>
                <a:latin typeface="Calibri"/>
                <a:cs typeface="+mn-cs"/>
              </a:rPr>
              <a:t>long term condition</a:t>
            </a:r>
          </a:p>
          <a:p>
            <a:pPr lvl="0" algn="just" defTabSz="914400" fontAlgn="base">
              <a:spcBef>
                <a:spcPct val="20000"/>
              </a:spcBef>
              <a:spcAft>
                <a:spcPct val="0"/>
              </a:spcAft>
              <a:buClr>
                <a:srgbClr val="92D050"/>
              </a:buClr>
              <a:defRPr/>
            </a:pPr>
            <a:endParaRPr lang="en-GB" sz="1800" kern="0" dirty="0" smtClean="0">
              <a:solidFill>
                <a:srgbClr val="4F2683"/>
              </a:solidFill>
              <a:latin typeface="Calibri"/>
              <a:cs typeface="+mn-cs"/>
            </a:endParaRPr>
          </a:p>
          <a:p>
            <a:pPr lvl="0" algn="just" defTabSz="914400" fontAlgn="base">
              <a:spcBef>
                <a:spcPct val="20000"/>
              </a:spcBef>
              <a:spcAft>
                <a:spcPct val="0"/>
              </a:spcAft>
              <a:buClr>
                <a:srgbClr val="92D050"/>
              </a:buClr>
              <a:defRPr/>
            </a:pPr>
            <a:r>
              <a:rPr lang="en-GB" sz="1800" kern="0" dirty="0" smtClean="0">
                <a:solidFill>
                  <a:srgbClr val="4F2683"/>
                </a:solidFill>
                <a:latin typeface="Calibri"/>
                <a:cs typeface="+mn-cs"/>
              </a:rPr>
              <a:t>End </a:t>
            </a:r>
            <a:r>
              <a:rPr lang="en-GB" sz="1800" kern="0" dirty="0">
                <a:solidFill>
                  <a:srgbClr val="4F2683"/>
                </a:solidFill>
                <a:latin typeface="Calibri"/>
                <a:cs typeface="+mn-cs"/>
              </a:rPr>
              <a:t>of Life Care in Heart Failure: A Framework for </a:t>
            </a:r>
            <a:r>
              <a:rPr lang="en-GB" sz="1800" kern="0" dirty="0" smtClean="0">
                <a:solidFill>
                  <a:srgbClr val="4F2683"/>
                </a:solidFill>
                <a:latin typeface="Calibri"/>
                <a:cs typeface="+mn-cs"/>
              </a:rPr>
              <a:t>Implementation</a:t>
            </a:r>
            <a:r>
              <a:rPr lang="en-GB" sz="1800" kern="0" dirty="0">
                <a:solidFill>
                  <a:srgbClr val="4F2683"/>
                </a:solidFill>
                <a:latin typeface="Calibri"/>
                <a:cs typeface="+mn-cs"/>
              </a:rPr>
              <a:t>. </a:t>
            </a:r>
            <a:endParaRPr lang="en-GB" sz="1800" kern="0" dirty="0" smtClean="0">
              <a:solidFill>
                <a:srgbClr val="4F2683"/>
              </a:solidFill>
              <a:latin typeface="Calibri"/>
              <a:cs typeface="+mn-cs"/>
            </a:endParaRPr>
          </a:p>
          <a:p>
            <a:pPr lvl="0" algn="just" defTabSz="914400" fontAlgn="base">
              <a:spcBef>
                <a:spcPct val="20000"/>
              </a:spcBef>
              <a:spcAft>
                <a:spcPct val="0"/>
              </a:spcAft>
              <a:buClr>
                <a:srgbClr val="92D050"/>
              </a:buClr>
              <a:defRPr/>
            </a:pPr>
            <a:r>
              <a:rPr lang="en-GB" sz="1800" kern="0" dirty="0" smtClean="0">
                <a:solidFill>
                  <a:srgbClr val="4F2683"/>
                </a:solidFill>
                <a:latin typeface="Calibri"/>
                <a:cs typeface="+mn-cs"/>
              </a:rPr>
              <a:t>NHS </a:t>
            </a:r>
            <a:r>
              <a:rPr lang="en-GB" sz="1800" kern="0" dirty="0">
                <a:solidFill>
                  <a:srgbClr val="4F2683"/>
                </a:solidFill>
                <a:latin typeface="Calibri"/>
                <a:cs typeface="+mn-cs"/>
              </a:rPr>
              <a:t>End of Life Care Programme 2014</a:t>
            </a:r>
            <a:endParaRPr lang="en-US" sz="1800" kern="0" dirty="0">
              <a:solidFill>
                <a:srgbClr val="4F2683"/>
              </a:solidFill>
              <a:latin typeface="Calibri"/>
              <a:cs typeface="+mn-cs"/>
            </a:endParaRPr>
          </a:p>
          <a:p>
            <a:pPr lvl="0" defTabSz="914400" eaLnBrk="0" fontAlgn="base" hangingPunct="0">
              <a:spcBef>
                <a:spcPct val="20000"/>
              </a:spcBef>
              <a:spcAft>
                <a:spcPct val="0"/>
              </a:spcAft>
            </a:pPr>
            <a:endParaRPr lang="en-GB" dirty="0"/>
          </a:p>
        </p:txBody>
      </p:sp>
    </p:spTree>
    <p:extLst>
      <p:ext uri="{BB962C8B-B14F-4D97-AF65-F5344CB8AC3E}">
        <p14:creationId xmlns:p14="http://schemas.microsoft.com/office/powerpoint/2010/main" val="198794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sz="3200" b="1" dirty="0" smtClean="0">
                <a:solidFill>
                  <a:srgbClr val="7030A0"/>
                </a:solidFill>
              </a:rPr>
              <a:t>On examination</a:t>
            </a:r>
          </a:p>
          <a:p>
            <a:endParaRPr lang="en-GB" sz="2400" dirty="0"/>
          </a:p>
          <a:p>
            <a:r>
              <a:rPr lang="en-GB" sz="2400" dirty="0" smtClean="0">
                <a:solidFill>
                  <a:srgbClr val="7030A0"/>
                </a:solidFill>
              </a:rPr>
              <a:t>Pulse 48 regular, BP 95/55. Chest clear. No ankle swelling.</a:t>
            </a:r>
          </a:p>
          <a:p>
            <a:endParaRPr lang="en-GB" sz="2400" dirty="0">
              <a:solidFill>
                <a:srgbClr val="7030A0"/>
              </a:solidFill>
            </a:endParaRPr>
          </a:p>
          <a:p>
            <a:r>
              <a:rPr lang="en-GB" sz="3200" b="1" dirty="0" smtClean="0">
                <a:solidFill>
                  <a:srgbClr val="7030A0"/>
                </a:solidFill>
              </a:rPr>
              <a:t>Blood results</a:t>
            </a:r>
          </a:p>
          <a:p>
            <a:endParaRPr lang="en-GB" sz="3200" dirty="0"/>
          </a:p>
          <a:p>
            <a:r>
              <a:rPr lang="en-GB" sz="2400" dirty="0" smtClean="0">
                <a:solidFill>
                  <a:srgbClr val="7030A0"/>
                </a:solidFill>
              </a:rPr>
              <a:t>Na 136, K 4.5, Ur 14 Cr 142 </a:t>
            </a:r>
            <a:r>
              <a:rPr lang="en-GB" sz="2400" dirty="0" err="1" smtClean="0">
                <a:solidFill>
                  <a:srgbClr val="7030A0"/>
                </a:solidFill>
              </a:rPr>
              <a:t>eGFR</a:t>
            </a:r>
            <a:r>
              <a:rPr lang="en-GB" sz="2400" dirty="0" smtClean="0">
                <a:solidFill>
                  <a:srgbClr val="7030A0"/>
                </a:solidFill>
              </a:rPr>
              <a:t> 50</a:t>
            </a:r>
          </a:p>
          <a:p>
            <a:r>
              <a:rPr lang="en-GB" sz="2400" dirty="0" smtClean="0">
                <a:solidFill>
                  <a:srgbClr val="7030A0"/>
                </a:solidFill>
              </a:rPr>
              <a:t>LFTs –mildly deranged in keeping with hepatic congestion</a:t>
            </a:r>
          </a:p>
          <a:p>
            <a:r>
              <a:rPr lang="en-GB" sz="2400" dirty="0" smtClean="0">
                <a:solidFill>
                  <a:srgbClr val="7030A0"/>
                </a:solidFill>
              </a:rPr>
              <a:t>BNP 1435</a:t>
            </a:r>
          </a:p>
          <a:p>
            <a:endParaRPr lang="en-GB" sz="2400" dirty="0">
              <a:solidFill>
                <a:srgbClr val="7030A0"/>
              </a:solidFill>
            </a:endParaRPr>
          </a:p>
          <a:p>
            <a:r>
              <a:rPr lang="en-GB" sz="2400" dirty="0" smtClean="0">
                <a:solidFill>
                  <a:srgbClr val="7030A0"/>
                </a:solidFill>
              </a:rPr>
              <a:t>BMs 4 to 6</a:t>
            </a:r>
          </a:p>
          <a:p>
            <a:endParaRPr lang="en-GB" sz="2400" dirty="0" smtClean="0">
              <a:solidFill>
                <a:srgbClr val="7030A0"/>
              </a:solidFill>
            </a:endParaRPr>
          </a:p>
          <a:p>
            <a:endParaRPr lang="en-GB" sz="2400" dirty="0"/>
          </a:p>
        </p:txBody>
      </p:sp>
    </p:spTree>
    <p:extLst>
      <p:ext uri="{BB962C8B-B14F-4D97-AF65-F5344CB8AC3E}">
        <p14:creationId xmlns:p14="http://schemas.microsoft.com/office/powerpoint/2010/main" val="398877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5119" y="381124"/>
            <a:ext cx="5264458" cy="5200691"/>
          </a:xfrm>
        </p:spPr>
        <p:txBody>
          <a:bodyPr>
            <a:normAutofit lnSpcReduction="10000"/>
          </a:bodyPr>
          <a:lstStyle/>
          <a:p>
            <a:r>
              <a:rPr lang="en-GB" sz="3200" b="1" dirty="0" smtClean="0">
                <a:solidFill>
                  <a:srgbClr val="7030A0"/>
                </a:solidFill>
              </a:rPr>
              <a:t>Hospital Appointments</a:t>
            </a:r>
          </a:p>
          <a:p>
            <a:endParaRPr lang="en-GB" sz="3200" dirty="0" smtClean="0"/>
          </a:p>
          <a:p>
            <a:pPr marL="342900" indent="-342900">
              <a:buFont typeface="Arial" panose="020B0604020202020204" pitchFamily="34" charset="0"/>
              <a:buChar char="•"/>
            </a:pPr>
            <a:r>
              <a:rPr lang="en-GB" sz="2400" dirty="0" smtClean="0">
                <a:solidFill>
                  <a:srgbClr val="7030A0"/>
                </a:solidFill>
              </a:rPr>
              <a:t>Cardiology- 3 hospital consultants and a heart failure nurse</a:t>
            </a:r>
            <a:endParaRPr lang="en-GB" sz="2400" dirty="0">
              <a:solidFill>
                <a:srgbClr val="7030A0"/>
              </a:solidFill>
            </a:endParaRPr>
          </a:p>
          <a:p>
            <a:pPr marL="342900" indent="-342900">
              <a:buFont typeface="Arial" panose="020B0604020202020204" pitchFamily="34" charset="0"/>
              <a:buChar char="•"/>
            </a:pPr>
            <a:r>
              <a:rPr lang="en-GB" sz="2400" dirty="0" smtClean="0">
                <a:solidFill>
                  <a:srgbClr val="7030A0"/>
                </a:solidFill>
              </a:rPr>
              <a:t>Respiratory- 2 hospital consultants with associated CT chest booked and PFTs and an arms length respiratory nurse specialist</a:t>
            </a:r>
          </a:p>
          <a:p>
            <a:pPr marL="342900" indent="-342900">
              <a:buFont typeface="Arial" panose="020B0604020202020204" pitchFamily="34" charset="0"/>
              <a:buChar char="•"/>
            </a:pPr>
            <a:r>
              <a:rPr lang="en-GB" sz="2400" dirty="0" smtClean="0">
                <a:solidFill>
                  <a:srgbClr val="7030A0"/>
                </a:solidFill>
              </a:rPr>
              <a:t>Rheumatology-investigations and F/U clinics (for gout)</a:t>
            </a:r>
          </a:p>
          <a:p>
            <a:pPr marL="342900" indent="-342900">
              <a:buFont typeface="Arial" panose="020B0604020202020204" pitchFamily="34" charset="0"/>
              <a:buChar char="•"/>
            </a:pPr>
            <a:r>
              <a:rPr lang="en-GB" sz="2400" dirty="0" smtClean="0">
                <a:solidFill>
                  <a:srgbClr val="7030A0"/>
                </a:solidFill>
              </a:rPr>
              <a:t>Vascular-Investigations and </a:t>
            </a:r>
            <a:r>
              <a:rPr lang="en-GB" sz="2400" dirty="0" err="1" smtClean="0">
                <a:solidFill>
                  <a:srgbClr val="7030A0"/>
                </a:solidFill>
              </a:rPr>
              <a:t>followup</a:t>
            </a:r>
            <a:r>
              <a:rPr lang="en-GB" sz="2400" dirty="0" smtClean="0">
                <a:solidFill>
                  <a:srgbClr val="7030A0"/>
                </a:solidFill>
              </a:rPr>
              <a:t> clinics</a:t>
            </a:r>
          </a:p>
          <a:p>
            <a:pPr marL="342900" indent="-342900">
              <a:buFont typeface="Arial" panose="020B0604020202020204" pitchFamily="34" charset="0"/>
              <a:buChar char="•"/>
            </a:pPr>
            <a:r>
              <a:rPr lang="en-GB" sz="2400" dirty="0" smtClean="0">
                <a:solidFill>
                  <a:srgbClr val="7030A0"/>
                </a:solidFill>
              </a:rPr>
              <a:t>Diabetes specialist clinic</a:t>
            </a:r>
          </a:p>
          <a:p>
            <a:pPr marL="342900" indent="-342900">
              <a:buFont typeface="Arial" panose="020B0604020202020204" pitchFamily="34" charset="0"/>
              <a:buChar char="•"/>
            </a:pPr>
            <a:r>
              <a:rPr lang="en-GB" sz="2400" dirty="0" smtClean="0">
                <a:solidFill>
                  <a:srgbClr val="7030A0"/>
                </a:solidFill>
              </a:rPr>
              <a:t>Nephrology- initial appointment and associated investigations</a:t>
            </a:r>
          </a:p>
          <a:p>
            <a:pPr marL="342900" indent="-342900">
              <a:buFont typeface="Arial" panose="020B0604020202020204" pitchFamily="34" charset="0"/>
              <a:buChar char="•"/>
            </a:pPr>
            <a:endParaRPr lang="en-GB" sz="2400" dirty="0"/>
          </a:p>
        </p:txBody>
      </p:sp>
      <p:pic>
        <p:nvPicPr>
          <p:cNvPr id="1026" name="Picture 2" descr="Feeling Dizzy During Or After Exercise? - Bodi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392" y="2220686"/>
            <a:ext cx="3207869" cy="224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9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r>
              <a:rPr lang="en-GB" sz="3200" b="1" dirty="0" smtClean="0">
                <a:solidFill>
                  <a:srgbClr val="7030A0"/>
                </a:solidFill>
              </a:rPr>
              <a:t>Plan</a:t>
            </a:r>
          </a:p>
          <a:p>
            <a:endParaRPr lang="en-GB" sz="3200" dirty="0" smtClean="0"/>
          </a:p>
          <a:p>
            <a:pPr marL="342900" indent="-342900">
              <a:buFont typeface="Arial" panose="020B0604020202020204" pitchFamily="34" charset="0"/>
              <a:buChar char="•"/>
            </a:pPr>
            <a:r>
              <a:rPr lang="en-GB" sz="2400" dirty="0" smtClean="0">
                <a:solidFill>
                  <a:srgbClr val="7030A0"/>
                </a:solidFill>
              </a:rPr>
              <a:t>Rationalise medication</a:t>
            </a:r>
          </a:p>
          <a:p>
            <a:pPr marL="472050" lvl="1" indent="-342900"/>
            <a:r>
              <a:rPr lang="en-GB" sz="2400" dirty="0" smtClean="0">
                <a:solidFill>
                  <a:srgbClr val="7030A0"/>
                </a:solidFill>
              </a:rPr>
              <a:t>Reduce Bisoprolol</a:t>
            </a:r>
          </a:p>
          <a:p>
            <a:pPr marL="472050" lvl="1" indent="-342900"/>
            <a:r>
              <a:rPr lang="en-GB" sz="2400" dirty="0" smtClean="0">
                <a:solidFill>
                  <a:srgbClr val="7030A0"/>
                </a:solidFill>
              </a:rPr>
              <a:t>Stop ezetimibe</a:t>
            </a:r>
          </a:p>
          <a:p>
            <a:pPr marL="472050" lvl="1" indent="-342900"/>
            <a:r>
              <a:rPr lang="en-GB" sz="2400" dirty="0" smtClean="0">
                <a:solidFill>
                  <a:srgbClr val="7030A0"/>
                </a:solidFill>
              </a:rPr>
              <a:t>Consider need to restart </a:t>
            </a:r>
            <a:r>
              <a:rPr lang="en-GB" sz="2400" dirty="0" err="1" smtClean="0">
                <a:solidFill>
                  <a:srgbClr val="7030A0"/>
                </a:solidFill>
              </a:rPr>
              <a:t>edoxaban</a:t>
            </a:r>
            <a:endParaRPr lang="en-GB" sz="2400" dirty="0" smtClean="0">
              <a:solidFill>
                <a:srgbClr val="7030A0"/>
              </a:solidFill>
            </a:endParaRPr>
          </a:p>
          <a:p>
            <a:pPr marL="472050" lvl="1" indent="-342900"/>
            <a:r>
              <a:rPr lang="en-GB" sz="2400" dirty="0" smtClean="0">
                <a:solidFill>
                  <a:srgbClr val="7030A0"/>
                </a:solidFill>
              </a:rPr>
              <a:t>Titrate up allopurinol according to renal function</a:t>
            </a:r>
          </a:p>
          <a:p>
            <a:pPr marL="472050" lvl="1" indent="-342900"/>
            <a:r>
              <a:rPr lang="en-GB" sz="2400" dirty="0" smtClean="0">
                <a:solidFill>
                  <a:srgbClr val="7030A0"/>
                </a:solidFill>
              </a:rPr>
              <a:t>Try reducing/stopping lansoprazole once prednisolone has stopped</a:t>
            </a:r>
          </a:p>
          <a:p>
            <a:pPr marL="472050" lvl="1" indent="-342900"/>
            <a:r>
              <a:rPr lang="en-GB" sz="2400" dirty="0" smtClean="0">
                <a:solidFill>
                  <a:srgbClr val="7030A0"/>
                </a:solidFill>
              </a:rPr>
              <a:t>Stop Movicol and start sodium </a:t>
            </a:r>
            <a:r>
              <a:rPr lang="en-GB" sz="2400" dirty="0" err="1" smtClean="0">
                <a:solidFill>
                  <a:srgbClr val="7030A0"/>
                </a:solidFill>
              </a:rPr>
              <a:t>picosulphate</a:t>
            </a:r>
            <a:endParaRPr lang="en-GB" sz="2400" dirty="0" smtClean="0">
              <a:solidFill>
                <a:srgbClr val="7030A0"/>
              </a:solidFill>
            </a:endParaRPr>
          </a:p>
          <a:p>
            <a:pPr marL="472050" lvl="1" indent="-342900"/>
            <a:endParaRPr lang="en-GB" sz="2400" dirty="0" smtClean="0">
              <a:solidFill>
                <a:srgbClr val="7030A0"/>
              </a:solidFill>
            </a:endParaRPr>
          </a:p>
          <a:p>
            <a:pPr marL="342900" indent="-342900">
              <a:buFont typeface="Arial" panose="020B0604020202020204" pitchFamily="34" charset="0"/>
              <a:buChar char="•"/>
            </a:pPr>
            <a:r>
              <a:rPr lang="en-GB" sz="2400" dirty="0" smtClean="0">
                <a:solidFill>
                  <a:srgbClr val="7030A0"/>
                </a:solidFill>
              </a:rPr>
              <a:t>Rationalise hospital appointments</a:t>
            </a:r>
          </a:p>
          <a:p>
            <a:pPr marL="342900" indent="-342900">
              <a:buFont typeface="Arial" panose="020B0604020202020204" pitchFamily="34" charset="0"/>
              <a:buChar char="•"/>
            </a:pPr>
            <a:r>
              <a:rPr lang="en-GB" sz="2400" dirty="0" smtClean="0">
                <a:solidFill>
                  <a:srgbClr val="7030A0"/>
                </a:solidFill>
              </a:rPr>
              <a:t>Check ECG, check bloods</a:t>
            </a:r>
          </a:p>
          <a:p>
            <a:pPr marL="342900" indent="-342900">
              <a:buFont typeface="Arial" panose="020B0604020202020204" pitchFamily="34" charset="0"/>
              <a:buChar char="•"/>
            </a:pPr>
            <a:r>
              <a:rPr lang="en-GB" sz="2400" dirty="0" smtClean="0">
                <a:solidFill>
                  <a:srgbClr val="7030A0"/>
                </a:solidFill>
              </a:rPr>
              <a:t>ACP discussion</a:t>
            </a:r>
          </a:p>
          <a:p>
            <a:pPr marL="342900" indent="-342900">
              <a:buFont typeface="Arial" panose="020B0604020202020204" pitchFamily="34" charset="0"/>
              <a:buChar char="•"/>
            </a:pPr>
            <a:r>
              <a:rPr lang="en-GB" sz="2400" dirty="0" smtClean="0">
                <a:solidFill>
                  <a:srgbClr val="7030A0"/>
                </a:solidFill>
              </a:rPr>
              <a:t>Consider deactivating ICD</a:t>
            </a:r>
          </a:p>
          <a:p>
            <a:pPr marL="342900" indent="-342900">
              <a:buFont typeface="Arial" panose="020B0604020202020204" pitchFamily="34" charset="0"/>
              <a:buChar char="•"/>
            </a:pPr>
            <a:r>
              <a:rPr lang="en-GB" sz="2400" dirty="0" smtClean="0">
                <a:solidFill>
                  <a:srgbClr val="7030A0"/>
                </a:solidFill>
              </a:rPr>
              <a:t>Following chest CT and PF</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208776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sz="3600" b="1" dirty="0" smtClean="0">
                <a:solidFill>
                  <a:srgbClr val="7030A0"/>
                </a:solidFill>
              </a:rPr>
              <a:t>Key moral/ethical considerations</a:t>
            </a:r>
          </a:p>
          <a:p>
            <a:endParaRPr lang="en-GB" sz="3600" dirty="0"/>
          </a:p>
          <a:p>
            <a:pPr marL="342900" indent="-342900">
              <a:buFont typeface="Arial" panose="020B0604020202020204" pitchFamily="34" charset="0"/>
              <a:buChar char="•"/>
            </a:pPr>
            <a:r>
              <a:rPr lang="en-GB" sz="2400" dirty="0" smtClean="0">
                <a:solidFill>
                  <a:srgbClr val="7030A0"/>
                </a:solidFill>
              </a:rPr>
              <a:t>Stopping </a:t>
            </a:r>
            <a:r>
              <a:rPr lang="en-GB" sz="2400" dirty="0">
                <a:solidFill>
                  <a:srgbClr val="7030A0"/>
                </a:solidFill>
              </a:rPr>
              <a:t>d</a:t>
            </a:r>
            <a:r>
              <a:rPr lang="en-GB" sz="2400" dirty="0" smtClean="0">
                <a:solidFill>
                  <a:srgbClr val="7030A0"/>
                </a:solidFill>
              </a:rPr>
              <a:t>rugs that improve prognosis to achieve better quality of life</a:t>
            </a:r>
          </a:p>
          <a:p>
            <a:pPr marL="342900" indent="-342900">
              <a:buFont typeface="Arial" panose="020B0604020202020204" pitchFamily="34" charset="0"/>
              <a:buChar char="•"/>
            </a:pPr>
            <a:r>
              <a:rPr lang="en-GB" sz="2400" dirty="0" smtClean="0">
                <a:solidFill>
                  <a:srgbClr val="7030A0"/>
                </a:solidFill>
              </a:rPr>
              <a:t>To anti-coagulate of not to anti-coagulate in AF</a:t>
            </a:r>
          </a:p>
          <a:p>
            <a:pPr marL="342900" indent="-342900">
              <a:buFont typeface="Arial" panose="020B0604020202020204" pitchFamily="34" charset="0"/>
              <a:buChar char="•"/>
            </a:pPr>
            <a:r>
              <a:rPr lang="en-GB" sz="2400" dirty="0" smtClean="0">
                <a:solidFill>
                  <a:srgbClr val="7030A0"/>
                </a:solidFill>
              </a:rPr>
              <a:t>Deactivation of ICDs</a:t>
            </a:r>
          </a:p>
          <a:p>
            <a:pPr marL="472050" lvl="1" indent="-342900"/>
            <a:r>
              <a:rPr lang="en-GB" sz="2400" dirty="0" smtClean="0">
                <a:solidFill>
                  <a:srgbClr val="7030A0"/>
                </a:solidFill>
              </a:rPr>
              <a:t>Has the device recently fired or fired at all</a:t>
            </a:r>
          </a:p>
          <a:p>
            <a:pPr marL="472050" lvl="1" indent="-342900"/>
            <a:r>
              <a:rPr lang="en-GB" sz="2400" dirty="0" smtClean="0">
                <a:solidFill>
                  <a:srgbClr val="7030A0"/>
                </a:solidFill>
              </a:rPr>
              <a:t>Need to explain that deactivation does not mean certain or imminent death</a:t>
            </a:r>
          </a:p>
          <a:p>
            <a:pPr marL="472050" lvl="1" indent="-342900"/>
            <a:r>
              <a:rPr lang="en-GB" sz="2400" dirty="0" smtClean="0">
                <a:solidFill>
                  <a:srgbClr val="7030A0"/>
                </a:solidFill>
              </a:rPr>
              <a:t>Risk of VF less as disease progresses</a:t>
            </a:r>
          </a:p>
          <a:p>
            <a:pPr marL="342900" indent="-342900">
              <a:buFont typeface="Arial" panose="020B0604020202020204" pitchFamily="34" charset="0"/>
              <a:buChar char="•"/>
            </a:pPr>
            <a:r>
              <a:rPr lang="en-GB" sz="2400" dirty="0" smtClean="0">
                <a:solidFill>
                  <a:srgbClr val="7030A0"/>
                </a:solidFill>
              </a:rPr>
              <a:t>DNACPR in those with an active ICD</a:t>
            </a:r>
          </a:p>
          <a:p>
            <a:pPr marL="472050" lvl="1" indent="-342900"/>
            <a:r>
              <a:rPr lang="en-GB" sz="2400" dirty="0" smtClean="0">
                <a:solidFill>
                  <a:srgbClr val="7030A0"/>
                </a:solidFill>
              </a:rPr>
              <a:t>Would prevent CPR in the event of an irreversible </a:t>
            </a:r>
            <a:r>
              <a:rPr lang="en-GB" sz="2400" dirty="0" err="1" smtClean="0">
                <a:solidFill>
                  <a:srgbClr val="7030A0"/>
                </a:solidFill>
              </a:rPr>
              <a:t>asystolic</a:t>
            </a:r>
            <a:r>
              <a:rPr lang="en-GB" sz="2400" dirty="0" smtClean="0">
                <a:solidFill>
                  <a:srgbClr val="7030A0"/>
                </a:solidFill>
              </a:rPr>
              <a:t> arrest or PEA</a:t>
            </a:r>
            <a:endParaRPr lang="en-GB" sz="2400" dirty="0">
              <a:solidFill>
                <a:srgbClr val="7030A0"/>
              </a:solidFill>
            </a:endParaRPr>
          </a:p>
        </p:txBody>
      </p:sp>
    </p:spTree>
    <p:extLst>
      <p:ext uri="{BB962C8B-B14F-4D97-AF65-F5344CB8AC3E}">
        <p14:creationId xmlns:p14="http://schemas.microsoft.com/office/powerpoint/2010/main" val="289186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2" y="414722"/>
            <a:ext cx="7840933" cy="992224"/>
          </a:xfrm>
        </p:spPr>
        <p:txBody>
          <a:bodyPr/>
          <a:lstStyle/>
          <a:p>
            <a:r>
              <a:rPr lang="en-GB" sz="4000" b="1" dirty="0" smtClean="0">
                <a:latin typeface="Calibri" panose="020F0502020204030204" pitchFamily="34" charset="0"/>
                <a:cs typeface="Calibri" panose="020F0502020204030204" pitchFamily="34" charset="0"/>
              </a:rPr>
              <a:t>A Plea from me</a:t>
            </a:r>
            <a:endParaRPr lang="en-GB" sz="40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1"/>
          </p:nvPr>
        </p:nvSpPr>
        <p:spPr>
          <a:xfrm>
            <a:off x="605118" y="1257877"/>
            <a:ext cx="8021170" cy="3770310"/>
          </a:xfrm>
        </p:spPr>
        <p:txBody>
          <a:bodyPr>
            <a:normAutofit fontScale="92500" lnSpcReduction="10000"/>
          </a:bodyPr>
          <a:lstStyle/>
          <a:p>
            <a:r>
              <a:rPr lang="en-GB" sz="2600" dirty="0" smtClean="0">
                <a:solidFill>
                  <a:srgbClr val="7030A0"/>
                </a:solidFill>
              </a:rPr>
              <a:t>Please, in your daily work</a:t>
            </a:r>
          </a:p>
          <a:p>
            <a:endParaRPr lang="en-GB" dirty="0" smtClean="0">
              <a:solidFill>
                <a:srgbClr val="7030A0"/>
              </a:solidFill>
            </a:endParaRPr>
          </a:p>
          <a:p>
            <a:pPr marL="342900" indent="-342900">
              <a:buFont typeface="Arial" panose="020B0604020202020204" pitchFamily="34" charset="0"/>
              <a:buChar char="•"/>
            </a:pPr>
            <a:r>
              <a:rPr lang="en-GB" dirty="0" smtClean="0">
                <a:solidFill>
                  <a:srgbClr val="7030A0"/>
                </a:solidFill>
              </a:rPr>
              <a:t>Consider referral to palliative care for deteriorating symptomatic patients both those with cancer and non-cancer (including frailty)</a:t>
            </a:r>
          </a:p>
          <a:p>
            <a:pPr marL="342900" indent="-342900">
              <a:buFont typeface="Arial" panose="020B0604020202020204" pitchFamily="34" charset="0"/>
              <a:buChar char="•"/>
            </a:pPr>
            <a:r>
              <a:rPr lang="en-GB" dirty="0" smtClean="0">
                <a:solidFill>
                  <a:srgbClr val="7030A0"/>
                </a:solidFill>
              </a:rPr>
              <a:t>Consider if you would be surprised if your patient dies in the next year</a:t>
            </a:r>
          </a:p>
          <a:p>
            <a:pPr marL="342900" indent="-342900">
              <a:buFont typeface="Arial" panose="020B0604020202020204" pitchFamily="34" charset="0"/>
              <a:buChar char="•"/>
            </a:pPr>
            <a:r>
              <a:rPr lang="en-GB" dirty="0" smtClean="0">
                <a:solidFill>
                  <a:srgbClr val="7030A0"/>
                </a:solidFill>
              </a:rPr>
              <a:t>If you would not be surprised, address advance care planning including preferred place of care, preferred place of death, if they want to go to hospital if they deteriorate, DNACPR, prescription of JIC medicines. Make sure that you discuss this with family members too.</a:t>
            </a:r>
          </a:p>
          <a:p>
            <a:pPr marL="342900" indent="-342900">
              <a:buFont typeface="Arial" panose="020B0604020202020204" pitchFamily="34" charset="0"/>
              <a:buChar char="•"/>
            </a:pPr>
            <a:endParaRPr lang="en-GB" dirty="0">
              <a:solidFill>
                <a:srgbClr val="7030A0"/>
              </a:solidFill>
            </a:endParaRPr>
          </a:p>
          <a:p>
            <a:pPr marL="342900" indent="-342900">
              <a:buFont typeface="Arial" panose="020B0604020202020204" pitchFamily="34" charset="0"/>
              <a:buChar char="•"/>
            </a:pPr>
            <a:r>
              <a:rPr lang="en-GB" dirty="0" smtClean="0">
                <a:solidFill>
                  <a:srgbClr val="7030A0"/>
                </a:solidFill>
              </a:rPr>
              <a:t>If you can do this, it will make life so much easier for you and your colleagues and will improve the way that people die</a:t>
            </a:r>
            <a:endParaRPr lang="en-GB" dirty="0">
              <a:solidFill>
                <a:srgbClr val="7030A0"/>
              </a:solidFill>
            </a:endParaRPr>
          </a:p>
        </p:txBody>
      </p:sp>
    </p:spTree>
    <p:extLst>
      <p:ext uri="{BB962C8B-B14F-4D97-AF65-F5344CB8AC3E}">
        <p14:creationId xmlns:p14="http://schemas.microsoft.com/office/powerpoint/2010/main" val="92055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5118" y="1963271"/>
            <a:ext cx="4402311" cy="3770310"/>
          </a:xfrm>
        </p:spPr>
        <p:txBody>
          <a:bodyPr/>
          <a:lstStyle/>
          <a:p>
            <a:pPr lvl="0" algn="just">
              <a:buClr>
                <a:srgbClr val="92D050"/>
              </a:buClr>
              <a:buFont typeface="Arial" pitchFamily="34" charset="0"/>
              <a:buChar char="•"/>
              <a:defRPr/>
            </a:pPr>
            <a:r>
              <a:rPr lang="en-GB" sz="2400" dirty="0">
                <a:solidFill>
                  <a:srgbClr val="7030A0"/>
                </a:solidFill>
              </a:rPr>
              <a:t>An opportunity!</a:t>
            </a:r>
          </a:p>
          <a:p>
            <a:pPr lvl="0">
              <a:buClr>
                <a:srgbClr val="92D050"/>
              </a:buClr>
              <a:buFont typeface="Arial" pitchFamily="34" charset="0"/>
              <a:buChar char="•"/>
              <a:defRPr/>
            </a:pPr>
            <a:r>
              <a:rPr lang="en-GB" sz="2400" dirty="0">
                <a:solidFill>
                  <a:srgbClr val="7030A0"/>
                </a:solidFill>
              </a:rPr>
              <a:t>To help patients understand that they may have a poor prognosis</a:t>
            </a:r>
          </a:p>
          <a:p>
            <a:pPr lvl="0">
              <a:buClr>
                <a:srgbClr val="92D050"/>
              </a:buClr>
              <a:buFont typeface="Arial" pitchFamily="34" charset="0"/>
              <a:buChar char="•"/>
              <a:defRPr/>
            </a:pPr>
            <a:r>
              <a:rPr lang="en-GB" sz="2400" dirty="0">
                <a:solidFill>
                  <a:srgbClr val="7030A0"/>
                </a:solidFill>
              </a:rPr>
              <a:t>To explain choices that individuals may or may not have</a:t>
            </a:r>
          </a:p>
          <a:p>
            <a:pPr lvl="0">
              <a:buClr>
                <a:srgbClr val="92D050"/>
              </a:buClr>
              <a:buFont typeface="Arial" pitchFamily="34" charset="0"/>
              <a:buChar char="•"/>
              <a:defRPr/>
            </a:pPr>
            <a:r>
              <a:rPr lang="en-GB" sz="2400" dirty="0">
                <a:solidFill>
                  <a:srgbClr val="7030A0"/>
                </a:solidFill>
              </a:rPr>
              <a:t>To start conversations in families about what might lie ahead</a:t>
            </a:r>
          </a:p>
          <a:p>
            <a:pPr lvl="0">
              <a:buClr>
                <a:srgbClr val="92D050"/>
              </a:buClr>
              <a:buFont typeface="Arial" pitchFamily="34" charset="0"/>
              <a:buChar char="•"/>
              <a:defRPr/>
            </a:pPr>
            <a:r>
              <a:rPr lang="en-GB" sz="2400" dirty="0">
                <a:solidFill>
                  <a:srgbClr val="7030A0"/>
                </a:solidFill>
              </a:rPr>
              <a:t>To help people to understand that they are not going to live forever!</a:t>
            </a:r>
          </a:p>
        </p:txBody>
      </p:sp>
      <p:sp>
        <p:nvSpPr>
          <p:cNvPr id="4" name="Rectangle 4"/>
          <p:cNvSpPr>
            <a:spLocks noGrp="1" noChangeArrowheads="1"/>
          </p:cNvSpPr>
          <p:nvPr>
            <p:ph type="title"/>
          </p:nvPr>
        </p:nvSpPr>
        <p:spPr bwMode="auto">
          <a:xfrm>
            <a:off x="576350" y="362471"/>
            <a:ext cx="8049938" cy="9922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defRPr/>
            </a:pPr>
            <a:r>
              <a:rPr lang="en-GB" b="1" dirty="0" smtClean="0">
                <a:solidFill>
                  <a:srgbClr val="4F2683"/>
                </a:solidFill>
                <a:effectLst>
                  <a:outerShdw blurRad="38100" dist="38100" dir="2700000" algn="tl">
                    <a:srgbClr val="C0C0C0"/>
                  </a:outerShdw>
                </a:effectLst>
                <a:latin typeface="+mn-lt"/>
              </a:rPr>
              <a:t>Advance Care Planning</a:t>
            </a:r>
            <a:br>
              <a:rPr lang="en-GB" b="1" dirty="0" smtClean="0">
                <a:solidFill>
                  <a:srgbClr val="4F2683"/>
                </a:solidFill>
                <a:effectLst>
                  <a:outerShdw blurRad="38100" dist="38100" dir="2700000" algn="tl">
                    <a:srgbClr val="C0C0C0"/>
                  </a:outerShdw>
                </a:effectLst>
                <a:latin typeface="+mn-lt"/>
              </a:rPr>
            </a:br>
            <a:r>
              <a:rPr lang="en-GB" b="1" dirty="0" smtClean="0">
                <a:solidFill>
                  <a:srgbClr val="4F2683"/>
                </a:solidFill>
                <a:effectLst>
                  <a:outerShdw blurRad="38100" dist="38100" dir="2700000" algn="tl">
                    <a:srgbClr val="C0C0C0"/>
                  </a:outerShdw>
                </a:effectLst>
                <a:latin typeface="+mn-lt"/>
              </a:rPr>
              <a:t>What is it?</a:t>
            </a:r>
            <a:endParaRPr lang="en-US" b="1" dirty="0" smtClean="0">
              <a:solidFill>
                <a:srgbClr val="4F2683"/>
              </a:solidFill>
              <a:effectLst>
                <a:outerShdw blurRad="38100" dist="38100" dir="2700000" algn="tl">
                  <a:srgbClr val="C0C0C0"/>
                </a:outerShdw>
              </a:effectLst>
              <a:latin typeface="+mn-lt"/>
            </a:endParaRPr>
          </a:p>
        </p:txBody>
      </p:sp>
      <p:pic>
        <p:nvPicPr>
          <p:cNvPr id="6" name="Picture 2" descr="C:\Users\schadwick\Pictures\work\work pictures\Full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2" y="1142865"/>
            <a:ext cx="39766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93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03" y="205993"/>
            <a:ext cx="6534647" cy="992224"/>
          </a:xfrm>
        </p:spPr>
        <p:txBody>
          <a:bodyPr/>
          <a:lstStyle/>
          <a:p>
            <a:r>
              <a:rPr lang="en-GB" dirty="0" smtClean="0">
                <a:latin typeface="+mn-lt"/>
              </a:rPr>
              <a:t>Advance Care Planning</a:t>
            </a:r>
            <a:endParaRPr lang="en-GB" dirty="0">
              <a:latin typeface="+mn-lt"/>
            </a:endParaRPr>
          </a:p>
        </p:txBody>
      </p:sp>
      <p:sp>
        <p:nvSpPr>
          <p:cNvPr id="3" name="Text Placeholder 2"/>
          <p:cNvSpPr>
            <a:spLocks noGrp="1"/>
          </p:cNvSpPr>
          <p:nvPr>
            <p:ph type="body" sz="quarter" idx="11"/>
          </p:nvPr>
        </p:nvSpPr>
        <p:spPr>
          <a:xfrm>
            <a:off x="369987" y="1895907"/>
            <a:ext cx="8021170" cy="3770310"/>
          </a:xfrm>
        </p:spPr>
        <p:txBody>
          <a:bodyPr/>
          <a:lstStyle/>
          <a:p>
            <a:pPr marL="342900" indent="-342900">
              <a:lnSpc>
                <a:spcPct val="90000"/>
              </a:lnSpc>
              <a:buFont typeface="Arial" panose="020B0604020202020204" pitchFamily="34" charset="0"/>
              <a:buChar char="•"/>
            </a:pPr>
            <a:r>
              <a:rPr lang="cy-GB" altLang="en-US" dirty="0">
                <a:solidFill>
                  <a:srgbClr val="7030A0"/>
                </a:solidFill>
              </a:rPr>
              <a:t>Preferred place of care</a:t>
            </a:r>
          </a:p>
          <a:p>
            <a:pPr marL="342900" indent="-342900">
              <a:lnSpc>
                <a:spcPct val="90000"/>
              </a:lnSpc>
              <a:buFont typeface="Arial" panose="020B0604020202020204" pitchFamily="34" charset="0"/>
              <a:buChar char="•"/>
            </a:pPr>
            <a:r>
              <a:rPr lang="cy-GB" altLang="en-US" dirty="0" smtClean="0">
                <a:solidFill>
                  <a:srgbClr val="7030A0"/>
                </a:solidFill>
              </a:rPr>
              <a:t>DNACPR</a:t>
            </a:r>
            <a:endParaRPr lang="cy-GB" altLang="en-US" dirty="0">
              <a:solidFill>
                <a:srgbClr val="7030A0"/>
              </a:solidFill>
            </a:endParaRPr>
          </a:p>
          <a:p>
            <a:pPr marL="342900" indent="-342900">
              <a:lnSpc>
                <a:spcPct val="90000"/>
              </a:lnSpc>
              <a:buFont typeface="Arial" panose="020B0604020202020204" pitchFamily="34" charset="0"/>
              <a:buChar char="•"/>
            </a:pPr>
            <a:r>
              <a:rPr lang="cy-GB" altLang="en-US" dirty="0">
                <a:solidFill>
                  <a:srgbClr val="7030A0"/>
                </a:solidFill>
              </a:rPr>
              <a:t>‘Just in Case’ drugs</a:t>
            </a:r>
          </a:p>
          <a:p>
            <a:pPr marL="342900" indent="-342900">
              <a:lnSpc>
                <a:spcPct val="90000"/>
              </a:lnSpc>
              <a:buFont typeface="Arial" panose="020B0604020202020204" pitchFamily="34" charset="0"/>
              <a:buChar char="•"/>
            </a:pPr>
            <a:r>
              <a:rPr lang="cy-GB" altLang="en-US" dirty="0">
                <a:solidFill>
                  <a:srgbClr val="7030A0"/>
                </a:solidFill>
              </a:rPr>
              <a:t>List of contact numbers</a:t>
            </a:r>
          </a:p>
          <a:p>
            <a:pPr marL="342900" indent="-342900">
              <a:lnSpc>
                <a:spcPct val="90000"/>
              </a:lnSpc>
              <a:buFont typeface="Arial" panose="020B0604020202020204" pitchFamily="34" charset="0"/>
              <a:buChar char="•"/>
            </a:pPr>
            <a:r>
              <a:rPr lang="cy-GB" altLang="en-US" dirty="0">
                <a:solidFill>
                  <a:srgbClr val="7030A0"/>
                </a:solidFill>
              </a:rPr>
              <a:t>Power of Attorney</a:t>
            </a:r>
          </a:p>
          <a:p>
            <a:pPr marL="342900" indent="-342900">
              <a:lnSpc>
                <a:spcPct val="90000"/>
              </a:lnSpc>
              <a:buFont typeface="Arial" panose="020B0604020202020204" pitchFamily="34" charset="0"/>
              <a:buChar char="•"/>
            </a:pPr>
            <a:r>
              <a:rPr lang="cy-GB" altLang="en-US" dirty="0">
                <a:solidFill>
                  <a:srgbClr val="7030A0"/>
                </a:solidFill>
              </a:rPr>
              <a:t>Resuscitation</a:t>
            </a:r>
          </a:p>
          <a:p>
            <a:pPr marL="342900" indent="-342900">
              <a:lnSpc>
                <a:spcPct val="90000"/>
              </a:lnSpc>
              <a:buFont typeface="Arial" panose="020B0604020202020204" pitchFamily="34" charset="0"/>
              <a:buChar char="•"/>
            </a:pPr>
            <a:r>
              <a:rPr lang="cy-GB" altLang="en-US" dirty="0">
                <a:solidFill>
                  <a:srgbClr val="7030A0"/>
                </a:solidFill>
              </a:rPr>
              <a:t>Discussion about wills and funerals</a:t>
            </a:r>
          </a:p>
          <a:p>
            <a:pPr marL="342900" indent="-342900">
              <a:lnSpc>
                <a:spcPct val="90000"/>
              </a:lnSpc>
              <a:buFont typeface="Arial" panose="020B0604020202020204" pitchFamily="34" charset="0"/>
              <a:buChar char="•"/>
            </a:pPr>
            <a:endParaRPr lang="cy-GB" altLang="en-US" dirty="0">
              <a:solidFill>
                <a:srgbClr val="7030A0"/>
              </a:solidFill>
            </a:endParaRPr>
          </a:p>
          <a:p>
            <a:pPr marL="342900" indent="-342900">
              <a:lnSpc>
                <a:spcPct val="90000"/>
              </a:lnSpc>
              <a:buFont typeface="Arial" panose="020B0604020202020204" pitchFamily="34" charset="0"/>
              <a:buChar char="•"/>
            </a:pPr>
            <a:r>
              <a:rPr lang="cy-GB" altLang="en-US" dirty="0">
                <a:solidFill>
                  <a:srgbClr val="7030A0"/>
                </a:solidFill>
              </a:rPr>
              <a:t>Planning for the worst, hoping for the best’</a:t>
            </a:r>
            <a:endParaRPr lang="en-US" altLang="en-US" dirty="0">
              <a:solidFill>
                <a:srgbClr val="7030A0"/>
              </a:solidFill>
            </a:endParaRPr>
          </a:p>
          <a:p>
            <a:endParaRPr lang="en-GB" dirty="0">
              <a:solidFill>
                <a:srgbClr val="7030A0"/>
              </a:solidFill>
            </a:endParaRPr>
          </a:p>
        </p:txBody>
      </p:sp>
      <p:pic>
        <p:nvPicPr>
          <p:cNvPr id="4" name="Picture 4" descr="red-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65" y="2006555"/>
            <a:ext cx="26193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960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3" y="702105"/>
            <a:ext cx="7004910" cy="992224"/>
          </a:xfrm>
        </p:spPr>
        <p:txBody>
          <a:bodyPr/>
          <a:lstStyle/>
          <a:p>
            <a:r>
              <a:rPr lang="en-GB" b="1" dirty="0" smtClean="0">
                <a:latin typeface="+mj-lt"/>
              </a:rPr>
              <a:t>Just in case drugs</a:t>
            </a:r>
            <a:endParaRPr lang="en-GB" b="1" dirty="0">
              <a:latin typeface="+mj-lt"/>
            </a:endParaRPr>
          </a:p>
        </p:txBody>
      </p:sp>
      <p:sp>
        <p:nvSpPr>
          <p:cNvPr id="3" name="Text Placeholder 2"/>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en-GB" dirty="0">
                <a:solidFill>
                  <a:srgbClr val="7030A0"/>
                </a:solidFill>
              </a:rPr>
              <a:t>Morphine </a:t>
            </a:r>
            <a:r>
              <a:rPr lang="en-GB" dirty="0" smtClean="0">
                <a:solidFill>
                  <a:srgbClr val="7030A0"/>
                </a:solidFill>
              </a:rPr>
              <a:t>2.5 to 5mg s/c prn or </a:t>
            </a:r>
            <a:r>
              <a:rPr lang="en-GB" dirty="0">
                <a:solidFill>
                  <a:srgbClr val="7030A0"/>
                </a:solidFill>
              </a:rPr>
              <a:t>if </a:t>
            </a:r>
            <a:r>
              <a:rPr lang="en-GB" dirty="0" err="1">
                <a:solidFill>
                  <a:srgbClr val="7030A0"/>
                </a:solidFill>
              </a:rPr>
              <a:t>eGFR</a:t>
            </a:r>
            <a:r>
              <a:rPr lang="en-GB" dirty="0">
                <a:solidFill>
                  <a:srgbClr val="7030A0"/>
                </a:solidFill>
              </a:rPr>
              <a:t> &lt;30ml/min, </a:t>
            </a:r>
            <a:r>
              <a:rPr lang="en-GB" dirty="0" smtClean="0">
                <a:solidFill>
                  <a:srgbClr val="7030A0"/>
                </a:solidFill>
              </a:rPr>
              <a:t>oxycodone 1.25 to 2.5mg s/c prn.</a:t>
            </a:r>
            <a:endParaRPr lang="en-GB" dirty="0">
              <a:solidFill>
                <a:srgbClr val="7030A0"/>
              </a:solidFill>
            </a:endParaRPr>
          </a:p>
          <a:p>
            <a:pPr marL="954900" lvl="2" indent="-342900"/>
            <a:r>
              <a:rPr lang="en-GB" dirty="0">
                <a:solidFill>
                  <a:srgbClr val="7030A0"/>
                </a:solidFill>
              </a:rPr>
              <a:t>For pain or breathlessness</a:t>
            </a:r>
          </a:p>
          <a:p>
            <a:pPr marL="342900" indent="-342900">
              <a:buFont typeface="Arial" panose="020B0604020202020204" pitchFamily="34" charset="0"/>
              <a:buChar char="•"/>
            </a:pPr>
            <a:r>
              <a:rPr lang="en-GB" dirty="0" smtClean="0">
                <a:solidFill>
                  <a:srgbClr val="7030A0"/>
                </a:solidFill>
              </a:rPr>
              <a:t>Midazolam 2.5 to 5mg s/c prn</a:t>
            </a:r>
          </a:p>
          <a:p>
            <a:pPr marL="954900" lvl="2" indent="-342900"/>
            <a:r>
              <a:rPr lang="en-GB" dirty="0" smtClean="0">
                <a:solidFill>
                  <a:srgbClr val="7030A0"/>
                </a:solidFill>
              </a:rPr>
              <a:t>For breathlessness or agitation</a:t>
            </a:r>
          </a:p>
          <a:p>
            <a:pPr marL="342900" indent="-342900">
              <a:buFont typeface="Arial" panose="020B0604020202020204" pitchFamily="34" charset="0"/>
              <a:buChar char="•"/>
            </a:pPr>
            <a:r>
              <a:rPr lang="en-GB" dirty="0" smtClean="0">
                <a:solidFill>
                  <a:srgbClr val="7030A0"/>
                </a:solidFill>
              </a:rPr>
              <a:t>Haloperidol 1.5mg to 3mg</a:t>
            </a:r>
          </a:p>
          <a:p>
            <a:pPr marL="954900" lvl="2" indent="-342900"/>
            <a:r>
              <a:rPr lang="en-GB" dirty="0" smtClean="0">
                <a:solidFill>
                  <a:srgbClr val="7030A0"/>
                </a:solidFill>
              </a:rPr>
              <a:t>For nausea or hallucinations</a:t>
            </a:r>
          </a:p>
          <a:p>
            <a:pPr marL="342900" indent="-342900">
              <a:buFont typeface="Arial" panose="020B0604020202020204" pitchFamily="34" charset="0"/>
              <a:buChar char="•"/>
            </a:pPr>
            <a:r>
              <a:rPr lang="en-GB" dirty="0" err="1" smtClean="0">
                <a:solidFill>
                  <a:srgbClr val="7030A0"/>
                </a:solidFill>
              </a:rPr>
              <a:t>Glycopyrronium</a:t>
            </a:r>
            <a:r>
              <a:rPr lang="en-GB" dirty="0" smtClean="0">
                <a:solidFill>
                  <a:srgbClr val="7030A0"/>
                </a:solidFill>
              </a:rPr>
              <a:t> 200 to 400mcg s/c</a:t>
            </a:r>
          </a:p>
          <a:p>
            <a:pPr marL="954900" lvl="2" indent="-342900"/>
            <a:r>
              <a:rPr lang="en-GB" dirty="0" smtClean="0">
                <a:solidFill>
                  <a:srgbClr val="7030A0"/>
                </a:solidFill>
              </a:rPr>
              <a:t>For excess secretions</a:t>
            </a:r>
          </a:p>
          <a:p>
            <a:pPr marL="342900" indent="-342900">
              <a:buFont typeface="Arial" panose="020B0604020202020204" pitchFamily="34" charset="0"/>
              <a:buChar char="•"/>
            </a:pPr>
            <a:r>
              <a:rPr lang="en-GB" dirty="0" smtClean="0">
                <a:solidFill>
                  <a:srgbClr val="7030A0"/>
                </a:solidFill>
              </a:rPr>
              <a:t>Furosemide 40mg s/c prn (2 x 20mg/2ml)</a:t>
            </a:r>
          </a:p>
          <a:p>
            <a:pPr marL="954900" lvl="2" indent="-342900"/>
            <a:r>
              <a:rPr lang="en-GB" dirty="0" smtClean="0">
                <a:solidFill>
                  <a:srgbClr val="7030A0"/>
                </a:solidFill>
              </a:rPr>
              <a:t>For peripheral or pulmonary oedema</a:t>
            </a:r>
          </a:p>
          <a:p>
            <a:pPr lvl="2" indent="0">
              <a:buNone/>
            </a:pPr>
            <a:endParaRPr lang="en-GB" dirty="0" smtClean="0">
              <a:solidFill>
                <a:srgbClr val="7030A0"/>
              </a:solidFill>
            </a:endParaRPr>
          </a:p>
        </p:txBody>
      </p:sp>
    </p:spTree>
    <p:extLst>
      <p:ext uri="{BB962C8B-B14F-4D97-AF65-F5344CB8AC3E}">
        <p14:creationId xmlns:p14="http://schemas.microsoft.com/office/powerpoint/2010/main" val="208178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2" y="702105"/>
            <a:ext cx="6386601" cy="992224"/>
          </a:xfrm>
        </p:spPr>
        <p:txBody>
          <a:bodyPr/>
          <a:lstStyle/>
          <a:p>
            <a:r>
              <a:rPr lang="en-GB" dirty="0" smtClean="0">
                <a:latin typeface="+mn-lt"/>
              </a:rPr>
              <a:t>When should we do it?</a:t>
            </a:r>
            <a:endParaRPr lang="en-GB" dirty="0">
              <a:latin typeface="+mn-lt"/>
            </a:endParaRPr>
          </a:p>
        </p:txBody>
      </p:sp>
      <p:sp>
        <p:nvSpPr>
          <p:cNvPr id="3" name="Text Placeholder 2"/>
          <p:cNvSpPr>
            <a:spLocks noGrp="1"/>
          </p:cNvSpPr>
          <p:nvPr>
            <p:ph type="body" sz="quarter" idx="11"/>
          </p:nvPr>
        </p:nvSpPr>
        <p:spPr/>
        <p:txBody>
          <a:bodyPr>
            <a:normAutofit lnSpcReduction="10000"/>
          </a:bodyPr>
          <a:lstStyle/>
          <a:p>
            <a:pPr algn="just">
              <a:buClr>
                <a:srgbClr val="92D050"/>
              </a:buClr>
            </a:pPr>
            <a:r>
              <a:rPr lang="en-GB" altLang="en-US" sz="2800" dirty="0">
                <a:solidFill>
                  <a:srgbClr val="7030A0"/>
                </a:solidFill>
              </a:rPr>
              <a:t>Following a change in circumstance</a:t>
            </a:r>
          </a:p>
          <a:p>
            <a:pPr lvl="1" algn="just">
              <a:buClr>
                <a:srgbClr val="92D050"/>
              </a:buClr>
            </a:pPr>
            <a:r>
              <a:rPr lang="en-GB" altLang="en-US" sz="2400" dirty="0">
                <a:solidFill>
                  <a:srgbClr val="7030A0"/>
                </a:solidFill>
              </a:rPr>
              <a:t>New diagnosis</a:t>
            </a:r>
          </a:p>
          <a:p>
            <a:pPr lvl="1" algn="just">
              <a:buClr>
                <a:srgbClr val="92D050"/>
              </a:buClr>
            </a:pPr>
            <a:r>
              <a:rPr lang="en-GB" altLang="en-US" sz="2400" dirty="0">
                <a:solidFill>
                  <a:srgbClr val="7030A0"/>
                </a:solidFill>
              </a:rPr>
              <a:t>Deterioration in condition</a:t>
            </a:r>
          </a:p>
          <a:p>
            <a:pPr lvl="1" algn="just">
              <a:buClr>
                <a:srgbClr val="92D050"/>
              </a:buClr>
            </a:pPr>
            <a:r>
              <a:rPr lang="en-GB" altLang="en-US" sz="2400" dirty="0">
                <a:solidFill>
                  <a:srgbClr val="7030A0"/>
                </a:solidFill>
              </a:rPr>
              <a:t>Hospital admission</a:t>
            </a:r>
          </a:p>
          <a:p>
            <a:pPr lvl="1" algn="just">
              <a:buClr>
                <a:srgbClr val="92D050"/>
              </a:buClr>
            </a:pPr>
            <a:r>
              <a:rPr lang="en-GB" altLang="en-US" sz="2400" dirty="0">
                <a:solidFill>
                  <a:srgbClr val="7030A0"/>
                </a:solidFill>
              </a:rPr>
              <a:t>Admission to a care home</a:t>
            </a:r>
          </a:p>
          <a:p>
            <a:pPr lvl="1" algn="just">
              <a:buClr>
                <a:srgbClr val="92D050"/>
              </a:buClr>
            </a:pPr>
            <a:r>
              <a:rPr lang="en-GB" altLang="en-US" sz="2400" dirty="0">
                <a:solidFill>
                  <a:srgbClr val="7030A0"/>
                </a:solidFill>
              </a:rPr>
              <a:t>If given a relevant cue by a patient</a:t>
            </a:r>
          </a:p>
          <a:p>
            <a:pPr algn="just">
              <a:buClr>
                <a:srgbClr val="92D050"/>
              </a:buClr>
            </a:pPr>
            <a:endParaRPr lang="en-GB" altLang="en-US" sz="2400" dirty="0">
              <a:solidFill>
                <a:srgbClr val="7030A0"/>
              </a:solidFill>
            </a:endParaRPr>
          </a:p>
          <a:p>
            <a:pPr>
              <a:buClr>
                <a:srgbClr val="92D050"/>
              </a:buClr>
            </a:pPr>
            <a:r>
              <a:rPr lang="en-GB" altLang="en-US" sz="2800" dirty="0">
                <a:solidFill>
                  <a:srgbClr val="7030A0"/>
                </a:solidFill>
              </a:rPr>
              <a:t>Use of the GSF (Gold Standard Framework) Prognostic Indicator Guide </a:t>
            </a:r>
            <a:r>
              <a:rPr lang="en-GB" altLang="en-US" sz="2800" dirty="0" smtClean="0">
                <a:solidFill>
                  <a:srgbClr val="7030A0"/>
                </a:solidFill>
              </a:rPr>
              <a:t>or SPICT (Supportive and Palliative Care Indicators Tool)</a:t>
            </a:r>
            <a:endParaRPr lang="en-GB" altLang="en-US" sz="2800" dirty="0">
              <a:solidFill>
                <a:srgbClr val="7030A0"/>
              </a:solidFill>
            </a:endParaRPr>
          </a:p>
          <a:p>
            <a:endParaRPr lang="en-GB" dirty="0"/>
          </a:p>
        </p:txBody>
      </p:sp>
    </p:spTree>
    <p:extLst>
      <p:ext uri="{BB962C8B-B14F-4D97-AF65-F5344CB8AC3E}">
        <p14:creationId xmlns:p14="http://schemas.microsoft.com/office/powerpoint/2010/main" val="537791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29698" name="Title 1"/>
          <p:cNvSpPr>
            <a:spLocks noGrp="1"/>
          </p:cNvSpPr>
          <p:nvPr>
            <p:ph type="title" idx="4294967295"/>
          </p:nvPr>
        </p:nvSpPr>
        <p:spPr bwMode="auto">
          <a:xfrm>
            <a:off x="605119" y="244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7030A0"/>
                </a:solidFill>
                <a:latin typeface="+mj-lt"/>
              </a:rPr>
              <a:t>Remember…….</a:t>
            </a:r>
          </a:p>
        </p:txBody>
      </p:sp>
      <p:sp>
        <p:nvSpPr>
          <p:cNvPr id="29699" name="Content Placeholder 2"/>
          <p:cNvSpPr>
            <a:spLocks noGrp="1"/>
          </p:cNvSpPr>
          <p:nvPr>
            <p:ph sz="half" idx="4294967295"/>
          </p:nvPr>
        </p:nvSpPr>
        <p:spPr bwMode="auto">
          <a:xfrm>
            <a:off x="550676" y="1524124"/>
            <a:ext cx="80756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GB" altLang="en-US" dirty="0" smtClean="0">
                <a:solidFill>
                  <a:srgbClr val="7030A0"/>
                </a:solidFill>
              </a:rPr>
              <a:t>Always know the indication for each individual drug</a:t>
            </a:r>
          </a:p>
          <a:p>
            <a:pPr lvl="2"/>
            <a:r>
              <a:rPr lang="en-GB" altLang="en-US" dirty="0" smtClean="0">
                <a:solidFill>
                  <a:srgbClr val="7030A0"/>
                </a:solidFill>
              </a:rPr>
              <a:t>Beta blockers for heart failure, angina, rate control</a:t>
            </a:r>
          </a:p>
          <a:p>
            <a:pPr lvl="2"/>
            <a:r>
              <a:rPr lang="en-GB" altLang="en-US" dirty="0" smtClean="0">
                <a:solidFill>
                  <a:srgbClr val="7030A0"/>
                </a:solidFill>
              </a:rPr>
              <a:t>Warfarin for AF or metallic valve </a:t>
            </a:r>
          </a:p>
          <a:p>
            <a:pPr marL="342900" indent="-342900">
              <a:buFont typeface="Arial" panose="020B0604020202020204" pitchFamily="34" charset="0"/>
              <a:buChar char="•"/>
            </a:pPr>
            <a:r>
              <a:rPr lang="en-GB" altLang="en-US" dirty="0" smtClean="0">
                <a:solidFill>
                  <a:srgbClr val="7030A0"/>
                </a:solidFill>
              </a:rPr>
              <a:t>Always consult with the heart failure nurse or if not known to them consult with GP</a:t>
            </a:r>
          </a:p>
          <a:p>
            <a:pPr marL="342900" indent="-342900">
              <a:buFont typeface="Arial" panose="020B0604020202020204" pitchFamily="34" charset="0"/>
              <a:buChar char="•"/>
            </a:pPr>
            <a:r>
              <a:rPr lang="en-GB" altLang="en-US" dirty="0" smtClean="0">
                <a:solidFill>
                  <a:srgbClr val="7030A0"/>
                </a:solidFill>
              </a:rPr>
              <a:t>Verapamil &amp; diltiazem should be avoided</a:t>
            </a:r>
          </a:p>
          <a:p>
            <a:pPr marL="342900" indent="-342900">
              <a:buFont typeface="Arial" panose="020B0604020202020204" pitchFamily="34" charset="0"/>
              <a:buChar char="•"/>
            </a:pPr>
            <a:r>
              <a:rPr lang="en-GB" altLang="en-US" dirty="0" smtClean="0">
                <a:solidFill>
                  <a:srgbClr val="7030A0"/>
                </a:solidFill>
              </a:rPr>
              <a:t>Make sure you know about other PMH including TIAs, CVAs, bleeds etc</a:t>
            </a:r>
          </a:p>
          <a:p>
            <a:pPr marL="342900" indent="-342900">
              <a:buFont typeface="Arial" panose="020B0604020202020204" pitchFamily="34" charset="0"/>
              <a:buChar char="•"/>
            </a:pPr>
            <a:r>
              <a:rPr lang="en-GB" altLang="en-US" dirty="0" smtClean="0">
                <a:solidFill>
                  <a:srgbClr val="7030A0"/>
                </a:solidFill>
              </a:rPr>
              <a:t>Gradually wean off medicines and check pulse, BP and bloods regularly during periods of change</a:t>
            </a:r>
            <a:endParaRPr lang="en-US" altLang="en-US" dirty="0" smtClean="0">
              <a:solidFill>
                <a:srgbClr val="7030A0"/>
              </a:solidFill>
            </a:endParaRPr>
          </a:p>
        </p:txBody>
      </p:sp>
    </p:spTree>
    <p:extLst>
      <p:ext uri="{BB962C8B-B14F-4D97-AF65-F5344CB8AC3E}">
        <p14:creationId xmlns:p14="http://schemas.microsoft.com/office/powerpoint/2010/main" val="4069419611"/>
      </p:ext>
    </p:extLst>
  </p:cSld>
  <p:clrMapOvr>
    <a:masterClrMapping/>
  </p:clrMapOvr>
  <p:transition advTm="120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2" y="702105"/>
            <a:ext cx="7555727" cy="1261166"/>
          </a:xfrm>
        </p:spPr>
        <p:txBody>
          <a:bodyPr/>
          <a:lstStyle/>
          <a:p>
            <a:r>
              <a:rPr lang="en-GB" sz="6000" b="1" dirty="0" smtClean="0">
                <a:solidFill>
                  <a:srgbClr val="512178"/>
                </a:solidFill>
                <a:latin typeface="+mj-lt"/>
              </a:rPr>
              <a:t>Typical course of heart failure</a:t>
            </a:r>
            <a:endParaRPr lang="en-GB" sz="6000" dirty="0">
              <a:latin typeface="+mj-lt"/>
            </a:endParaRPr>
          </a:p>
        </p:txBody>
      </p:sp>
      <p:pic>
        <p:nvPicPr>
          <p:cNvPr id="6" name="Picture 5"/>
          <p:cNvPicPr>
            <a:picLocks noChangeAspect="1"/>
          </p:cNvPicPr>
          <p:nvPr/>
        </p:nvPicPr>
        <p:blipFill>
          <a:blip r:embed="rId4"/>
          <a:stretch>
            <a:fillRect/>
          </a:stretch>
        </p:blipFill>
        <p:spPr>
          <a:xfrm>
            <a:off x="2447108" y="2021875"/>
            <a:ext cx="5201617" cy="3711706"/>
          </a:xfrm>
          <a:prstGeom prst="rect">
            <a:avLst/>
          </a:prstGeom>
        </p:spPr>
      </p:pic>
      <p:sp>
        <p:nvSpPr>
          <p:cNvPr id="3" name="Text Placeholder 2"/>
          <p:cNvSpPr>
            <a:spLocks noGrp="1"/>
          </p:cNvSpPr>
          <p:nvPr>
            <p:ph type="body" sz="quarter" idx="11"/>
          </p:nvPr>
        </p:nvSpPr>
        <p:spPr>
          <a:xfrm>
            <a:off x="663249" y="2021875"/>
            <a:ext cx="8021170" cy="3390975"/>
          </a:xfrm>
        </p:spPr>
        <p:txBody>
          <a:bodyPr>
            <a:normAutofit/>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560964983"/>
      </p:ext>
    </p:extLst>
  </p:cSld>
  <p:clrMapOvr>
    <a:masterClrMapping/>
  </p:clrMapOvr>
  <mc:AlternateContent xmlns:mc="http://schemas.openxmlformats.org/markup-compatibility/2006" xmlns:p14="http://schemas.microsoft.com/office/powerpoint/2010/main">
    <mc:Choice Requires="p14">
      <p:transition spd="slow" p14:dur="2000" advTm="18817"/>
    </mc:Choice>
    <mc:Fallback xmlns="">
      <p:transition spd="slow" advTm="18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0722" name="Title 1"/>
          <p:cNvSpPr>
            <a:spLocks noGrp="1"/>
          </p:cNvSpPr>
          <p:nvPr>
            <p:ph type="title" idx="4294967295"/>
          </p:nvPr>
        </p:nvSpPr>
        <p:spPr bwMode="auto">
          <a:xfrm>
            <a:off x="605119" y="288019"/>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7030A0"/>
                </a:solidFill>
                <a:latin typeface="+mj-lt"/>
              </a:rPr>
              <a:t>And finally…….</a:t>
            </a:r>
          </a:p>
        </p:txBody>
      </p:sp>
      <p:sp>
        <p:nvSpPr>
          <p:cNvPr id="30723" name="Content Placeholder 2"/>
          <p:cNvSpPr>
            <a:spLocks noGrp="1"/>
          </p:cNvSpPr>
          <p:nvPr>
            <p:ph sz="half" idx="4294967295"/>
          </p:nvPr>
        </p:nvSpPr>
        <p:spPr bwMode="auto">
          <a:xfrm>
            <a:off x="781050" y="1600200"/>
            <a:ext cx="746596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GB" altLang="en-US" dirty="0" smtClean="0">
                <a:solidFill>
                  <a:srgbClr val="7030A0"/>
                </a:solidFill>
              </a:rPr>
              <a:t>For patients with a pacemaker/ICD be even more cautious about discontinuing drugs with a potential rate controlling or anti-arrhythmic effect</a:t>
            </a:r>
          </a:p>
          <a:p>
            <a:pPr marL="342900" indent="-342900">
              <a:buFont typeface="Arial" panose="020B0604020202020204" pitchFamily="34" charset="0"/>
              <a:buChar char="•"/>
            </a:pPr>
            <a:r>
              <a:rPr lang="en-GB" altLang="en-US" dirty="0" smtClean="0">
                <a:solidFill>
                  <a:srgbClr val="7030A0"/>
                </a:solidFill>
              </a:rPr>
              <a:t>Always discuss with a cardiologist</a:t>
            </a:r>
          </a:p>
          <a:p>
            <a:pPr marL="342900" indent="-342900">
              <a:buFont typeface="Arial" panose="020B0604020202020204" pitchFamily="34" charset="0"/>
              <a:buChar char="•"/>
            </a:pPr>
            <a:r>
              <a:rPr lang="en-GB" altLang="en-US" dirty="0" smtClean="0">
                <a:solidFill>
                  <a:srgbClr val="7030A0"/>
                </a:solidFill>
              </a:rPr>
              <a:t>Be very clear about what you are trying to achieve when adjusting medication and explain clearly to patients and when appropriate, their families</a:t>
            </a:r>
          </a:p>
          <a:p>
            <a:pPr marL="342900" indent="-342900">
              <a:buFont typeface="Arial" panose="020B0604020202020204" pitchFamily="34" charset="0"/>
              <a:buChar char="•"/>
            </a:pPr>
            <a:r>
              <a:rPr lang="en-GB" altLang="en-US" dirty="0" smtClean="0">
                <a:solidFill>
                  <a:srgbClr val="7030A0"/>
                </a:solidFill>
              </a:rPr>
              <a:t>Think carefully about DNACPR discussions with those who have an active ICD</a:t>
            </a:r>
            <a:endParaRPr lang="en-US" altLang="en-US" dirty="0" smtClean="0">
              <a:solidFill>
                <a:srgbClr val="7030A0"/>
              </a:solidFill>
            </a:endParaRPr>
          </a:p>
        </p:txBody>
      </p:sp>
    </p:spTree>
    <p:extLst>
      <p:ext uri="{BB962C8B-B14F-4D97-AF65-F5344CB8AC3E}">
        <p14:creationId xmlns:p14="http://schemas.microsoft.com/office/powerpoint/2010/main" val="2773730591"/>
      </p:ext>
    </p:extLst>
  </p:cSld>
  <p:clrMapOvr>
    <a:masterClrMapping/>
  </p:clrMapOvr>
  <p:transition advTm="120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quarter" idx="11"/>
          </p:nvPr>
        </p:nvSpPr>
        <p:spPr bwMode="auto">
          <a:xfrm>
            <a:off x="605119" y="1541417"/>
            <a:ext cx="8021170" cy="4040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buClr>
                <a:srgbClr val="92D050"/>
              </a:buClr>
            </a:pPr>
            <a:r>
              <a:rPr lang="en-GB" altLang="en-US" sz="2400" dirty="0" smtClean="0">
                <a:solidFill>
                  <a:srgbClr val="4F2683"/>
                </a:solidFill>
              </a:rPr>
              <a:t>Increasing age</a:t>
            </a:r>
          </a:p>
          <a:p>
            <a:pPr algn="just" eaLnBrk="1" hangingPunct="1">
              <a:buClr>
                <a:srgbClr val="92D050"/>
              </a:buClr>
            </a:pPr>
            <a:r>
              <a:rPr lang="en-GB" altLang="en-US" sz="2400" dirty="0" smtClean="0">
                <a:solidFill>
                  <a:srgbClr val="4F2683"/>
                </a:solidFill>
              </a:rPr>
              <a:t>Dependent for more than 3 activities of daily living</a:t>
            </a:r>
          </a:p>
          <a:p>
            <a:pPr algn="just" eaLnBrk="1" hangingPunct="1">
              <a:buClr>
                <a:srgbClr val="92D050"/>
              </a:buClr>
            </a:pPr>
            <a:r>
              <a:rPr lang="en-GB" altLang="en-US" sz="2400" dirty="0" smtClean="0">
                <a:solidFill>
                  <a:srgbClr val="4F2683"/>
                </a:solidFill>
              </a:rPr>
              <a:t>Cardiac cachexia</a:t>
            </a:r>
          </a:p>
          <a:p>
            <a:pPr algn="just" eaLnBrk="1" hangingPunct="1">
              <a:buClr>
                <a:srgbClr val="92D050"/>
              </a:buClr>
            </a:pPr>
            <a:r>
              <a:rPr lang="en-GB" altLang="en-US" sz="2400" dirty="0" smtClean="0">
                <a:solidFill>
                  <a:srgbClr val="4F2683"/>
                </a:solidFill>
              </a:rPr>
              <a:t>Resistant hyponatraemia</a:t>
            </a:r>
          </a:p>
          <a:p>
            <a:pPr algn="just" eaLnBrk="1" hangingPunct="1">
              <a:buClr>
                <a:srgbClr val="92D050"/>
              </a:buClr>
            </a:pPr>
            <a:r>
              <a:rPr lang="en-GB" altLang="en-US" sz="2400" dirty="0" smtClean="0">
                <a:solidFill>
                  <a:srgbClr val="4F2683"/>
                </a:solidFill>
              </a:rPr>
              <a:t>Serum albumin less than 25g/l</a:t>
            </a:r>
          </a:p>
          <a:p>
            <a:pPr algn="just" eaLnBrk="1" hangingPunct="1">
              <a:buClr>
                <a:srgbClr val="92D050"/>
              </a:buClr>
            </a:pPr>
            <a:r>
              <a:rPr lang="en-GB" altLang="en-US" sz="2400" dirty="0" smtClean="0">
                <a:solidFill>
                  <a:srgbClr val="4F2683"/>
                </a:solidFill>
              </a:rPr>
              <a:t>BNP ≥ 400 </a:t>
            </a:r>
            <a:r>
              <a:rPr lang="en-GB" altLang="en-US" sz="2400" dirty="0" err="1" smtClean="0">
                <a:solidFill>
                  <a:srgbClr val="4F2683"/>
                </a:solidFill>
              </a:rPr>
              <a:t>pg</a:t>
            </a:r>
            <a:r>
              <a:rPr lang="en-GB" altLang="en-US" sz="2400" dirty="0" smtClean="0">
                <a:solidFill>
                  <a:srgbClr val="4F2683"/>
                </a:solidFill>
              </a:rPr>
              <a:t>/ml</a:t>
            </a:r>
          </a:p>
          <a:p>
            <a:pPr algn="just" eaLnBrk="1" hangingPunct="1">
              <a:buClr>
                <a:srgbClr val="92D050"/>
              </a:buClr>
            </a:pPr>
            <a:r>
              <a:rPr lang="en-GB" altLang="en-US" sz="2400" dirty="0" smtClean="0">
                <a:solidFill>
                  <a:srgbClr val="4F2683"/>
                </a:solidFill>
              </a:rPr>
              <a:t>Multiple shocks from ICD</a:t>
            </a:r>
          </a:p>
          <a:p>
            <a:pPr algn="just" eaLnBrk="1" hangingPunct="1">
              <a:buClr>
                <a:srgbClr val="92D050"/>
              </a:buClr>
            </a:pPr>
            <a:r>
              <a:rPr lang="en-GB" altLang="en-US" sz="2400" dirty="0" smtClean="0">
                <a:solidFill>
                  <a:srgbClr val="4F2683"/>
                </a:solidFill>
              </a:rPr>
              <a:t>Comorbidities especially cancer</a:t>
            </a:r>
            <a:endParaRPr lang="en-US" altLang="en-US" sz="2400" dirty="0" smtClean="0">
              <a:solidFill>
                <a:srgbClr val="4F2683"/>
              </a:solidFill>
            </a:endParaRPr>
          </a:p>
        </p:txBody>
      </p:sp>
      <p:sp>
        <p:nvSpPr>
          <p:cNvPr id="41988" name="Rectangle 4"/>
          <p:cNvSpPr>
            <a:spLocks noGrp="1" noChangeArrowheads="1"/>
          </p:cNvSpPr>
          <p:nvPr>
            <p:ph type="title" idx="4294967295"/>
          </p:nvPr>
        </p:nvSpPr>
        <p:spPr bwMode="auto">
          <a:xfrm>
            <a:off x="605119" y="241271"/>
            <a:ext cx="7138988"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4000" b="1" dirty="0" smtClean="0">
                <a:solidFill>
                  <a:srgbClr val="4F2683"/>
                </a:solidFill>
                <a:effectLst>
                  <a:outerShdw blurRad="38100" dist="38100" dir="2700000" algn="tl">
                    <a:srgbClr val="C0C0C0"/>
                  </a:outerShdw>
                </a:effectLst>
                <a:latin typeface="+mj-lt"/>
              </a:rPr>
              <a:t>poor prognosis</a:t>
            </a:r>
          </a:p>
        </p:txBody>
      </p:sp>
      <p:sp>
        <p:nvSpPr>
          <p:cNvPr id="8196" name="TextBox 3"/>
          <p:cNvSpPr txBox="1">
            <a:spLocks noChangeArrowheads="1"/>
          </p:cNvSpPr>
          <p:nvPr/>
        </p:nvSpPr>
        <p:spPr bwMode="auto">
          <a:xfrm>
            <a:off x="395288" y="6165850"/>
            <a:ext cx="6192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algn="ctr" eaLnBrk="0" fontAlgn="base" hangingPunct="0">
              <a:spcBef>
                <a:spcPct val="0"/>
              </a:spcBef>
              <a:spcAft>
                <a:spcPct val="0"/>
              </a:spcAft>
              <a:defRPr>
                <a:solidFill>
                  <a:schemeClr val="tx1"/>
                </a:solidFill>
                <a:latin typeface="Century Gothic" panose="020B0502020202020204" pitchFamily="34" charset="0"/>
              </a:defRPr>
            </a:lvl6pPr>
            <a:lvl7pPr marL="2971800" indent="-228600" algn="ctr" eaLnBrk="0" fontAlgn="base" hangingPunct="0">
              <a:spcBef>
                <a:spcPct val="0"/>
              </a:spcBef>
              <a:spcAft>
                <a:spcPct val="0"/>
              </a:spcAft>
              <a:defRPr>
                <a:solidFill>
                  <a:schemeClr val="tx1"/>
                </a:solidFill>
                <a:latin typeface="Century Gothic" panose="020B0502020202020204" pitchFamily="34" charset="0"/>
              </a:defRPr>
            </a:lvl7pPr>
            <a:lvl8pPr marL="3429000" indent="-228600" algn="ctr" eaLnBrk="0" fontAlgn="base" hangingPunct="0">
              <a:spcBef>
                <a:spcPct val="0"/>
              </a:spcBef>
              <a:spcAft>
                <a:spcPct val="0"/>
              </a:spcAft>
              <a:defRPr>
                <a:solidFill>
                  <a:schemeClr val="tx1"/>
                </a:solidFill>
                <a:latin typeface="Century Gothic" panose="020B0502020202020204" pitchFamily="34" charset="0"/>
              </a:defRPr>
            </a:lvl8pPr>
            <a:lvl9pPr marL="3886200" indent="-228600" algn="ctr" eaLnBrk="0" fontAlgn="base" hangingPunct="0">
              <a:spcBef>
                <a:spcPct val="0"/>
              </a:spcBef>
              <a:spcAft>
                <a:spcPct val="0"/>
              </a:spcAft>
              <a:defRPr>
                <a:solidFill>
                  <a:schemeClr val="tx1"/>
                </a:solidFill>
                <a:latin typeface="Century Gothic" panose="020B0502020202020204" pitchFamily="34" charset="0"/>
              </a:defRPr>
            </a:lvl9pPr>
          </a:lstStyle>
          <a:p>
            <a:pPr algn="l" eaLnBrk="1" hangingPunct="1"/>
            <a:r>
              <a:rPr lang="en-GB" altLang="en-US" b="1" dirty="0" smtClean="0">
                <a:solidFill>
                  <a:srgbClr val="4F2683"/>
                </a:solidFill>
                <a:latin typeface="Calibri" panose="020F0502020204030204" pitchFamily="34" charset="0"/>
              </a:rPr>
              <a:t> </a:t>
            </a:r>
            <a:endParaRPr lang="en-GB" altLang="en-US" b="1" dirty="0">
              <a:solidFill>
                <a:srgbClr val="4F2683"/>
              </a:solidFill>
              <a:latin typeface="Calibri" panose="020F0502020204030204" pitchFamily="34" charset="0"/>
            </a:endParaRPr>
          </a:p>
        </p:txBody>
      </p:sp>
      <p:sp>
        <p:nvSpPr>
          <p:cNvPr id="8197" name="Rectangle 1"/>
          <p:cNvSpPr>
            <a:spLocks noChangeArrowheads="1"/>
          </p:cNvSpPr>
          <p:nvPr/>
        </p:nvSpPr>
        <p:spPr bwMode="auto">
          <a:xfrm>
            <a:off x="2411413" y="4840469"/>
            <a:ext cx="583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algn="ctr" eaLnBrk="0" fontAlgn="base" hangingPunct="0">
              <a:spcBef>
                <a:spcPct val="0"/>
              </a:spcBef>
              <a:spcAft>
                <a:spcPct val="0"/>
              </a:spcAft>
              <a:defRPr>
                <a:solidFill>
                  <a:schemeClr val="tx1"/>
                </a:solidFill>
                <a:latin typeface="Century Gothic" panose="020B0502020202020204" pitchFamily="34" charset="0"/>
              </a:defRPr>
            </a:lvl6pPr>
            <a:lvl7pPr marL="2971800" indent="-228600" algn="ctr" eaLnBrk="0" fontAlgn="base" hangingPunct="0">
              <a:spcBef>
                <a:spcPct val="0"/>
              </a:spcBef>
              <a:spcAft>
                <a:spcPct val="0"/>
              </a:spcAft>
              <a:defRPr>
                <a:solidFill>
                  <a:schemeClr val="tx1"/>
                </a:solidFill>
                <a:latin typeface="Century Gothic" panose="020B0502020202020204" pitchFamily="34" charset="0"/>
              </a:defRPr>
            </a:lvl7pPr>
            <a:lvl8pPr marL="3429000" indent="-228600" algn="ctr" eaLnBrk="0" fontAlgn="base" hangingPunct="0">
              <a:spcBef>
                <a:spcPct val="0"/>
              </a:spcBef>
              <a:spcAft>
                <a:spcPct val="0"/>
              </a:spcAft>
              <a:defRPr>
                <a:solidFill>
                  <a:schemeClr val="tx1"/>
                </a:solidFill>
                <a:latin typeface="Century Gothic" panose="020B0502020202020204" pitchFamily="34" charset="0"/>
              </a:defRPr>
            </a:lvl8pPr>
            <a:lvl9pPr marL="3886200" indent="-228600" algn="ctr" eaLnBrk="0" fontAlgn="base" hangingPunct="0">
              <a:spcBef>
                <a:spcPct val="0"/>
              </a:spcBef>
              <a:spcAft>
                <a:spcPct val="0"/>
              </a:spcAft>
              <a:defRPr>
                <a:solidFill>
                  <a:schemeClr val="tx1"/>
                </a:solidFill>
                <a:latin typeface="Century Gothic" panose="020B0502020202020204" pitchFamily="34" charset="0"/>
              </a:defRPr>
            </a:lvl9pPr>
          </a:lstStyle>
          <a:p>
            <a:pPr algn="l" eaLnBrk="1" hangingPunct="1"/>
            <a:r>
              <a:rPr lang="en-GB" altLang="en-US" sz="1600" dirty="0">
                <a:solidFill>
                  <a:srgbClr val="4F2683"/>
                </a:solidFill>
              </a:rPr>
              <a:t>End of Life Care in Heart Failure: A Framework for Implementation. NHS End of Life Care Programme 2014</a:t>
            </a:r>
            <a:endParaRPr lang="en-US" altLang="en-US" sz="1600" dirty="0"/>
          </a:p>
        </p:txBody>
      </p:sp>
    </p:spTree>
    <p:extLst>
      <p:ext uri="{BB962C8B-B14F-4D97-AF65-F5344CB8AC3E}">
        <p14:creationId xmlns:p14="http://schemas.microsoft.com/office/powerpoint/2010/main" val="308101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1" dirty="0" smtClean="0">
                <a:latin typeface="+mj-lt"/>
              </a:rPr>
              <a:t>considerations</a:t>
            </a:r>
            <a:endParaRPr lang="en-GB" sz="3600" b="1" dirty="0">
              <a:latin typeface="+mj-lt"/>
            </a:endParaRPr>
          </a:p>
        </p:txBody>
      </p:sp>
      <p:sp>
        <p:nvSpPr>
          <p:cNvPr id="4" name="Text Placeholder 3"/>
          <p:cNvSpPr>
            <a:spLocks noGrp="1"/>
          </p:cNvSpPr>
          <p:nvPr>
            <p:ph type="body" sz="quarter" idx="11"/>
          </p:nvPr>
        </p:nvSpPr>
        <p:spPr>
          <a:xfrm>
            <a:off x="353833" y="1440756"/>
            <a:ext cx="3913367" cy="4071770"/>
          </a:xfrm>
        </p:spPr>
        <p:txBody>
          <a:bodyPr>
            <a:normAutofit/>
          </a:bodyPr>
          <a:lstStyle/>
          <a:p>
            <a:pPr marL="342900" indent="-342900">
              <a:buFont typeface="Arial" panose="020B0604020202020204" pitchFamily="34" charset="0"/>
              <a:buChar char="•"/>
            </a:pPr>
            <a:r>
              <a:rPr lang="en-GB" dirty="0" smtClean="0">
                <a:solidFill>
                  <a:srgbClr val="7030A0"/>
                </a:solidFill>
              </a:rPr>
              <a:t>Patients with advanced heart failure are likely to have multiple hospital admissions in the last year of their life</a:t>
            </a:r>
          </a:p>
          <a:p>
            <a:pPr marL="342900" indent="-342900">
              <a:buFont typeface="Arial" panose="020B0604020202020204" pitchFamily="34" charset="0"/>
              <a:buChar char="•"/>
            </a:pPr>
            <a:r>
              <a:rPr lang="en-GB" dirty="0" smtClean="0">
                <a:solidFill>
                  <a:srgbClr val="7030A0"/>
                </a:solidFill>
              </a:rPr>
              <a:t>Patients are walking a tightrope between renal impairment and fluid overload</a:t>
            </a:r>
          </a:p>
          <a:p>
            <a:pPr marL="342900" indent="-342900">
              <a:buFont typeface="Arial" panose="020B0604020202020204" pitchFamily="34" charset="0"/>
              <a:buChar char="•"/>
            </a:pPr>
            <a:r>
              <a:rPr lang="en-GB" dirty="0">
                <a:solidFill>
                  <a:srgbClr val="7030A0"/>
                </a:solidFill>
              </a:rPr>
              <a:t>Prognosis is more difficult to predict in heart failure than in any other life limiting illness</a:t>
            </a:r>
          </a:p>
          <a:p>
            <a:pPr marL="342900" indent="-342900">
              <a:buFont typeface="Arial" panose="020B0604020202020204" pitchFamily="34" charset="0"/>
              <a:buChar char="•"/>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962" y="1694328"/>
            <a:ext cx="4480855" cy="3147637"/>
          </a:xfrm>
          <a:prstGeom prst="rect">
            <a:avLst/>
          </a:prstGeom>
        </p:spPr>
      </p:pic>
    </p:spTree>
    <p:extLst>
      <p:ext uri="{BB962C8B-B14F-4D97-AF65-F5344CB8AC3E}">
        <p14:creationId xmlns:p14="http://schemas.microsoft.com/office/powerpoint/2010/main" val="353035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24578" name="Rectangle 4"/>
          <p:cNvSpPr>
            <a:spLocks noGrp="1" noChangeArrowheads="1"/>
          </p:cNvSpPr>
          <p:nvPr>
            <p:ph type="title" idx="4294967295"/>
          </p:nvPr>
        </p:nvSpPr>
        <p:spPr bwMode="auto">
          <a:xfrm>
            <a:off x="605118"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y-GB" altLang="en-US" sz="4400" b="1" dirty="0" smtClean="0">
                <a:latin typeface="+mj-lt"/>
              </a:rPr>
              <a:t>Prognostic Paralysis</a:t>
            </a:r>
            <a:endParaRPr lang="en-US" altLang="en-US" sz="4400" b="1" dirty="0" smtClean="0">
              <a:latin typeface="+mj-lt"/>
            </a:endParaRPr>
          </a:p>
        </p:txBody>
      </p:sp>
      <p:sp>
        <p:nvSpPr>
          <p:cNvPr id="24579" name="Rectangle 5"/>
          <p:cNvSpPr>
            <a:spLocks noGrp="1" noChangeArrowheads="1"/>
          </p:cNvSpPr>
          <p:nvPr>
            <p:ph type="body" sz="half" idx="4294967295"/>
          </p:nvPr>
        </p:nvSpPr>
        <p:spPr bwMode="auto">
          <a:xfrm>
            <a:off x="605118" y="1417638"/>
            <a:ext cx="3433481"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y-GB" altLang="en-US" dirty="0" smtClean="0">
                <a:solidFill>
                  <a:srgbClr val="7030A0"/>
                </a:solidFill>
              </a:rPr>
              <a:t>Fears of HCPs around introducing about palliative care too early mean</a:t>
            </a:r>
          </a:p>
          <a:p>
            <a:pPr lvl="1"/>
            <a:r>
              <a:rPr lang="cy-GB" altLang="en-US" dirty="0" smtClean="0">
                <a:solidFill>
                  <a:srgbClr val="7030A0"/>
                </a:solidFill>
              </a:rPr>
              <a:t>People dying unprepared</a:t>
            </a:r>
          </a:p>
          <a:p>
            <a:pPr lvl="1"/>
            <a:r>
              <a:rPr lang="cy-GB" altLang="en-US" dirty="0" smtClean="0">
                <a:solidFill>
                  <a:srgbClr val="7030A0"/>
                </a:solidFill>
              </a:rPr>
              <a:t>Indaequate symptom control</a:t>
            </a:r>
          </a:p>
          <a:p>
            <a:pPr lvl="1"/>
            <a:r>
              <a:rPr lang="cy-GB" altLang="en-US" dirty="0" smtClean="0">
                <a:solidFill>
                  <a:srgbClr val="7030A0"/>
                </a:solidFill>
              </a:rPr>
              <a:t>No advance care planning = no choice</a:t>
            </a:r>
            <a:endParaRPr lang="en-US" altLang="en-US" dirty="0" smtClean="0">
              <a:solidFill>
                <a:srgbClr val="7030A0"/>
              </a:solidFill>
            </a:endParaRPr>
          </a:p>
        </p:txBody>
      </p:sp>
      <p:pic>
        <p:nvPicPr>
          <p:cNvPr id="24581" name="Picture 7" descr="scaredg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004" y="1264709"/>
            <a:ext cx="3515097" cy="414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583266"/>
      </p:ext>
    </p:extLst>
  </p:cSld>
  <p:clrMapOvr>
    <a:masterClrMapping/>
  </p:clrMapOvr>
  <p:transition advTm="120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9218" name="Title 1"/>
          <p:cNvSpPr>
            <a:spLocks noGrp="1"/>
          </p:cNvSpPr>
          <p:nvPr>
            <p:ph type="title" idx="4294967295"/>
          </p:nvPr>
        </p:nvSpPr>
        <p:spPr bwMode="auto">
          <a:xfrm>
            <a:off x="330926" y="257221"/>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r>
              <a:rPr lang="en-US" altLang="en-US" sz="3200" b="1" dirty="0" smtClean="0">
                <a:solidFill>
                  <a:srgbClr val="7030A0"/>
                </a:solidFill>
                <a:latin typeface="+mj-lt"/>
              </a:rPr>
              <a:t>Potential problems for the individual patient</a:t>
            </a:r>
          </a:p>
        </p:txBody>
      </p:sp>
      <p:sp>
        <p:nvSpPr>
          <p:cNvPr id="9219" name="Content Placeholder 2"/>
          <p:cNvSpPr>
            <a:spLocks noGrp="1"/>
          </p:cNvSpPr>
          <p:nvPr>
            <p:ph sz="half" idx="4294967295"/>
          </p:nvPr>
        </p:nvSpPr>
        <p:spPr bwMode="auto">
          <a:xfrm>
            <a:off x="407126" y="153936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GB" altLang="en-US" sz="2400" dirty="0" smtClean="0">
                <a:solidFill>
                  <a:srgbClr val="4F2683"/>
                </a:solidFill>
              </a:rPr>
              <a:t>Multiple comorbidities</a:t>
            </a:r>
          </a:p>
          <a:p>
            <a:pPr lvl="1"/>
            <a:r>
              <a:rPr lang="en-GB" altLang="en-US" sz="2000" dirty="0" smtClean="0">
                <a:solidFill>
                  <a:srgbClr val="4F2683"/>
                </a:solidFill>
              </a:rPr>
              <a:t>LVF</a:t>
            </a:r>
          </a:p>
          <a:p>
            <a:pPr lvl="1"/>
            <a:r>
              <a:rPr lang="en-GB" altLang="en-US" sz="2000" dirty="0" smtClean="0">
                <a:solidFill>
                  <a:srgbClr val="4F2683"/>
                </a:solidFill>
              </a:rPr>
              <a:t>Angina</a:t>
            </a:r>
          </a:p>
          <a:p>
            <a:pPr lvl="1"/>
            <a:r>
              <a:rPr lang="en-GB" altLang="en-US" sz="2000" dirty="0" smtClean="0">
                <a:solidFill>
                  <a:srgbClr val="4F2683"/>
                </a:solidFill>
              </a:rPr>
              <a:t>Atrial fibrillation</a:t>
            </a:r>
          </a:p>
          <a:p>
            <a:pPr lvl="1"/>
            <a:r>
              <a:rPr lang="en-GB" altLang="en-US" sz="2000" dirty="0" smtClean="0">
                <a:solidFill>
                  <a:srgbClr val="4F2683"/>
                </a:solidFill>
              </a:rPr>
              <a:t>COPD</a:t>
            </a:r>
          </a:p>
          <a:p>
            <a:pPr lvl="1"/>
            <a:r>
              <a:rPr lang="en-GB" altLang="en-US" sz="2000" dirty="0" smtClean="0">
                <a:solidFill>
                  <a:srgbClr val="4F2683"/>
                </a:solidFill>
              </a:rPr>
              <a:t>Peripheral vascular disease</a:t>
            </a:r>
          </a:p>
          <a:p>
            <a:pPr lvl="1"/>
            <a:r>
              <a:rPr lang="en-GB" altLang="en-US" sz="2000" dirty="0" smtClean="0">
                <a:solidFill>
                  <a:srgbClr val="4F2683"/>
                </a:solidFill>
              </a:rPr>
              <a:t>Impaired renal function</a:t>
            </a:r>
          </a:p>
          <a:p>
            <a:pPr lvl="1"/>
            <a:r>
              <a:rPr lang="en-GB" altLang="en-US" sz="2000" dirty="0" smtClean="0">
                <a:solidFill>
                  <a:srgbClr val="4F2683"/>
                </a:solidFill>
              </a:rPr>
              <a:t>Diabetes mellitus</a:t>
            </a:r>
          </a:p>
          <a:p>
            <a:pPr lvl="1"/>
            <a:r>
              <a:rPr lang="en-GB" altLang="en-US" sz="2000" dirty="0" err="1" smtClean="0">
                <a:solidFill>
                  <a:srgbClr val="4F2683"/>
                </a:solidFill>
              </a:rPr>
              <a:t>Cerebrovasular</a:t>
            </a:r>
            <a:r>
              <a:rPr lang="en-GB" altLang="en-US" sz="2000" dirty="0" smtClean="0">
                <a:solidFill>
                  <a:srgbClr val="4F2683"/>
                </a:solidFill>
              </a:rPr>
              <a:t> disease</a:t>
            </a:r>
          </a:p>
          <a:p>
            <a:pPr lvl="1"/>
            <a:r>
              <a:rPr lang="en-GB" altLang="en-US" sz="2000" dirty="0" smtClean="0">
                <a:solidFill>
                  <a:srgbClr val="4F2683"/>
                </a:solidFill>
              </a:rPr>
              <a:t>Osteoarthritis</a:t>
            </a:r>
          </a:p>
          <a:p>
            <a:pPr lvl="1"/>
            <a:r>
              <a:rPr lang="en-GB" altLang="en-US" sz="2000" dirty="0" smtClean="0">
                <a:solidFill>
                  <a:srgbClr val="4F2683"/>
                </a:solidFill>
              </a:rPr>
              <a:t>Depression</a:t>
            </a:r>
          </a:p>
          <a:p>
            <a:pPr lvl="1"/>
            <a:r>
              <a:rPr lang="en-GB" altLang="en-US" sz="2000" dirty="0" smtClean="0">
                <a:solidFill>
                  <a:srgbClr val="4F2683"/>
                </a:solidFill>
              </a:rPr>
              <a:t>Falls</a:t>
            </a:r>
          </a:p>
          <a:p>
            <a:endParaRPr lang="en-GB" altLang="en-US" sz="2400" dirty="0" smtClean="0">
              <a:solidFill>
                <a:srgbClr val="4F2683"/>
              </a:solidFill>
            </a:endParaRPr>
          </a:p>
          <a:p>
            <a:r>
              <a:rPr lang="en-GB" altLang="en-US" sz="2400" dirty="0" smtClean="0">
                <a:solidFill>
                  <a:srgbClr val="4F2683"/>
                </a:solidFill>
              </a:rPr>
              <a:t>Polypharmacy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006" y="2000918"/>
            <a:ext cx="3452456" cy="2875881"/>
          </a:xfrm>
          <a:prstGeom prst="rect">
            <a:avLst/>
          </a:prstGeom>
        </p:spPr>
      </p:pic>
    </p:spTree>
    <p:extLst>
      <p:ext uri="{BB962C8B-B14F-4D97-AF65-F5344CB8AC3E}">
        <p14:creationId xmlns:p14="http://schemas.microsoft.com/office/powerpoint/2010/main" val="646170883"/>
      </p:ext>
    </p:extLst>
  </p:cSld>
  <p:clrMapOvr>
    <a:masterClrMapping/>
  </p:clrMapOvr>
  <p:transition advTm="120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10242" name="Title 1"/>
          <p:cNvSpPr>
            <a:spLocks noGrp="1"/>
          </p:cNvSpPr>
          <p:nvPr>
            <p:ph type="title" idx="4294967295"/>
          </p:nvPr>
        </p:nvSpPr>
        <p:spPr bwMode="auto">
          <a:xfrm>
            <a:off x="605118" y="274638"/>
            <a:ext cx="762448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r>
              <a:rPr lang="en-US" altLang="en-US" sz="3200" b="1" dirty="0">
                <a:solidFill>
                  <a:srgbClr val="7030A0"/>
                </a:solidFill>
                <a:latin typeface="Calibri" panose="020F0502020204030204"/>
              </a:rPr>
              <a:t>Potential problems for the individual patient</a:t>
            </a:r>
            <a:endParaRPr lang="en-US" altLang="en-US" b="1" dirty="0" smtClean="0"/>
          </a:p>
        </p:txBody>
      </p:sp>
      <p:sp>
        <p:nvSpPr>
          <p:cNvPr id="10243" name="Content Placeholder 2"/>
          <p:cNvSpPr>
            <a:spLocks noGrp="1"/>
          </p:cNvSpPr>
          <p:nvPr>
            <p:ph sz="half" idx="4294967295"/>
          </p:nvPr>
        </p:nvSpPr>
        <p:spPr bwMode="auto">
          <a:xfrm>
            <a:off x="577104" y="143505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dirty="0" smtClean="0">
                <a:solidFill>
                  <a:srgbClr val="4F2683"/>
                </a:solidFill>
              </a:rPr>
              <a:t>Multiple symptoms</a:t>
            </a:r>
          </a:p>
          <a:p>
            <a:pPr lvl="1"/>
            <a:r>
              <a:rPr lang="en-GB" altLang="en-US" sz="2000" dirty="0" smtClean="0">
                <a:solidFill>
                  <a:srgbClr val="4F2683"/>
                </a:solidFill>
              </a:rPr>
              <a:t>Dizziness</a:t>
            </a:r>
          </a:p>
          <a:p>
            <a:pPr lvl="1"/>
            <a:r>
              <a:rPr lang="en-GB" altLang="en-US" sz="2000" dirty="0" smtClean="0">
                <a:solidFill>
                  <a:srgbClr val="4F2683"/>
                </a:solidFill>
              </a:rPr>
              <a:t>Breathlessness</a:t>
            </a:r>
          </a:p>
          <a:p>
            <a:pPr lvl="1"/>
            <a:r>
              <a:rPr lang="en-GB" altLang="en-US" sz="2000" dirty="0" smtClean="0">
                <a:solidFill>
                  <a:srgbClr val="4F2683"/>
                </a:solidFill>
              </a:rPr>
              <a:t>Peripheral oedema</a:t>
            </a:r>
          </a:p>
          <a:p>
            <a:pPr lvl="1"/>
            <a:r>
              <a:rPr lang="en-GB" altLang="en-US" sz="2000" dirty="0" smtClean="0">
                <a:solidFill>
                  <a:srgbClr val="4F2683"/>
                </a:solidFill>
              </a:rPr>
              <a:t>Nausea</a:t>
            </a:r>
          </a:p>
          <a:p>
            <a:pPr lvl="1"/>
            <a:r>
              <a:rPr lang="en-GB" altLang="en-US" sz="2000" dirty="0" smtClean="0">
                <a:solidFill>
                  <a:srgbClr val="4F2683"/>
                </a:solidFill>
              </a:rPr>
              <a:t>Constipation</a:t>
            </a:r>
          </a:p>
          <a:p>
            <a:pPr lvl="1"/>
            <a:r>
              <a:rPr lang="en-GB" altLang="en-US" sz="2000" dirty="0" smtClean="0">
                <a:solidFill>
                  <a:srgbClr val="4F2683"/>
                </a:solidFill>
              </a:rPr>
              <a:t>Immobility</a:t>
            </a:r>
          </a:p>
          <a:p>
            <a:pPr lvl="1"/>
            <a:r>
              <a:rPr lang="en-GB" altLang="en-US" sz="2000" dirty="0" smtClean="0">
                <a:solidFill>
                  <a:srgbClr val="4F2683"/>
                </a:solidFill>
              </a:rPr>
              <a:t>Constipation</a:t>
            </a:r>
          </a:p>
          <a:p>
            <a:pPr lvl="1"/>
            <a:r>
              <a:rPr lang="en-GB" altLang="en-US" sz="2000" dirty="0" smtClean="0">
                <a:solidFill>
                  <a:srgbClr val="4F2683"/>
                </a:solidFill>
              </a:rPr>
              <a:t>Pain</a:t>
            </a:r>
          </a:p>
          <a:p>
            <a:pPr lvl="1"/>
            <a:r>
              <a:rPr lang="en-GB" altLang="en-US" sz="2000" dirty="0" smtClean="0">
                <a:solidFill>
                  <a:srgbClr val="4F2683"/>
                </a:solidFill>
              </a:rPr>
              <a:t>Low mood</a:t>
            </a:r>
          </a:p>
          <a:p>
            <a:pPr lvl="1"/>
            <a:r>
              <a:rPr lang="en-GB" altLang="en-US" sz="2000" dirty="0" smtClean="0">
                <a:solidFill>
                  <a:srgbClr val="4F2683"/>
                </a:solidFill>
              </a:rPr>
              <a:t>Fatigue</a:t>
            </a:r>
          </a:p>
          <a:p>
            <a:pPr lvl="1"/>
            <a:r>
              <a:rPr lang="en-GB" altLang="en-US" sz="2000" dirty="0" smtClean="0">
                <a:solidFill>
                  <a:srgbClr val="4F2683"/>
                </a:solidFill>
              </a:rPr>
              <a:t>Social isolation</a:t>
            </a:r>
          </a:p>
          <a:p>
            <a:pPr lvl="1"/>
            <a:endParaRPr lang="en-GB" altLang="en-US" sz="2000" dirty="0" smtClean="0">
              <a:solidFill>
                <a:srgbClr val="4F2683"/>
              </a:solidFill>
            </a:endParaRPr>
          </a:p>
        </p:txBody>
      </p:sp>
      <p:pic>
        <p:nvPicPr>
          <p:cNvPr id="1024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24719" y="1026388"/>
            <a:ext cx="3810000" cy="4402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764970"/>
      </p:ext>
    </p:extLst>
  </p:cSld>
  <p:clrMapOvr>
    <a:masterClrMapping/>
  </p:clrMapOvr>
  <p:transition advTm="1200000"/>
  <p:timing>
    <p:tnLst>
      <p:par>
        <p:cTn id="1" dur="indefinite" restart="never" nodeType="tmRoot"/>
      </p:par>
    </p:tnLst>
  </p:timing>
</p:sld>
</file>

<file path=ppt/theme/theme1.xml><?xml version="1.0" encoding="utf-8"?>
<a:theme xmlns:a="http://schemas.openxmlformats.org/drawingml/2006/main" name="Default Theme">
  <a:themeElements>
    <a:clrScheme name="St Francis Hospice">
      <a:dk1>
        <a:srgbClr val="000000"/>
      </a:dk1>
      <a:lt1>
        <a:srgbClr val="FFFFFF"/>
      </a:lt1>
      <a:dk2>
        <a:srgbClr val="502078"/>
      </a:dk2>
      <a:lt2>
        <a:srgbClr val="9F999B"/>
      </a:lt2>
      <a:accent1>
        <a:srgbClr val="502078"/>
      </a:accent1>
      <a:accent2>
        <a:srgbClr val="8DC53E"/>
      </a:accent2>
      <a:accent3>
        <a:srgbClr val="7E4191"/>
      </a:accent3>
      <a:accent4>
        <a:srgbClr val="C4A8D0"/>
      </a:accent4>
      <a:accent5>
        <a:srgbClr val="57B14C"/>
      </a:accent5>
      <a:accent6>
        <a:srgbClr val="C3E86C"/>
      </a:accent6>
      <a:hlink>
        <a:srgbClr val="502078"/>
      </a:hlink>
      <a:folHlink>
        <a:srgbClr val="8DC53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17151</TotalTime>
  <Words>2248</Words>
  <Application>Microsoft Office PowerPoint</Application>
  <PresentationFormat>On-screen Show (4:3)</PresentationFormat>
  <Paragraphs>349</Paragraphs>
  <Slides>40</Slides>
  <Notes>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Mairy Black</vt:lpstr>
      <vt:lpstr>System Font Regular</vt:lpstr>
      <vt:lpstr>Default Theme</vt:lpstr>
      <vt:lpstr>Best Practice Management of End Stage Heart Failure  Dr Sharon Chadwick FRCP Consultant in Palliative Medicine  </vt:lpstr>
      <vt:lpstr>Objectives</vt:lpstr>
      <vt:lpstr>The Facts</vt:lpstr>
      <vt:lpstr>Typical course of heart failure</vt:lpstr>
      <vt:lpstr>poor prognosis</vt:lpstr>
      <vt:lpstr>considerations</vt:lpstr>
      <vt:lpstr>Prognostic Paralysis</vt:lpstr>
      <vt:lpstr>Potential problems for the individual patient</vt:lpstr>
      <vt:lpstr>Potential problems for the individual patient</vt:lpstr>
      <vt:lpstr>End stage heart failure- what is it like for the patient</vt:lpstr>
      <vt:lpstr>Palliative Care in Heart Failure</vt:lpstr>
      <vt:lpstr>Palliative Care in Heart Failure Symptom control (physical)</vt:lpstr>
      <vt:lpstr>PowerPoint Presentation</vt:lpstr>
      <vt:lpstr>Palliative Care in Heart Failure Symptom control (psychological and existential)</vt:lpstr>
      <vt:lpstr>Palliative Care in Heart Failure The Calman Gap</vt:lpstr>
      <vt:lpstr>Potential problems for the individual clinician</vt:lpstr>
      <vt:lpstr>New developments in heart failure</vt:lpstr>
      <vt:lpstr>Don’t panic!!</vt:lpstr>
      <vt:lpstr>PowerPoint Presentation</vt:lpstr>
      <vt:lpstr>Top tips</vt:lpstr>
      <vt:lpstr>Medication review-key points   </vt:lpstr>
      <vt:lpstr>Atrial fibrillation</vt:lpstr>
      <vt:lpstr>Chads2-vasc</vt:lpstr>
      <vt:lpstr>ORBIT Bleeding Risk Score for Atrial Fibrillation Predicts bleeding risk in patients on anticoagulation for AF.</vt:lpstr>
      <vt:lpstr>Devices (ICDs &amp; PPMs)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Plea from me</vt:lpstr>
      <vt:lpstr>Advance Care Planning What is it?</vt:lpstr>
      <vt:lpstr>Advance Care Planning</vt:lpstr>
      <vt:lpstr>Just in case drugs</vt:lpstr>
      <vt:lpstr>When should we do it?</vt:lpstr>
      <vt:lpstr>Remember…….</vt:lpstr>
      <vt:lpstr>And 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Farrell</dc:creator>
  <cp:lastModifiedBy>Sharon Chadwick</cp:lastModifiedBy>
  <cp:revision>136</cp:revision>
  <cp:lastPrinted>2021-06-16T11:15:38Z</cp:lastPrinted>
  <dcterms:created xsi:type="dcterms:W3CDTF">2018-07-13T07:54:29Z</dcterms:created>
  <dcterms:modified xsi:type="dcterms:W3CDTF">2021-06-17T17:04:27Z</dcterms:modified>
</cp:coreProperties>
</file>