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723" r:id="rId2"/>
    <p:sldId id="1707" r:id="rId3"/>
    <p:sldId id="1701" r:id="rId4"/>
    <p:sldId id="1040" r:id="rId5"/>
    <p:sldId id="429" r:id="rId6"/>
    <p:sldId id="1008" r:id="rId7"/>
    <p:sldId id="1702" r:id="rId8"/>
    <p:sldId id="1080" r:id="rId9"/>
    <p:sldId id="261" r:id="rId10"/>
    <p:sldId id="266" r:id="rId11"/>
    <p:sldId id="1039" r:id="rId12"/>
    <p:sldId id="1703" r:id="rId13"/>
    <p:sldId id="277" r:id="rId14"/>
    <p:sldId id="1704" r:id="rId15"/>
    <p:sldId id="1718" r:id="rId16"/>
    <p:sldId id="1094" r:id="rId17"/>
    <p:sldId id="1147" r:id="rId18"/>
    <p:sldId id="1715" r:id="rId19"/>
    <p:sldId id="1716" r:id="rId20"/>
    <p:sldId id="369" r:id="rId21"/>
    <p:sldId id="1722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45515" autoAdjust="0"/>
  </p:normalViewPr>
  <p:slideViewPr>
    <p:cSldViewPr snapToGrid="0">
      <p:cViewPr varScale="1">
        <p:scale>
          <a:sx n="30" d="100"/>
          <a:sy n="30" d="100"/>
        </p:scale>
        <p:origin x="1308" y="36"/>
      </p:cViewPr>
      <p:guideLst/>
    </p:cSldViewPr>
  </p:slideViewPr>
  <p:outlineViewPr>
    <p:cViewPr>
      <p:scale>
        <a:sx n="33" d="100"/>
        <a:sy n="33" d="100"/>
      </p:scale>
      <p:origin x="0" y="-10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5E3A-EAFC-442B-A72F-45AC3D8B33A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A023-85CE-4010-A1A5-734356C86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8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3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3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1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5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4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2FE3-3119-421B-B764-59E25C3D2C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2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231D-B8DE-4BD9-8767-33F66C9AF4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0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8A023-85CE-4010-A1A5-734356C861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5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0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8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6255-71CF-459D-85EC-7C8446F11A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F73F-9C45-4FC0-B09D-AE4B8598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3F5C9-D042-4D18-B487-E249EE587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8F1B-0C87-4B13-BBF0-CA10CCAD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24BC3-15C2-4690-A38B-0A84BC95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29817-B3E2-4A75-810B-8B4338BA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5B57-19AE-4425-80A8-290C1E8E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64EED-C5FE-49BC-858D-8E0C27740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82E6-F898-49BF-B3C3-6892B8EF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A23F-2F80-447A-8F41-4F1394AA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658C-3A47-4BCA-A85A-3E145392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38A39-2A84-4CCD-A6FA-ABB67E05B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D5936-4AED-4CB9-9659-81022F1C1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E28FD-F260-47AE-93D5-78FCF91F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B8C8-FFF8-4A0D-A377-7B61FD7A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BE389-B70D-43EC-9B59-F683B490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63084" y="1502547"/>
            <a:ext cx="10363200" cy="2286443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4800" b="1" spc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0" y="4846973"/>
            <a:ext cx="3649480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219200"/>
            <a:ext cx="103632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8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6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09B0-287D-4713-81A2-ABFCD2B2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70D3-807B-4E62-A6EF-85EC8C29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05BCA-7CA8-4B15-B95E-A110C69E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83C81-E16B-4D2F-B44B-1F182F4F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BEF8E-F23B-4934-93A7-03C470B5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C452-2807-4808-81CE-B1DB0154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F7B32-5FFF-4AD0-AF39-71B35AA90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92517-AB69-4631-8064-7D8AB71D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938F4-F269-45D2-AD06-508848D0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64D18-6259-4119-BEC7-25C7DA9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9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5F35-0A10-40D8-85A0-9F0B525B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9436-D029-4F57-8A08-4CFC62250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C005F-8563-4F21-AAB0-CA7D9AAF6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B10E7-D925-4426-831E-4DDC82FD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9D256-7B27-4FF1-BB35-98C56DD4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5FD1B-1CB2-455B-BE3F-D992172F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05DC-1D14-4905-9B60-F9BE4FB1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FEA9B-E2FE-4813-8114-33F88B272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ABED3-25D2-4F25-9996-E076F191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9B2FE-E556-465A-86E4-1CFD21AC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7CCED-182C-49BA-ACA4-228B6499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EB00-417D-47FE-968F-AB442C8E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9C60C-CC6A-4530-8432-E1DFDC04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EBBAE-06F5-4FCC-B2FD-5B7C4A06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FF8F-D22C-4AE1-AACD-72E5AB81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A8A-6D04-4106-91D5-2CE3323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A4BF9-03BF-4AEF-B454-29942A9C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7A221-53BF-4484-B573-5674B43E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0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9FE03-DC53-4E54-A759-2212053B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0685A-224E-41AD-B22F-79D66457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D326-D0E3-4C12-B68E-7502C431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7DF9-B528-41C7-A01B-816C3B31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ED3F-7AC7-4D77-8C07-556349BF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D9856-F8F2-4F65-9805-05CBF2EF1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A4AA-8424-48A0-AD0D-B14ED4FE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A7517-2E02-4943-B8A5-CF0B7B21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9C36B-315F-4222-A178-B1881BBB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9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5624-5DA8-4A67-ABCC-02866C2F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82D3E-1F38-4F7D-8B96-6A5CFDA96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17F3F-04EF-42BE-8291-20DACCD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1834-DCB0-4B34-A6B7-B7AAACF7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C7AD8-FF0B-4B85-8CCD-2138F824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74345-E6A9-440E-B653-417C01F6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F4786-ADBF-45D7-8562-4CDE8E71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C23FF-335D-4584-B023-A540D622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22B86-DB9D-4301-8FC5-96D0C3795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63FA-063F-4FFA-8B5A-8FCAF99483D4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B4470-028E-4BB2-8D8C-EF0DB1C1D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6599-5281-4178-AE03-4720A8747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688D-C58B-4A87-AA7C-2F165555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research/rrhtm/rr573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vid19.ergonomics.org.uk/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DAB5-9106-4AF8-92EC-9A96706AA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Integrating Human Factors into Health and Social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B34B6-408C-4B7F-A0E1-C169D6CE7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Emma Crumpton</a:t>
            </a:r>
          </a:p>
          <a:p>
            <a:r>
              <a:rPr lang="en-GB" dirty="0"/>
              <a:t>Ergonomist </a:t>
            </a:r>
          </a:p>
        </p:txBody>
      </p:sp>
    </p:spTree>
    <p:extLst>
      <p:ext uri="{BB962C8B-B14F-4D97-AF65-F5344CB8AC3E}">
        <p14:creationId xmlns:p14="http://schemas.microsoft.com/office/powerpoint/2010/main" val="149000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41" y="218277"/>
            <a:ext cx="9144000" cy="532824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Space to care and work</a:t>
            </a:r>
            <a:endParaRPr lang="en-GB" i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6810" y="1286870"/>
            <a:ext cx="11615353" cy="514032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sz="2667" dirty="0"/>
              <a:t>Acute medical/surgical </a:t>
            </a:r>
            <a:r>
              <a:rPr lang="en-GB" sz="2667" b="1" dirty="0">
                <a:solidFill>
                  <a:srgbClr val="FF0000"/>
                </a:solidFill>
              </a:rPr>
              <a:t>ward bed space = 10.84m</a:t>
            </a:r>
            <a:r>
              <a:rPr lang="en-GB" sz="2667" b="1" baseline="30000" dirty="0">
                <a:solidFill>
                  <a:srgbClr val="FF0000"/>
                </a:solidFill>
              </a:rPr>
              <a:t>2</a:t>
            </a:r>
            <a:r>
              <a:rPr lang="en-GB" sz="2667" b="1" dirty="0">
                <a:solidFill>
                  <a:srgbClr val="FF0000"/>
                </a:solidFill>
              </a:rPr>
              <a:t>  </a:t>
            </a:r>
            <a:r>
              <a:rPr lang="en-GB" sz="1867" dirty="0"/>
              <a:t>(Ave. width 3.41m x length 3.18m)</a:t>
            </a:r>
          </a:p>
          <a:p>
            <a:pPr lvl="1">
              <a:spcBef>
                <a:spcPts val="200"/>
              </a:spcBef>
            </a:pPr>
            <a:r>
              <a:rPr lang="en-US" sz="1400" i="1" dirty="0"/>
              <a:t>Hignett, S.</a:t>
            </a:r>
            <a:r>
              <a:rPr lang="en-US" sz="1400" b="1" i="1" dirty="0"/>
              <a:t> </a:t>
            </a:r>
            <a:r>
              <a:rPr lang="en-US" sz="1400" i="1" dirty="0"/>
              <a:t>Lu, J. (2008)  Ensuring bed space is right first time.  Health Estate Journal,  February. 29-31</a:t>
            </a:r>
            <a:endParaRPr lang="en-GB" sz="1400" dirty="0"/>
          </a:p>
          <a:p>
            <a:pPr>
              <a:spcBef>
                <a:spcPts val="200"/>
              </a:spcBef>
            </a:pPr>
            <a:endParaRPr lang="en-GB" sz="800" dirty="0"/>
          </a:p>
          <a:p>
            <a:pPr>
              <a:spcBef>
                <a:spcPts val="200"/>
              </a:spcBef>
            </a:pPr>
            <a:r>
              <a:rPr lang="en-GB" sz="2667" b="1" dirty="0">
                <a:solidFill>
                  <a:srgbClr val="FF0000"/>
                </a:solidFill>
              </a:rPr>
              <a:t>Toilet/shower = 5.03m</a:t>
            </a:r>
            <a:r>
              <a:rPr lang="en-GB" sz="2667" b="1" baseline="30000" dirty="0">
                <a:solidFill>
                  <a:srgbClr val="FF0000"/>
                </a:solidFill>
              </a:rPr>
              <a:t>2</a:t>
            </a:r>
            <a:r>
              <a:rPr lang="en-GB" sz="2667" b="1" dirty="0">
                <a:solidFill>
                  <a:srgbClr val="FF0000"/>
                </a:solidFill>
              </a:rPr>
              <a:t>  </a:t>
            </a:r>
            <a:r>
              <a:rPr lang="en-GB" sz="1867" dirty="0"/>
              <a:t>(Ave. width 2.6m x length 2.01m) </a:t>
            </a:r>
          </a:p>
          <a:p>
            <a:pPr lvl="1">
              <a:spcBef>
                <a:spcPts val="200"/>
              </a:spcBef>
            </a:pPr>
            <a:r>
              <a:rPr lang="en-US" sz="1400" i="1" dirty="0"/>
              <a:t>Hignett, S.</a:t>
            </a:r>
            <a:r>
              <a:rPr lang="en-US" sz="1400" b="1" i="1" dirty="0"/>
              <a:t> </a:t>
            </a:r>
            <a:r>
              <a:rPr lang="en-US" sz="1400" i="1" dirty="0"/>
              <a:t>Lu, J. (2008)  Ensuring bed space is right first time.  Health Estate Journal,  February. 29-31</a:t>
            </a:r>
            <a:endParaRPr lang="en-GB" sz="1400" dirty="0"/>
          </a:p>
          <a:p>
            <a:pPr>
              <a:spcBef>
                <a:spcPts val="200"/>
              </a:spcBef>
            </a:pPr>
            <a:endParaRPr lang="en-GB" sz="800" dirty="0"/>
          </a:p>
          <a:p>
            <a:pPr>
              <a:spcBef>
                <a:spcPts val="200"/>
              </a:spcBef>
            </a:pPr>
            <a:r>
              <a:rPr lang="en-GB" sz="2667" b="1" dirty="0">
                <a:solidFill>
                  <a:srgbClr val="FF0000"/>
                </a:solidFill>
              </a:rPr>
              <a:t>ICU bed space = 22.83m</a:t>
            </a:r>
            <a:r>
              <a:rPr lang="en-GB" sz="2667" b="1" baseline="30000" dirty="0">
                <a:solidFill>
                  <a:srgbClr val="FF0000"/>
                </a:solidFill>
              </a:rPr>
              <a:t>2</a:t>
            </a:r>
            <a:r>
              <a:rPr lang="en-GB" sz="2667" b="1" dirty="0">
                <a:solidFill>
                  <a:srgbClr val="FF0000"/>
                </a:solidFill>
              </a:rPr>
              <a:t>  </a:t>
            </a:r>
            <a:r>
              <a:rPr lang="en-GB" sz="1867" dirty="0"/>
              <a:t>(Ave. width 4.68m x length 4.71m) </a:t>
            </a:r>
          </a:p>
          <a:p>
            <a:pPr lvl="1">
              <a:spcBef>
                <a:spcPts val="200"/>
              </a:spcBef>
            </a:pPr>
            <a:r>
              <a:rPr lang="en-US" altLang="zh-CN" sz="1400" i="1" dirty="0">
                <a:ea typeface="SimSun" pitchFamily="2" charset="-122"/>
              </a:rPr>
              <a:t>Hignett, S. Lu, J.  (2007).  Minimum Space Requirements to Prevent Injuries in Critical Care Nurses: An Evaluation of Three High Risk Tasks  Critical Care Clinics of North America 19, 167-175</a:t>
            </a:r>
            <a:endParaRPr lang="en-GB" sz="1400" i="1" dirty="0"/>
          </a:p>
          <a:p>
            <a:pPr>
              <a:spcBef>
                <a:spcPts val="200"/>
              </a:spcBef>
              <a:buNone/>
            </a:pPr>
            <a:endParaRPr lang="en-US" sz="800" i="1" dirty="0"/>
          </a:p>
          <a:p>
            <a:pPr>
              <a:spcBef>
                <a:spcPts val="200"/>
              </a:spcBef>
            </a:pPr>
            <a:r>
              <a:rPr lang="en-GB" sz="2667" b="1" dirty="0">
                <a:solidFill>
                  <a:srgbClr val="FF0000"/>
                </a:solidFill>
              </a:rPr>
              <a:t>Neonatal Intensive Care cot space = 13.5m</a:t>
            </a:r>
            <a:r>
              <a:rPr lang="en-GB" sz="2667" b="1" baseline="30000" dirty="0">
                <a:solidFill>
                  <a:srgbClr val="FF0000"/>
                </a:solidFill>
              </a:rPr>
              <a:t>2  </a:t>
            </a:r>
            <a:r>
              <a:rPr lang="en-GB" sz="1867" dirty="0"/>
              <a:t>(Ave. width 4.13m x length 3.27m)</a:t>
            </a:r>
          </a:p>
          <a:p>
            <a:pPr lvl="1">
              <a:spcBef>
                <a:spcPts val="200"/>
              </a:spcBef>
            </a:pPr>
            <a:r>
              <a:rPr lang="en-GB" sz="1400" i="1" dirty="0"/>
              <a:t>Neonatal Health Building Note. Department of Health, Estates and Facilities Management Directorate</a:t>
            </a:r>
          </a:p>
          <a:p>
            <a:pPr lvl="1">
              <a:spcBef>
                <a:spcPts val="200"/>
              </a:spcBef>
            </a:pPr>
            <a:endParaRPr lang="en-GB" sz="800" i="1" dirty="0"/>
          </a:p>
          <a:p>
            <a:pPr>
              <a:spcBef>
                <a:spcPts val="200"/>
              </a:spcBef>
            </a:pPr>
            <a:r>
              <a:rPr lang="en-GB" sz="2667" b="1" dirty="0">
                <a:solidFill>
                  <a:srgbClr val="FF0000"/>
                </a:solidFill>
              </a:rPr>
              <a:t>Bariatric bed space = 16.61m</a:t>
            </a:r>
            <a:r>
              <a:rPr lang="en-GB" sz="2667" b="1" baseline="30000" dirty="0">
                <a:solidFill>
                  <a:srgbClr val="FF0000"/>
                </a:solidFill>
              </a:rPr>
              <a:t>2  </a:t>
            </a:r>
            <a:r>
              <a:rPr lang="en-GB" sz="1867" dirty="0"/>
              <a:t>(Ave. width 3.93m x length 4.23m)</a:t>
            </a:r>
          </a:p>
          <a:p>
            <a:pPr lvl="1">
              <a:spcBef>
                <a:spcPts val="200"/>
              </a:spcBef>
            </a:pPr>
            <a:r>
              <a:rPr lang="en-US" sz="1400" i="1" dirty="0"/>
              <a:t>Hignett, S. Griffiths, P., Chipchase, S., Tetley, A.  (2007).  Risk assessment and process planning for bariatric patient handling pathways.  Health and Safety Executive Research Report RR573   </a:t>
            </a:r>
            <a:r>
              <a:rPr lang="en-US" sz="1400" i="1" dirty="0">
                <a:hlinkClick r:id="rId3"/>
              </a:rPr>
              <a:t>http://www.hse.gov.uk/research/rrhtm/rr573.htm</a:t>
            </a:r>
            <a:r>
              <a:rPr lang="en-US" sz="1400" i="1" dirty="0"/>
              <a:t> Accessed 17th July 2007</a:t>
            </a:r>
            <a:endParaRPr lang="en-GB" sz="1400" i="1" dirty="0"/>
          </a:p>
          <a:p>
            <a:pPr>
              <a:spcBef>
                <a:spcPts val="200"/>
              </a:spcBef>
              <a:buNone/>
            </a:pPr>
            <a:endParaRPr lang="en-GB" sz="800" dirty="0"/>
          </a:p>
          <a:p>
            <a:pPr lvl="1">
              <a:lnSpc>
                <a:spcPct val="80000"/>
              </a:lnSpc>
            </a:pPr>
            <a:endParaRPr lang="en-US" sz="1400" i="1" dirty="0"/>
          </a:p>
          <a:p>
            <a:pPr>
              <a:lnSpc>
                <a:spcPct val="80000"/>
              </a:lnSpc>
            </a:pPr>
            <a:endParaRPr lang="en-GB" sz="1800" i="1" dirty="0"/>
          </a:p>
          <a:p>
            <a:pPr>
              <a:lnSpc>
                <a:spcPct val="80000"/>
              </a:lnSpc>
            </a:pPr>
            <a:endParaRPr lang="en-GB" sz="1600" i="1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680176" y="6597352"/>
            <a:ext cx="2886224" cy="2606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Prof. Sue Hignett   S.M.Hignett@lboro.ac.uk</a:t>
            </a:r>
          </a:p>
        </p:txBody>
      </p:sp>
    </p:spTree>
    <p:extLst>
      <p:ext uri="{BB962C8B-B14F-4D97-AF65-F5344CB8AC3E}">
        <p14:creationId xmlns:p14="http://schemas.microsoft.com/office/powerpoint/2010/main" val="4551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29149" y="1340769"/>
            <a:ext cx="6704017" cy="431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38" indent="-476239">
              <a:buAutoNum type="arabicPeriod"/>
              <a:tabLst>
                <a:tab pos="488302" algn="l"/>
                <a:tab pos="488938" algn="l"/>
              </a:tabLst>
            </a:pPr>
            <a:r>
              <a:rPr sz="2500" b="1" spc="-11" dirty="0">
                <a:solidFill>
                  <a:srgbClr val="FF0000"/>
                </a:solidFill>
                <a:latin typeface="Calibri"/>
                <a:cs typeface="Calibri"/>
              </a:rPr>
              <a:t>Eliminate</a:t>
            </a:r>
            <a:r>
              <a:rPr sz="2500" b="1" spc="-11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– </a:t>
            </a:r>
            <a:r>
              <a:rPr sz="2500" b="1" spc="-5" dirty="0">
                <a:solidFill>
                  <a:srgbClr val="280350"/>
                </a:solidFill>
                <a:latin typeface="Calibri"/>
                <a:cs typeface="Calibri"/>
              </a:rPr>
              <a:t>the </a:t>
            </a:r>
            <a:r>
              <a:rPr sz="2500" b="1" spc="-15" dirty="0">
                <a:solidFill>
                  <a:srgbClr val="280350"/>
                </a:solidFill>
                <a:latin typeface="Calibri"/>
                <a:cs typeface="Calibri"/>
              </a:rPr>
              <a:t>hazard </a:t>
            </a:r>
            <a:r>
              <a:rPr sz="2500" b="1" spc="-11" dirty="0">
                <a:solidFill>
                  <a:srgbClr val="280350"/>
                </a:solidFill>
                <a:latin typeface="Calibri"/>
                <a:cs typeface="Calibri"/>
              </a:rPr>
              <a:t>through</a:t>
            </a:r>
            <a:r>
              <a:rPr sz="2500" b="1" spc="5" dirty="0">
                <a:solidFill>
                  <a:srgbClr val="280350"/>
                </a:solidFill>
                <a:latin typeface="Calibri"/>
                <a:cs typeface="Calibri"/>
              </a:rPr>
              <a:t> </a:t>
            </a:r>
            <a:r>
              <a:rPr sz="2500" b="1" spc="-11" dirty="0">
                <a:solidFill>
                  <a:srgbClr val="280350"/>
                </a:solidFill>
                <a:latin typeface="Calibri"/>
                <a:cs typeface="Calibri"/>
              </a:rPr>
              <a:t>DESIGN</a:t>
            </a:r>
            <a:endParaRPr sz="2500" dirty="0">
              <a:solidFill>
                <a:srgbClr val="280350"/>
              </a:solidFill>
              <a:latin typeface="Calibri"/>
              <a:cs typeface="Calibri"/>
            </a:endParaRPr>
          </a:p>
          <a:p>
            <a:pPr marL="491478"/>
            <a:r>
              <a:rPr b="1" i="1" spc="-11" dirty="0">
                <a:solidFill>
                  <a:srgbClr val="00B050"/>
                </a:solidFill>
                <a:latin typeface="Calibri"/>
                <a:cs typeface="Calibri"/>
              </a:rPr>
              <a:t>Forced </a:t>
            </a:r>
            <a:r>
              <a:rPr b="1" i="1" spc="-5" dirty="0">
                <a:solidFill>
                  <a:srgbClr val="00B050"/>
                </a:solidFill>
                <a:latin typeface="Calibri"/>
                <a:cs typeface="Calibri"/>
              </a:rPr>
              <a:t>function e.g. </a:t>
            </a:r>
            <a:r>
              <a:rPr lang="en-GB" b="1" i="1" spc="-5" dirty="0">
                <a:solidFill>
                  <a:srgbClr val="00B050"/>
                </a:solidFill>
                <a:latin typeface="Calibri"/>
                <a:cs typeface="Calibri"/>
              </a:rPr>
              <a:t>the easiest  option is the safest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51" dirty="0">
              <a:latin typeface="Times New Roman"/>
              <a:cs typeface="Times New Roman"/>
            </a:endParaRPr>
          </a:p>
          <a:p>
            <a:pPr marL="531800" indent="-519100">
              <a:buAutoNum type="arabicPeriod" startAt="2"/>
              <a:tabLst>
                <a:tab pos="450839" algn="l"/>
                <a:tab pos="531800" algn="l"/>
                <a:tab pos="2754244" algn="l"/>
              </a:tabLst>
            </a:pPr>
            <a:r>
              <a:rPr sz="2500" b="1" spc="-11" dirty="0">
                <a:solidFill>
                  <a:srgbClr val="FF0000"/>
                </a:solidFill>
                <a:latin typeface="Calibri"/>
                <a:cs typeface="Calibri"/>
              </a:rPr>
              <a:t>Barriers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–</a:t>
            </a:r>
            <a:r>
              <a:rPr lang="en-GB" sz="2500" b="1" dirty="0">
                <a:latin typeface="Calibri"/>
                <a:cs typeface="Calibri"/>
              </a:rPr>
              <a:t> </a:t>
            </a:r>
            <a:r>
              <a:rPr sz="2500" b="1" spc="-11" dirty="0">
                <a:solidFill>
                  <a:srgbClr val="280350"/>
                </a:solidFill>
                <a:latin typeface="Calibri"/>
                <a:cs typeface="Calibri"/>
              </a:rPr>
              <a:t>between </a:t>
            </a:r>
            <a:r>
              <a:rPr sz="2500" b="1" spc="-5" dirty="0">
                <a:solidFill>
                  <a:srgbClr val="280350"/>
                </a:solidFill>
                <a:latin typeface="Calibri"/>
                <a:cs typeface="Calibri"/>
              </a:rPr>
              <a:t>the </a:t>
            </a:r>
            <a:r>
              <a:rPr sz="2500" b="1" spc="-15" dirty="0">
                <a:solidFill>
                  <a:srgbClr val="280350"/>
                </a:solidFill>
                <a:latin typeface="Calibri"/>
                <a:cs typeface="Calibri"/>
              </a:rPr>
              <a:t>hazard </a:t>
            </a:r>
            <a:r>
              <a:rPr sz="2500" b="1" spc="-5" dirty="0">
                <a:solidFill>
                  <a:srgbClr val="280350"/>
                </a:solidFill>
                <a:latin typeface="Calibri"/>
                <a:cs typeface="Calibri"/>
              </a:rPr>
              <a:t>and the</a:t>
            </a:r>
            <a:r>
              <a:rPr sz="2500" b="1" spc="-25" dirty="0">
                <a:solidFill>
                  <a:srgbClr val="28035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280350"/>
                </a:solidFill>
                <a:latin typeface="Calibri"/>
                <a:cs typeface="Calibri"/>
              </a:rPr>
              <a:t>user</a:t>
            </a:r>
            <a:endParaRPr sz="2500" dirty="0">
              <a:solidFill>
                <a:srgbClr val="280350"/>
              </a:solidFill>
              <a:latin typeface="Calibri"/>
              <a:cs typeface="Calibri"/>
            </a:endParaRPr>
          </a:p>
          <a:p>
            <a:pPr marL="491478"/>
            <a:r>
              <a:rPr b="1" i="1" spc="-5" dirty="0">
                <a:solidFill>
                  <a:srgbClr val="00B050"/>
                </a:solidFill>
                <a:latin typeface="Calibri"/>
                <a:cs typeface="Calibri"/>
              </a:rPr>
              <a:t>Child </a:t>
            </a:r>
            <a:r>
              <a:rPr b="1" i="1" spc="-11" dirty="0">
                <a:solidFill>
                  <a:srgbClr val="00B050"/>
                </a:solidFill>
                <a:latin typeface="Calibri"/>
                <a:cs typeface="Calibri"/>
              </a:rPr>
              <a:t>resistant containers, </a:t>
            </a:r>
            <a:r>
              <a:rPr b="1" i="1" spc="-5" dirty="0">
                <a:solidFill>
                  <a:srgbClr val="00B050"/>
                </a:solidFill>
                <a:latin typeface="Calibri"/>
                <a:cs typeface="Calibri"/>
              </a:rPr>
              <a:t>controlled drug</a:t>
            </a:r>
            <a:r>
              <a:rPr b="1" i="1" spc="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B050"/>
                </a:solidFill>
                <a:latin typeface="Calibri"/>
                <a:cs typeface="Calibri"/>
              </a:rPr>
              <a:t>cupboards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488938" indent="-476239">
              <a:buAutoNum type="arabicPeriod" startAt="3"/>
              <a:tabLst>
                <a:tab pos="488302" algn="l"/>
                <a:tab pos="488938" algn="l"/>
                <a:tab pos="2755196" algn="l"/>
              </a:tabLst>
            </a:pP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Mitigate</a:t>
            </a:r>
            <a:r>
              <a:rPr sz="2500" b="1" dirty="0">
                <a:latin typeface="Calibri"/>
                <a:cs typeface="Calibri"/>
              </a:rPr>
              <a:t> –</a:t>
            </a:r>
            <a:r>
              <a:rPr lang="en-GB" sz="2500" b="1" dirty="0"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280350"/>
                </a:solidFill>
                <a:latin typeface="Calibri"/>
                <a:cs typeface="Calibri"/>
              </a:rPr>
              <a:t>the consequences </a:t>
            </a:r>
            <a:r>
              <a:rPr sz="2500" b="1" dirty="0">
                <a:solidFill>
                  <a:srgbClr val="280350"/>
                </a:solidFill>
                <a:latin typeface="Calibri"/>
                <a:cs typeface="Calibri"/>
              </a:rPr>
              <a:t>of </a:t>
            </a:r>
            <a:r>
              <a:rPr sz="2500" b="1" spc="-5" dirty="0">
                <a:solidFill>
                  <a:srgbClr val="280350"/>
                </a:solidFill>
                <a:latin typeface="Calibri"/>
                <a:cs typeface="Calibri"/>
              </a:rPr>
              <a:t>the</a:t>
            </a:r>
            <a:r>
              <a:rPr sz="2500" b="1" spc="-20" dirty="0">
                <a:solidFill>
                  <a:srgbClr val="28035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280350"/>
                </a:solidFill>
                <a:latin typeface="Calibri"/>
                <a:cs typeface="Calibri"/>
              </a:rPr>
              <a:t>hazard</a:t>
            </a:r>
            <a:endParaRPr sz="2500" dirty="0">
              <a:solidFill>
                <a:srgbClr val="280350"/>
              </a:solidFill>
              <a:latin typeface="Calibri"/>
              <a:cs typeface="Calibri"/>
            </a:endParaRPr>
          </a:p>
          <a:p>
            <a:pPr marL="491478"/>
            <a:r>
              <a:rPr lang="en-GB" b="1" i="1" spc="-11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b="1" i="1" spc="-11" dirty="0" err="1">
                <a:solidFill>
                  <a:srgbClr val="00B050"/>
                </a:solidFill>
                <a:latin typeface="Calibri"/>
                <a:cs typeface="Calibri"/>
              </a:rPr>
              <a:t>ntidote</a:t>
            </a:r>
            <a:r>
              <a:rPr b="1" i="1" spc="-1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B050"/>
                </a:solidFill>
                <a:latin typeface="Calibri"/>
                <a:cs typeface="Calibri"/>
              </a:rPr>
              <a:t>drugs, limited dose</a:t>
            </a:r>
            <a:r>
              <a:rPr b="1" i="1" spc="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B050"/>
                </a:solidFill>
                <a:latin typeface="Calibri"/>
                <a:cs typeface="Calibri"/>
              </a:rPr>
              <a:t>infusions</a:t>
            </a:r>
            <a:endParaRPr lang="en-GB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91478"/>
            <a:endParaRPr lang="en-GB" sz="2500" b="1" spc="-20" dirty="0">
              <a:latin typeface="Calibri"/>
              <a:cs typeface="Calibri"/>
            </a:endParaRPr>
          </a:p>
          <a:p>
            <a:r>
              <a:rPr lang="en-GB" sz="2500" b="1" spc="-20" dirty="0">
                <a:solidFill>
                  <a:srgbClr val="FF0000"/>
                </a:solidFill>
                <a:latin typeface="Calibri"/>
                <a:cs typeface="Calibri"/>
              </a:rPr>
              <a:t>4.    Educate </a:t>
            </a:r>
            <a:r>
              <a:rPr lang="en-GB" sz="2500" b="1" spc="-20">
                <a:solidFill>
                  <a:srgbClr val="280350"/>
                </a:solidFill>
                <a:latin typeface="Calibri"/>
                <a:cs typeface="Calibri"/>
              </a:rPr>
              <a:t>– to change </a:t>
            </a:r>
            <a:r>
              <a:rPr lang="en-GB" sz="2500" b="1" spc="-20" dirty="0">
                <a:solidFill>
                  <a:srgbClr val="280350"/>
                </a:solidFill>
                <a:latin typeface="Calibri"/>
                <a:cs typeface="Calibri"/>
              </a:rPr>
              <a:t>behaviour</a:t>
            </a:r>
            <a:br>
              <a:rPr lang="en-GB" sz="2500" b="1" spc="-20" dirty="0">
                <a:latin typeface="Calibri"/>
                <a:cs typeface="Calibri"/>
              </a:rPr>
            </a:br>
            <a:r>
              <a:rPr lang="en-GB" sz="2500" b="1" spc="-20" dirty="0">
                <a:latin typeface="Calibri"/>
                <a:cs typeface="Calibri"/>
              </a:rPr>
              <a:t>        </a:t>
            </a:r>
            <a:r>
              <a:rPr lang="en-GB" b="1" i="1" spc="-11" dirty="0">
                <a:solidFill>
                  <a:srgbClr val="280350"/>
                </a:solidFill>
                <a:latin typeface="Calibri"/>
                <a:cs typeface="Calibri"/>
              </a:rPr>
              <a:t>Rely on (hope) users </a:t>
            </a:r>
            <a:r>
              <a:rPr lang="en-GB" b="1" i="1" spc="-15" dirty="0">
                <a:solidFill>
                  <a:srgbClr val="280350"/>
                </a:solidFill>
                <a:latin typeface="Calibri"/>
                <a:cs typeface="Calibri"/>
              </a:rPr>
              <a:t>to prevent </a:t>
            </a:r>
            <a:r>
              <a:rPr lang="en-GB" b="1" i="1" dirty="0">
                <a:solidFill>
                  <a:srgbClr val="280350"/>
                </a:solidFill>
                <a:latin typeface="Calibri"/>
                <a:cs typeface="Calibri"/>
              </a:rPr>
              <a:t>or </a:t>
            </a:r>
            <a:r>
              <a:rPr lang="en-GB" b="1" i="1" spc="-15" dirty="0">
                <a:solidFill>
                  <a:srgbClr val="280350"/>
                </a:solidFill>
                <a:latin typeface="Calibri"/>
                <a:cs typeface="Calibri"/>
              </a:rPr>
              <a:t>avoid </a:t>
            </a:r>
            <a:r>
              <a:rPr lang="en-GB" b="1" i="1" spc="-5" dirty="0">
                <a:solidFill>
                  <a:srgbClr val="280350"/>
                </a:solidFill>
                <a:latin typeface="Calibri"/>
                <a:cs typeface="Calibri"/>
              </a:rPr>
              <a:t>the</a:t>
            </a:r>
            <a:r>
              <a:rPr lang="en-GB" b="1" i="1" spc="-11" dirty="0">
                <a:solidFill>
                  <a:srgbClr val="280350"/>
                </a:solidFill>
                <a:latin typeface="Calibri"/>
                <a:cs typeface="Calibri"/>
              </a:rPr>
              <a:t> </a:t>
            </a:r>
            <a:r>
              <a:rPr lang="en-GB" b="1" i="1" spc="-15" dirty="0">
                <a:solidFill>
                  <a:srgbClr val="280350"/>
                </a:solidFill>
                <a:latin typeface="Calibri"/>
                <a:cs typeface="Calibri"/>
              </a:rPr>
              <a:t>hazard</a:t>
            </a:r>
            <a:endParaRPr lang="en-GB" i="1" dirty="0">
              <a:solidFill>
                <a:srgbClr val="28035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1624" y="1348355"/>
            <a:ext cx="722709" cy="4306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91544" y="6380610"/>
            <a:ext cx="5854557" cy="309060"/>
          </a:xfrm>
          <a:prstGeom prst="rect">
            <a:avLst/>
          </a:prstGeom>
        </p:spPr>
        <p:txBody>
          <a:bodyPr vert="horz" wrap="square" lIns="0" tIns="62231" rIns="0" bIns="0" rtlCol="0">
            <a:spAutoFit/>
          </a:bodyPr>
          <a:lstStyle/>
          <a:p>
            <a:pPr marL="180970">
              <a:spcBef>
                <a:spcPts val="255"/>
              </a:spcBef>
            </a:pPr>
            <a:r>
              <a:rPr sz="1600" i="1" dirty="0">
                <a:solidFill>
                  <a:srgbClr val="333333"/>
                </a:solidFill>
                <a:latin typeface="Times New Roman"/>
                <a:cs typeface="Times New Roman"/>
              </a:rPr>
              <a:t>(adapted </a:t>
            </a:r>
            <a:r>
              <a:rPr lang="en-GB" sz="160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by Pickup (2018) f</a:t>
            </a:r>
            <a:r>
              <a:rPr sz="160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rom </a:t>
            </a:r>
            <a:r>
              <a:rPr sz="16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Hale </a:t>
            </a:r>
            <a:r>
              <a:rPr sz="1600" i="1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6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Glendon,</a:t>
            </a:r>
            <a:r>
              <a:rPr sz="1600" i="1" spc="-3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333333"/>
                </a:solidFill>
                <a:latin typeface="Times New Roman"/>
                <a:cs typeface="Times New Roman"/>
              </a:rPr>
              <a:t>1987)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847" y="1388600"/>
            <a:ext cx="148345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i="1" dirty="0">
                <a:solidFill>
                  <a:srgbClr val="280350"/>
                </a:solidFill>
                <a:latin typeface="Calibri" panose="020F0502020204030204" pitchFamily="34" charset="0"/>
              </a:rPr>
              <a:t>Most</a:t>
            </a:r>
            <a:r>
              <a:rPr lang="en-GB" sz="2133" i="1" dirty="0">
                <a:solidFill>
                  <a:srgbClr val="280350"/>
                </a:solidFill>
                <a:latin typeface="Calibri" panose="020F0502020204030204" pitchFamily="34" charset="0"/>
              </a:rPr>
              <a:t> </a:t>
            </a:r>
            <a:r>
              <a:rPr lang="en-GB" sz="2667" i="1" dirty="0">
                <a:solidFill>
                  <a:srgbClr val="280350"/>
                </a:solidFill>
                <a:latin typeface="Calibri" panose="020F0502020204030204" pitchFamily="34" charset="0"/>
              </a:rPr>
              <a:t>effective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846" y="4595816"/>
            <a:ext cx="148345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i="1" dirty="0">
                <a:solidFill>
                  <a:srgbClr val="280350"/>
                </a:solidFill>
                <a:latin typeface="Calibri" panose="020F0502020204030204" pitchFamily="34" charset="0"/>
              </a:rPr>
              <a:t>Least effective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1842CF-518A-4A17-94B1-EA6CA207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HFE approach to safety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0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F6B9-A196-405A-8169-F4A55B77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3" y="76271"/>
            <a:ext cx="10972800" cy="812800"/>
          </a:xfrm>
        </p:spPr>
        <p:txBody>
          <a:bodyPr/>
          <a:lstStyle/>
          <a:p>
            <a:r>
              <a:rPr lang="en-GB" dirty="0"/>
              <a:t>Integration of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0124-8E87-4B36-AB79-0D863FC5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39" y="914418"/>
            <a:ext cx="10972800" cy="170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67" dirty="0"/>
              <a:t>Safety for </a:t>
            </a:r>
            <a:r>
              <a:rPr lang="en-GB" sz="4267" i="1" dirty="0">
                <a:solidFill>
                  <a:srgbClr val="FF0000"/>
                </a:solidFill>
              </a:rPr>
              <a:t>Clinical Practice </a:t>
            </a:r>
            <a:r>
              <a:rPr lang="en-GB" sz="4267" b="1" dirty="0">
                <a:solidFill>
                  <a:srgbClr val="FF0000"/>
                </a:solidFill>
              </a:rPr>
              <a:t>AND</a:t>
            </a:r>
            <a:r>
              <a:rPr lang="en-GB" sz="4267" dirty="0">
                <a:solidFill>
                  <a:srgbClr val="FF0000"/>
                </a:solidFill>
              </a:rPr>
              <a:t> </a:t>
            </a:r>
            <a:r>
              <a:rPr lang="en-GB" sz="4267" i="1" dirty="0">
                <a:solidFill>
                  <a:srgbClr val="FF0000"/>
                </a:solidFill>
              </a:rPr>
              <a:t>Safety</a:t>
            </a:r>
            <a:r>
              <a:rPr lang="en-GB" sz="4267" dirty="0">
                <a:solidFill>
                  <a:srgbClr val="FF0000"/>
                </a:solidFill>
              </a:rPr>
              <a:t> </a:t>
            </a:r>
            <a:r>
              <a:rPr lang="en-GB" sz="4267" dirty="0"/>
              <a:t>for </a:t>
            </a:r>
            <a:r>
              <a:rPr lang="en-GB" sz="4267" i="1" dirty="0"/>
              <a:t>Health &amp; Social Care systems</a:t>
            </a:r>
          </a:p>
          <a:p>
            <a:pPr marL="914377" lvl="1">
              <a:spcBef>
                <a:spcPts val="800"/>
              </a:spcBef>
            </a:pPr>
            <a:endParaRPr lang="en-GB" sz="4267" dirty="0"/>
          </a:p>
          <a:p>
            <a:pPr marL="609585" indent="-609585">
              <a:buFont typeface="+mj-lt"/>
              <a:buAutoNum type="arabicPeriod"/>
            </a:pPr>
            <a:endParaRPr lang="en-GB" sz="4267" dirty="0"/>
          </a:p>
          <a:p>
            <a:pPr marL="609585" indent="-609585">
              <a:buFont typeface="+mj-lt"/>
              <a:buAutoNum type="arabicPeriod"/>
            </a:pPr>
            <a:endParaRPr lang="en-GB" sz="4267" dirty="0"/>
          </a:p>
          <a:p>
            <a:pPr marL="609585" indent="-609585">
              <a:buFont typeface="+mj-lt"/>
              <a:buAutoNum type="arabicPeriod"/>
            </a:pPr>
            <a:endParaRPr lang="en-GB" sz="4267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379546-1E8D-49F6-96B9-D2DB70921C11}"/>
              </a:ext>
            </a:extLst>
          </p:cNvPr>
          <p:cNvSpPr txBox="1">
            <a:spLocks/>
          </p:cNvSpPr>
          <p:nvPr/>
        </p:nvSpPr>
        <p:spPr>
          <a:xfrm>
            <a:off x="295039" y="4075354"/>
            <a:ext cx="10972800" cy="17045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280350"/>
                </a:solidFill>
              </a:rPr>
              <a:t>Integrating safety across macro systems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280350"/>
                </a:solidFill>
              </a:rPr>
              <a:t>Investigation of patient safety incidents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280350"/>
                </a:solidFill>
              </a:rPr>
              <a:t>Design protocols and guidelines (work as imagined)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002060"/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47FFB-8052-431B-B9EA-A3A40164BD16}"/>
              </a:ext>
            </a:extLst>
          </p:cNvPr>
          <p:cNvSpPr txBox="1">
            <a:spLocks/>
          </p:cNvSpPr>
          <p:nvPr/>
        </p:nvSpPr>
        <p:spPr>
          <a:xfrm>
            <a:off x="295039" y="5810033"/>
            <a:ext cx="10972800" cy="7900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7" indent="-609585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Integrating HFE and Quality Improvement</a:t>
            </a:r>
          </a:p>
          <a:p>
            <a:pPr lvl="1" indent="-457189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GB" sz="2667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2FB87-92A7-4D50-913A-809EACB214D7}"/>
              </a:ext>
            </a:extLst>
          </p:cNvPr>
          <p:cNvSpPr txBox="1">
            <a:spLocks/>
          </p:cNvSpPr>
          <p:nvPr/>
        </p:nvSpPr>
        <p:spPr>
          <a:xfrm>
            <a:off x="295039" y="2559394"/>
            <a:ext cx="10972800" cy="15754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Integrating safety for micro systems (work as done)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bg1">
                    <a:lumMod val="85000"/>
                  </a:schemeClr>
                </a:solidFill>
              </a:rPr>
              <a:t>Improve the work environment and technologies to care for patients safely and effectively</a:t>
            </a: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33" y="216668"/>
            <a:ext cx="9354244" cy="723857"/>
          </a:xfrm>
        </p:spPr>
        <p:txBody>
          <a:bodyPr>
            <a:noAutofit/>
          </a:bodyPr>
          <a:lstStyle/>
          <a:p>
            <a:pPr algn="l"/>
            <a:r>
              <a:rPr lang="en-GB" sz="2933" dirty="0"/>
              <a:t>HFE Integration of Safety Risk Assessment Components </a:t>
            </a:r>
            <a:br>
              <a:rPr lang="en-GB" sz="2400" dirty="0"/>
            </a:br>
            <a:r>
              <a:rPr lang="en-GB" sz="2133" i="1" dirty="0"/>
              <a:t>(reproduced with permission of The Center for Health Design)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45785" y="1104449"/>
            <a:ext cx="4401408" cy="4649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Building Design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133" dirty="0"/>
              <a:t>Use at different phases of design process:</a:t>
            </a:r>
          </a:p>
          <a:p>
            <a:pPr lvl="1"/>
            <a:r>
              <a:rPr lang="en-GB" sz="1800" dirty="0"/>
              <a:t>Pre-design</a:t>
            </a:r>
          </a:p>
          <a:p>
            <a:pPr lvl="1"/>
            <a:r>
              <a:rPr lang="en-GB" sz="1800" dirty="0"/>
              <a:t>Design (schematic)</a:t>
            </a:r>
          </a:p>
          <a:p>
            <a:pPr lvl="1"/>
            <a:r>
              <a:rPr lang="en-GB" sz="1800" dirty="0"/>
              <a:t>construction</a:t>
            </a:r>
          </a:p>
          <a:p>
            <a:pPr lvl="1"/>
            <a:r>
              <a:rPr lang="en-GB" sz="1800" dirty="0"/>
              <a:t>Occupancy</a:t>
            </a:r>
          </a:p>
          <a:p>
            <a:pPr lvl="1"/>
            <a:r>
              <a:rPr lang="en-GB" sz="1800" dirty="0"/>
              <a:t>Post-occupancy</a:t>
            </a:r>
          </a:p>
          <a:p>
            <a:endParaRPr lang="en-GB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5" y="1197233"/>
            <a:ext cx="6071131" cy="5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F6B9-A196-405A-8169-F4A55B77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3" y="76271"/>
            <a:ext cx="10972800" cy="812800"/>
          </a:xfrm>
        </p:spPr>
        <p:txBody>
          <a:bodyPr/>
          <a:lstStyle/>
          <a:p>
            <a:r>
              <a:rPr lang="en-GB" dirty="0"/>
              <a:t>Integration of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0124-8E87-4B36-AB79-0D863FC5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39" y="914418"/>
            <a:ext cx="10972800" cy="170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Safety for </a:t>
            </a:r>
            <a:r>
              <a:rPr lang="en-GB" sz="4800" i="1" dirty="0"/>
              <a:t>Clinical Practice </a:t>
            </a:r>
            <a:r>
              <a:rPr lang="en-GB" sz="4800" b="1" dirty="0">
                <a:solidFill>
                  <a:srgbClr val="FF0000"/>
                </a:solidFill>
              </a:rPr>
              <a:t>AND</a:t>
            </a:r>
            <a:r>
              <a:rPr lang="en-GB" sz="4800" dirty="0"/>
              <a:t> </a:t>
            </a:r>
            <a:br>
              <a:rPr lang="en-GB" sz="4800" dirty="0"/>
            </a:br>
            <a:r>
              <a:rPr lang="en-GB" sz="4800" dirty="0"/>
              <a:t>Safety for </a:t>
            </a:r>
            <a:r>
              <a:rPr lang="en-GB" sz="4800" i="1" dirty="0"/>
              <a:t>Health &amp; Social Care systems</a:t>
            </a:r>
          </a:p>
          <a:p>
            <a:pPr marL="914377" lvl="1">
              <a:spcBef>
                <a:spcPts val="800"/>
              </a:spcBef>
            </a:pPr>
            <a:endParaRPr lang="en-GB" dirty="0"/>
          </a:p>
          <a:p>
            <a:pPr marL="609585" indent="-609585">
              <a:buFont typeface="+mj-lt"/>
              <a:buAutoNum type="arabicPeriod"/>
            </a:pPr>
            <a:endParaRPr lang="en-GB" dirty="0"/>
          </a:p>
          <a:p>
            <a:pPr marL="609585" indent="-609585">
              <a:buFont typeface="+mj-lt"/>
              <a:buAutoNum type="arabicPeriod"/>
            </a:pPr>
            <a:endParaRPr lang="en-GB" dirty="0"/>
          </a:p>
          <a:p>
            <a:pPr marL="609585" indent="-609585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379546-1E8D-49F6-96B9-D2DB70921C11}"/>
              </a:ext>
            </a:extLst>
          </p:cNvPr>
          <p:cNvSpPr txBox="1">
            <a:spLocks/>
          </p:cNvSpPr>
          <p:nvPr/>
        </p:nvSpPr>
        <p:spPr>
          <a:xfrm>
            <a:off x="295039" y="4075354"/>
            <a:ext cx="10972800" cy="17045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Integrating safety across macro systems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bg1">
                    <a:lumMod val="85000"/>
                  </a:schemeClr>
                </a:solidFill>
              </a:rPr>
              <a:t>Investigation of patient safety incidents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bg1">
                    <a:lumMod val="85000"/>
                  </a:schemeClr>
                </a:solidFill>
              </a:rPr>
              <a:t>Design protocols and guidelines (work as imagined)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2667" dirty="0">
              <a:solidFill>
                <a:schemeClr val="bg1">
                  <a:lumMod val="85000"/>
                </a:schemeClr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47FFB-8052-431B-B9EA-A3A40164BD16}"/>
              </a:ext>
            </a:extLst>
          </p:cNvPr>
          <p:cNvSpPr txBox="1">
            <a:spLocks/>
          </p:cNvSpPr>
          <p:nvPr/>
        </p:nvSpPr>
        <p:spPr>
          <a:xfrm>
            <a:off x="295039" y="5810033"/>
            <a:ext cx="10972800" cy="7900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7" indent="-609585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280350"/>
                </a:solidFill>
              </a:rPr>
              <a:t>Integrating HFE and Quality Improvement</a:t>
            </a:r>
          </a:p>
          <a:p>
            <a:pPr lvl="1" indent="-457189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GB" sz="2667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2FB87-92A7-4D50-913A-809EACB214D7}"/>
              </a:ext>
            </a:extLst>
          </p:cNvPr>
          <p:cNvSpPr txBox="1">
            <a:spLocks/>
          </p:cNvSpPr>
          <p:nvPr/>
        </p:nvSpPr>
        <p:spPr>
          <a:xfrm>
            <a:off x="295039" y="2559394"/>
            <a:ext cx="10972800" cy="15754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Integrating safety for micro systems (work as done)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bg1">
                    <a:lumMod val="85000"/>
                  </a:schemeClr>
                </a:solidFill>
              </a:rPr>
              <a:t>Improve the work environment and technologies to care for patients safely and effectively</a:t>
            </a: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97857-FEAE-47F0-ADA1-69FEEFDF3B8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1587" y="44668"/>
            <a:ext cx="11675763" cy="2286443"/>
          </a:xfrm>
        </p:spPr>
        <p:txBody>
          <a:bodyPr/>
          <a:lstStyle/>
          <a:p>
            <a:pPr>
              <a:lnSpc>
                <a:spcPts val="7040"/>
              </a:lnSpc>
              <a:spcBef>
                <a:spcPts val="800"/>
              </a:spcBef>
            </a:pPr>
            <a:br>
              <a:rPr lang="en-US" dirty="0">
                <a:solidFill>
                  <a:schemeClr val="bg1"/>
                </a:solidFill>
              </a:rPr>
            </a:br>
            <a:r>
              <a:rPr lang="en-US" sz="6400" dirty="0">
                <a:solidFill>
                  <a:srgbClr val="FFFF00"/>
                </a:solidFill>
              </a:rPr>
              <a:t>Rapidly Manufactured </a:t>
            </a:r>
            <a:br>
              <a:rPr lang="en-US" sz="6400" dirty="0">
                <a:solidFill>
                  <a:srgbClr val="FFFF00"/>
                </a:solidFill>
              </a:rPr>
            </a:br>
            <a:r>
              <a:rPr lang="en-US" sz="6400" dirty="0">
                <a:solidFill>
                  <a:srgbClr val="FFFF00"/>
                </a:solidFill>
              </a:rPr>
              <a:t>Ventilators for </a:t>
            </a:r>
            <a:r>
              <a:rPr lang="en-GB" sz="6400" dirty="0">
                <a:solidFill>
                  <a:srgbClr val="FFFF00"/>
                </a:solidFill>
              </a:rPr>
              <a:t>COVID-19</a:t>
            </a:r>
            <a:endParaRPr lang="en-US" sz="6400" dirty="0">
              <a:solidFill>
                <a:srgbClr val="FFFF00"/>
              </a:solidFill>
            </a:endParaRPr>
          </a:p>
          <a:p>
            <a:endParaRPr lang="en-US" sz="2667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CDB6F-9E61-4B1C-8696-BF67C6D0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08" y="3263145"/>
            <a:ext cx="8483377" cy="30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C476-06BE-4399-B27D-E4130C7E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51207"/>
            <a:ext cx="10405631" cy="1143000"/>
          </a:xfrm>
        </p:spPr>
        <p:txBody>
          <a:bodyPr>
            <a:noAutofit/>
          </a:bodyPr>
          <a:lstStyle/>
          <a:p>
            <a:pPr algn="l"/>
            <a:r>
              <a:rPr lang="en-GB" sz="3467" b="1" dirty="0"/>
              <a:t>Human Factors for Rapidly Manufactured Ventilators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05A40-DF07-4BD1-950A-8731CE6997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2159" y="1166019"/>
            <a:ext cx="3856264" cy="5389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2C5D4-29DA-4CF0-9B93-92EA90BE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922" y="942962"/>
            <a:ext cx="6155167" cy="5835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745AE7-0D1A-4B19-A5C8-4B1F61084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208" y="991793"/>
            <a:ext cx="7094745" cy="57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57DB7B-A3B3-489D-A28E-F5D3B6C6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5" y="-242756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Human Factors/Ergonomics guidance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8E4D9-DF8B-4851-BE71-03B5338A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545" y="1198220"/>
            <a:ext cx="3673492" cy="5322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AA308-20DA-4745-ABCD-F2F2C2545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989" y="1198219"/>
            <a:ext cx="3876097" cy="5287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3950C-8446-4F35-B37D-F9EE56FE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6" y="1198221"/>
            <a:ext cx="3800684" cy="528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06B884-0045-4C9F-AB4F-835AFB3AC186}"/>
              </a:ext>
            </a:extLst>
          </p:cNvPr>
          <p:cNvSpPr/>
          <p:nvPr/>
        </p:nvSpPr>
        <p:spPr>
          <a:xfrm>
            <a:off x="199241" y="454422"/>
            <a:ext cx="5560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  <a:latin typeface="Avenir Next LT Pro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https://covid19.ergonomics.org.uk/</a:t>
            </a:r>
            <a:endParaRPr lang="fr-FR" sz="24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D699-D919-4625-A339-2909E789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4" y="102936"/>
            <a:ext cx="10972800" cy="812800"/>
          </a:xfrm>
        </p:spPr>
        <p:txBody>
          <a:bodyPr>
            <a:noAutofit/>
          </a:bodyPr>
          <a:lstStyle/>
          <a:p>
            <a:r>
              <a:rPr lang="en-GB" sz="4800" dirty="0"/>
              <a:t>Personal Protective Equipment (PPE)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B9A4D8-0C10-4006-A594-4869409D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34" y="1095168"/>
            <a:ext cx="11688932" cy="2076928"/>
          </a:xfrm>
        </p:spPr>
        <p:txBody>
          <a:bodyPr>
            <a:normAutofit/>
          </a:bodyPr>
          <a:lstStyle/>
          <a:p>
            <a:r>
              <a:rPr lang="en-GB" dirty="0">
                <a:latin typeface="AdvOT4dfa5ba6"/>
              </a:rPr>
              <a:t>Online survey between 4 April and 8 May 2020 </a:t>
            </a:r>
          </a:p>
          <a:p>
            <a:r>
              <a:rPr lang="en-GB" dirty="0">
                <a:latin typeface="AdvOT4dfa5ba6"/>
              </a:rPr>
              <a:t>33,173 excess deaths recorded</a:t>
            </a:r>
          </a:p>
          <a:p>
            <a:r>
              <a:rPr lang="en-GB" dirty="0"/>
              <a:t>Over 300 health &amp; social care staff died (over 600 now)</a:t>
            </a:r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33C1859-684A-46C6-88FA-7A30669A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51" y="3081591"/>
            <a:ext cx="5502647" cy="3523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D56741-2FE7-45A2-83CB-7A04017E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138" y="4563043"/>
            <a:ext cx="5251959" cy="204211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CBC8DA0-8094-4A34-818A-F43F1980F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741" y="2689240"/>
            <a:ext cx="1070355" cy="1479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D3D55-A634-448C-A10E-A9D014DAD85B}"/>
              </a:ext>
            </a:extLst>
          </p:cNvPr>
          <p:cNvSpPr txBox="1"/>
          <p:nvPr/>
        </p:nvSpPr>
        <p:spPr>
          <a:xfrm>
            <a:off x="6727198" y="3554544"/>
            <a:ext cx="3906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>
                <a:solidFill>
                  <a:srgbClr val="280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 Jay Banerjee</a:t>
            </a:r>
          </a:p>
          <a:p>
            <a:pPr algn="r"/>
            <a:r>
              <a:rPr lang="en-GB" sz="1867" i="1" dirty="0">
                <a:solidFill>
                  <a:srgbClr val="280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Visiting Chair and A&amp;E Consultant</a:t>
            </a:r>
          </a:p>
        </p:txBody>
      </p:sp>
    </p:spTree>
    <p:extLst>
      <p:ext uri="{BB962C8B-B14F-4D97-AF65-F5344CB8AC3E}">
        <p14:creationId xmlns:p14="http://schemas.microsoft.com/office/powerpoint/2010/main" val="3885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6D7D-AC07-47BC-BA20-35B8043E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76200"/>
            <a:ext cx="10972800" cy="812800"/>
          </a:xfrm>
        </p:spPr>
        <p:txBody>
          <a:bodyPr anchor="ctr">
            <a:normAutofit/>
          </a:bodyPr>
          <a:lstStyle/>
          <a:p>
            <a:r>
              <a:rPr lang="en-GB" dirty="0"/>
              <a:t>What did we ask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776A-C39E-418B-9136-2C927540C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344" y="1081348"/>
            <a:ext cx="6434285" cy="5522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67" b="1" dirty="0"/>
              <a:t>Face cover</a:t>
            </a:r>
            <a:r>
              <a:rPr lang="en-GB" sz="2667" dirty="0"/>
              <a:t>: </a:t>
            </a:r>
            <a:r>
              <a:rPr lang="en-GB" sz="2133" dirty="0"/>
              <a:t>safety glasses +/- specs, safety goggles, surgical mask, FFP3 mask, visor</a:t>
            </a:r>
          </a:p>
          <a:p>
            <a:pPr marL="0" indent="0">
              <a:buNone/>
            </a:pPr>
            <a:r>
              <a:rPr lang="en-GB" sz="2667" b="1" dirty="0"/>
              <a:t>Body cover</a:t>
            </a:r>
            <a:r>
              <a:rPr lang="en-GB" sz="2667" dirty="0"/>
              <a:t>: </a:t>
            </a:r>
            <a:r>
              <a:rPr lang="en-GB" sz="2133" dirty="0"/>
              <a:t>plastic apron, surgical gown with sleeves, one piece coverall</a:t>
            </a:r>
          </a:p>
          <a:p>
            <a:pPr marL="0" indent="0">
              <a:buNone/>
            </a:pPr>
            <a:r>
              <a:rPr lang="en-GB" sz="2667" b="1" dirty="0"/>
              <a:t>Gloves: </a:t>
            </a:r>
            <a:r>
              <a:rPr lang="en-GB" sz="2133" dirty="0"/>
              <a:t>disposable, viral protection</a:t>
            </a:r>
          </a:p>
          <a:p>
            <a:pPr marL="0" indent="0">
              <a:buNone/>
            </a:pPr>
            <a:endParaRPr lang="en-GB" sz="2667" dirty="0"/>
          </a:p>
          <a:p>
            <a:pPr marL="0" indent="0">
              <a:buNone/>
            </a:pPr>
            <a:r>
              <a:rPr lang="en-GB" sz="2667" b="1" dirty="0"/>
              <a:t>Human Factor/Ergonomics issues</a:t>
            </a:r>
          </a:p>
          <a:p>
            <a:pPr>
              <a:lnSpc>
                <a:spcPct val="90000"/>
              </a:lnSpc>
            </a:pPr>
            <a:r>
              <a:rPr lang="en-GB" sz="2667" dirty="0"/>
              <a:t>Fit and comfort</a:t>
            </a:r>
          </a:p>
          <a:p>
            <a:pPr>
              <a:lnSpc>
                <a:spcPct val="90000"/>
              </a:lnSpc>
            </a:pPr>
            <a:r>
              <a:rPr lang="en-GB" sz="2667" dirty="0"/>
              <a:t>Reading and operating equipment</a:t>
            </a:r>
          </a:p>
          <a:p>
            <a:pPr>
              <a:lnSpc>
                <a:spcPct val="90000"/>
              </a:lnSpc>
            </a:pPr>
            <a:r>
              <a:rPr lang="en-GB" sz="2667" dirty="0"/>
              <a:t>Hearing and communicating</a:t>
            </a:r>
          </a:p>
          <a:p>
            <a:pPr>
              <a:lnSpc>
                <a:spcPct val="90000"/>
              </a:lnSpc>
            </a:pPr>
            <a:r>
              <a:rPr lang="en-GB" sz="2667" dirty="0"/>
              <a:t>Reaching and moving</a:t>
            </a:r>
          </a:p>
          <a:p>
            <a:pPr>
              <a:lnSpc>
                <a:spcPct val="90000"/>
              </a:lnSpc>
            </a:pPr>
            <a:r>
              <a:rPr lang="en-GB" sz="2667" dirty="0"/>
              <a:t>Dexterity to use touch screens, press buttons, open vials/taps, use syringes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CF8A5-5A5E-42B7-BE76-6B908EB2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26" r="3" b="3362"/>
          <a:stretch/>
        </p:blipFill>
        <p:spPr>
          <a:xfrm>
            <a:off x="412371" y="1530800"/>
            <a:ext cx="4637672" cy="4352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1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47814" y="2425268"/>
            <a:ext cx="5932271" cy="3906833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r>
              <a:rPr lang="en-GB" sz="2667" b="0" dirty="0">
                <a:solidFill>
                  <a:srgbClr val="280350"/>
                </a:solidFill>
                <a:latin typeface="Calibri" panose="020F0502020204030204" pitchFamily="34" charset="0"/>
              </a:rPr>
              <a:t>“the </a:t>
            </a:r>
            <a:r>
              <a:rPr lang="en-GB" sz="2667" b="0" i="1" dirty="0">
                <a:solidFill>
                  <a:srgbClr val="280350"/>
                </a:solidFill>
                <a:latin typeface="Calibri" panose="020F0502020204030204" pitchFamily="34" charset="0"/>
              </a:rPr>
              <a:t>scientific discipline </a:t>
            </a:r>
            <a:r>
              <a:rPr lang="en-GB" sz="2667" b="0" dirty="0">
                <a:solidFill>
                  <a:srgbClr val="280350"/>
                </a:solidFill>
                <a:latin typeface="Calibri" panose="020F0502020204030204" pitchFamily="34" charset="0"/>
              </a:rPr>
              <a:t>concerned with the understanding of 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</a:rPr>
              <a:t>interactions</a:t>
            </a:r>
            <a:r>
              <a:rPr lang="en-GB" sz="2667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67" b="0" dirty="0">
                <a:solidFill>
                  <a:srgbClr val="FF0000"/>
                </a:solidFill>
                <a:latin typeface="Calibri" panose="020F0502020204030204" pitchFamily="34" charset="0"/>
              </a:rPr>
              <a:t>among humans and other elements of a system</a:t>
            </a:r>
            <a:r>
              <a:rPr lang="en-GB" sz="2667" b="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GB" sz="2667" b="0" dirty="0">
                <a:solidFill>
                  <a:srgbClr val="280350"/>
                </a:solidFill>
                <a:latin typeface="Calibri" panose="020F0502020204030204" pitchFamily="34" charset="0"/>
              </a:rPr>
              <a:t>and the </a:t>
            </a:r>
            <a:r>
              <a:rPr lang="en-GB" sz="2667" b="0" i="1" dirty="0">
                <a:solidFill>
                  <a:srgbClr val="280350"/>
                </a:solidFill>
                <a:latin typeface="Calibri" panose="020F0502020204030204" pitchFamily="34" charset="0"/>
              </a:rPr>
              <a:t>profession</a:t>
            </a:r>
            <a:r>
              <a:rPr lang="en-GB" sz="2667" b="0" dirty="0">
                <a:solidFill>
                  <a:srgbClr val="280350"/>
                </a:solidFill>
                <a:latin typeface="Calibri" panose="020F0502020204030204" pitchFamily="34" charset="0"/>
              </a:rPr>
              <a:t> that applies theory, principles, data, and other methods to </a:t>
            </a:r>
            <a:r>
              <a:rPr lang="en-GB" sz="2667" dirty="0">
                <a:solidFill>
                  <a:srgbClr val="280350"/>
                </a:solidFill>
                <a:latin typeface="Calibri" panose="020F0502020204030204" pitchFamily="34" charset="0"/>
              </a:rPr>
              <a:t>design</a:t>
            </a:r>
            <a:r>
              <a:rPr lang="en-GB" sz="2667" b="0" dirty="0">
                <a:solidFill>
                  <a:srgbClr val="280350"/>
                </a:solidFill>
                <a:latin typeface="Calibri" panose="020F0502020204030204" pitchFamily="34" charset="0"/>
              </a:rPr>
              <a:t> in order to 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</a:rPr>
              <a:t>optimize</a:t>
            </a:r>
            <a:r>
              <a:rPr lang="en-GB" sz="2667" b="0" dirty="0">
                <a:solidFill>
                  <a:srgbClr val="FF0000"/>
                </a:solidFill>
                <a:latin typeface="Calibri" panose="020F0502020204030204" pitchFamily="34" charset="0"/>
              </a:rPr>
              <a:t> human </a:t>
            </a:r>
            <a:br>
              <a:rPr lang="en-GB" sz="2667" b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</a:rPr>
              <a:t>well-being</a:t>
            </a:r>
            <a:r>
              <a:rPr lang="en-GB" sz="2667" b="0" dirty="0">
                <a:solidFill>
                  <a:srgbClr val="FF0000"/>
                </a:solidFill>
                <a:latin typeface="Calibri" panose="020F0502020204030204" pitchFamily="34" charset="0"/>
              </a:rPr>
              <a:t> and overall system </a:t>
            </a: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</a:rPr>
              <a:t>performance</a:t>
            </a:r>
            <a:r>
              <a:rPr lang="en-GB" sz="2667" b="0" dirty="0">
                <a:solidFill>
                  <a:schemeClr val="tx1"/>
                </a:solidFill>
                <a:latin typeface="Calibri" panose="020F0502020204030204" pitchFamily="34" charset="0"/>
              </a:rPr>
              <a:t>”   </a:t>
            </a:r>
            <a:br>
              <a:rPr lang="en-GB" sz="2667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67" b="0" i="1" dirty="0">
                <a:solidFill>
                  <a:srgbClr val="280350"/>
                </a:solidFill>
                <a:latin typeface="Calibri" panose="020F0502020204030204" pitchFamily="34" charset="0"/>
              </a:rPr>
              <a:t>(International Ergonomics Association, 2000)</a:t>
            </a:r>
            <a:endParaRPr lang="en-GB" sz="1867" i="1" dirty="0">
              <a:solidFill>
                <a:srgbClr val="28035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CIEHF logo l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15" y="1035895"/>
            <a:ext cx="4568748" cy="129614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57" y="2332039"/>
            <a:ext cx="4568748" cy="40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888" y="1127774"/>
            <a:ext cx="2978173" cy="155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566E9B-46EF-4459-95D1-458261A1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7" y="143917"/>
            <a:ext cx="9369687" cy="7055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267" dirty="0">
                <a:solidFill>
                  <a:schemeClr val="tx1"/>
                </a:solidFill>
              </a:rPr>
              <a:t>What is Human Factors/Ergonomics?</a:t>
            </a:r>
          </a:p>
        </p:txBody>
      </p:sp>
    </p:spTree>
    <p:extLst>
      <p:ext uri="{BB962C8B-B14F-4D97-AF65-F5344CB8AC3E}">
        <p14:creationId xmlns:p14="http://schemas.microsoft.com/office/powerpoint/2010/main" val="15372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50215" y="1156910"/>
            <a:ext cx="11026693" cy="3274772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51236B"/>
                </a:solidFill>
                <a:latin typeface="Calibri" panose="020F0502020204030204" pitchFamily="34" charset="0"/>
              </a:rPr>
              <a:t>for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 Patients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AND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Staff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(and other humans in the system)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51236B"/>
                </a:solidFill>
                <a:latin typeface="Calibri" panose="020F0502020204030204" pitchFamily="34" charset="0"/>
              </a:rPr>
              <a:t>across</a:t>
            </a: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51236B"/>
                </a:solidFill>
                <a:latin typeface="Calibri" panose="020F0502020204030204" pitchFamily="34" charset="0"/>
              </a:rPr>
              <a:t>all safety risks </a:t>
            </a: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in micro, meso and macro systems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‘bird’s eye (global) view of implementation by </a:t>
            </a:r>
            <a:r>
              <a:rPr lang="en-GB" sz="3200" b="1" dirty="0">
                <a:solidFill>
                  <a:srgbClr val="51236B"/>
                </a:solidFill>
                <a:latin typeface="Calibri" panose="020F0502020204030204" pitchFamily="34" charset="0"/>
              </a:rPr>
              <a:t>building</a:t>
            </a: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51236B"/>
                </a:solidFill>
                <a:latin typeface="Calibri" panose="020F0502020204030204" pitchFamily="34" charset="0"/>
              </a:rPr>
              <a:t>on existing systems </a:t>
            </a:r>
            <a:r>
              <a:rPr lang="en-GB" sz="3200" dirty="0">
                <a:solidFill>
                  <a:srgbClr val="51236B"/>
                </a:solidFill>
                <a:latin typeface="Calibri" panose="020F0502020204030204" pitchFamily="34" charset="0"/>
              </a:rPr>
              <a:t>and structures</a:t>
            </a:r>
          </a:p>
          <a:p>
            <a:pPr marL="457189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en-GB" sz="32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8420" y="4327700"/>
            <a:ext cx="10073557" cy="1608355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ctr">
              <a:lnSpc>
                <a:spcPct val="120000"/>
              </a:lnSpc>
              <a:buNone/>
            </a:pPr>
            <a:r>
              <a:rPr lang="en-GB" sz="4267" b="1" dirty="0">
                <a:solidFill>
                  <a:srgbClr val="FF0000"/>
                </a:solidFill>
                <a:latin typeface="Calibri" panose="020F0502020204030204" pitchFamily="34" charset="0"/>
              </a:rPr>
              <a:t>Step change over the next 30 years to reach out into all areas of clinical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05C03-0D47-455F-8A8E-138395449E28}"/>
              </a:ext>
            </a:extLst>
          </p:cNvPr>
          <p:cNvSpPr/>
          <p:nvPr/>
        </p:nvSpPr>
        <p:spPr>
          <a:xfrm>
            <a:off x="264636" y="6447168"/>
            <a:ext cx="117186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latin typeface="Calibri" panose="020F0502020204030204" pitchFamily="34" charset="0"/>
                <a:cs typeface="Calibri" panose="020F0502020204030204" pitchFamily="34" charset="0"/>
              </a:rPr>
              <a:t>Hignett, S. </a:t>
            </a:r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(2015) Plenary: Healthcare Ergonomics: Reaching out into all areas of Clinical Practice or ‘Touching and Analysing the Elephant’ Proceedings of the 19</a:t>
            </a:r>
            <a:r>
              <a:rPr lang="en-US" sz="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 Triennial Conference of the International Ergonomics Association.  Melbourne, Australia, 11-15 August.</a:t>
            </a:r>
            <a:endParaRPr lang="en-GB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71F69E-64CD-4FE3-8825-72BD271F26A8}"/>
              </a:ext>
            </a:extLst>
          </p:cNvPr>
          <p:cNvSpPr/>
          <p:nvPr/>
        </p:nvSpPr>
        <p:spPr>
          <a:xfrm>
            <a:off x="264636" y="-49078"/>
            <a:ext cx="8467472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800" b="1" dirty="0">
                <a:latin typeface="Calibri" panose="020F0502020204030204" pitchFamily="34" charset="0"/>
              </a:rPr>
              <a:t>HFE Integration</a:t>
            </a:r>
          </a:p>
        </p:txBody>
      </p:sp>
    </p:spTree>
    <p:extLst>
      <p:ext uri="{BB962C8B-B14F-4D97-AF65-F5344CB8AC3E}">
        <p14:creationId xmlns:p14="http://schemas.microsoft.com/office/powerpoint/2010/main" val="42785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E94C-788F-4EAC-B71A-795F4AFB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05"/>
            <a:ext cx="10972800" cy="812800"/>
          </a:xfrm>
        </p:spPr>
        <p:txBody>
          <a:bodyPr>
            <a:noAutofit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Approach to Patient Safety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1EB59-0D11-4793-A1BB-80B179BEB0D0}"/>
              </a:ext>
            </a:extLst>
          </p:cNvPr>
          <p:cNvSpPr txBox="1"/>
          <p:nvPr/>
        </p:nvSpPr>
        <p:spPr>
          <a:xfrm>
            <a:off x="260412" y="1735267"/>
            <a:ext cx="3231472" cy="345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280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Learning Pathway</a:t>
            </a:r>
          </a:p>
          <a:p>
            <a:r>
              <a:rPr lang="en-GB" sz="3733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COVID-19 and beyond….</a:t>
            </a:r>
            <a:endParaRPr lang="en-GB" sz="3733" dirty="0">
              <a:solidFill>
                <a:srgbClr val="28035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1F9D9BB-F247-44AC-B466-27B2512D5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11" y="943560"/>
            <a:ext cx="8309067" cy="56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3125" y="5458569"/>
            <a:ext cx="11036971" cy="1054728"/>
          </a:xfrm>
        </p:spPr>
        <p:txBody>
          <a:bodyPr>
            <a:noAutofit/>
          </a:bodyPr>
          <a:lstStyle/>
          <a:p>
            <a:pPr algn="l"/>
            <a:r>
              <a:rPr lang="en-US" sz="5333" b="1" dirty="0">
                <a:solidFill>
                  <a:schemeClr val="bg1"/>
                </a:solidFill>
              </a:rPr>
              <a:t>Thank you!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E: </a:t>
            </a:r>
            <a:r>
              <a:rPr lang="en-US" sz="3200" i="1" dirty="0">
                <a:solidFill>
                  <a:schemeClr val="bg1"/>
                </a:solidFill>
              </a:rPr>
              <a:t>d.s.hfehub@lboro.ac.uk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www.lboro.ac.uk/design/hfehub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E1BA6-0366-4374-9869-95E0A9BE6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711" y="5082639"/>
            <a:ext cx="3330101" cy="1353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4CD74-50EF-4939-A029-C092796B4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68" y="1337718"/>
            <a:ext cx="5000584" cy="3521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DD302E-44A0-43C6-A75B-4C5EE4E10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228" y="1337718"/>
            <a:ext cx="5000584" cy="35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F6B9-A196-405A-8169-F4A55B77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3" y="76271"/>
            <a:ext cx="10972800" cy="812800"/>
          </a:xfrm>
        </p:spPr>
        <p:txBody>
          <a:bodyPr/>
          <a:lstStyle/>
          <a:p>
            <a:r>
              <a:rPr lang="en-GB" dirty="0"/>
              <a:t>Integration of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0124-8E87-4B36-AB79-0D863FC5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39" y="914418"/>
            <a:ext cx="10972800" cy="170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Safety for </a:t>
            </a:r>
            <a:r>
              <a:rPr lang="en-GB" sz="4800" i="1" dirty="0">
                <a:solidFill>
                  <a:srgbClr val="FF0000"/>
                </a:solidFill>
              </a:rPr>
              <a:t>Clinical Practice </a:t>
            </a:r>
            <a:r>
              <a:rPr lang="en-GB" sz="4800" b="1" dirty="0">
                <a:solidFill>
                  <a:srgbClr val="FF0000"/>
                </a:solidFill>
              </a:rPr>
              <a:t>AND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i="1" dirty="0">
                <a:solidFill>
                  <a:srgbClr val="FF0000"/>
                </a:solidFill>
              </a:rPr>
              <a:t>Safety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/>
              <a:t>for </a:t>
            </a:r>
            <a:r>
              <a:rPr lang="en-GB" sz="4800" i="1" dirty="0"/>
              <a:t>Health &amp; Social Care systems</a:t>
            </a:r>
          </a:p>
          <a:p>
            <a:pPr marL="914377" lvl="1">
              <a:spcBef>
                <a:spcPts val="800"/>
              </a:spcBef>
            </a:pPr>
            <a:endParaRPr lang="en-GB" dirty="0"/>
          </a:p>
          <a:p>
            <a:pPr marL="609585" indent="-609585">
              <a:buFont typeface="+mj-lt"/>
              <a:buAutoNum type="arabicPeriod"/>
            </a:pPr>
            <a:endParaRPr lang="en-GB" dirty="0"/>
          </a:p>
          <a:p>
            <a:pPr marL="609585" indent="-609585">
              <a:buFont typeface="+mj-lt"/>
              <a:buAutoNum type="arabicPeriod"/>
            </a:pPr>
            <a:endParaRPr lang="en-GB" dirty="0"/>
          </a:p>
          <a:p>
            <a:pPr marL="609585" indent="-609585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379546-1E8D-49F6-96B9-D2DB70921C11}"/>
              </a:ext>
            </a:extLst>
          </p:cNvPr>
          <p:cNvSpPr txBox="1">
            <a:spLocks/>
          </p:cNvSpPr>
          <p:nvPr/>
        </p:nvSpPr>
        <p:spPr>
          <a:xfrm>
            <a:off x="295039" y="4075354"/>
            <a:ext cx="10972800" cy="17045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Integrating safety across macro systems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/>
              <a:t>Investigation of patient safety incidents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/>
              <a:t>Design protocols and guidelines (work as imagined)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2667" dirty="0"/>
          </a:p>
          <a:p>
            <a:pPr marL="609585" indent="-609585">
              <a:buFont typeface="+mj-lt"/>
              <a:buAutoNum type="arabicPeriod"/>
            </a:pPr>
            <a:endParaRPr lang="en-GB" sz="3200" dirty="0"/>
          </a:p>
          <a:p>
            <a:pPr marL="609585" indent="-609585">
              <a:buFont typeface="+mj-lt"/>
              <a:buAutoNum type="arabicPeriod"/>
            </a:pPr>
            <a:endParaRPr lang="en-GB" sz="3200" dirty="0"/>
          </a:p>
          <a:p>
            <a:pPr marL="609585" indent="-609585">
              <a:buFont typeface="+mj-lt"/>
              <a:buAutoNum type="arabicPeriod"/>
            </a:pPr>
            <a:endParaRPr lang="en-GB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47FFB-8052-431B-B9EA-A3A40164BD16}"/>
              </a:ext>
            </a:extLst>
          </p:cNvPr>
          <p:cNvSpPr txBox="1">
            <a:spLocks/>
          </p:cNvSpPr>
          <p:nvPr/>
        </p:nvSpPr>
        <p:spPr>
          <a:xfrm>
            <a:off x="295039" y="5810033"/>
            <a:ext cx="10972800" cy="7900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7" indent="-609585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/>
              <a:t>Integrating HFE and Quality Improvement</a:t>
            </a:r>
          </a:p>
          <a:p>
            <a:pPr lvl="1" indent="-457189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GB" sz="2667" dirty="0"/>
          </a:p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2FB87-92A7-4D50-913A-809EACB214D7}"/>
              </a:ext>
            </a:extLst>
          </p:cNvPr>
          <p:cNvSpPr txBox="1">
            <a:spLocks/>
          </p:cNvSpPr>
          <p:nvPr/>
        </p:nvSpPr>
        <p:spPr>
          <a:xfrm>
            <a:off x="295039" y="2559394"/>
            <a:ext cx="10972800" cy="15754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/>
              <a:t>Integrating safety for micro systems (work as done)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/>
              <a:t>Improve the work environment and technologies to care for patients safely and effectively</a:t>
            </a:r>
          </a:p>
          <a:p>
            <a:pPr marL="609585" indent="-609585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76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49" y="1631261"/>
            <a:ext cx="10923708" cy="1143000"/>
          </a:xfrm>
        </p:spPr>
        <p:txBody>
          <a:bodyPr>
            <a:noAutofit/>
          </a:bodyPr>
          <a:lstStyle/>
          <a:p>
            <a:r>
              <a:rPr lang="en-GB" i="1" dirty="0"/>
              <a:t>How Human Factors / Ergonomics could, and should, be implemented in Health &amp; Social Care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0" y="2805322"/>
            <a:ext cx="6724157" cy="484283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Authoritative guide for HFE in Health &amp; Social Care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Clarifies HFE competence and experience: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Training &amp; Education provision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GB" dirty="0"/>
              <a:t>Professional practice/support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94" y="2894557"/>
            <a:ext cx="4909669" cy="34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D0B1D7-3F5B-4C84-A09E-4CAEE75518E7}"/>
              </a:ext>
            </a:extLst>
          </p:cNvPr>
          <p:cNvSpPr/>
          <p:nvPr/>
        </p:nvSpPr>
        <p:spPr>
          <a:xfrm>
            <a:off x="261530" y="35473"/>
            <a:ext cx="6729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CIEHF White Paper (2018)</a:t>
            </a:r>
          </a:p>
        </p:txBody>
      </p:sp>
    </p:spTree>
    <p:extLst>
      <p:ext uri="{BB962C8B-B14F-4D97-AF65-F5344CB8AC3E}">
        <p14:creationId xmlns:p14="http://schemas.microsoft.com/office/powerpoint/2010/main" val="34248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156" y="324118"/>
            <a:ext cx="9264128" cy="1212627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use Human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35" y="637310"/>
            <a:ext cx="11053557" cy="2270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b="1" dirty="0"/>
              <a:t>Understanding how to use Human Factors</a:t>
            </a:r>
          </a:p>
          <a:p>
            <a:pPr marL="0" indent="0">
              <a:buNone/>
            </a:pPr>
            <a:endParaRPr lang="en-GB" sz="3000" b="1" dirty="0"/>
          </a:p>
          <a:p>
            <a:pPr marL="0" indent="0">
              <a:buNone/>
            </a:pPr>
            <a:r>
              <a:rPr lang="en-GB" sz="3000" b="1" dirty="0"/>
              <a:t>To investigate incidents</a:t>
            </a:r>
            <a:endParaRPr lang="en-GB" sz="3000" dirty="0"/>
          </a:p>
          <a:p>
            <a:r>
              <a:rPr lang="en-GB" dirty="0"/>
              <a:t>HFE approach takes a </a:t>
            </a:r>
            <a:r>
              <a:rPr lang="en-GB" dirty="0">
                <a:solidFill>
                  <a:srgbClr val="FF0000"/>
                </a:solidFill>
              </a:rPr>
              <a:t>wider view </a:t>
            </a:r>
            <a:r>
              <a:rPr lang="en-GB" dirty="0"/>
              <a:t>to encompass root causes such as poor product design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323" y="2998471"/>
            <a:ext cx="11147343" cy="1903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900" b="1" dirty="0"/>
              <a:t>To think about systems</a:t>
            </a:r>
            <a:endParaRPr lang="en-GB" sz="3900" dirty="0"/>
          </a:p>
          <a:p>
            <a:pPr>
              <a:lnSpc>
                <a:spcPct val="120000"/>
              </a:lnSpc>
            </a:pPr>
            <a:r>
              <a:rPr lang="en-GB" sz="3600" dirty="0"/>
              <a:t>HFE may focus on optimisation of a micro-system, but there will be </a:t>
            </a:r>
            <a:r>
              <a:rPr lang="en-GB" sz="3600" dirty="0">
                <a:solidFill>
                  <a:srgbClr val="FF0000"/>
                </a:solidFill>
              </a:rPr>
              <a:t>clear mapping of the relationships </a:t>
            </a:r>
            <a:r>
              <a:rPr lang="en-GB" sz="3600" dirty="0"/>
              <a:t>within the larger (macros) systems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6324" y="4635537"/>
            <a:ext cx="10801793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/>
              <a:t>To think about design</a:t>
            </a:r>
            <a:endParaRPr lang="en-GB" sz="3000" dirty="0"/>
          </a:p>
          <a:p>
            <a:r>
              <a:rPr lang="en-GB" sz="2800" dirty="0"/>
              <a:t>HFE is relevant to </a:t>
            </a:r>
            <a:r>
              <a:rPr lang="en-GB" sz="2800" dirty="0">
                <a:solidFill>
                  <a:srgbClr val="FF0000"/>
                </a:solidFill>
              </a:rPr>
              <a:t>all stages of the life-cycle </a:t>
            </a:r>
            <a:r>
              <a:rPr lang="en-GB" sz="2800" dirty="0"/>
              <a:t>from early stages of planning and design, right through to implementation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0484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err="1">
                <a:solidFill>
                  <a:schemeClr val="bg1"/>
                </a:solidFill>
              </a:rPr>
              <a:t>ment</a:t>
            </a:r>
            <a:r>
              <a:rPr lang="en-GB" sz="4000" dirty="0">
                <a:solidFill>
                  <a:schemeClr val="bg1"/>
                </a:solidFill>
              </a:rPr>
              <a:t> could include…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Working space 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Tasks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Cognitive interfaces </a:t>
            </a:r>
            <a:r>
              <a:rPr lang="en-GB" sz="1600" i="1" dirty="0"/>
              <a:t>(workload, information processing etc.) 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Physical interfaces with equipment etc. </a:t>
            </a:r>
            <a:r>
              <a:rPr lang="en-GB" sz="1600" i="1" dirty="0"/>
              <a:t>(e.g. furniture, medical devices)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Physical activity, lifting and carrying 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Environment </a:t>
            </a:r>
            <a:r>
              <a:rPr lang="en-GB" sz="1600" i="1" dirty="0"/>
              <a:t>(e.g. lighting, thermal, acoustic)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Systems </a:t>
            </a:r>
            <a:r>
              <a:rPr lang="en-GB" sz="1600" i="1" dirty="0"/>
              <a:t>(e.g. job, team work, organisation)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17A89-CB83-4667-B6A9-77027EF59992}"/>
              </a:ext>
            </a:extLst>
          </p:cNvPr>
          <p:cNvSpPr txBox="1"/>
          <p:nvPr/>
        </p:nvSpPr>
        <p:spPr>
          <a:xfrm>
            <a:off x="792736" y="685182"/>
            <a:ext cx="88915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i="1" dirty="0">
                <a:latin typeface="Calibri" panose="020F0502020204030204" pitchFamily="34" charset="0"/>
                <a:cs typeface="Calibri" panose="020F0502020204030204" pitchFamily="34" charset="0"/>
              </a:rPr>
              <a:t>HFE assessment could include…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DECC0-997D-42D1-A6C4-D9C6EF9F2E62}"/>
              </a:ext>
            </a:extLst>
          </p:cNvPr>
          <p:cNvSpPr txBox="1"/>
          <p:nvPr/>
        </p:nvSpPr>
        <p:spPr>
          <a:xfrm>
            <a:off x="8516645" y="5568053"/>
            <a:ext cx="43385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…..to macro.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C0375-B26D-4E56-82EB-7D5853630748}"/>
              </a:ext>
            </a:extLst>
          </p:cNvPr>
          <p:cNvSpPr txBox="1"/>
          <p:nvPr/>
        </p:nvSpPr>
        <p:spPr>
          <a:xfrm>
            <a:off x="6369543" y="1375745"/>
            <a:ext cx="43385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micro…..</a:t>
            </a:r>
          </a:p>
        </p:txBody>
      </p:sp>
    </p:spTree>
    <p:extLst>
      <p:ext uri="{BB962C8B-B14F-4D97-AF65-F5344CB8AC3E}">
        <p14:creationId xmlns:p14="http://schemas.microsoft.com/office/powerpoint/2010/main" val="11999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F6B9-A196-405A-8169-F4A55B77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3" y="76271"/>
            <a:ext cx="10972800" cy="812800"/>
          </a:xfrm>
        </p:spPr>
        <p:txBody>
          <a:bodyPr/>
          <a:lstStyle/>
          <a:p>
            <a:r>
              <a:rPr lang="en-GB" dirty="0"/>
              <a:t>Integration of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0124-8E87-4B36-AB79-0D863FC5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39" y="1076394"/>
            <a:ext cx="10972800" cy="170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67" dirty="0"/>
              <a:t>Safety for </a:t>
            </a:r>
            <a:r>
              <a:rPr lang="en-GB" sz="4267" i="1" dirty="0">
                <a:solidFill>
                  <a:srgbClr val="FF0000"/>
                </a:solidFill>
              </a:rPr>
              <a:t>Clinical Practice </a:t>
            </a:r>
            <a:r>
              <a:rPr lang="en-GB" sz="4267" b="1" dirty="0">
                <a:solidFill>
                  <a:srgbClr val="FF0000"/>
                </a:solidFill>
              </a:rPr>
              <a:t>AND</a:t>
            </a:r>
            <a:r>
              <a:rPr lang="en-GB" sz="4267" dirty="0">
                <a:solidFill>
                  <a:srgbClr val="FF0000"/>
                </a:solidFill>
              </a:rPr>
              <a:t> </a:t>
            </a:r>
            <a:r>
              <a:rPr lang="en-GB" sz="4267" i="1" dirty="0">
                <a:solidFill>
                  <a:srgbClr val="FF0000"/>
                </a:solidFill>
              </a:rPr>
              <a:t>Safety</a:t>
            </a:r>
            <a:r>
              <a:rPr lang="en-GB" sz="4267" dirty="0">
                <a:solidFill>
                  <a:srgbClr val="FF0000"/>
                </a:solidFill>
              </a:rPr>
              <a:t> </a:t>
            </a:r>
            <a:r>
              <a:rPr lang="en-GB" sz="4267" dirty="0"/>
              <a:t>for </a:t>
            </a:r>
            <a:r>
              <a:rPr lang="en-GB" sz="4267" i="1" dirty="0"/>
              <a:t>Health &amp; Social Care systems</a:t>
            </a:r>
          </a:p>
          <a:p>
            <a:pPr marL="914377" lvl="1">
              <a:spcBef>
                <a:spcPts val="800"/>
              </a:spcBef>
            </a:pPr>
            <a:endParaRPr lang="en-GB" sz="4267" dirty="0"/>
          </a:p>
          <a:p>
            <a:pPr marL="609585" indent="-609585">
              <a:buFont typeface="+mj-lt"/>
              <a:buAutoNum type="arabicPeriod"/>
            </a:pPr>
            <a:endParaRPr lang="en-GB" sz="4267" dirty="0"/>
          </a:p>
          <a:p>
            <a:pPr marL="609585" indent="-609585">
              <a:buFont typeface="+mj-lt"/>
              <a:buAutoNum type="arabicPeriod"/>
            </a:pPr>
            <a:endParaRPr lang="en-GB" sz="4267" dirty="0"/>
          </a:p>
          <a:p>
            <a:pPr marL="609585" indent="-609585">
              <a:buFont typeface="+mj-lt"/>
              <a:buAutoNum type="arabicPeriod"/>
            </a:pPr>
            <a:endParaRPr lang="en-GB" sz="4267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379546-1E8D-49F6-96B9-D2DB70921C11}"/>
              </a:ext>
            </a:extLst>
          </p:cNvPr>
          <p:cNvSpPr txBox="1">
            <a:spLocks/>
          </p:cNvSpPr>
          <p:nvPr/>
        </p:nvSpPr>
        <p:spPr>
          <a:xfrm>
            <a:off x="295039" y="4075354"/>
            <a:ext cx="10972800" cy="170450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Integrating safety across macro systems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bg1">
                    <a:lumMod val="85000"/>
                  </a:schemeClr>
                </a:solidFill>
              </a:rPr>
              <a:t>Investigation of patient safety incidents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bg1">
                    <a:lumMod val="85000"/>
                  </a:schemeClr>
                </a:solidFill>
              </a:rPr>
              <a:t>Design protocols and guidelines (work as imagined)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2667" dirty="0">
              <a:solidFill>
                <a:schemeClr val="bg1">
                  <a:lumMod val="85000"/>
                </a:schemeClr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 marL="609585" indent="-609585">
              <a:buFont typeface="+mj-lt"/>
              <a:buAutoNum type="arabicPeriod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47FFB-8052-431B-B9EA-A3A40164BD16}"/>
              </a:ext>
            </a:extLst>
          </p:cNvPr>
          <p:cNvSpPr txBox="1">
            <a:spLocks/>
          </p:cNvSpPr>
          <p:nvPr/>
        </p:nvSpPr>
        <p:spPr>
          <a:xfrm>
            <a:off x="295039" y="5810033"/>
            <a:ext cx="10972800" cy="7900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7" indent="-609585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Integrating HFE and Quality Improvement</a:t>
            </a:r>
          </a:p>
          <a:p>
            <a:pPr lvl="1" indent="-457189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GB" sz="2667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2FB87-92A7-4D50-913A-809EACB214D7}"/>
              </a:ext>
            </a:extLst>
          </p:cNvPr>
          <p:cNvSpPr txBox="1">
            <a:spLocks/>
          </p:cNvSpPr>
          <p:nvPr/>
        </p:nvSpPr>
        <p:spPr>
          <a:xfrm>
            <a:off x="295039" y="2559394"/>
            <a:ext cx="10972800" cy="15754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/>
              <a:t>Integrating safety for micro systems (work as done)</a:t>
            </a:r>
          </a:p>
          <a:p>
            <a:pPr marL="914377"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667" dirty="0"/>
              <a:t>Improve the work environment and technologies to care for patients safely and effectively</a:t>
            </a:r>
          </a:p>
          <a:p>
            <a:pPr marL="609585" indent="-609585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7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9749" y="20340"/>
            <a:ext cx="8266071" cy="888381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Space to care and work :Task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041" y="1244339"/>
            <a:ext cx="8712968" cy="4938451"/>
          </a:xfrm>
        </p:spPr>
        <p:txBody>
          <a:bodyPr>
            <a:noAutofit/>
          </a:bodyPr>
          <a:lstStyle/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Working space 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Tasks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sz="1600" dirty="0"/>
              <a:t>Cognitive interfaces </a:t>
            </a:r>
            <a:br>
              <a:rPr lang="en-GB" sz="1600" dirty="0"/>
            </a:br>
            <a:r>
              <a:rPr lang="en-GB" sz="1600" i="1" dirty="0"/>
              <a:t>(workload, information processing etc.) 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Physical interfaces with equipment and other objects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1600" i="1" dirty="0">
                <a:solidFill>
                  <a:srgbClr val="FF0000"/>
                </a:solidFill>
              </a:rPr>
              <a:t>(e.g. furniture, medical devices)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Physical activity, lifting and carrying 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sz="1600" dirty="0"/>
              <a:t>Environment </a:t>
            </a:r>
            <a:br>
              <a:rPr lang="en-GB" sz="1600" dirty="0"/>
            </a:br>
            <a:r>
              <a:rPr lang="en-GB" sz="1600" i="1" dirty="0"/>
              <a:t>(e.g. lighting, thermal, acoustic)</a:t>
            </a:r>
          </a:p>
          <a:p>
            <a:pPr marL="514338" indent="-514338">
              <a:spcBef>
                <a:spcPts val="1200"/>
              </a:spcBef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Systems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1600" i="1" dirty="0">
                <a:solidFill>
                  <a:srgbClr val="FF0000"/>
                </a:solidFill>
              </a:rPr>
              <a:t>(e.g. operating procedures, guidance and instructions)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AAB1FCF-84D1-4BDC-AFC0-71266E22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16" y="1029512"/>
            <a:ext cx="2466109" cy="35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0BA11D-8A3F-4920-8A9A-4C4693E2F0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1255" y="3965146"/>
          <a:ext cx="2566755" cy="239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9954875" imgH="18640425" progId="Word.Document.8">
                  <p:embed/>
                </p:oleObj>
              </mc:Choice>
              <mc:Fallback>
                <p:oleObj name="Document" r:id="rId3" imgW="19954875" imgH="18640425" progId="Word.Documen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0BA11D-8A3F-4920-8A9A-4C4693E2F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255" y="3965146"/>
                        <a:ext cx="2566755" cy="239785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FE3ED96-4F67-420B-A534-C6E7304B4938}"/>
              </a:ext>
            </a:extLst>
          </p:cNvPr>
          <p:cNvSpPr txBox="1">
            <a:spLocks noChangeArrowheads="1"/>
          </p:cNvSpPr>
          <p:nvPr/>
        </p:nvSpPr>
        <p:spPr>
          <a:xfrm>
            <a:off x="205493" y="113455"/>
            <a:ext cx="8870775" cy="71316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GB" sz="42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493" y="113455"/>
            <a:ext cx="8870775" cy="713164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Space to care and work: Task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1497" y="6052898"/>
            <a:ext cx="7113364" cy="46990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GB" sz="1600" i="1" dirty="0"/>
              <a:t>Link Analysis:  Transferring a patient from bed to wheelchair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8475133"/>
            <a:ext cx="3860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719639" y="23526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54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1" y="2157537"/>
            <a:ext cx="4688643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073651" y="211454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54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33778" y="891976"/>
            <a:ext cx="9723084" cy="12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54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280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sz="3200" dirty="0">
                <a:solidFill>
                  <a:srgbClr val="280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medical and surgical wards,  toilet/shower facilities and Intensive Care Units </a:t>
            </a:r>
            <a:endParaRPr lang="en-GB" sz="3200" dirty="0">
              <a:solidFill>
                <a:srgbClr val="2803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04EB8C7-905B-4A35-9C6C-B883FE9F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67" y="2480053"/>
            <a:ext cx="5398909" cy="302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7025</TotalTime>
  <Words>1330</Words>
  <Application>Microsoft Office PowerPoint</Application>
  <PresentationFormat>Widescreen</PresentationFormat>
  <Paragraphs>191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Abadi</vt:lpstr>
      <vt:lpstr>AdvOT4dfa5ba6</vt:lpstr>
      <vt:lpstr>Arial</vt:lpstr>
      <vt:lpstr>Avenir Next LT Pro</vt:lpstr>
      <vt:lpstr>Calibri</vt:lpstr>
      <vt:lpstr>Calibri Light</vt:lpstr>
      <vt:lpstr>Frutiga</vt:lpstr>
      <vt:lpstr>Times New Roman</vt:lpstr>
      <vt:lpstr>Wingdings</vt:lpstr>
      <vt:lpstr>Office Theme</vt:lpstr>
      <vt:lpstr>Document</vt:lpstr>
      <vt:lpstr>Integrating Human Factors into Health and Social Care</vt:lpstr>
      <vt:lpstr>What is Human Factors/Ergonomics?</vt:lpstr>
      <vt:lpstr>Integration of what?</vt:lpstr>
      <vt:lpstr>How Human Factors / Ergonomics could, and should, be implemented in Health &amp; Social Care </vt:lpstr>
      <vt:lpstr>use Human Factors</vt:lpstr>
      <vt:lpstr>ment could include…</vt:lpstr>
      <vt:lpstr>Integration of what?</vt:lpstr>
      <vt:lpstr>Space to care and work :Task Analysis</vt:lpstr>
      <vt:lpstr>Space to care and work: Task Analysis</vt:lpstr>
      <vt:lpstr>Space to care and work</vt:lpstr>
      <vt:lpstr>HFE approach to safety </vt:lpstr>
      <vt:lpstr>Integration of what?</vt:lpstr>
      <vt:lpstr>HFE Integration of Safety Risk Assessment Components  (reproduced with permission of The Center for Health Design)</vt:lpstr>
      <vt:lpstr>Integration of what?</vt:lpstr>
      <vt:lpstr>PowerPoint Presentation</vt:lpstr>
      <vt:lpstr>Human Factors for Rapidly Manufactured Ventilators</vt:lpstr>
      <vt:lpstr>Human Factors/Ergonomics guidance</vt:lpstr>
      <vt:lpstr>Personal Protective Equipment (PPE)</vt:lpstr>
      <vt:lpstr>What did we ask about?</vt:lpstr>
      <vt:lpstr>PowerPoint Presentation</vt:lpstr>
      <vt:lpstr>Professional Approach to Patient Safety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Human factors into Health and Social Care</dc:title>
  <dc:creator>Emma Brooks</dc:creator>
  <cp:lastModifiedBy>Emma Brooks</cp:lastModifiedBy>
  <cp:revision>9</cp:revision>
  <dcterms:created xsi:type="dcterms:W3CDTF">2021-06-25T11:22:41Z</dcterms:created>
  <dcterms:modified xsi:type="dcterms:W3CDTF">2021-07-05T09:20:21Z</dcterms:modified>
</cp:coreProperties>
</file>