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92" r:id="rId2"/>
  </p:sldMasterIdLst>
  <p:notesMasterIdLst>
    <p:notesMasterId r:id="rId31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9" r:id="rId10"/>
    <p:sldId id="467" r:id="rId11"/>
    <p:sldId id="270" r:id="rId12"/>
    <p:sldId id="271" r:id="rId13"/>
    <p:sldId id="264" r:id="rId14"/>
    <p:sldId id="265" r:id="rId15"/>
    <p:sldId id="266" r:id="rId16"/>
    <p:sldId id="267" r:id="rId17"/>
    <p:sldId id="466" r:id="rId18"/>
    <p:sldId id="274" r:id="rId19"/>
    <p:sldId id="460" r:id="rId20"/>
    <p:sldId id="461" r:id="rId21"/>
    <p:sldId id="295" r:id="rId22"/>
    <p:sldId id="464" r:id="rId23"/>
    <p:sldId id="462" r:id="rId24"/>
    <p:sldId id="463" r:id="rId25"/>
    <p:sldId id="468" r:id="rId26"/>
    <p:sldId id="465" r:id="rId27"/>
    <p:sldId id="469" r:id="rId28"/>
    <p:sldId id="273" r:id="rId29"/>
    <p:sldId id="4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ble, Sarah" initials="NS" lastIdx="1" clrIdx="0">
    <p:extLst>
      <p:ext uri="{19B8F6BF-5375-455C-9EA6-DF929625EA0E}">
        <p15:presenceInfo xmlns:p15="http://schemas.microsoft.com/office/powerpoint/2012/main" userId="S::Sarah.Noble@hhft.nhs.uk::84889b92-88ce-4f09-90f3-ca6a6ba8d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jv\Desktop\Command\Current%20Projects\CESR\Domain%202\Service%20Improvement%20and%20Clinical%20Governance\Clinical%20Governance%20Meetings\M&amp;M\Copy%20of%20Incident%20data%20no%20PU%20for%20October%20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jv\Desktop\Command\Current%20Projects\CESR\Domain%202\Service%20Improvement%20and%20Clinical%20Governance\Clinical%20Governance%20Meetings\M&amp;M\Copy%20of%20Incident%20data%20no%20PU%20for%20October%20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ajv\Desktop\Command\Current%20Projects\CESR\Domain%202\Service%20Improvement%20and%20Clinical%20Governance\Clinical%20Governance%20Meetings\M&amp;M\Copy%20of%20Incident%20data%20no%20PU%20for%20October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Incidents by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Sheet1!$K$32</c:f>
              <c:strCache>
                <c:ptCount val="1"/>
                <c:pt idx="0">
                  <c:v>Equipment/ Medical Device Failure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3-4A1D-96C0-1928DCE8AC2C}"/>
            </c:ext>
          </c:extLst>
        </c:ser>
        <c:ser>
          <c:idx val="1"/>
          <c:order val="1"/>
          <c:tx>
            <c:strRef>
              <c:f>Sheet1!$K$33</c:f>
              <c:strCache>
                <c:ptCount val="1"/>
                <c:pt idx="0">
                  <c:v>Missing Drugs or Equipment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Sheet1!$L$33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3-4A1D-96C0-1928DCE8AC2C}"/>
            </c:ext>
          </c:extLst>
        </c:ser>
        <c:ser>
          <c:idx val="2"/>
          <c:order val="2"/>
          <c:tx>
            <c:strRef>
              <c:f>Sheet1!$K$34</c:f>
              <c:strCache>
                <c:ptCount val="1"/>
                <c:pt idx="0">
                  <c:v>Poor Staffing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Sheet1!$L$34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53-4A1D-96C0-1928DCE8AC2C}"/>
            </c:ext>
          </c:extLst>
        </c:ser>
        <c:ser>
          <c:idx val="3"/>
          <c:order val="3"/>
          <c:tx>
            <c:strRef>
              <c:f>Sheet1!$K$35</c:f>
              <c:strCache>
                <c:ptCount val="1"/>
                <c:pt idx="0">
                  <c:v>Procedural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Sheet1!$L$35</c:f>
              <c:numCache>
                <c:formatCode>General</c:formatCode>
                <c:ptCount val="1"/>
                <c:pt idx="0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53-4A1D-96C0-1928DCE8AC2C}"/>
            </c:ext>
          </c:extLst>
        </c:ser>
        <c:ser>
          <c:idx val="4"/>
          <c:order val="4"/>
          <c:tx>
            <c:strRef>
              <c:f>Sheet1!$K$36</c:f>
              <c:strCache>
                <c:ptCount val="1"/>
                <c:pt idx="0">
                  <c:v>Staff Security / Safety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Sheet1!$L$36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53-4A1D-96C0-1928DCE8AC2C}"/>
            </c:ext>
          </c:extLst>
        </c:ser>
        <c:ser>
          <c:idx val="5"/>
          <c:order val="5"/>
          <c:tx>
            <c:strRef>
              <c:f>Sheet1!$K$37</c:f>
              <c:strCache>
                <c:ptCount val="1"/>
                <c:pt idx="0">
                  <c:v>Medical Error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Sheet1!$L$37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53-4A1D-96C0-1928DCE8AC2C}"/>
            </c:ext>
          </c:extLst>
        </c:ser>
        <c:ser>
          <c:idx val="6"/>
          <c:order val="6"/>
          <c:tx>
            <c:strRef>
              <c:f>Sheet1!$K$38</c:f>
              <c:strCache>
                <c:ptCount val="1"/>
                <c:pt idx="0">
                  <c:v>Safety of patients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Sheet1!$L$38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53-4A1D-96C0-1928DCE8A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941232"/>
        <c:axId val="910951024"/>
      </c:barChart>
      <c:catAx>
        <c:axId val="910941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951024"/>
        <c:crosses val="autoZero"/>
        <c:auto val="1"/>
        <c:lblAlgn val="ctr"/>
        <c:lblOffset val="100"/>
        <c:noMultiLvlLbl val="0"/>
      </c:catAx>
      <c:valAx>
        <c:axId val="91095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94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Incident</a:t>
            </a:r>
            <a:r>
              <a:rPr lang="en-GB" baseline="0"/>
              <a:t> Severity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Sheet1!$D$30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Sheet1!$C$31:$C$33</c:f>
              <c:strCache>
                <c:ptCount val="3"/>
                <c:pt idx="0">
                  <c:v>Severe - Permanent or long term harm caused</c:v>
                </c:pt>
                <c:pt idx="1">
                  <c:v>Moderate - Short Term Harm Caused</c:v>
                </c:pt>
                <c:pt idx="2">
                  <c:v>Low - Mininal Harm Caused</c:v>
                </c:pt>
              </c:strCache>
            </c:strRef>
          </c:cat>
          <c:val>
            <c:numRef>
              <c:f>Sheet1!$D$31:$D$33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1-4B29-8BC5-2CCF0CB2A52B}"/>
            </c:ext>
          </c:extLst>
        </c:ser>
        <c:ser>
          <c:idx val="1"/>
          <c:order val="1"/>
          <c:tx>
            <c:strRef>
              <c:f>Sheet1!$E$30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Sheet1!$C$31:$C$33</c:f>
              <c:strCache>
                <c:ptCount val="3"/>
                <c:pt idx="0">
                  <c:v>Severe - Permanent or long term harm caused</c:v>
                </c:pt>
                <c:pt idx="1">
                  <c:v>Moderate - Short Term Harm Caused</c:v>
                </c:pt>
                <c:pt idx="2">
                  <c:v>Low - Mininal Harm Caused</c:v>
                </c:pt>
              </c:strCache>
            </c:strRef>
          </c:cat>
          <c:val>
            <c:numRef>
              <c:f>Sheet1!$E$31:$E$33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61-4B29-8BC5-2CCF0CB2A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943952"/>
        <c:axId val="910944496"/>
      </c:barChart>
      <c:catAx>
        <c:axId val="91094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944496"/>
        <c:crosses val="autoZero"/>
        <c:auto val="1"/>
        <c:lblAlgn val="ctr"/>
        <c:lblOffset val="100"/>
        <c:noMultiLvlLbl val="0"/>
      </c:catAx>
      <c:valAx>
        <c:axId val="91094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94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Progress</a:t>
            </a:r>
            <a:r>
              <a:rPr lang="en-GB" baseline="0"/>
              <a:t> on common themes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Sheet1!$S$42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Sheet1!$R$43:$R$47</c:f>
              <c:strCache>
                <c:ptCount val="5"/>
                <c:pt idx="0">
                  <c:v>Abuse of staff</c:v>
                </c:pt>
                <c:pt idx="1">
                  <c:v>Poor Staffing</c:v>
                </c:pt>
                <c:pt idx="2">
                  <c:v>Blood transfusion protocol</c:v>
                </c:pt>
                <c:pt idx="3">
                  <c:v>Treating neutropenic sepsis</c:v>
                </c:pt>
                <c:pt idx="4">
                  <c:v>Paeds safeguarding</c:v>
                </c:pt>
              </c:strCache>
            </c:strRef>
          </c:cat>
          <c:val>
            <c:numRef>
              <c:f>Sheet1!$S$43:$S$47</c:f>
              <c:numCache>
                <c:formatCode>General</c:formatCode>
                <c:ptCount val="5"/>
                <c:pt idx="0">
                  <c:v>16</c:v>
                </c:pt>
                <c:pt idx="1">
                  <c:v>40</c:v>
                </c:pt>
                <c:pt idx="2">
                  <c:v>9</c:v>
                </c:pt>
                <c:pt idx="3">
                  <c:v>10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E-4DF7-838F-476D5D98CAF5}"/>
            </c:ext>
          </c:extLst>
        </c:ser>
        <c:ser>
          <c:idx val="1"/>
          <c:order val="1"/>
          <c:tx>
            <c:strRef>
              <c:f>Sheet1!$T$42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Sheet1!$R$43:$R$47</c:f>
              <c:strCache>
                <c:ptCount val="5"/>
                <c:pt idx="0">
                  <c:v>Abuse of staff</c:v>
                </c:pt>
                <c:pt idx="1">
                  <c:v>Poor Staffing</c:v>
                </c:pt>
                <c:pt idx="2">
                  <c:v>Blood transfusion protocol</c:v>
                </c:pt>
                <c:pt idx="3">
                  <c:v>Treating neutropenic sepsis</c:v>
                </c:pt>
                <c:pt idx="4">
                  <c:v>Paeds safeguarding</c:v>
                </c:pt>
              </c:strCache>
            </c:strRef>
          </c:cat>
          <c:val>
            <c:numRef>
              <c:f>Sheet1!$T$43:$T$47</c:f>
              <c:numCache>
                <c:formatCode>General</c:formatCode>
                <c:ptCount val="5"/>
                <c:pt idx="0">
                  <c:v>22</c:v>
                </c:pt>
                <c:pt idx="1">
                  <c:v>52</c:v>
                </c:pt>
                <c:pt idx="2">
                  <c:v>8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E-4DF7-838F-476D5D98C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0945040"/>
        <c:axId val="686064160"/>
      </c:barChart>
      <c:catAx>
        <c:axId val="91094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064160"/>
        <c:crosses val="autoZero"/>
        <c:auto val="1"/>
        <c:lblAlgn val="ctr"/>
        <c:lblOffset val="100"/>
        <c:noMultiLvlLbl val="0"/>
      </c:catAx>
      <c:valAx>
        <c:axId val="68606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94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3204-6D53-4B29-9400-D474D58EC46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2F53-EB3E-4D09-B1C9-94AF93BBE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7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mostly the M&amp;M presentation from Gareth</a:t>
            </a:r>
            <a:r>
              <a:rPr lang="en-GB" baseline="0" dirty="0"/>
              <a:t> Davies/Alex Van Heerden which needs to include any SIRIs that Mel has sent over. We should also aim to include a summary of all the ‘</a:t>
            </a:r>
            <a:r>
              <a:rPr lang="en-GB" baseline="0" dirty="0" err="1"/>
              <a:t>Datix</a:t>
            </a:r>
            <a:r>
              <a:rPr lang="en-GB" baseline="0" dirty="0"/>
              <a:t> Learning’ e mails that have been sent out by Mel.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97C4-3F98-4AD5-9681-8FF228E1410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59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B4CD0-10E9-4DCA-B809-3E24233BD426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5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F7B7-B367-48B0-9634-C5AB229D17D4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3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E5AD-679B-4B74-A8FD-3E5909E645EB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548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2FF6C-6921-4717-B31F-E38D4B85FC74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93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9022-1835-48A4-BEF3-44E05BC13E3F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80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0640-4FEE-4707-BE51-87D71A304BAF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0699-489C-4C3A-B8A0-3BC334463E44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7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B3F82-2ED9-45C4-B0D2-042C13EDF4ED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72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BBB9-1471-4CFA-8C1F-B5A60537E072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078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F3205-49B0-43C2-9118-A013D0C5B4FA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31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EEBE-CE83-4802-B8E3-763BF2964744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4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3C6B-1401-4042-A9A1-79FAD8C365EE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40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61AD-81EF-4610-88D7-ACE9D69725BB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7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6046-D8D9-4A70-9D49-2CB82616F172}" type="datetime1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75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E87E-8165-447E-BFB0-62BB30FCEBAC}" type="datetime1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83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3EF9-5F42-4946-9ED1-A9F3CB07C928}" type="datetime1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590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D8D03-C8A6-463A-9A9F-605E7EA9EC4E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4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B538-FC66-4E3C-8F9A-24D331D479B7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7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CED3-CEF6-4AB2-939C-FC638FA6AC57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80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7715F-2455-4630-B381-D3DD8B0ABCD8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69187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9378-2D86-4D0B-BBF4-FA19F016A12E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59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FEF5-8627-4CE1-BEAB-31D11782FD07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93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EDBC-4491-4BB7-86DF-2FE18496E70D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133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C255-38A5-4B49-8532-8DDF77784FAD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825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D6F4-931B-4E9D-BBA1-B65A7B969547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41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031F1-B4C9-45AB-8F9D-D959EA416605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EE8-513B-4DAF-BC5F-BC9980003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5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97C75-60B6-437A-AE81-F1D0758BEE31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0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3DEF-DACC-48E6-9175-59C7DE124C34}" type="datetime1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7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97C1-1FC4-4392-85ED-4F248351E50C}" type="datetime1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07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B9668-0231-4BFC-AEBD-18FDEEE3470F}" type="datetime1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2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BAA-9853-4231-B5D1-E8318FEABD25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3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7760-4707-4CC4-9969-D59D292AE223}" type="datetime1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@DrSarahNoble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A30AF-003C-4897-B1B8-C3E2C5B497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2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AE8F-BFC4-4853-9D26-7429453D6770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B42280-9C99-4EB1-B5B2-1C8C19D07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0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6010-4A84-4154-9F87-CCC991ACA88B}" type="datetime1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@DrSarahNoble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8B42280-9C99-4EB1-B5B2-1C8C19D07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ealtheducationwessexprojects.org.u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43F5-6E98-4001-BC83-B435FA7A4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000" dirty="0"/>
              <a:t>Educating and Training Staff in Human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03B4E8-AE22-4D10-BD15-E4C61F655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750893"/>
            <a:ext cx="5455917" cy="1935657"/>
          </a:xfrm>
        </p:spPr>
        <p:txBody>
          <a:bodyPr anchor="t">
            <a:normAutofit/>
          </a:bodyPr>
          <a:lstStyle/>
          <a:p>
            <a:pPr algn="l"/>
            <a:r>
              <a:rPr lang="en-GB" sz="1600" dirty="0"/>
              <a:t>Dr Sarah Noble BM MRCS FRCEM	@DrSarahNoble</a:t>
            </a:r>
          </a:p>
          <a:p>
            <a:pPr algn="l"/>
            <a:r>
              <a:rPr lang="en-GB" sz="1600" dirty="0"/>
              <a:t>Consultant in Emergency Medicine, Hampshire Hospitals</a:t>
            </a:r>
          </a:p>
          <a:p>
            <a:pPr algn="l"/>
            <a:r>
              <a:rPr lang="en-GB" sz="1600" dirty="0"/>
              <a:t>Programme Director, Patient Safety First, HEE Wessex</a:t>
            </a:r>
          </a:p>
          <a:p>
            <a:pPr algn="l"/>
            <a:r>
              <a:rPr lang="en-GB" sz="1600" dirty="0"/>
              <a:t>ED Clinical Governance Lead, Hampshire Hospitals</a:t>
            </a:r>
          </a:p>
          <a:p>
            <a:pPr algn="l"/>
            <a:r>
              <a:rPr lang="en-GB" sz="1600" dirty="0"/>
              <a:t>Associate Medical Director, QI, Hampshire Hospitals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41D86822-1678-4AF1-A69F-BBD6D22B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7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9966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85" y="53753"/>
            <a:ext cx="5872931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Patient Safety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731521"/>
            <a:ext cx="9634331" cy="6009848"/>
          </a:xfrm>
        </p:spPr>
        <p:txBody>
          <a:bodyPr>
            <a:noAutofit/>
          </a:bodyPr>
          <a:lstStyle/>
          <a:p>
            <a:pPr lvl="1"/>
            <a:r>
              <a:rPr lang="en-GB" sz="2000" dirty="0">
                <a:solidFill>
                  <a:srgbClr val="5F5F5F"/>
                </a:solidFill>
              </a:rPr>
              <a:t>1434 so far</a:t>
            </a:r>
          </a:p>
          <a:p>
            <a:pPr lvl="1"/>
            <a:r>
              <a:rPr lang="en-GB" sz="2000" dirty="0">
                <a:solidFill>
                  <a:srgbClr val="5F5F5F"/>
                </a:solidFill>
              </a:rPr>
              <a:t>In place of work</a:t>
            </a:r>
          </a:p>
          <a:p>
            <a:pPr lvl="1"/>
            <a:r>
              <a:rPr lang="en-GB" sz="2000" dirty="0">
                <a:solidFill>
                  <a:srgbClr val="5F5F5F"/>
                </a:solidFill>
              </a:rPr>
              <a:t>Themes fed back to specialty schools and workplaces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5F5F5F"/>
                </a:solidFill>
                <a:hlinkClick r:id="rId2"/>
              </a:rPr>
              <a:t>www.healtheducationwessexprojects.org.uk</a:t>
            </a:r>
            <a:endParaRPr lang="en-GB" sz="2000" dirty="0">
              <a:solidFill>
                <a:srgbClr val="5F5F5F"/>
              </a:solidFill>
            </a:endParaRPr>
          </a:p>
          <a:p>
            <a:pPr marL="457200" lvl="1" indent="0">
              <a:buNone/>
            </a:pPr>
            <a:endParaRPr lang="en-GB" sz="2400" dirty="0">
              <a:solidFill>
                <a:srgbClr val="5F5F5F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5E11468-E0D7-4FD5-9C83-A908CFA7A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9353" r="9609" b="5514"/>
          <a:stretch/>
        </p:blipFill>
        <p:spPr bwMode="auto">
          <a:xfrm>
            <a:off x="1588477" y="2596111"/>
            <a:ext cx="6987461" cy="414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EDE7B-DF06-46F5-AF2A-6470EEA40057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333955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136" y="515812"/>
            <a:ext cx="4532702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2095500"/>
            <a:ext cx="11622157" cy="4246688"/>
          </a:xfrm>
        </p:spPr>
        <p:txBody>
          <a:bodyPr>
            <a:normAutofit/>
          </a:bodyPr>
          <a:lstStyle/>
          <a:p>
            <a:pPr lvl="1"/>
            <a:r>
              <a:rPr lang="en-GB" sz="2800" dirty="0">
                <a:solidFill>
                  <a:srgbClr val="5F5F5F"/>
                </a:solidFill>
              </a:rPr>
              <a:t>Project Presentation </a:t>
            </a:r>
          </a:p>
          <a:p>
            <a:pPr lvl="2"/>
            <a:r>
              <a:rPr lang="en-GB" sz="2400" dirty="0">
                <a:solidFill>
                  <a:srgbClr val="5F5F5F"/>
                </a:solidFill>
              </a:rPr>
              <a:t>learning </a:t>
            </a:r>
          </a:p>
          <a:p>
            <a:pPr lvl="2"/>
            <a:r>
              <a:rPr lang="en-GB" sz="2400" dirty="0">
                <a:solidFill>
                  <a:srgbClr val="5F5F5F"/>
                </a:solidFill>
              </a:rPr>
              <a:t>sharing</a:t>
            </a:r>
          </a:p>
          <a:p>
            <a:pPr lvl="1"/>
            <a:r>
              <a:rPr lang="en-GB" sz="2800" dirty="0">
                <a:solidFill>
                  <a:srgbClr val="5F5F5F"/>
                </a:solidFill>
              </a:rPr>
              <a:t>Inspirational Speakers</a:t>
            </a:r>
          </a:p>
          <a:p>
            <a:pPr lvl="1"/>
            <a:r>
              <a:rPr lang="en-GB" sz="2800" dirty="0">
                <a:solidFill>
                  <a:srgbClr val="5F5F5F"/>
                </a:solidFill>
              </a:rPr>
              <a:t>Ideas for next steps</a:t>
            </a:r>
          </a:p>
          <a:p>
            <a:pPr lvl="1"/>
            <a:endParaRPr lang="en-GB" sz="2000" dirty="0">
              <a:solidFill>
                <a:srgbClr val="5F5F5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6D6DF-FAA4-4307-9A6F-046DE712D233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155763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8600660" cy="114300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5F5F5F"/>
                </a:solidFill>
              </a:rPr>
              <a:t>Taking Patient Safety First Online</a:t>
            </a:r>
          </a:p>
        </p:txBody>
      </p:sp>
      <p:sp>
        <p:nvSpPr>
          <p:cNvPr id="5" name="AutoShape 2" descr="https://webmail.doctors.net.uk/?_task=mail&amp;_mbox=Sent+Items&amp;_uid=5132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13286" r="25105" b="11419"/>
          <a:stretch/>
        </p:blipFill>
        <p:spPr bwMode="auto">
          <a:xfrm>
            <a:off x="1679574" y="1166148"/>
            <a:ext cx="6231973" cy="518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0827F6-0090-499B-9F12-3A46713D794C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142506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C52CD-F9E0-4B53-8E63-795745AD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76" y="453059"/>
            <a:ext cx="2468166" cy="805897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9DAA1-8618-4FA3-8695-62FDC85AE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11" y="1599268"/>
            <a:ext cx="9401948" cy="36081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5F5F5F"/>
                </a:solidFill>
              </a:rPr>
              <a:t>“Many thanks to the facilitators, as the content is compelling and engaging in delivery. Concise and easy to apply to developing a specialty specific QIP”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5F5F5F"/>
                </a:solidFill>
              </a:rPr>
              <a:t>“a great opportunity to learn and attain how important patient safety is first and relevant application in our clinical practice”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5F5F5F"/>
                </a:solidFill>
              </a:rPr>
              <a:t>“very informative, supportive and approachable”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5F5F5F"/>
                </a:solidFill>
              </a:rPr>
              <a:t>“everything was perfect, content was appropriate, it was nicely delivered”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C089F-9FDD-4C2E-8564-895C5BC644DD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31519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226" y="274638"/>
            <a:ext cx="3106688" cy="77809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Pros/cons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600200"/>
            <a:ext cx="9462052" cy="514116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5F5F5F"/>
                </a:solidFill>
              </a:rPr>
              <a:t>Great feedback in terms of changing attitude and practice</a:t>
            </a:r>
          </a:p>
          <a:p>
            <a:r>
              <a:rPr lang="en-GB" sz="2400" dirty="0">
                <a:solidFill>
                  <a:srgbClr val="5F5F5F"/>
                </a:solidFill>
              </a:rPr>
              <a:t>Great patient centred grass root projects</a:t>
            </a:r>
          </a:p>
          <a:p>
            <a:r>
              <a:rPr lang="en-GB" sz="2400" dirty="0">
                <a:solidFill>
                  <a:srgbClr val="5F5F5F"/>
                </a:solidFill>
              </a:rPr>
              <a:t>Holistic approach to delivering quality care</a:t>
            </a:r>
          </a:p>
          <a:p>
            <a:r>
              <a:rPr lang="en-GB" sz="2400" dirty="0">
                <a:solidFill>
                  <a:srgbClr val="5F5F5F"/>
                </a:solidFill>
              </a:rPr>
              <a:t>Hard to measure</a:t>
            </a:r>
          </a:p>
          <a:p>
            <a:r>
              <a:rPr lang="en-GB" sz="2400" dirty="0">
                <a:solidFill>
                  <a:srgbClr val="5F5F5F"/>
                </a:solidFill>
              </a:rPr>
              <a:t>Challenging workplace engagement</a:t>
            </a:r>
          </a:p>
          <a:p>
            <a:r>
              <a:rPr lang="en-GB" sz="2400" dirty="0">
                <a:solidFill>
                  <a:srgbClr val="5F5F5F"/>
                </a:solidFill>
              </a:rPr>
              <a:t>Doctor heavy</a:t>
            </a:r>
          </a:p>
          <a:p>
            <a:r>
              <a:rPr lang="en-GB" sz="2400" dirty="0">
                <a:solidFill>
                  <a:srgbClr val="5F5F5F"/>
                </a:solidFill>
              </a:rPr>
              <a:t>Potential for reporting significant information on themes of risks from delegates (discussions and projects) for specialty schools and workplaces to inform education and improvement which is not entirely tapped yet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62A78-C189-4FBA-B1A0-C3EB34AF3CE0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258047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18E0D9-DCD1-4DE8-98D2-A503F3AA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759171"/>
            <a:ext cx="6264696" cy="304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8" y="116632"/>
            <a:ext cx="5841982" cy="1143000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Future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210742"/>
            <a:ext cx="9104244" cy="553062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rgbClr val="5F5F5F"/>
                </a:solidFill>
              </a:rPr>
              <a:t>Evolution of content to keep pace with context: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5F5F5F"/>
                </a:solidFill>
              </a:rPr>
              <a:t>	</a:t>
            </a:r>
            <a:r>
              <a:rPr lang="en-GB" sz="2000" dirty="0">
                <a:solidFill>
                  <a:srgbClr val="5F5F5F"/>
                </a:solidFill>
              </a:rPr>
              <a:t>Patient Safety, Human Factors, QI</a:t>
            </a:r>
          </a:p>
          <a:p>
            <a:r>
              <a:rPr lang="en-GB" sz="2400" dirty="0">
                <a:solidFill>
                  <a:srgbClr val="5F5F5F"/>
                </a:solidFill>
              </a:rPr>
              <a:t>Patient Safety Syllabus</a:t>
            </a:r>
          </a:p>
          <a:p>
            <a:endParaRPr lang="en-GB" sz="2400" dirty="0">
              <a:solidFill>
                <a:srgbClr val="5F5F5F"/>
              </a:solidFill>
            </a:endParaRPr>
          </a:p>
          <a:p>
            <a:endParaRPr lang="en-GB" sz="2400" dirty="0">
              <a:solidFill>
                <a:srgbClr val="5F5F5F"/>
              </a:solidFill>
            </a:endParaRPr>
          </a:p>
          <a:p>
            <a:endParaRPr lang="en-GB" sz="2400" dirty="0">
              <a:solidFill>
                <a:srgbClr val="5F5F5F"/>
              </a:solidFill>
            </a:endParaRPr>
          </a:p>
          <a:p>
            <a:endParaRPr lang="en-GB" sz="2400" dirty="0">
              <a:solidFill>
                <a:srgbClr val="5F5F5F"/>
              </a:solidFill>
            </a:endParaRPr>
          </a:p>
          <a:p>
            <a:endParaRPr lang="en-GB" sz="2400" dirty="0">
              <a:solidFill>
                <a:srgbClr val="5F5F5F"/>
              </a:solidFill>
            </a:endParaRPr>
          </a:p>
          <a:p>
            <a:r>
              <a:rPr lang="en-GB" sz="2400" dirty="0">
                <a:solidFill>
                  <a:srgbClr val="5F5F5F"/>
                </a:solidFill>
              </a:rPr>
              <a:t>Feedback to specialty schools and workplaces</a:t>
            </a:r>
          </a:p>
          <a:p>
            <a:r>
              <a:rPr lang="en-GB" sz="2400" dirty="0">
                <a:solidFill>
                  <a:srgbClr val="5F5F5F"/>
                </a:solidFill>
              </a:rPr>
              <a:t>MDT</a:t>
            </a:r>
          </a:p>
          <a:p>
            <a:r>
              <a:rPr lang="en-GB" sz="2400" dirty="0">
                <a:solidFill>
                  <a:srgbClr val="5F5F5F"/>
                </a:solidFill>
              </a:rPr>
              <a:t>Place in context of journey of training/career development</a:t>
            </a:r>
          </a:p>
          <a:p>
            <a:r>
              <a:rPr lang="en-GB" sz="2400" dirty="0">
                <a:solidFill>
                  <a:srgbClr val="5F5F5F"/>
                </a:solidFill>
              </a:rPr>
              <a:t>Faculty development/acknowledgement</a:t>
            </a:r>
          </a:p>
          <a:p>
            <a:r>
              <a:rPr lang="en-GB" sz="2400" dirty="0">
                <a:solidFill>
                  <a:srgbClr val="5F5F5F"/>
                </a:solidFill>
              </a:rPr>
              <a:t>Locally relevant: </a:t>
            </a:r>
            <a:r>
              <a:rPr lang="en-GB" sz="1800" dirty="0">
                <a:solidFill>
                  <a:srgbClr val="5F5F5F"/>
                </a:solidFill>
              </a:rPr>
              <a:t>Currently deanery based but trial of delivery to ED MDT in situ with relevant local information reaped significant reward for safety culture </a:t>
            </a:r>
            <a:endParaRPr lang="en-GB" sz="2400" dirty="0">
              <a:solidFill>
                <a:srgbClr val="5F5F5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8B93C-136B-449F-8530-DB875552E1A2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4154415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C8DD-16E6-4EBC-A811-CE41D12F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04" y="1868556"/>
            <a:ext cx="7431950" cy="3843130"/>
          </a:xfrm>
        </p:spPr>
        <p:txBody>
          <a:bodyPr>
            <a:normAutofit/>
          </a:bodyPr>
          <a:lstStyle/>
          <a:p>
            <a:pPr algn="ctr"/>
            <a:r>
              <a:rPr lang="en-GB" sz="5400" dirty="0"/>
              <a:t>Questions and sharing of regional 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34FC7F-86AC-41EF-AC23-2E44D2155777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61621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2DB3-52B4-4C07-8DEA-E897F403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490"/>
            <a:ext cx="10045148" cy="161353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5F5F5F"/>
                </a:solidFill>
              </a:rPr>
              <a:t>Educating and Training staff in Human Factors</a:t>
            </a:r>
            <a:br>
              <a:rPr lang="en-GB" dirty="0">
                <a:solidFill>
                  <a:srgbClr val="5F5F5F"/>
                </a:solidFill>
              </a:rPr>
            </a:br>
            <a:br>
              <a:rPr lang="en-GB" dirty="0">
                <a:solidFill>
                  <a:srgbClr val="5F5F5F"/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Workplace Example: </a:t>
            </a:r>
            <a:r>
              <a:rPr lang="en-GB" dirty="0">
                <a:solidFill>
                  <a:srgbClr val="CC0066"/>
                </a:solidFill>
              </a:rPr>
              <a:t>Using the Governance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130B4-E611-4FFB-A672-614FCB423305}"/>
              </a:ext>
            </a:extLst>
          </p:cNvPr>
          <p:cNvSpPr txBox="1"/>
          <p:nvPr/>
        </p:nvSpPr>
        <p:spPr>
          <a:xfrm>
            <a:off x="3975653" y="2223677"/>
            <a:ext cx="177579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Boards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BC496-9CD6-4E5C-AC77-CBFEFB928BB8}"/>
              </a:ext>
            </a:extLst>
          </p:cNvPr>
          <p:cNvSpPr txBox="1"/>
          <p:nvPr/>
        </p:nvSpPr>
        <p:spPr>
          <a:xfrm>
            <a:off x="3975653" y="3273888"/>
            <a:ext cx="177579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Governance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6B7C3-3F4D-4689-8FB7-7E6223D4F0FD}"/>
              </a:ext>
            </a:extLst>
          </p:cNvPr>
          <p:cNvSpPr txBox="1"/>
          <p:nvPr/>
        </p:nvSpPr>
        <p:spPr>
          <a:xfrm>
            <a:off x="3975653" y="4586538"/>
            <a:ext cx="177579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Governance Data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8BB55B27-CBEF-43D8-9C45-B54FF453AC5E}"/>
              </a:ext>
            </a:extLst>
          </p:cNvPr>
          <p:cNvSpPr/>
          <p:nvPr/>
        </p:nvSpPr>
        <p:spPr>
          <a:xfrm>
            <a:off x="2308363" y="2408342"/>
            <a:ext cx="1470991" cy="34908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8C59545-FB48-4DAB-86B2-711479641164}"/>
              </a:ext>
            </a:extLst>
          </p:cNvPr>
          <p:cNvSpPr/>
          <p:nvPr/>
        </p:nvSpPr>
        <p:spPr>
          <a:xfrm>
            <a:off x="3653458" y="5344961"/>
            <a:ext cx="125896" cy="894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281952-0608-4514-AC29-46D4FEE3A881}"/>
              </a:ext>
            </a:extLst>
          </p:cNvPr>
          <p:cNvSpPr txBox="1"/>
          <p:nvPr/>
        </p:nvSpPr>
        <p:spPr>
          <a:xfrm>
            <a:off x="3975652" y="5899188"/>
            <a:ext cx="177579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Staff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5E3D73-AB4D-4029-A2E2-79FE0BDDB0AC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3551423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9" t="17718" r="17547" b="12406"/>
          <a:stretch/>
        </p:blipFill>
        <p:spPr bwMode="auto">
          <a:xfrm>
            <a:off x="4811123" y="540220"/>
            <a:ext cx="6885029" cy="40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929" y="12215"/>
            <a:ext cx="4103688" cy="692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160" b="1" dirty="0">
                <a:solidFill>
                  <a:srgbClr val="7030A0"/>
                </a:solidFill>
              </a:rPr>
              <a:t>GOVERNANCE DATA</a:t>
            </a:r>
          </a:p>
          <a:p>
            <a:r>
              <a:rPr lang="en-GB" sz="1920" b="1" dirty="0">
                <a:solidFill>
                  <a:srgbClr val="002060"/>
                </a:solidFill>
              </a:rPr>
              <a:t>Matters Arising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COVID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Build risks</a:t>
            </a:r>
          </a:p>
          <a:p>
            <a:r>
              <a:rPr lang="en-GB" sz="1920" b="1" dirty="0">
                <a:solidFill>
                  <a:srgbClr val="002060"/>
                </a:solidFill>
              </a:rPr>
              <a:t>Improving patient care and 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Infection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 err="1">
                <a:solidFill>
                  <a:srgbClr val="002060"/>
                </a:solidFill>
              </a:rPr>
              <a:t>Datixes</a:t>
            </a:r>
            <a:endParaRPr lang="en-GB" sz="192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Risk Register</a:t>
            </a:r>
          </a:p>
          <a:p>
            <a:r>
              <a:rPr lang="en-GB" sz="1920" b="1" dirty="0">
                <a:solidFill>
                  <a:srgbClr val="002060"/>
                </a:solidFill>
              </a:rPr>
              <a:t>Improving Experience of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Complaints, Compliments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Patient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Peer Review</a:t>
            </a:r>
          </a:p>
          <a:p>
            <a:r>
              <a:rPr lang="en-GB" sz="1920" b="1" dirty="0">
                <a:solidFill>
                  <a:srgbClr val="002060"/>
                </a:solidFill>
              </a:rPr>
              <a:t>Valuing Staff and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Training</a:t>
            </a:r>
          </a:p>
          <a:p>
            <a:r>
              <a:rPr lang="en-GB" sz="1920" b="1" dirty="0">
                <a:solidFill>
                  <a:srgbClr val="002060"/>
                </a:solidFill>
              </a:rPr>
              <a:t>Ensuring Clinical Excellence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New interventional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New SOPs and Guidelines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Unexpected deaths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 err="1">
                <a:solidFill>
                  <a:srgbClr val="002060"/>
                </a:solidFill>
              </a:rPr>
              <a:t>Reattendance</a:t>
            </a:r>
            <a:r>
              <a:rPr lang="en-GB" sz="1920" dirty="0">
                <a:solidFill>
                  <a:srgbClr val="002060"/>
                </a:solidFill>
              </a:rPr>
              <a:t> within 7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Improvement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Research</a:t>
            </a:r>
          </a:p>
          <a:p>
            <a:r>
              <a:rPr lang="en-GB" sz="1920" b="1" dirty="0">
                <a:solidFill>
                  <a:srgbClr val="002060"/>
                </a:solidFill>
              </a:rPr>
              <a:t>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20" dirty="0">
                <a:solidFill>
                  <a:srgbClr val="002060"/>
                </a:solidFill>
              </a:rPr>
              <a:t>Staffing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480" y="4771275"/>
            <a:ext cx="584031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60" dirty="0">
                <a:solidFill>
                  <a:schemeClr val="accent6">
                    <a:lumMod val="50000"/>
                  </a:schemeClr>
                </a:solidFill>
              </a:rPr>
              <a:t>Other ways we learn and improve from this: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160" dirty="0">
                <a:solidFill>
                  <a:schemeClr val="accent6">
                    <a:lumMod val="50000"/>
                  </a:schemeClr>
                </a:solidFill>
              </a:rPr>
              <a:t>Clinical Educator Updates for teaching in </a:t>
            </a:r>
            <a:r>
              <a:rPr lang="en-GB" sz="2160" dirty="0" err="1">
                <a:solidFill>
                  <a:schemeClr val="accent6">
                    <a:lumMod val="50000"/>
                  </a:schemeClr>
                </a:solidFill>
              </a:rPr>
              <a:t>dept</a:t>
            </a:r>
            <a:endParaRPr lang="en-GB" sz="216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160" dirty="0">
                <a:solidFill>
                  <a:schemeClr val="accent6">
                    <a:lumMod val="50000"/>
                  </a:schemeClr>
                </a:solidFill>
              </a:rPr>
              <a:t>Top Ten Tips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160" dirty="0">
                <a:solidFill>
                  <a:schemeClr val="accent6">
                    <a:lumMod val="50000"/>
                  </a:schemeClr>
                </a:solidFill>
              </a:rPr>
              <a:t>Safety bulletins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160" dirty="0">
                <a:solidFill>
                  <a:schemeClr val="accent6">
                    <a:lumMod val="50000"/>
                  </a:schemeClr>
                </a:solidFill>
              </a:rPr>
              <a:t>Improvement Projects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39EAFE-A783-4463-BBFD-505BDEBBFAC4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56554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92882" y="6326170"/>
            <a:ext cx="1700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80" dirty="0">
                <a:solidFill>
                  <a:srgbClr val="FF0000"/>
                </a:solidFill>
                <a:latin typeface="Impact" panose="020B0806030902050204" pitchFamily="34" charset="0"/>
              </a:rPr>
              <a:t>Every 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82" y="6299569"/>
            <a:ext cx="22466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80" dirty="0">
                <a:solidFill>
                  <a:srgbClr val="FF0000"/>
                </a:solidFill>
                <a:latin typeface="Impact" panose="020B0806030902050204" pitchFamily="34" charset="0"/>
              </a:rPr>
              <a:t>Everyone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0627" y="71047"/>
            <a:ext cx="3197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80" dirty="0">
                <a:solidFill>
                  <a:srgbClr val="FF0000"/>
                </a:solidFill>
                <a:latin typeface="Impact" panose="020B0806030902050204" pitchFamily="34" charset="0"/>
              </a:rPr>
              <a:t>Every Patient</a:t>
            </a:r>
          </a:p>
        </p:txBody>
      </p:sp>
      <p:sp>
        <p:nvSpPr>
          <p:cNvPr id="4" name="AutoShape 2" descr="The 6 Essential Nutrients for Healthy Plants"/>
          <p:cNvSpPr>
            <a:spLocks noChangeAspect="1" noChangeArrowheads="1"/>
          </p:cNvSpPr>
          <p:nvPr/>
        </p:nvSpPr>
        <p:spPr bwMode="auto">
          <a:xfrm>
            <a:off x="796290" y="-144461"/>
            <a:ext cx="365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70"/>
          </a:p>
        </p:txBody>
      </p:sp>
      <p:sp>
        <p:nvSpPr>
          <p:cNvPr id="6" name="AutoShape 4" descr="The 6 Essential Nutrients for Healthy Plants"/>
          <p:cNvSpPr>
            <a:spLocks noChangeAspect="1" noChangeArrowheads="1"/>
          </p:cNvSpPr>
          <p:nvPr/>
        </p:nvSpPr>
        <p:spPr bwMode="auto">
          <a:xfrm>
            <a:off x="979170" y="7939"/>
            <a:ext cx="365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70"/>
          </a:p>
        </p:txBody>
      </p:sp>
      <p:sp>
        <p:nvSpPr>
          <p:cNvPr id="10" name="AutoShape 6" descr="The 6 Essential Nutrients for Healthy Plants"/>
          <p:cNvSpPr>
            <a:spLocks noChangeAspect="1" noChangeArrowheads="1"/>
          </p:cNvSpPr>
          <p:nvPr/>
        </p:nvSpPr>
        <p:spPr bwMode="auto">
          <a:xfrm>
            <a:off x="1162050" y="160339"/>
            <a:ext cx="365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70"/>
          </a:p>
        </p:txBody>
      </p:sp>
      <p:sp>
        <p:nvSpPr>
          <p:cNvPr id="11" name="AutoShape 8" descr="The 6 Essential Nutrients for Healthy Plants"/>
          <p:cNvSpPr>
            <a:spLocks noChangeAspect="1" noChangeArrowheads="1"/>
          </p:cNvSpPr>
          <p:nvPr/>
        </p:nvSpPr>
        <p:spPr bwMode="auto">
          <a:xfrm>
            <a:off x="1344930" y="312739"/>
            <a:ext cx="365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70"/>
          </a:p>
        </p:txBody>
      </p:sp>
      <p:sp>
        <p:nvSpPr>
          <p:cNvPr id="12" name="AutoShape 10" descr="The 6 Essential Nutrients for Healthy Plants"/>
          <p:cNvSpPr>
            <a:spLocks noChangeAspect="1" noChangeArrowheads="1"/>
          </p:cNvSpPr>
          <p:nvPr/>
        </p:nvSpPr>
        <p:spPr bwMode="auto">
          <a:xfrm>
            <a:off x="1527810" y="465139"/>
            <a:ext cx="365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70"/>
          </a:p>
        </p:txBody>
      </p:sp>
      <p:sp>
        <p:nvSpPr>
          <p:cNvPr id="13" name="AutoShape 12" descr="The 6 Essential Nutrients for Healthy Plants"/>
          <p:cNvSpPr>
            <a:spLocks noChangeAspect="1" noChangeArrowheads="1"/>
          </p:cNvSpPr>
          <p:nvPr/>
        </p:nvSpPr>
        <p:spPr bwMode="auto">
          <a:xfrm>
            <a:off x="1710690" y="617539"/>
            <a:ext cx="3657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77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03" y="702985"/>
            <a:ext cx="7399585" cy="615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57897" y="2132856"/>
            <a:ext cx="5000012" cy="365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36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Governance is about making sure we are always </a:t>
            </a:r>
          </a:p>
          <a:p>
            <a:pPr algn="ctr"/>
            <a:r>
              <a:rPr lang="en-GB" sz="384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learning</a:t>
            </a:r>
            <a:r>
              <a:rPr lang="en-GB" sz="336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 and </a:t>
            </a:r>
            <a:r>
              <a:rPr lang="en-GB" sz="384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improving</a:t>
            </a:r>
          </a:p>
          <a:p>
            <a:pPr algn="ctr"/>
            <a:r>
              <a:rPr lang="en-GB" sz="3360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creating an environment where we can provide </a:t>
            </a:r>
          </a:p>
          <a:p>
            <a:pPr algn="ctr"/>
            <a:r>
              <a:rPr lang="en-GB" sz="3360" b="1" dirty="0">
                <a:solidFill>
                  <a:srgbClr val="002060"/>
                </a:solidFill>
                <a:latin typeface="Franklin Gothic Demi Cond" panose="020B0706030402020204" pitchFamily="34" charset="0"/>
              </a:rPr>
              <a:t>EXCELLENT PATIENT CARE</a:t>
            </a:r>
            <a:r>
              <a:rPr lang="en-GB" sz="3360" b="1" dirty="0">
                <a:solidFill>
                  <a:schemeClr val="bg1"/>
                </a:solidFill>
                <a:latin typeface="Impact" panose="020B0806030902050204" pitchFamily="34" charset="0"/>
              </a:rPr>
              <a:t>!!</a:t>
            </a:r>
          </a:p>
          <a:p>
            <a:pPr algn="ctr"/>
            <a:endParaRPr lang="en-GB" sz="2400" b="1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2407-36D1-48A2-BAE2-A5F51285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548640"/>
            <a:ext cx="8362833" cy="1378634"/>
          </a:xfrm>
        </p:spPr>
        <p:txBody>
          <a:bodyPr anchor="b">
            <a:norm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Educating and Training Frontline staff in Human Factors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D8294FA-222F-4B1D-BB24-EE9589762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49" y="2427382"/>
            <a:ext cx="9464598" cy="3744817"/>
          </a:xfrm>
        </p:spPr>
        <p:txBody>
          <a:bodyPr anchor="t">
            <a:normAutofit/>
          </a:bodyPr>
          <a:lstStyle/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&amp; Why</a:t>
            </a:r>
          </a:p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How: 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example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Workplace Example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Workplace Wide Example</a:t>
            </a:r>
          </a:p>
          <a:p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&amp; when</a:t>
            </a:r>
          </a:p>
          <a:p>
            <a:pPr algn="ctr"/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8EEB6-FA6C-4149-AC38-C5BCC3B67135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219595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F025-989E-44A8-B600-955E7160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1"/>
            <a:ext cx="10515600" cy="787814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Risk in our Emergency Departments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459C0F-EE51-4B55-8F3E-30B40B8A8F4F}"/>
              </a:ext>
            </a:extLst>
          </p:cNvPr>
          <p:cNvGraphicFramePr/>
          <p:nvPr/>
        </p:nvGraphicFramePr>
        <p:xfrm>
          <a:off x="1377590" y="878615"/>
          <a:ext cx="9157887" cy="332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58FA68-F100-42BE-A38C-053AE5168139}"/>
              </a:ext>
            </a:extLst>
          </p:cNvPr>
          <p:cNvGraphicFramePr/>
          <p:nvPr/>
        </p:nvGraphicFramePr>
        <p:xfrm>
          <a:off x="838200" y="4208149"/>
          <a:ext cx="5731510" cy="255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4AE61FD-0274-42E3-AB01-F41E244186F3}"/>
              </a:ext>
            </a:extLst>
          </p:cNvPr>
          <p:cNvGraphicFramePr/>
          <p:nvPr/>
        </p:nvGraphicFramePr>
        <p:xfrm>
          <a:off x="6944774" y="41564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4253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689111" y="980728"/>
            <a:ext cx="6653539" cy="259228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70"/>
          </a:p>
        </p:txBody>
      </p:sp>
      <p:sp>
        <p:nvSpPr>
          <p:cNvPr id="5" name="TextBox 4"/>
          <p:cNvSpPr txBox="1"/>
          <p:nvPr/>
        </p:nvSpPr>
        <p:spPr>
          <a:xfrm>
            <a:off x="1861930" y="1268760"/>
            <a:ext cx="6221491" cy="2105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6480" b="1" dirty="0">
                <a:latin typeface="Bradley Hand ITC" panose="03070402050302030203" pitchFamily="66" charset="0"/>
              </a:rPr>
              <a:t>What our cases say: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69" y="3739547"/>
            <a:ext cx="184023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5B7F3D-33AA-4009-9A6A-0E31A6D72B21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3575586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015" y="93366"/>
            <a:ext cx="7833520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60" b="1" dirty="0">
                <a:solidFill>
                  <a:schemeClr val="accent6">
                    <a:lumMod val="50000"/>
                  </a:schemeClr>
                </a:solidFill>
              </a:rPr>
              <a:t>GOVERNANCE STRATEGY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84243" y="836712"/>
          <a:ext cx="10196333" cy="5967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08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Governance Aim Statement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Always learning and improving, creating an environment which supports delivery of patient</a:t>
                      </a:r>
                      <a:r>
                        <a:rPr lang="en-GB" sz="2200" baseline="0" dirty="0">
                          <a:effectLst/>
                        </a:rPr>
                        <a:t> centred, quality, timely</a:t>
                      </a:r>
                      <a:r>
                        <a:rPr lang="en-GB" sz="2200" dirty="0">
                          <a:effectLst/>
                        </a:rPr>
                        <a:t> care.</a:t>
                      </a:r>
                      <a:endParaRPr lang="en-GB" sz="13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09728" marR="109728" marT="54864" marB="5486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Drivers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Strategy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8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Understanding the Data</a:t>
                      </a:r>
                      <a:endParaRPr lang="en-GB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Weekly (alternate sites) Site meetings to review data:</a:t>
                      </a: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75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Taking action in response to data</a:t>
                      </a:r>
                      <a:endParaRPr lang="en-GB" sz="1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Rapid response to urgent </a:t>
                      </a:r>
                      <a:r>
                        <a:rPr lang="en-GB" sz="16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datixes</a:t>
                      </a: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:</a:t>
                      </a:r>
                      <a:r>
                        <a:rPr lang="en-GB" sz="16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48hr panel, 72hr report</a:t>
                      </a:r>
                      <a:endParaRPr lang="en-GB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Data driven improvement projects carried out by staff, mentored by improvement lead </a:t>
                      </a: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Engagement with organisational improvement projects </a:t>
                      </a:r>
                      <a:endParaRPr lang="en-GB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02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Communicating the data and response</a:t>
                      </a:r>
                      <a:endParaRPr lang="en-GB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Monthly Governance Learning Meetings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Training: Clinical Educator Summaries for shop floor teaching;  SHO/Registrar teaching specific sessions for governance learning (often sim)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Top ten tips and One Minute Wonder board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 Governance Learning Boards; weekly stand up/</a:t>
                      </a:r>
                      <a:r>
                        <a:rPr lang="en-GB" sz="16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comms</a:t>
                      </a: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cell.</a:t>
                      </a:r>
                      <a:endParaRPr lang="en-GB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18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Enabling and Empowering Workforce to engage and lead on improvements</a:t>
                      </a:r>
                      <a:endParaRPr lang="en-GB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Individual QI training to optimise specific projects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Group Training in QI: SHOs, ENPs, Consultants, Nursing teams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Broad Patient Safety and Human factors training for all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Sign posting to Trust QI academy for development of champions/mentors.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GB" sz="16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Building a culture of improvement, inclusive of all roles and supported by senior team.</a:t>
                      </a:r>
                      <a:endParaRPr lang="en-GB" sz="16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64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777" y="1764912"/>
            <a:ext cx="5730559" cy="12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dirty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Defining the gold standard </a:t>
            </a:r>
          </a:p>
          <a:p>
            <a:pPr algn="ctr"/>
            <a:r>
              <a:rPr lang="en-GB" sz="2400" dirty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 Journey </a:t>
            </a:r>
          </a:p>
          <a:p>
            <a:pPr algn="ctr"/>
            <a:r>
              <a:rPr lang="en-GB" sz="2400" dirty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from Governance Data</a:t>
            </a:r>
          </a:p>
        </p:txBody>
      </p:sp>
      <p:sp>
        <p:nvSpPr>
          <p:cNvPr id="4" name="Chevron 3"/>
          <p:cNvSpPr/>
          <p:nvPr/>
        </p:nvSpPr>
        <p:spPr>
          <a:xfrm>
            <a:off x="1265616" y="1988843"/>
            <a:ext cx="604867" cy="567808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7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508607" y="1988843"/>
            <a:ext cx="604867" cy="567808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7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903740" y="1988842"/>
            <a:ext cx="604867" cy="567808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7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351098" y="1988837"/>
            <a:ext cx="604867" cy="567808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7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750778" y="1988838"/>
            <a:ext cx="604867" cy="567808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7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103507" y="1988838"/>
            <a:ext cx="604867" cy="567808"/>
          </a:xfrm>
          <a:prstGeom prst="chevr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77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8718" y="3933058"/>
            <a:ext cx="95408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8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Quality Commitment</a:t>
            </a:r>
          </a:p>
          <a:p>
            <a:pPr algn="ctr"/>
            <a:endParaRPr lang="en-GB" sz="144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3840" dirty="0">
                <a:solidFill>
                  <a:srgbClr val="00808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Patient Centred, Quality, Timely Care</a:t>
            </a:r>
          </a:p>
          <a:p>
            <a:pPr algn="ctr"/>
            <a:endParaRPr lang="en-GB" sz="1440" dirty="0">
              <a:solidFill>
                <a:srgbClr val="00808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GB" sz="288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 every patient, by everyone, every time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5616" y="612434"/>
            <a:ext cx="7085587" cy="62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130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226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58391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452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065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16782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0291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9043" algn="l" defTabSz="1172261" rtl="0" eaLnBrk="1" latinLnBrk="0" hangingPunct="1">
              <a:defRPr sz="23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360" b="1" dirty="0">
                <a:solidFill>
                  <a:srgbClr val="002060"/>
                </a:solidFill>
              </a:rPr>
              <a:t>AND PUT SIMPLY?...........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9A82B-FCD6-46F6-B3B0-2BD12B5FFC6A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1062942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C8DD-16E6-4EBC-A811-CE41D12F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868556"/>
            <a:ext cx="10153650" cy="3843130"/>
          </a:xfrm>
        </p:spPr>
        <p:txBody>
          <a:bodyPr>
            <a:normAutofit/>
          </a:bodyPr>
          <a:lstStyle/>
          <a:p>
            <a:r>
              <a:rPr lang="en-GB" sz="5400" dirty="0"/>
              <a:t>Questions</a:t>
            </a:r>
            <a:br>
              <a:rPr lang="en-GB" sz="5400" dirty="0"/>
            </a:br>
            <a:r>
              <a:rPr lang="en-GB" sz="5400" dirty="0"/>
              <a:t>Sharing of workplace examples</a:t>
            </a:r>
            <a:br>
              <a:rPr lang="en-GB" sz="5400" dirty="0"/>
            </a:br>
            <a:r>
              <a:rPr lang="en-GB" sz="5400" dirty="0"/>
              <a:t>Personal pledges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A77482-EC26-4524-800B-6AFA4B0BEB19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1296897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278891"/>
            <a:ext cx="9214281" cy="1618489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5F5F5F"/>
                </a:solidFill>
              </a:rPr>
              <a:t>Educating and Training staff in Human Factors</a:t>
            </a:r>
            <a:br>
              <a:rPr lang="en-GB" dirty="0">
                <a:solidFill>
                  <a:srgbClr val="5F5F5F"/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Workplace Wide Example: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rgbClr val="CC0066"/>
                </a:solidFill>
              </a:rPr>
              <a:t>Improving Human Factors for Patient Safety - </a:t>
            </a:r>
            <a:r>
              <a:rPr lang="en-GB" dirty="0" err="1">
                <a:solidFill>
                  <a:srgbClr val="CC0066"/>
                </a:solidFill>
              </a:rPr>
              <a:t>iHuPS</a:t>
            </a:r>
            <a:endParaRPr lang="en-GB" dirty="0">
              <a:solidFill>
                <a:srgbClr val="CC006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93C9A0-F355-4F6C-B89F-40207A2A1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58263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Dependent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Widely inclusive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Culture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Patient Safety &amp; Governance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Improvement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Clinical Strategy</a:t>
            </a:r>
          </a:p>
          <a:p>
            <a:pPr lvl="1"/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Organisational Development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Multi disciplinary teams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Faculty/Champions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from workplace for time/training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63343-96A0-4CDD-8A52-6D5C620E10A7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9744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C8DD-16E6-4EBC-A811-CE41D12F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52500"/>
            <a:ext cx="9753600" cy="4759186"/>
          </a:xfrm>
        </p:spPr>
        <p:txBody>
          <a:bodyPr>
            <a:normAutofit/>
          </a:bodyPr>
          <a:lstStyle/>
          <a:p>
            <a:r>
              <a:rPr lang="en-GB" sz="5400" dirty="0"/>
              <a:t>Questions</a:t>
            </a:r>
            <a:br>
              <a:rPr lang="en-GB" sz="5400" dirty="0"/>
            </a:br>
            <a:br>
              <a:rPr lang="en-GB" sz="5400" dirty="0"/>
            </a:br>
            <a:r>
              <a:rPr lang="en-GB" sz="5400" dirty="0"/>
              <a:t>Identification of potential collaborators in workplace</a:t>
            </a:r>
          </a:p>
        </p:txBody>
      </p:sp>
    </p:spTree>
    <p:extLst>
      <p:ext uri="{BB962C8B-B14F-4D97-AF65-F5344CB8AC3E}">
        <p14:creationId xmlns:p14="http://schemas.microsoft.com/office/powerpoint/2010/main" val="4064066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54BE-7C4D-4074-B660-2AE5789F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8139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Break Out Groups: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3E407-495C-4F75-9A84-0BA8D792E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7739"/>
            <a:ext cx="8596668" cy="4583623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Within your gift</a:t>
            </a:r>
          </a:p>
          <a:p>
            <a:pPr lvl="1"/>
            <a:r>
              <a:rPr lang="en-GB" sz="2200" dirty="0"/>
              <a:t>Role Modelling </a:t>
            </a:r>
          </a:p>
          <a:p>
            <a:pPr lvl="1"/>
            <a:r>
              <a:rPr lang="en-GB" sz="2200" dirty="0"/>
              <a:t>Handover</a:t>
            </a:r>
          </a:p>
          <a:p>
            <a:pPr lvl="1"/>
            <a:r>
              <a:rPr lang="en-GB" sz="2200" dirty="0"/>
              <a:t>Notice boards</a:t>
            </a:r>
          </a:p>
          <a:p>
            <a:pPr lvl="1"/>
            <a:r>
              <a:rPr lang="en-GB" sz="2200" dirty="0"/>
              <a:t>TEAMS</a:t>
            </a:r>
          </a:p>
          <a:p>
            <a:pPr lvl="1"/>
            <a:r>
              <a:rPr lang="en-GB" sz="2200" dirty="0"/>
              <a:t>Projects</a:t>
            </a:r>
          </a:p>
          <a:p>
            <a:pPr lvl="1"/>
            <a:r>
              <a:rPr lang="en-GB" sz="2200" dirty="0"/>
              <a:t>Datix/AER/M&amp;M meetings</a:t>
            </a:r>
          </a:p>
          <a:p>
            <a:r>
              <a:rPr lang="en-GB" sz="2400" dirty="0"/>
              <a:t>Big picture thinking</a:t>
            </a:r>
          </a:p>
          <a:p>
            <a:pPr lvl="1"/>
            <a:r>
              <a:rPr lang="en-GB" sz="2200" dirty="0"/>
              <a:t>Know your aim, know your stakeholders</a:t>
            </a:r>
          </a:p>
          <a:p>
            <a:pPr lvl="1"/>
            <a:r>
              <a:rPr lang="en-GB" sz="2200" dirty="0"/>
              <a:t>Start with something where you can and worry about the rest later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D9B7B-540E-4DB7-8250-129250D338AE}"/>
              </a:ext>
            </a:extLst>
          </p:cNvPr>
          <p:cNvSpPr txBox="1"/>
          <p:nvPr/>
        </p:nvSpPr>
        <p:spPr>
          <a:xfrm>
            <a:off x="4045528" y="1810558"/>
            <a:ext cx="6192982" cy="193899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1. What is in your region, widespread workplace or work area?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2. Which teams or people would be useful to engage with?</a:t>
            </a: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3. What can you do to deliver training when you leave the conference?</a:t>
            </a:r>
          </a:p>
        </p:txBody>
      </p:sp>
    </p:spTree>
    <p:extLst>
      <p:ext uri="{BB962C8B-B14F-4D97-AF65-F5344CB8AC3E}">
        <p14:creationId xmlns:p14="http://schemas.microsoft.com/office/powerpoint/2010/main" val="3233806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A55AD-7E4A-487B-8CE2-D012825145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Sharing next steps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Final Questions?</a:t>
            </a:r>
          </a:p>
        </p:txBody>
      </p:sp>
    </p:spTree>
    <p:extLst>
      <p:ext uri="{BB962C8B-B14F-4D97-AF65-F5344CB8AC3E}">
        <p14:creationId xmlns:p14="http://schemas.microsoft.com/office/powerpoint/2010/main" val="340877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FC2C-81CA-4184-8500-D2BD56D9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91" y="599956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What……is Human Factors?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2AB64-84D0-48AB-B0C6-AF105E13A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702" y="2427383"/>
            <a:ext cx="9183244" cy="3959562"/>
          </a:xfrm>
        </p:spPr>
        <p:txBody>
          <a:bodyPr anchor="t">
            <a:normAutofit lnSpcReduction="10000"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~10% patients harmed in healthcare systems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45% patients don’t receive gold standard care*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80% error caused by human factors rather than technical skills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da-DK" sz="1900" dirty="0">
                <a:solidFill>
                  <a:srgbClr val="002060"/>
                </a:solidFill>
              </a:rPr>
              <a:t>*McGlynn et al., NEJM, 2003</a:t>
            </a:r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89FB0-9206-48D5-ABA8-F0E68A65E44C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289179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8DD18-4DF6-4ACE-B39F-40874DB5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376482"/>
            <a:ext cx="5982131" cy="525517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07CB-CD60-4775-AB68-FD688A317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399283"/>
            <a:ext cx="9340948" cy="533204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600"/>
              </a:spcBef>
              <a:buNone/>
              <a:defRPr sz="2800"/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spark improvements to keep our patients safe &amp; deliver best care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spcBef>
                <a:spcPts val="600"/>
              </a:spcBef>
              <a:defRPr sz="2800"/>
            </a:pPr>
            <a:endParaRPr lang="en-GB" sz="17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>
              <a:spcBef>
                <a:spcPts val="600"/>
              </a:spcBef>
              <a:defRPr sz="2800"/>
            </a:pPr>
            <a:r>
              <a:rPr lang="en-GB" sz="2200" b="1" dirty="0">
                <a:solidFill>
                  <a:srgbClr val="CC0066"/>
                </a:solidFill>
              </a:rPr>
              <a:t>Medicine is complex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requiring complex team working and communication</a:t>
            </a:r>
          </a:p>
          <a:p>
            <a:pPr marL="0" indent="0">
              <a:spcBef>
                <a:spcPts val="600"/>
              </a:spcBef>
              <a:buNone/>
              <a:defRPr sz="2800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“You can’t hold all the information in your head any longer, and you can’t master all the skills. No one person can work up a patient’s back pain</a:t>
            </a:r>
          </a:p>
          <a:p>
            <a:pPr marL="669925" lvl="1">
              <a:spcBef>
                <a:spcPts val="0"/>
              </a:spcBef>
              <a:buClr>
                <a:schemeClr val="accent2"/>
              </a:buClr>
              <a:defRPr sz="2000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run the immunoassay</a:t>
            </a:r>
          </a:p>
          <a:p>
            <a:pPr marL="669925" lvl="1">
              <a:spcBef>
                <a:spcPts val="0"/>
              </a:spcBef>
              <a:buClr>
                <a:schemeClr val="accent2"/>
              </a:buClr>
              <a:defRPr sz="2000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the physical therapy</a:t>
            </a:r>
          </a:p>
          <a:p>
            <a:pPr marL="669925" lvl="1">
              <a:spcBef>
                <a:spcPts val="0"/>
              </a:spcBef>
              <a:buClr>
                <a:schemeClr val="accent2"/>
              </a:buClr>
              <a:defRPr sz="2000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protocol the MRI</a:t>
            </a:r>
          </a:p>
          <a:p>
            <a:pPr marL="669925" lvl="1">
              <a:spcBef>
                <a:spcPts val="0"/>
              </a:spcBef>
              <a:buClr>
                <a:schemeClr val="accent2"/>
              </a:buClr>
              <a:defRPr sz="2000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 the treatment of the unexpected cancer found growing in the spine.” </a:t>
            </a:r>
          </a:p>
          <a:p>
            <a:pPr marL="1298575" lvl="3" indent="0">
              <a:spcBef>
                <a:spcPts val="0"/>
              </a:spcBef>
              <a:buClr>
                <a:schemeClr val="accent2"/>
              </a:buClr>
              <a:buNone/>
              <a:defRPr sz="2000"/>
            </a:pPr>
            <a:r>
              <a:rPr lang="en-US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Atul Gawande</a:t>
            </a:r>
            <a:endParaRPr lang="en-GB" sz="1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200" b="1" dirty="0">
                <a:solidFill>
                  <a:srgbClr val="CC0066"/>
                </a:solidFill>
              </a:rPr>
              <a:t>Workplaces are complex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huge variation across the NHS in processes/systems and equipment</a:t>
            </a:r>
          </a:p>
          <a:p>
            <a:r>
              <a:rPr lang="en-GB" sz="2200" b="1" dirty="0">
                <a:solidFill>
                  <a:srgbClr val="CC0066"/>
                </a:solidFill>
              </a:rPr>
              <a:t>Humans are complex</a:t>
            </a: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“To know thyself is the beginning of wisdom” Socrates</a:t>
            </a:r>
          </a:p>
          <a:p>
            <a:endParaRPr lang="en-GB" sz="1700" dirty="0"/>
          </a:p>
        </p:txBody>
      </p:sp>
      <p:pic>
        <p:nvPicPr>
          <p:cNvPr id="1028" name="Picture 4" descr="Know Thyself: The Philosophy of Self-Knowledge - UConn Today">
            <a:extLst>
              <a:ext uri="{FF2B5EF4-FFF2-40B4-BE49-F238E27FC236}">
                <a16:creationId xmlns:a16="http://schemas.microsoft.com/office/drawing/2014/main" id="{09C0CB95-F714-4A86-B43C-1301932D2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r="29270" b="-1"/>
          <a:stretch/>
        </p:blipFill>
        <p:spPr bwMode="auto">
          <a:xfrm>
            <a:off x="7326215" y="5177362"/>
            <a:ext cx="1156603" cy="155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35536-C538-4442-948F-6990C218990F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407315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05F2-9FA2-4FF0-A655-1B69C30A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94" y="515549"/>
            <a:ext cx="2111884" cy="888360"/>
          </a:xfrm>
        </p:spPr>
        <p:txBody>
          <a:bodyPr anchor="b">
            <a:normAutofit/>
          </a:bodyPr>
          <a:lstStyle/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A5B7-DFDD-42B4-BE33-64FBDEAD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94" y="2029818"/>
            <a:ext cx="9928832" cy="3169482"/>
          </a:xfrm>
        </p:spPr>
        <p:txBody>
          <a:bodyPr anchor="t">
            <a:normAutofit/>
          </a:bodyPr>
          <a:lstStyle/>
          <a:p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example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area example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Wide examples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C077D-135B-42A0-BAE4-C020D8ADBB1F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45483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74" y="235527"/>
            <a:ext cx="9214281" cy="1661853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dirty="0">
                <a:solidFill>
                  <a:srgbClr val="5F5F5F"/>
                </a:solidFill>
              </a:rPr>
              <a:t>Educating and Training staff in Human Factors</a:t>
            </a:r>
            <a:br>
              <a:rPr lang="en-GB" dirty="0">
                <a:solidFill>
                  <a:srgbClr val="5F5F5F"/>
                </a:solidFill>
              </a:rPr>
            </a:br>
            <a:br>
              <a:rPr lang="en-GB" dirty="0">
                <a:solidFill>
                  <a:srgbClr val="5F5F5F"/>
                </a:solidFill>
              </a:rPr>
            </a:b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Regional Programme Example: 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>
                <a:solidFill>
                  <a:srgbClr val="CC0066"/>
                </a:solidFill>
              </a:rPr>
              <a:t>Patient Safety First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5F5F5F"/>
                </a:solidFill>
              </a:rPr>
              <a:t>Since 2009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5F5F5F"/>
                </a:solidFill>
              </a:rPr>
              <a:t>Clinical Human Factors Group Resources 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5F5F5F"/>
                </a:solidFill>
              </a:rPr>
              <a:t>3243 delegates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5F5F5F"/>
                </a:solidFill>
              </a:rPr>
              <a:t>All CT1s in all specialties, more recently nursing (</a:t>
            </a:r>
            <a:r>
              <a:rPr lang="en-GB" sz="2400" dirty="0" err="1">
                <a:solidFill>
                  <a:srgbClr val="5F5F5F"/>
                </a:solidFill>
              </a:rPr>
              <a:t>paed</a:t>
            </a:r>
            <a:r>
              <a:rPr lang="en-GB" sz="2400" dirty="0">
                <a:solidFill>
                  <a:srgbClr val="5F5F5F"/>
                </a:solidFill>
              </a:rPr>
              <a:t> and neonatal) preceptees and newly qualified pharmacists 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5F5F5F"/>
                </a:solidFill>
              </a:rPr>
              <a:t>Blend of Patient Safety, Human Factors and Quality Improvement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1183F-EAFD-4C68-8F54-5582F881ACC9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163197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940" y="185531"/>
            <a:ext cx="9144000" cy="1934817"/>
          </a:xfrm>
        </p:spPr>
        <p:txBody>
          <a:bodyPr anchor="ctr">
            <a:noAutofit/>
          </a:bodyPr>
          <a:lstStyle/>
          <a:p>
            <a:pPr algn="ctr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Regional Programme Example: </a:t>
            </a:r>
            <a:br>
              <a:rPr lang="en-GB" dirty="0">
                <a:solidFill>
                  <a:srgbClr val="5F5F5F"/>
                </a:solidFill>
              </a:rPr>
            </a:br>
            <a:r>
              <a:rPr lang="en-GB" dirty="0">
                <a:solidFill>
                  <a:srgbClr val="CC0066"/>
                </a:solidFill>
              </a:rPr>
              <a:t>Patient Safety First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 lnSpcReduction="10000"/>
          </a:bodyPr>
          <a:lstStyle/>
          <a:p>
            <a:endParaRPr lang="en-GB" sz="2400" dirty="0">
              <a:solidFill>
                <a:srgbClr val="5F5F5F"/>
              </a:solidFill>
            </a:endParaRPr>
          </a:p>
          <a:p>
            <a:r>
              <a:rPr lang="en-GB" sz="2400" dirty="0">
                <a:solidFill>
                  <a:srgbClr val="5F5F5F"/>
                </a:solidFill>
              </a:rPr>
              <a:t>Training day</a:t>
            </a:r>
          </a:p>
          <a:p>
            <a:endParaRPr lang="en-GB" sz="2400" dirty="0">
              <a:solidFill>
                <a:srgbClr val="5F5F5F"/>
              </a:solidFill>
            </a:endParaRPr>
          </a:p>
          <a:p>
            <a:r>
              <a:rPr lang="en-GB" sz="2400" dirty="0">
                <a:solidFill>
                  <a:srgbClr val="5F5F5F"/>
                </a:solidFill>
              </a:rPr>
              <a:t>Patient Safety Project</a:t>
            </a:r>
          </a:p>
          <a:p>
            <a:endParaRPr lang="en-GB" sz="2400" dirty="0">
              <a:solidFill>
                <a:srgbClr val="5F5F5F"/>
              </a:solidFill>
            </a:endParaRPr>
          </a:p>
          <a:p>
            <a:r>
              <a:rPr lang="en-GB" sz="2400" dirty="0">
                <a:solidFill>
                  <a:srgbClr val="5F5F5F"/>
                </a:solidFill>
              </a:rPr>
              <a:t>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560A1-A4F2-41B7-B47A-5088931314D2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274547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44213"/>
            <a:ext cx="4532702" cy="68094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Training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828800"/>
            <a:ext cx="9660835" cy="4513388"/>
          </a:xfrm>
        </p:spPr>
        <p:txBody>
          <a:bodyPr>
            <a:normAutofit lnSpcReduction="10000"/>
          </a:bodyPr>
          <a:lstStyle/>
          <a:p>
            <a:pPr lvl="1"/>
            <a:r>
              <a:rPr lang="en-GB" sz="2400" dirty="0">
                <a:solidFill>
                  <a:srgbClr val="5F5F5F"/>
                </a:solidFill>
              </a:rPr>
              <a:t>Patient safety, error, risk – high profile cases</a:t>
            </a:r>
          </a:p>
          <a:p>
            <a:pPr lvl="1"/>
            <a:r>
              <a:rPr lang="en-GB" sz="2400" dirty="0">
                <a:solidFill>
                  <a:srgbClr val="5F5F5F"/>
                </a:solidFill>
              </a:rPr>
              <a:t>Human factors</a:t>
            </a:r>
          </a:p>
          <a:p>
            <a:pPr lvl="2"/>
            <a:r>
              <a:rPr lang="en-GB" sz="2400" dirty="0">
                <a:solidFill>
                  <a:srgbClr val="5F5F5F"/>
                </a:solidFill>
              </a:rPr>
              <a:t>Based on “Human factors in Healthcare” principles</a:t>
            </a:r>
          </a:p>
          <a:p>
            <a:pPr lvl="2"/>
            <a:r>
              <a:rPr lang="en-GB" sz="2400" dirty="0">
                <a:solidFill>
                  <a:srgbClr val="5F5F5F"/>
                </a:solidFill>
              </a:rPr>
              <a:t>PERSONAL CLINICAL EXAMPLES = Credibility</a:t>
            </a:r>
          </a:p>
          <a:p>
            <a:pPr lvl="2"/>
            <a:r>
              <a:rPr lang="en-GB" sz="2400" dirty="0">
                <a:solidFill>
                  <a:srgbClr val="5F5F5F"/>
                </a:solidFill>
              </a:rPr>
              <a:t>Examples from industry (Piper Alpha) as well as clinical (</a:t>
            </a:r>
            <a:r>
              <a:rPr lang="en-GB" sz="2400" dirty="0" err="1">
                <a:solidFill>
                  <a:srgbClr val="5F5F5F"/>
                </a:solidFill>
              </a:rPr>
              <a:t>Bawa</a:t>
            </a:r>
            <a:r>
              <a:rPr lang="en-GB" sz="2400" dirty="0">
                <a:solidFill>
                  <a:srgbClr val="5F5F5F"/>
                </a:solidFill>
              </a:rPr>
              <a:t> </a:t>
            </a:r>
            <a:r>
              <a:rPr lang="en-GB" sz="2400" dirty="0" err="1">
                <a:solidFill>
                  <a:srgbClr val="5F5F5F"/>
                </a:solidFill>
              </a:rPr>
              <a:t>Garba</a:t>
            </a:r>
            <a:r>
              <a:rPr lang="en-GB" sz="2400" dirty="0">
                <a:solidFill>
                  <a:srgbClr val="5F5F5F"/>
                </a:solidFill>
              </a:rPr>
              <a:t> case)</a:t>
            </a:r>
          </a:p>
          <a:p>
            <a:pPr lvl="2"/>
            <a:r>
              <a:rPr lang="en-GB" sz="2400" dirty="0">
                <a:solidFill>
                  <a:srgbClr val="5F5F5F"/>
                </a:solidFill>
              </a:rPr>
              <a:t>Relevant national/local campaigns e.g. Civility Saves Lives</a:t>
            </a:r>
          </a:p>
          <a:p>
            <a:pPr lvl="1"/>
            <a:r>
              <a:rPr lang="en-GB" sz="2400" dirty="0">
                <a:solidFill>
                  <a:srgbClr val="5F5F5F"/>
                </a:solidFill>
              </a:rPr>
              <a:t>Introduction to Quality Improvement</a:t>
            </a:r>
          </a:p>
          <a:p>
            <a:pPr lvl="1"/>
            <a:r>
              <a:rPr lang="en-GB" sz="2400" dirty="0">
                <a:solidFill>
                  <a:srgbClr val="5F5F5F"/>
                </a:solidFill>
              </a:rPr>
              <a:t>Specialty groups with specialty facilitators to discuss specialty specific risks and patient safety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2D3A8-5110-4D51-8ACB-04B3E9A1C070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315666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B31C4-5BAF-4750-84CA-F37BE9567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79" y="0"/>
            <a:ext cx="10388676" cy="637309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Training day: Human Factors – problems and solutions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97EA4-B17B-444F-9FE2-DA09FB8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623454"/>
            <a:ext cx="8868448" cy="623454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Systems: </a:t>
            </a:r>
          </a:p>
          <a:p>
            <a:pPr lvl="1"/>
            <a:r>
              <a:rPr lang="en-GB" dirty="0"/>
              <a:t>Violations e.g. drug rounds, bloods in babies, slide sheets</a:t>
            </a:r>
          </a:p>
          <a:p>
            <a:r>
              <a:rPr lang="en-GB" dirty="0"/>
              <a:t>Human Interactions: </a:t>
            </a:r>
          </a:p>
          <a:p>
            <a:pPr lvl="1"/>
            <a:r>
              <a:rPr lang="en-GB" dirty="0"/>
              <a:t>Pseudo-teams</a:t>
            </a:r>
          </a:p>
          <a:p>
            <a:pPr lvl="1"/>
            <a:r>
              <a:rPr lang="en-GB" dirty="0"/>
              <a:t>Error risks (e.g. Conformity, Assumptions)</a:t>
            </a:r>
          </a:p>
          <a:p>
            <a:pPr lvl="1"/>
            <a:r>
              <a:rPr lang="en-GB" dirty="0"/>
              <a:t>Portable Skills – e.g. sharing mental model, respectful challenge, closed loop comms, SBAR, role modelling</a:t>
            </a:r>
          </a:p>
          <a:p>
            <a:r>
              <a:rPr lang="en-GB" dirty="0"/>
              <a:t>Equipment:</a:t>
            </a:r>
          </a:p>
          <a:p>
            <a:pPr lvl="1"/>
            <a:r>
              <a:rPr lang="en-GB" dirty="0"/>
              <a:t>Awareness</a:t>
            </a:r>
          </a:p>
          <a:p>
            <a:pPr lvl="1"/>
            <a:r>
              <a:rPr lang="en-GB" dirty="0"/>
              <a:t>Checks</a:t>
            </a:r>
          </a:p>
          <a:p>
            <a:pPr lvl="1"/>
            <a:r>
              <a:rPr lang="en-GB" dirty="0"/>
              <a:t>Reporting</a:t>
            </a:r>
          </a:p>
          <a:p>
            <a:pPr lvl="1"/>
            <a:r>
              <a:rPr lang="en-GB" dirty="0"/>
              <a:t>Solving e.g. design/labelling</a:t>
            </a:r>
          </a:p>
          <a:p>
            <a:r>
              <a:rPr lang="en-GB" dirty="0"/>
              <a:t>Environment:</a:t>
            </a:r>
          </a:p>
          <a:p>
            <a:pPr lvl="1"/>
            <a:r>
              <a:rPr lang="en-GB" dirty="0"/>
              <a:t>Distractions e.g. sterile cockpit, Stop moments</a:t>
            </a:r>
          </a:p>
          <a:p>
            <a:r>
              <a:rPr lang="en-GB" dirty="0"/>
              <a:t>Personal</a:t>
            </a:r>
          </a:p>
          <a:p>
            <a:pPr lvl="1"/>
            <a:r>
              <a:rPr lang="en-GB" dirty="0"/>
              <a:t>Slips/lapses vs mistakes</a:t>
            </a:r>
          </a:p>
          <a:p>
            <a:pPr lvl="1"/>
            <a:r>
              <a:rPr lang="en-GB" dirty="0"/>
              <a:t>Cognitive overload</a:t>
            </a:r>
          </a:p>
          <a:p>
            <a:pPr lvl="1"/>
            <a:r>
              <a:rPr lang="en-GB" dirty="0"/>
              <a:t>Situational awareness and biases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76E54-0B52-4AFE-9714-C848C58010EC}"/>
              </a:ext>
            </a:extLst>
          </p:cNvPr>
          <p:cNvSpPr txBox="1"/>
          <p:nvPr/>
        </p:nvSpPr>
        <p:spPr>
          <a:xfrm>
            <a:off x="9677400" y="617219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@DrSarahNoble</a:t>
            </a:r>
          </a:p>
        </p:txBody>
      </p:sp>
    </p:spTree>
    <p:extLst>
      <p:ext uri="{BB962C8B-B14F-4D97-AF65-F5344CB8AC3E}">
        <p14:creationId xmlns:p14="http://schemas.microsoft.com/office/powerpoint/2010/main" val="15258823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1361</Words>
  <Application>Microsoft Office PowerPoint</Application>
  <PresentationFormat>Widescreen</PresentationFormat>
  <Paragraphs>251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Aharoni</vt:lpstr>
      <vt:lpstr>Arial</vt:lpstr>
      <vt:lpstr>Bradley Hand ITC</vt:lpstr>
      <vt:lpstr>Calibri</vt:lpstr>
      <vt:lpstr>Franklin Gothic Demi Cond</vt:lpstr>
      <vt:lpstr>Impact</vt:lpstr>
      <vt:lpstr>Lucida Calligraphy</vt:lpstr>
      <vt:lpstr>Trebuchet MS</vt:lpstr>
      <vt:lpstr>Wingdings</vt:lpstr>
      <vt:lpstr>Wingdings 3</vt:lpstr>
      <vt:lpstr>Facet</vt:lpstr>
      <vt:lpstr>1_Facet</vt:lpstr>
      <vt:lpstr>Educating and Training Staff in Human Factors</vt:lpstr>
      <vt:lpstr>Educating and Training Frontline staff in Human Factors</vt:lpstr>
      <vt:lpstr>What……is Human Factors?</vt:lpstr>
      <vt:lpstr>Why?</vt:lpstr>
      <vt:lpstr>How?</vt:lpstr>
      <vt:lpstr>Educating and Training staff in Human Factors  Regional Programme Example:  Patient Safety First </vt:lpstr>
      <vt:lpstr>Regional Programme Example:  Patient Safety First Programme</vt:lpstr>
      <vt:lpstr>Training day</vt:lpstr>
      <vt:lpstr>Training day: Human Factors – problems and solutions</vt:lpstr>
      <vt:lpstr>Patient Safety Project</vt:lpstr>
      <vt:lpstr>Conference</vt:lpstr>
      <vt:lpstr>Taking Patient Safety First Online</vt:lpstr>
      <vt:lpstr>Feedback</vt:lpstr>
      <vt:lpstr>Pros/cons</vt:lpstr>
      <vt:lpstr>Future Considerations</vt:lpstr>
      <vt:lpstr>Questions and sharing of regional examples</vt:lpstr>
      <vt:lpstr>Educating and Training staff in Human Factors  Workplace Example: Using the Governance Process</vt:lpstr>
      <vt:lpstr>PowerPoint Presentation</vt:lpstr>
      <vt:lpstr>PowerPoint Presentation</vt:lpstr>
      <vt:lpstr>Risk in our Emergency Departments</vt:lpstr>
      <vt:lpstr>PowerPoint Presentation</vt:lpstr>
      <vt:lpstr>PowerPoint Presentation</vt:lpstr>
      <vt:lpstr>PowerPoint Presentation</vt:lpstr>
      <vt:lpstr>Questions Sharing of workplace examples Personal pledges</vt:lpstr>
      <vt:lpstr>Educating and Training staff in Human Factors Workplace Wide Example:  Improving Human Factors for Patient Safety - iHuPS</vt:lpstr>
      <vt:lpstr>Questions  Identification of potential collaborators in workplace</vt:lpstr>
      <vt:lpstr>Break Out Groups: Next Steps</vt:lpstr>
      <vt:lpstr>Sharing next steps  Final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and Training Staff in Human Factors</dc:title>
  <dc:creator>Noble, Sarah</dc:creator>
  <cp:lastModifiedBy>Noble, Sarah</cp:lastModifiedBy>
  <cp:revision>29</cp:revision>
  <dcterms:created xsi:type="dcterms:W3CDTF">2021-06-28T08:01:34Z</dcterms:created>
  <dcterms:modified xsi:type="dcterms:W3CDTF">2021-07-05T10:29:42Z</dcterms:modified>
</cp:coreProperties>
</file>