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ingtimes.net/news/workforce/associates-will-be-unable-to-administer-drugs-under-pgds/7023369.artic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e.nhs.uk/sites/default/files/documents/FAQs%20-%20administration%20of%20medicines%20by%20nursing%20associates.pdf" TargetMode="External"/><Relationship Id="rId2" Type="http://schemas.openxmlformats.org/officeDocument/2006/relationships/hyperlink" Target="https://www.nursingtimes.net/news/workforce/associates-will-be-unable-to-administer-drugs-under-pgds/7023369.artic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DD1A-BF1C-4309-9A7A-38ACDC5A3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Medicines Management &amp; The Nursing Associate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55AD-D624-4F4A-9678-58C7F87E2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35139" y="3345450"/>
            <a:ext cx="9755187" cy="1087461"/>
          </a:xfrm>
        </p:spPr>
        <p:txBody>
          <a:bodyPr/>
          <a:lstStyle/>
          <a:p>
            <a:r>
              <a:rPr lang="en-US" altLang="en-US" dirty="0"/>
              <a:t>Dr Debs Robertson					Lecturer</a:t>
            </a:r>
          </a:p>
          <a:p>
            <a:r>
              <a:rPr lang="en-US" altLang="en-US" dirty="0"/>
              <a:t>University of Salford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11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4613-02BA-433B-A625-D45E0751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7A665-E7F2-4D3E-B386-39FB649FB2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sz="2800" cap="none" dirty="0"/>
              <a:t>Qualified nurses and practice supervisors</a:t>
            </a:r>
          </a:p>
          <a:p>
            <a:r>
              <a:rPr lang="en-GB" sz="2800" cap="none" dirty="0"/>
              <a:t>Allocation of placements to meet standards of proficiency</a:t>
            </a:r>
          </a:p>
          <a:p>
            <a:r>
              <a:rPr lang="en-GB" sz="2800" cap="none" dirty="0"/>
              <a:t>Trust induction packages- self directed study and mandatory training</a:t>
            </a:r>
          </a:p>
          <a:p>
            <a:r>
              <a:rPr lang="en-GB" sz="2800" cap="none" dirty="0"/>
              <a:t>Trust governance policies and indemnity</a:t>
            </a:r>
          </a:p>
          <a:p>
            <a:r>
              <a:rPr lang="en-GB" sz="2800" cap="none" dirty="0"/>
              <a:t>Portfolio of evidence and PAD’s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5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8AFC-C0AF-4D25-B835-DCC5F50F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48D8-F2D9-4E97-AABF-621D382137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100" cap="none" dirty="0"/>
              <a:t>Competency assessment</a:t>
            </a:r>
          </a:p>
          <a:p>
            <a:r>
              <a:rPr lang="en-GB" sz="3100" cap="none" dirty="0"/>
              <a:t>Validity of prescriptions</a:t>
            </a:r>
          </a:p>
          <a:p>
            <a:r>
              <a:rPr lang="en-GB" sz="3100" cap="none" dirty="0"/>
              <a:t>Appropriateness of prescriptions</a:t>
            </a:r>
          </a:p>
          <a:p>
            <a:r>
              <a:rPr lang="en-GB" sz="3100" cap="none" dirty="0"/>
              <a:t>Routes of administration</a:t>
            </a:r>
          </a:p>
          <a:p>
            <a:r>
              <a:rPr lang="en-GB" sz="3100" cap="none" dirty="0"/>
              <a:t>Single person administration restrictions</a:t>
            </a:r>
          </a:p>
          <a:p>
            <a:r>
              <a:rPr lang="en-GB" sz="3100" cap="none" dirty="0"/>
              <a:t>The 5 rights!</a:t>
            </a:r>
          </a:p>
          <a:p>
            <a:r>
              <a:rPr lang="en-GB" sz="3100" cap="none" dirty="0"/>
              <a:t>Delegation?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61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0392-C8AB-491F-9D96-89EC4585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B286-3C5F-4FD8-BCD3-0044691AE9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Standards of Proficiency</a:t>
            </a:r>
          </a:p>
          <a:p>
            <a:pPr lvl="1"/>
            <a:r>
              <a:rPr lang="en-US" sz="2400" cap="none" dirty="0"/>
              <a:t>3.15 understand the principles of safe and effective administration and </a:t>
            </a:r>
            <a:r>
              <a:rPr lang="en-US" sz="2400" cap="none" dirty="0" err="1"/>
              <a:t>optimisation</a:t>
            </a:r>
            <a:r>
              <a:rPr lang="en-US" sz="2400" cap="none" dirty="0"/>
              <a:t> of medicines in accordance with local and </a:t>
            </a:r>
            <a:r>
              <a:rPr lang="en-GB" sz="2400" cap="none" dirty="0"/>
              <a:t>national policies</a:t>
            </a:r>
          </a:p>
          <a:p>
            <a:pPr lvl="1"/>
            <a:r>
              <a:rPr lang="en-US" sz="2400" cap="none" dirty="0"/>
              <a:t>3.16 demonstrate the ability to recognise the effects of medicines, allergies, drug sensitivity, side effects, contraindications and </a:t>
            </a:r>
            <a:r>
              <a:rPr lang="en-GB" sz="2400" cap="none" dirty="0"/>
              <a:t>adverse reactions</a:t>
            </a:r>
          </a:p>
          <a:p>
            <a:pPr lvl="1"/>
            <a:r>
              <a:rPr lang="en-GB" sz="2400" cap="none" dirty="0"/>
              <a:t>3.17 recognise the different </a:t>
            </a:r>
            <a:r>
              <a:rPr lang="en-US" sz="2400" cap="none" dirty="0"/>
              <a:t>ways by which medicines can </a:t>
            </a:r>
            <a:r>
              <a:rPr lang="en-GB" sz="2400" cap="none" dirty="0"/>
              <a:t>be prescribed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18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238D-0DD8-4E2C-ABB8-3E20AA7E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685800"/>
            <a:ext cx="11518084" cy="115196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2018 Guidance- Skills Annexe B</a:t>
            </a:r>
            <a:br>
              <a:rPr lang="en-GB" dirty="0"/>
            </a:br>
            <a:r>
              <a:rPr lang="en-US" sz="3100" dirty="0"/>
              <a:t>Procedural competencies required for administering </a:t>
            </a:r>
            <a:r>
              <a:rPr lang="en-GB" sz="3100" dirty="0"/>
              <a:t>medicines safely: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64C5-F03D-4D9D-90A6-9FE1840E71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2947" y="1719744"/>
            <a:ext cx="11409027" cy="3917658"/>
          </a:xfrm>
        </p:spPr>
        <p:txBody>
          <a:bodyPr>
            <a:normAutofit/>
          </a:bodyPr>
          <a:lstStyle/>
          <a:p>
            <a:r>
              <a:rPr lang="en-US" cap="none" dirty="0"/>
              <a:t>10.1 continually assess people receiving care &amp; their ongoing ability to self-administer their own medications. Know when &amp; how to escalate any concerns</a:t>
            </a:r>
          </a:p>
          <a:p>
            <a:r>
              <a:rPr lang="en-US" cap="none" dirty="0"/>
              <a:t>10.2 undertake accurate drug calculations for a range </a:t>
            </a:r>
            <a:r>
              <a:rPr lang="en-GB" cap="none" dirty="0"/>
              <a:t>of medications</a:t>
            </a:r>
          </a:p>
          <a:p>
            <a:r>
              <a:rPr lang="en-US" cap="none" dirty="0"/>
              <a:t>10.3 exercise professional accountability in ensuring the safe administration of medicines to those receiving care</a:t>
            </a:r>
          </a:p>
          <a:p>
            <a:r>
              <a:rPr lang="en-US" cap="none" dirty="0"/>
              <a:t>10.4 administer medication via oral, topical &amp; </a:t>
            </a:r>
            <a:r>
              <a:rPr lang="en-GB" cap="none" dirty="0"/>
              <a:t>inhalation routes</a:t>
            </a:r>
          </a:p>
          <a:p>
            <a:r>
              <a:rPr lang="en-US" cap="none" dirty="0"/>
              <a:t>10.5 administer injections using subcutaneous &amp; intramuscular routes &amp; manage injection equipment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2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AF98-92CE-4469-A37D-C3D89785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685800"/>
            <a:ext cx="11434194" cy="115196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2018 Guidance- Skills Annexe B</a:t>
            </a:r>
            <a:br>
              <a:rPr lang="en-GB" dirty="0"/>
            </a:br>
            <a:r>
              <a:rPr lang="en-US" sz="3100" dirty="0"/>
              <a:t>Procedural competencies required for administering </a:t>
            </a:r>
            <a:r>
              <a:rPr lang="en-GB" sz="3100" dirty="0"/>
              <a:t>medicines safely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0B7-88B8-46DC-B324-F05ECF1AA5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725" y="2063396"/>
            <a:ext cx="11333525" cy="3311189"/>
          </a:xfrm>
        </p:spPr>
        <p:txBody>
          <a:bodyPr/>
          <a:lstStyle/>
          <a:p>
            <a:r>
              <a:rPr lang="en-US" cap="none" dirty="0"/>
              <a:t>10.6 administer &amp; monitor medications using </a:t>
            </a:r>
            <a:r>
              <a:rPr lang="en-GB" cap="none" dirty="0"/>
              <a:t>enteral equipment</a:t>
            </a:r>
          </a:p>
          <a:p>
            <a:r>
              <a:rPr lang="en-US" cap="none" dirty="0"/>
              <a:t>10.7 administer enemas &amp; suppositories</a:t>
            </a:r>
          </a:p>
          <a:p>
            <a:r>
              <a:rPr lang="en-US" cap="none" dirty="0"/>
              <a:t>10.8 manage &amp; monitor effectiveness of symptom </a:t>
            </a:r>
            <a:r>
              <a:rPr lang="en-GB" cap="none" dirty="0"/>
              <a:t>relief medication</a:t>
            </a:r>
          </a:p>
          <a:p>
            <a:r>
              <a:rPr lang="en-US" cap="none" dirty="0"/>
              <a:t>10.9 recognise &amp; respond to adverse or abnormal reactions to medications, &amp; when &amp; how to </a:t>
            </a:r>
            <a:r>
              <a:rPr lang="en-GB" cap="none" dirty="0"/>
              <a:t>escalate any concerns</a:t>
            </a:r>
          </a:p>
          <a:p>
            <a:r>
              <a:rPr lang="en-US" cap="none" dirty="0"/>
              <a:t>10.10 undertake safe storage, transportation &amp; disposal </a:t>
            </a:r>
            <a:r>
              <a:rPr lang="en-GB" cap="none" dirty="0"/>
              <a:t>of medicinal products</a:t>
            </a:r>
            <a:r>
              <a:rPr lang="en-GB" sz="2200" cap="non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29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A6CC-8B3D-4D8A-841D-E1AC9B67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PGD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E924-264B-4FBA-835B-35CFCB5F77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35853"/>
            <a:ext cx="10394707" cy="4051883"/>
          </a:xfrm>
        </p:spPr>
        <p:txBody>
          <a:bodyPr>
            <a:normAutofit lnSpcReduction="10000"/>
          </a:bodyPr>
          <a:lstStyle/>
          <a:p>
            <a:r>
              <a:rPr lang="en-GB" altLang="en-US" sz="2400" cap="none" dirty="0"/>
              <a:t>Patient group directive</a:t>
            </a:r>
          </a:p>
          <a:p>
            <a:r>
              <a:rPr lang="en-GB" altLang="en-US" sz="2400" cap="none" dirty="0"/>
              <a:t>Homogenous group of patients</a:t>
            </a:r>
          </a:p>
          <a:p>
            <a:r>
              <a:rPr lang="en-GB" altLang="en-US" sz="2400" cap="none" dirty="0"/>
              <a:t>Inclusion criteria</a:t>
            </a:r>
          </a:p>
          <a:p>
            <a:r>
              <a:rPr lang="en-GB" altLang="en-US" sz="2400" cap="none" dirty="0"/>
              <a:t>Supply and administration tool</a:t>
            </a:r>
          </a:p>
          <a:p>
            <a:r>
              <a:rPr lang="en-GB" altLang="en-US" sz="2400" cap="none" dirty="0"/>
              <a:t>Only available to registered professionals</a:t>
            </a:r>
          </a:p>
          <a:p>
            <a:r>
              <a:rPr lang="en-GB" altLang="en-US" sz="2400" cap="none" dirty="0"/>
              <a:t>NOT yet allowed by NA’s</a:t>
            </a:r>
          </a:p>
          <a:p>
            <a:pPr lvl="1"/>
            <a:r>
              <a:rPr lang="en-GB" altLang="en-US" cap="none" dirty="0">
                <a:hlinkClick r:id="rId2"/>
              </a:rPr>
              <a:t>Https://www.Nursingtimes.Net/news/workforce/associates-will-be-unable-to-administer-drugs-under-pgds/7023369.Article</a:t>
            </a:r>
            <a:r>
              <a:rPr lang="en-GB" altLang="en-US" cap="none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3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79CC-47D8-4486-9AB3-E78B59A0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Numeracy and Drug Calculations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18-ECDD-4910-B77B-384F72523E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50" y="2063396"/>
            <a:ext cx="10661057" cy="3311189"/>
          </a:xfrm>
        </p:spPr>
        <p:txBody>
          <a:bodyPr/>
          <a:lstStyle/>
          <a:p>
            <a:r>
              <a:rPr lang="en-GB" altLang="en-US" sz="2800" cap="none" dirty="0"/>
              <a:t>The need to be able to perform drug calculations to safely administer prescribed medicines</a:t>
            </a:r>
          </a:p>
          <a:p>
            <a:r>
              <a:rPr lang="en-GB" altLang="en-US" sz="2800" cap="none" dirty="0"/>
              <a:t>Challenging variety of entry level</a:t>
            </a:r>
          </a:p>
          <a:p>
            <a:r>
              <a:rPr lang="en-GB" altLang="en-US" sz="2800" cap="none" dirty="0"/>
              <a:t>Leading up to final year final module assessment which must be passed at 100%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4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8F38-1BF4-4591-86E4-3945E14B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2ACC-821F-4D27-834D-B65CA33215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sz="2800" cap="none" dirty="0">
                <a:hlinkClick r:id="rId2"/>
              </a:rPr>
              <a:t>NMC (2018) Standards for Nursing Associates https://www.nmc.org.uk/standards/nursing-associates/standards-for-nursing-associates/ </a:t>
            </a:r>
          </a:p>
          <a:p>
            <a:r>
              <a:rPr lang="en-GB" altLang="en-US" sz="2800" cap="none" dirty="0">
                <a:hlinkClick r:id="rId2"/>
              </a:rPr>
              <a:t>PGD Information Https://</a:t>
            </a:r>
            <a:r>
              <a:rPr lang="en-GB" altLang="en-US" sz="280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GB" altLang="en-US" sz="2800" cap="none" dirty="0">
                <a:hlinkClick r:id="rId2"/>
              </a:rPr>
              <a:t>.Nursingtimes.Net/news/workforce/associates-will-be-unable-to-administer-drugs-under-pgds/7023369.Article</a:t>
            </a:r>
            <a:r>
              <a:rPr lang="en-GB" altLang="en-US" sz="2800" cap="none" dirty="0"/>
              <a:t> </a:t>
            </a:r>
          </a:p>
          <a:p>
            <a:r>
              <a:rPr lang="en-GB" altLang="en-US" sz="2800" cap="none" dirty="0"/>
              <a:t>Advisory Guidance </a:t>
            </a:r>
            <a:r>
              <a:rPr lang="en-GB" altLang="en-US" sz="2800" cap="none" dirty="0">
                <a:hlinkClick r:id="rId3"/>
              </a:rPr>
              <a:t>https://www.hee.nhs.uk/sites/default/files/documents/FAQs%20-%20administration%20of%20medicines%20by%20nursing%20associates.pdf</a:t>
            </a:r>
            <a:endParaRPr lang="en-GB" altLang="en-US" sz="2800" cap="none" dirty="0"/>
          </a:p>
          <a:p>
            <a:endParaRPr lang="en-GB" altLang="en-US" sz="2800" cap="non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3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682E-C161-4E03-A865-2B595BD7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#</a:t>
            </a:r>
            <a:r>
              <a:rPr lang="en-GB" altLang="en-US" cap="none" dirty="0" err="1"/>
              <a:t>hellomynameis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89ABE-A7DF-4FC0-A07C-0890515CA9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altLang="en-US" sz="3200" cap="none" dirty="0"/>
              <a:t>Dr Debs Robertson</a:t>
            </a:r>
          </a:p>
          <a:p>
            <a:pPr lvl="1"/>
            <a:r>
              <a:rPr lang="en-GB" altLang="en-US" sz="3200" cap="none" dirty="0"/>
              <a:t>Lecturer </a:t>
            </a:r>
          </a:p>
          <a:p>
            <a:pPr lvl="1"/>
            <a:r>
              <a:rPr lang="en-GB" altLang="en-US" sz="3200" cap="none" dirty="0"/>
              <a:t>Nurse and pharmacologist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06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C1F7-2DDF-4ACE-9CE4-45381A09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Scope of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296E-32F6-43BB-8516-6CEFE7B8D4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336" y="2063396"/>
            <a:ext cx="11459361" cy="3311189"/>
          </a:xfrm>
        </p:spPr>
        <p:txBody>
          <a:bodyPr>
            <a:normAutofit/>
          </a:bodyPr>
          <a:lstStyle/>
          <a:p>
            <a:r>
              <a:rPr lang="en-US" sz="2800" cap="none" dirty="0"/>
              <a:t>Expectations for nursing associates who administer medicines to patients</a:t>
            </a:r>
          </a:p>
          <a:p>
            <a:r>
              <a:rPr lang="en-US" sz="2800" cap="none" dirty="0"/>
              <a:t>Ensure adequate levels of supervision are in place to support trainee nursing associates in the education and training of medicines management</a:t>
            </a:r>
          </a:p>
          <a:p>
            <a:r>
              <a:rPr lang="en-GB" sz="2800" cap="none" dirty="0"/>
              <a:t>Ensuring adherence to the 2018 guidance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67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A33B-76D8-4A6D-95CA-59E633D1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7051C-2CDD-42CA-98BE-E6654492CF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77798"/>
            <a:ext cx="10394707" cy="36967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3200" cap="none" dirty="0"/>
              <a:t>Medicines management is not a new concept</a:t>
            </a:r>
            <a:endParaRPr lang="en-GB" sz="3200" dirty="0"/>
          </a:p>
          <a:p>
            <a:pPr marL="0" indent="0">
              <a:buNone/>
              <a:defRPr/>
            </a:pPr>
            <a:r>
              <a:rPr lang="en-US" sz="3200" dirty="0"/>
              <a:t>	“</a:t>
            </a:r>
            <a:r>
              <a:rPr lang="en-US" sz="3200" i="1" cap="none" dirty="0"/>
              <a:t>The clinical, cost-effective and safe use of medicines to ensure patients get the maximum benefit from the medicines they need, while at the same time </a:t>
            </a:r>
            <a:r>
              <a:rPr lang="en-US" sz="3200" i="1" cap="none" dirty="0" err="1"/>
              <a:t>minimising</a:t>
            </a:r>
            <a:r>
              <a:rPr lang="en-US" sz="3200" i="1" cap="none" dirty="0"/>
              <a:t> potential harm</a:t>
            </a:r>
            <a:r>
              <a:rPr lang="en-US" sz="3200" cap="none" dirty="0"/>
              <a:t>.” </a:t>
            </a:r>
            <a:endParaRPr lang="en-US" sz="3200" dirty="0"/>
          </a:p>
          <a:p>
            <a:pPr marL="0" indent="0" algn="r">
              <a:buNone/>
              <a:defRPr/>
            </a:pPr>
            <a:r>
              <a:rPr lang="en-US" sz="3200" dirty="0"/>
              <a:t>(MHRA 2004)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75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B0B4-428F-4DF6-B652-8B1D59D9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NMC Support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E9684-F846-4187-A4F3-5B2B559FF6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060" y="2063396"/>
            <a:ext cx="10820448" cy="3311189"/>
          </a:xfrm>
        </p:spPr>
        <p:txBody>
          <a:bodyPr>
            <a:normAutofit/>
          </a:bodyPr>
          <a:lstStyle/>
          <a:p>
            <a:r>
              <a:rPr lang="en-GB" altLang="en-US" sz="3200" cap="none" dirty="0"/>
              <a:t>Integration of medicines management into pre-registration nursing standards from 2019</a:t>
            </a:r>
          </a:p>
          <a:p>
            <a:r>
              <a:rPr lang="en-GB" altLang="en-US" sz="3200" cap="none" dirty="0"/>
              <a:t>Part of the nursing associate role</a:t>
            </a:r>
          </a:p>
          <a:p>
            <a:r>
              <a:rPr lang="en-GB" sz="3200" cap="none" dirty="0"/>
              <a:t>Listed in proficiencies</a:t>
            </a:r>
          </a:p>
        </p:txBody>
      </p:sp>
    </p:spTree>
    <p:extLst>
      <p:ext uri="{BB962C8B-B14F-4D97-AF65-F5344CB8AC3E}">
        <p14:creationId xmlns:p14="http://schemas.microsoft.com/office/powerpoint/2010/main" val="360641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2E35-A520-4854-8B03-7F783A49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Role of the Nursing Associate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C9E6-38AF-40B3-9EDC-586BFB50D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4083257"/>
          </a:xfrm>
        </p:spPr>
        <p:txBody>
          <a:bodyPr>
            <a:normAutofit/>
          </a:bodyPr>
          <a:lstStyle/>
          <a:p>
            <a:r>
              <a:rPr lang="en-GB" altLang="en-US" sz="2800" cap="none" dirty="0"/>
              <a:t>Front line patient care</a:t>
            </a:r>
          </a:p>
          <a:p>
            <a:r>
              <a:rPr lang="en-GB" altLang="en-US" sz="2800" cap="none" dirty="0"/>
              <a:t>Patient assessment</a:t>
            </a:r>
          </a:p>
          <a:p>
            <a:r>
              <a:rPr lang="en-GB" altLang="en-US" sz="2800" cap="none" dirty="0"/>
              <a:t>Drug administration- including safe drug calculation</a:t>
            </a:r>
          </a:p>
          <a:p>
            <a:r>
              <a:rPr lang="en-GB" altLang="en-US" sz="2800" cap="none" dirty="0"/>
              <a:t>Part of a team</a:t>
            </a:r>
          </a:p>
          <a:p>
            <a:r>
              <a:rPr lang="en-GB" altLang="en-US" sz="2800" cap="none" dirty="0"/>
              <a:t>Patient safety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74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46F5-EDC7-45A0-B53D-59D57816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3FB2D-CE2F-42AF-A20A-A2BE550BF0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cap="none" dirty="0"/>
              <a:t>WILL be administering medicines</a:t>
            </a:r>
          </a:p>
          <a:p>
            <a:r>
              <a:rPr lang="en-GB" sz="3200" cap="none" dirty="0"/>
              <a:t>Guidance and regulation by NMC</a:t>
            </a:r>
          </a:p>
          <a:p>
            <a:r>
              <a:rPr lang="en-GB" sz="3200" cap="none" dirty="0"/>
              <a:t>Trust policy regarding further administration roles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65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A7A0-0A7E-4EA9-98A0-CC3C3B2D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88E-A9B2-4BCA-AECC-8761951B98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200" cap="none" dirty="0"/>
              <a:t>At Salford: Year 1 in University</a:t>
            </a:r>
          </a:p>
          <a:p>
            <a:pPr lvl="1"/>
            <a:r>
              <a:rPr lang="en-GB" sz="2200" cap="none" dirty="0"/>
              <a:t>Introduction to role in medicines management</a:t>
            </a:r>
          </a:p>
          <a:p>
            <a:pPr lvl="1"/>
            <a:r>
              <a:rPr lang="en-GB" sz="2200" cap="none" dirty="0"/>
              <a:t>Legal and professional aspects</a:t>
            </a:r>
          </a:p>
          <a:p>
            <a:pPr lvl="1"/>
            <a:r>
              <a:rPr lang="en-GB" sz="2200" cap="none" dirty="0"/>
              <a:t>Safe drug calculation</a:t>
            </a:r>
          </a:p>
          <a:p>
            <a:pPr lvl="1"/>
            <a:r>
              <a:rPr lang="en-GB" sz="2200" cap="none" dirty="0"/>
              <a:t>Assessment and administration</a:t>
            </a:r>
          </a:p>
          <a:p>
            <a:pPr lvl="1"/>
            <a:r>
              <a:rPr lang="en-GB" sz="2200" cap="none" dirty="0"/>
              <a:t>Monitoring and observation</a:t>
            </a:r>
          </a:p>
          <a:p>
            <a:pPr lvl="1"/>
            <a:r>
              <a:rPr lang="en-GB" sz="2200" cap="none" dirty="0"/>
              <a:t>Record keeping and reporting</a:t>
            </a:r>
          </a:p>
          <a:p>
            <a:pPr lvl="1"/>
            <a:endParaRPr lang="en-GB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EFB61-943E-40B1-A893-E031BFC381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2400" cap="none" dirty="0"/>
              <a:t>At Salford: Year 1 in Practice</a:t>
            </a:r>
          </a:p>
          <a:p>
            <a:pPr lvl="1"/>
            <a:r>
              <a:rPr lang="en-GB" sz="2400" cap="none" dirty="0"/>
              <a:t>Observation of drug rounds</a:t>
            </a:r>
          </a:p>
          <a:p>
            <a:pPr lvl="1"/>
            <a:r>
              <a:rPr lang="en-GB" sz="2400" cap="none" dirty="0"/>
              <a:t>Calculation practice</a:t>
            </a:r>
          </a:p>
          <a:p>
            <a:pPr lvl="1"/>
            <a:r>
              <a:rPr lang="en-GB" sz="2400" cap="none" dirty="0"/>
              <a:t>Identity checks</a:t>
            </a:r>
          </a:p>
          <a:p>
            <a:pPr lvl="1"/>
            <a:r>
              <a:rPr lang="en-GB" sz="2400" cap="none" dirty="0"/>
              <a:t>Patient assessment</a:t>
            </a:r>
          </a:p>
          <a:p>
            <a:pPr lvl="1"/>
            <a:r>
              <a:rPr lang="en-GB" sz="2400" cap="none" dirty="0"/>
              <a:t>Consent</a:t>
            </a:r>
          </a:p>
          <a:p>
            <a:pPr lvl="1"/>
            <a:endParaRPr lang="en-GB" cap="none" dirty="0"/>
          </a:p>
          <a:p>
            <a:pPr lvl="1"/>
            <a:endParaRPr lang="en-GB" cap="non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3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03A6-9E57-4CDC-BB1E-F83E5D6E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F458-F123-45F4-A0A9-C27A0447A0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cap="none" dirty="0"/>
              <a:t>At Salford: Year 2 in University</a:t>
            </a:r>
          </a:p>
          <a:p>
            <a:pPr lvl="1"/>
            <a:r>
              <a:rPr lang="en-GB" sz="2000" cap="none" dirty="0"/>
              <a:t>Pharmacokinetics</a:t>
            </a:r>
          </a:p>
          <a:p>
            <a:pPr lvl="1"/>
            <a:r>
              <a:rPr lang="en-GB" sz="2000" cap="none" dirty="0"/>
              <a:t>Pharmacodynamics</a:t>
            </a:r>
          </a:p>
          <a:p>
            <a:pPr lvl="1"/>
            <a:r>
              <a:rPr lang="en-GB" sz="2000" cap="none" dirty="0"/>
              <a:t>Therapeutics </a:t>
            </a:r>
          </a:p>
          <a:p>
            <a:pPr lvl="1"/>
            <a:r>
              <a:rPr lang="en-GB" sz="2000" cap="none" dirty="0"/>
              <a:t>Polypharmacy</a:t>
            </a:r>
          </a:p>
          <a:p>
            <a:pPr lvl="1"/>
            <a:r>
              <a:rPr lang="en-GB" sz="2000" cap="none" dirty="0"/>
              <a:t>Side effects and interactions</a:t>
            </a:r>
          </a:p>
          <a:p>
            <a:pPr lvl="1"/>
            <a:r>
              <a:rPr lang="en-GB" sz="2000" cap="none" dirty="0"/>
              <a:t>Allergies and adverse reactions</a:t>
            </a:r>
          </a:p>
          <a:p>
            <a:pPr lvl="1"/>
            <a:r>
              <a:rPr lang="en-GB" sz="2000" cap="none" dirty="0"/>
              <a:t>The drug round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A106-6836-4838-B8F3-7E19C3DCCD3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cap="none" dirty="0"/>
              <a:t>At Salford: Year 2 in Practice</a:t>
            </a:r>
          </a:p>
          <a:p>
            <a:pPr lvl="1"/>
            <a:r>
              <a:rPr lang="en-GB" sz="2000" cap="none" dirty="0"/>
              <a:t>Participation in drug rounds</a:t>
            </a:r>
          </a:p>
          <a:p>
            <a:pPr lvl="1"/>
            <a:r>
              <a:rPr lang="en-GB" sz="2000" cap="none" dirty="0"/>
              <a:t>Calculation and administration</a:t>
            </a:r>
          </a:p>
          <a:p>
            <a:pPr lvl="1"/>
            <a:r>
              <a:rPr lang="en-GB" sz="2000" cap="none" dirty="0"/>
              <a:t>Record keeping and reporting</a:t>
            </a:r>
          </a:p>
          <a:p>
            <a:pPr lvl="1"/>
            <a:r>
              <a:rPr lang="en-GB" sz="2000" cap="none" dirty="0"/>
              <a:t>Patient assessment and monitoring</a:t>
            </a:r>
          </a:p>
          <a:p>
            <a:pPr lvl="1"/>
            <a:r>
              <a:rPr lang="en-GB" sz="2000" cap="none" dirty="0"/>
              <a:t>Accountability</a:t>
            </a:r>
          </a:p>
          <a:p>
            <a:pPr lvl="1"/>
            <a:r>
              <a:rPr lang="en-GB" sz="2000" cap="none" dirty="0"/>
              <a:t>Safe storage and transportation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107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206</TotalTime>
  <Words>700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Medicines Management &amp; The Nursing Associate</vt:lpstr>
      <vt:lpstr>#hellomynameis</vt:lpstr>
      <vt:lpstr>Scope of Presentation</vt:lpstr>
      <vt:lpstr>Introduction</vt:lpstr>
      <vt:lpstr>NMC Support </vt:lpstr>
      <vt:lpstr>Role of the Nursing Associate</vt:lpstr>
      <vt:lpstr>Expectations</vt:lpstr>
      <vt:lpstr>Education &amp; Training</vt:lpstr>
      <vt:lpstr>Education &amp; Training</vt:lpstr>
      <vt:lpstr>Supervision</vt:lpstr>
      <vt:lpstr>Supervision</vt:lpstr>
      <vt:lpstr>2018 Guidance</vt:lpstr>
      <vt:lpstr>2018 Guidance- Skills Annexe B Procedural competencies required for administering medicines safely:</vt:lpstr>
      <vt:lpstr>2018 Guidance- Skills Annexe B Procedural competencies required for administering medicines safely</vt:lpstr>
      <vt:lpstr>PGD</vt:lpstr>
      <vt:lpstr>Numeracy and Drug Calculations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Medicines Management &amp; The Nursing Associate</dc:title>
  <dc:creator>Robertson Deborah</dc:creator>
  <cp:lastModifiedBy>Deborah Robertson</cp:lastModifiedBy>
  <cp:revision>10</cp:revision>
  <dcterms:created xsi:type="dcterms:W3CDTF">2018-12-14T17:44:39Z</dcterms:created>
  <dcterms:modified xsi:type="dcterms:W3CDTF">2021-02-16T12:33:36Z</dcterms:modified>
</cp:coreProperties>
</file>