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3" r:id="rId3"/>
    <p:sldId id="275" r:id="rId4"/>
    <p:sldId id="300" r:id="rId5"/>
    <p:sldId id="259" r:id="rId6"/>
    <p:sldId id="283" r:id="rId7"/>
    <p:sldId id="294" r:id="rId8"/>
    <p:sldId id="295" r:id="rId9"/>
    <p:sldId id="288" r:id="rId10"/>
    <p:sldId id="269" r:id="rId11"/>
    <p:sldId id="301" r:id="rId12"/>
    <p:sldId id="302" r:id="rId13"/>
    <p:sldId id="303" r:id="rId14"/>
    <p:sldId id="304" r:id="rId15"/>
    <p:sldId id="296" r:id="rId16"/>
    <p:sldId id="29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F7D3"/>
    <a:srgbClr val="35C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63"/>
    <p:restoredTop sz="94663"/>
  </p:normalViewPr>
  <p:slideViewPr>
    <p:cSldViewPr snapToGrid="0" snapToObjects="1">
      <p:cViewPr varScale="1">
        <p:scale>
          <a:sx n="76" d="100"/>
          <a:sy n="76" d="100"/>
        </p:scale>
        <p:origin x="200" y="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 FPA Membership numbers </a:t>
            </a:r>
          </a:p>
          <a:p>
            <a:pPr>
              <a:defRPr/>
            </a:pPr>
            <a:r>
              <a:rPr lang="en-GB" dirty="0"/>
              <a:t>Dec 15 – May</a:t>
            </a:r>
            <a:r>
              <a:rPr lang="en-GB" baseline="0" dirty="0"/>
              <a:t> 2021</a:t>
            </a:r>
            <a:endParaRPr lang="en-GB" dirty="0"/>
          </a:p>
        </c:rich>
      </c:tx>
      <c:layout>
        <c:manualLayout>
          <c:xMode val="edge"/>
          <c:yMode val="edge"/>
          <c:x val="0.29747844132989321"/>
          <c:y val="3.0605199379667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Qualifed PAs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189</c:v>
                </c:pt>
                <c:pt idx="1">
                  <c:v>287</c:v>
                </c:pt>
                <c:pt idx="2">
                  <c:v>444</c:v>
                </c:pt>
                <c:pt idx="3">
                  <c:v>873</c:v>
                </c:pt>
                <c:pt idx="4">
                  <c:v>1163</c:v>
                </c:pt>
                <c:pt idx="5">
                  <c:v>2100</c:v>
                </c:pt>
                <c:pt idx="6">
                  <c:v>2350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8-EF40-9D92-763112C4BE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 Students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100</c:v>
                </c:pt>
                <c:pt idx="1">
                  <c:v>465</c:v>
                </c:pt>
                <c:pt idx="2">
                  <c:v>846</c:v>
                </c:pt>
                <c:pt idx="3">
                  <c:v>855</c:v>
                </c:pt>
                <c:pt idx="4">
                  <c:v>700</c:v>
                </c:pt>
                <c:pt idx="5">
                  <c:v>850</c:v>
                </c:pt>
                <c:pt idx="6">
                  <c:v>1008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C8-EF40-9D92-763112C4B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3816392"/>
        <c:axId val="2113790872"/>
      </c:barChart>
      <c:catAx>
        <c:axId val="211381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790872"/>
        <c:crosses val="autoZero"/>
        <c:auto val="1"/>
        <c:lblAlgn val="ctr"/>
        <c:lblOffset val="100"/>
        <c:noMultiLvlLbl val="0"/>
      </c:catAx>
      <c:valAx>
        <c:axId val="211379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816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9ECF6-09AD-4949-9930-B29834D7A3AE}" type="doc">
      <dgm:prSet loTypeId="urn:microsoft.com/office/officeart/2008/layout/HorizontalMultiLevelHierarchy" loCatId="matrix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CB83CBB-EA2B-A64A-BFDE-5A2289F7AE6C}">
      <dgm:prSet/>
      <dgm:spPr/>
      <dgm:t>
        <a:bodyPr/>
        <a:lstStyle/>
        <a:p>
          <a:r>
            <a:rPr lang="en-US" dirty="0"/>
            <a:t>Public consultation closed June– Regulation reform but specific section (section 5) around bringing PA regulation in under GMC</a:t>
          </a:r>
          <a:endParaRPr lang="en-GB" dirty="0"/>
        </a:p>
      </dgm:t>
    </dgm:pt>
    <dgm:pt modelId="{178D703C-1B62-9348-84CE-495A04B8644B}" type="parTrans" cxnId="{0A66E459-0EC3-AF45-8371-A0213DAB897F}">
      <dgm:prSet/>
      <dgm:spPr/>
      <dgm:t>
        <a:bodyPr/>
        <a:lstStyle/>
        <a:p>
          <a:endParaRPr lang="en-GB"/>
        </a:p>
      </dgm:t>
    </dgm:pt>
    <dgm:pt modelId="{65DC32C2-A831-C543-AA9C-0065F5050123}" type="sibTrans" cxnId="{0A66E459-0EC3-AF45-8371-A0213DAB897F}">
      <dgm:prSet/>
      <dgm:spPr/>
      <dgm:t>
        <a:bodyPr/>
        <a:lstStyle/>
        <a:p>
          <a:endParaRPr lang="en-GB"/>
        </a:p>
      </dgm:t>
    </dgm:pt>
    <dgm:pt modelId="{97040A18-EE7C-E543-91B1-B5CB9EE7E8F3}">
      <dgm:prSet/>
      <dgm:spPr/>
      <dgm:t>
        <a:bodyPr/>
        <a:lstStyle/>
        <a:p>
          <a:r>
            <a:rPr lang="en-US" dirty="0"/>
            <a:t>Regulation will bring protected title, QA for PA courses, as well as potential for other opportunities such as prescribing</a:t>
          </a:r>
          <a:endParaRPr lang="en-GB" dirty="0"/>
        </a:p>
      </dgm:t>
    </dgm:pt>
    <dgm:pt modelId="{F0FC26D3-8F0B-C744-B97F-BF3A33C166B9}" type="parTrans" cxnId="{417715CF-EC96-0C4E-9D62-18F8C7FFEBA1}">
      <dgm:prSet/>
      <dgm:spPr/>
      <dgm:t>
        <a:bodyPr/>
        <a:lstStyle/>
        <a:p>
          <a:endParaRPr lang="en-GB"/>
        </a:p>
      </dgm:t>
    </dgm:pt>
    <dgm:pt modelId="{564EF8F4-BF50-404E-972D-EA45254EA9D5}" type="sibTrans" cxnId="{417715CF-EC96-0C4E-9D62-18F8C7FFEBA1}">
      <dgm:prSet/>
      <dgm:spPr/>
      <dgm:t>
        <a:bodyPr/>
        <a:lstStyle/>
        <a:p>
          <a:endParaRPr lang="en-GB"/>
        </a:p>
      </dgm:t>
    </dgm:pt>
    <dgm:pt modelId="{8FC6C951-0706-5C4D-B3E9-F44C428F83B0}">
      <dgm:prSet/>
      <dgm:spPr/>
      <dgm:t>
        <a:bodyPr/>
        <a:lstStyle/>
        <a:p>
          <a:r>
            <a:rPr lang="en-GB" dirty="0"/>
            <a:t>Regulation</a:t>
          </a:r>
        </a:p>
      </dgm:t>
    </dgm:pt>
    <dgm:pt modelId="{71AFF7A2-FABA-AB47-A86D-CC75455ECDF5}" type="parTrans" cxnId="{A6F7CE9B-449F-FF4B-A343-24D9BE5395A6}">
      <dgm:prSet/>
      <dgm:spPr/>
      <dgm:t>
        <a:bodyPr/>
        <a:lstStyle/>
        <a:p>
          <a:endParaRPr lang="en-GB"/>
        </a:p>
      </dgm:t>
    </dgm:pt>
    <dgm:pt modelId="{A18069A8-43E5-854A-A44E-EF8DE1CB363F}" type="sibTrans" cxnId="{A6F7CE9B-449F-FF4B-A343-24D9BE5395A6}">
      <dgm:prSet/>
      <dgm:spPr/>
      <dgm:t>
        <a:bodyPr/>
        <a:lstStyle/>
        <a:p>
          <a:endParaRPr lang="en-GB"/>
        </a:p>
      </dgm:t>
    </dgm:pt>
    <dgm:pt modelId="{532D9E87-0B69-284E-8586-6FF249EF9B6B}">
      <dgm:prSet/>
      <dgm:spPr/>
      <dgm:t>
        <a:bodyPr/>
        <a:lstStyle/>
        <a:p>
          <a:r>
            <a:rPr lang="en-US" dirty="0"/>
            <a:t>Current timeframe shows statutory regulation coming into play for PAs in the “latter half of 2022”</a:t>
          </a:r>
          <a:endParaRPr lang="en-GB" dirty="0"/>
        </a:p>
      </dgm:t>
    </dgm:pt>
    <dgm:pt modelId="{F09A665C-CD60-A444-BEB3-93F1D1A11BE0}" type="sibTrans" cxnId="{8AAF86BB-A53D-1842-A065-0576BC6C0C23}">
      <dgm:prSet/>
      <dgm:spPr/>
      <dgm:t>
        <a:bodyPr/>
        <a:lstStyle/>
        <a:p>
          <a:endParaRPr lang="en-GB"/>
        </a:p>
      </dgm:t>
    </dgm:pt>
    <dgm:pt modelId="{3910CA98-BB3E-894A-9753-04112023FCD2}" type="parTrans" cxnId="{8AAF86BB-A53D-1842-A065-0576BC6C0C23}">
      <dgm:prSet/>
      <dgm:spPr/>
      <dgm:t>
        <a:bodyPr/>
        <a:lstStyle/>
        <a:p>
          <a:endParaRPr lang="en-GB"/>
        </a:p>
      </dgm:t>
    </dgm:pt>
    <dgm:pt modelId="{F62547C4-BD35-7F43-8432-F302A237BCEF}" type="pres">
      <dgm:prSet presAssocID="{4719ECF6-09AD-4949-9930-B29834D7A3A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3838A9C-8369-4C4E-821E-CEB1EEED5417}" type="pres">
      <dgm:prSet presAssocID="{8FC6C951-0706-5C4D-B3E9-F44C428F83B0}" presName="root1" presStyleCnt="0"/>
      <dgm:spPr/>
    </dgm:pt>
    <dgm:pt modelId="{052BEB08-E117-D742-9E52-092E4861B4CF}" type="pres">
      <dgm:prSet presAssocID="{8FC6C951-0706-5C4D-B3E9-F44C428F83B0}" presName="LevelOneTextNode" presStyleLbl="node0" presStyleIdx="0" presStyleCnt="1" custLinFactX="-100000" custLinFactNeighborX="-159144" custLinFactNeighborY="538">
        <dgm:presLayoutVars>
          <dgm:chPref val="3"/>
        </dgm:presLayoutVars>
      </dgm:prSet>
      <dgm:spPr/>
    </dgm:pt>
    <dgm:pt modelId="{8FAC2B80-3ACC-C844-9BEA-56FADB30510A}" type="pres">
      <dgm:prSet presAssocID="{8FC6C951-0706-5C4D-B3E9-F44C428F83B0}" presName="level2hierChild" presStyleCnt="0"/>
      <dgm:spPr/>
    </dgm:pt>
    <dgm:pt modelId="{221289E0-EA00-9249-8FAD-38B7A50FB9A0}" type="pres">
      <dgm:prSet presAssocID="{3910CA98-BB3E-894A-9753-04112023FCD2}" presName="conn2-1" presStyleLbl="parChTrans1D2" presStyleIdx="0" presStyleCnt="3"/>
      <dgm:spPr/>
    </dgm:pt>
    <dgm:pt modelId="{0A515A88-6724-4E4D-9256-75619C1D01B3}" type="pres">
      <dgm:prSet presAssocID="{3910CA98-BB3E-894A-9753-04112023FCD2}" presName="connTx" presStyleLbl="parChTrans1D2" presStyleIdx="0" presStyleCnt="3"/>
      <dgm:spPr/>
    </dgm:pt>
    <dgm:pt modelId="{297E2E95-D423-8F41-B897-FDB155868BFE}" type="pres">
      <dgm:prSet presAssocID="{532D9E87-0B69-284E-8586-6FF249EF9B6B}" presName="root2" presStyleCnt="0"/>
      <dgm:spPr/>
    </dgm:pt>
    <dgm:pt modelId="{7689934F-D8A9-2949-8B3E-E2F3657FC1C2}" type="pres">
      <dgm:prSet presAssocID="{532D9E87-0B69-284E-8586-6FF249EF9B6B}" presName="LevelTwoTextNode" presStyleLbl="node2" presStyleIdx="0" presStyleCnt="3" custScaleX="153643">
        <dgm:presLayoutVars>
          <dgm:chPref val="3"/>
        </dgm:presLayoutVars>
      </dgm:prSet>
      <dgm:spPr/>
    </dgm:pt>
    <dgm:pt modelId="{7DE79A54-E592-5843-A7CE-0E215FE40CF9}" type="pres">
      <dgm:prSet presAssocID="{532D9E87-0B69-284E-8586-6FF249EF9B6B}" presName="level3hierChild" presStyleCnt="0"/>
      <dgm:spPr/>
    </dgm:pt>
    <dgm:pt modelId="{AF92C784-B2EB-6C49-853C-C114F09D1B22}" type="pres">
      <dgm:prSet presAssocID="{178D703C-1B62-9348-84CE-495A04B8644B}" presName="conn2-1" presStyleLbl="parChTrans1D2" presStyleIdx="1" presStyleCnt="3"/>
      <dgm:spPr/>
    </dgm:pt>
    <dgm:pt modelId="{C66C03C4-F4C5-9646-BCE5-522DB4B5F06D}" type="pres">
      <dgm:prSet presAssocID="{178D703C-1B62-9348-84CE-495A04B8644B}" presName="connTx" presStyleLbl="parChTrans1D2" presStyleIdx="1" presStyleCnt="3"/>
      <dgm:spPr/>
    </dgm:pt>
    <dgm:pt modelId="{9575F4DF-F601-0448-9969-556530157CBF}" type="pres">
      <dgm:prSet presAssocID="{6CB83CBB-EA2B-A64A-BFDE-5A2289F7AE6C}" presName="root2" presStyleCnt="0"/>
      <dgm:spPr/>
    </dgm:pt>
    <dgm:pt modelId="{AEFA2016-1710-FA4F-A387-518EE2154FFA}" type="pres">
      <dgm:prSet presAssocID="{6CB83CBB-EA2B-A64A-BFDE-5A2289F7AE6C}" presName="LevelTwoTextNode" presStyleLbl="node2" presStyleIdx="1" presStyleCnt="3" custScaleX="155068">
        <dgm:presLayoutVars>
          <dgm:chPref val="3"/>
        </dgm:presLayoutVars>
      </dgm:prSet>
      <dgm:spPr/>
    </dgm:pt>
    <dgm:pt modelId="{F3E31F01-11E7-104E-9776-EF21B73B2744}" type="pres">
      <dgm:prSet presAssocID="{6CB83CBB-EA2B-A64A-BFDE-5A2289F7AE6C}" presName="level3hierChild" presStyleCnt="0"/>
      <dgm:spPr/>
    </dgm:pt>
    <dgm:pt modelId="{4BBA870B-64C4-B94F-AD19-01D6F81EF151}" type="pres">
      <dgm:prSet presAssocID="{F0FC26D3-8F0B-C744-B97F-BF3A33C166B9}" presName="conn2-1" presStyleLbl="parChTrans1D2" presStyleIdx="2" presStyleCnt="3"/>
      <dgm:spPr/>
    </dgm:pt>
    <dgm:pt modelId="{C2D5BD7D-C14D-D046-AED6-71B28CC9709E}" type="pres">
      <dgm:prSet presAssocID="{F0FC26D3-8F0B-C744-B97F-BF3A33C166B9}" presName="connTx" presStyleLbl="parChTrans1D2" presStyleIdx="2" presStyleCnt="3"/>
      <dgm:spPr/>
    </dgm:pt>
    <dgm:pt modelId="{C939C2EA-6E77-CB45-A771-7B13080A42BE}" type="pres">
      <dgm:prSet presAssocID="{97040A18-EE7C-E543-91B1-B5CB9EE7E8F3}" presName="root2" presStyleCnt="0"/>
      <dgm:spPr/>
    </dgm:pt>
    <dgm:pt modelId="{DABA5D9C-772E-F74A-B9C5-CEB27A3FAC9E}" type="pres">
      <dgm:prSet presAssocID="{97040A18-EE7C-E543-91B1-B5CB9EE7E8F3}" presName="LevelTwoTextNode" presStyleLbl="node2" presStyleIdx="2" presStyleCnt="3" custScaleX="155068">
        <dgm:presLayoutVars>
          <dgm:chPref val="3"/>
        </dgm:presLayoutVars>
      </dgm:prSet>
      <dgm:spPr/>
    </dgm:pt>
    <dgm:pt modelId="{F388EF48-F63F-9F4B-A580-8DEA1F7DC92F}" type="pres">
      <dgm:prSet presAssocID="{97040A18-EE7C-E543-91B1-B5CB9EE7E8F3}" presName="level3hierChild" presStyleCnt="0"/>
      <dgm:spPr/>
    </dgm:pt>
  </dgm:ptLst>
  <dgm:cxnLst>
    <dgm:cxn modelId="{299B2F09-4974-B546-80A6-60DBCA7671DE}" type="presOf" srcId="{3910CA98-BB3E-894A-9753-04112023FCD2}" destId="{0A515A88-6724-4E4D-9256-75619C1D01B3}" srcOrd="1" destOrd="0" presId="urn:microsoft.com/office/officeart/2008/layout/HorizontalMultiLevelHierarchy"/>
    <dgm:cxn modelId="{0A66E459-0EC3-AF45-8371-A0213DAB897F}" srcId="{8FC6C951-0706-5C4D-B3E9-F44C428F83B0}" destId="{6CB83CBB-EA2B-A64A-BFDE-5A2289F7AE6C}" srcOrd="1" destOrd="0" parTransId="{178D703C-1B62-9348-84CE-495A04B8644B}" sibTransId="{65DC32C2-A831-C543-AA9C-0065F5050123}"/>
    <dgm:cxn modelId="{249EF772-39BC-3146-B38D-B743FBC9B4CF}" type="presOf" srcId="{4719ECF6-09AD-4949-9930-B29834D7A3AE}" destId="{F62547C4-BD35-7F43-8432-F302A237BCEF}" srcOrd="0" destOrd="0" presId="urn:microsoft.com/office/officeart/2008/layout/HorizontalMultiLevelHierarchy"/>
    <dgm:cxn modelId="{20871885-E73C-9C4F-9C86-7063D756CF74}" type="presOf" srcId="{F0FC26D3-8F0B-C744-B97F-BF3A33C166B9}" destId="{C2D5BD7D-C14D-D046-AED6-71B28CC9709E}" srcOrd="1" destOrd="0" presId="urn:microsoft.com/office/officeart/2008/layout/HorizontalMultiLevelHierarchy"/>
    <dgm:cxn modelId="{FFA1DC8C-C7D0-E24F-936A-5133DC1413EE}" type="presOf" srcId="{532D9E87-0B69-284E-8586-6FF249EF9B6B}" destId="{7689934F-D8A9-2949-8B3E-E2F3657FC1C2}" srcOrd="0" destOrd="0" presId="urn:microsoft.com/office/officeart/2008/layout/HorizontalMultiLevelHierarchy"/>
    <dgm:cxn modelId="{A6F7CE9B-449F-FF4B-A343-24D9BE5395A6}" srcId="{4719ECF6-09AD-4949-9930-B29834D7A3AE}" destId="{8FC6C951-0706-5C4D-B3E9-F44C428F83B0}" srcOrd="0" destOrd="0" parTransId="{71AFF7A2-FABA-AB47-A86D-CC75455ECDF5}" sibTransId="{A18069A8-43E5-854A-A44E-EF8DE1CB363F}"/>
    <dgm:cxn modelId="{FBE354A8-61D0-204C-864A-E0791F86581C}" type="presOf" srcId="{97040A18-EE7C-E543-91B1-B5CB9EE7E8F3}" destId="{DABA5D9C-772E-F74A-B9C5-CEB27A3FAC9E}" srcOrd="0" destOrd="0" presId="urn:microsoft.com/office/officeart/2008/layout/HorizontalMultiLevelHierarchy"/>
    <dgm:cxn modelId="{A29CCAB9-0513-5E49-B887-70A8078F21CC}" type="presOf" srcId="{178D703C-1B62-9348-84CE-495A04B8644B}" destId="{AF92C784-B2EB-6C49-853C-C114F09D1B22}" srcOrd="0" destOrd="0" presId="urn:microsoft.com/office/officeart/2008/layout/HorizontalMultiLevelHierarchy"/>
    <dgm:cxn modelId="{8AAF86BB-A53D-1842-A065-0576BC6C0C23}" srcId="{8FC6C951-0706-5C4D-B3E9-F44C428F83B0}" destId="{532D9E87-0B69-284E-8586-6FF249EF9B6B}" srcOrd="0" destOrd="0" parTransId="{3910CA98-BB3E-894A-9753-04112023FCD2}" sibTransId="{F09A665C-CD60-A444-BEB3-93F1D1A11BE0}"/>
    <dgm:cxn modelId="{D96306C6-4287-244C-AAA8-4DAB7CA5283F}" type="presOf" srcId="{3910CA98-BB3E-894A-9753-04112023FCD2}" destId="{221289E0-EA00-9249-8FAD-38B7A50FB9A0}" srcOrd="0" destOrd="0" presId="urn:microsoft.com/office/officeart/2008/layout/HorizontalMultiLevelHierarchy"/>
    <dgm:cxn modelId="{417715CF-EC96-0C4E-9D62-18F8C7FFEBA1}" srcId="{8FC6C951-0706-5C4D-B3E9-F44C428F83B0}" destId="{97040A18-EE7C-E543-91B1-B5CB9EE7E8F3}" srcOrd="2" destOrd="0" parTransId="{F0FC26D3-8F0B-C744-B97F-BF3A33C166B9}" sibTransId="{564EF8F4-BF50-404E-972D-EA45254EA9D5}"/>
    <dgm:cxn modelId="{CD3F18D0-320C-4B4C-8370-12C23E181ECB}" type="presOf" srcId="{8FC6C951-0706-5C4D-B3E9-F44C428F83B0}" destId="{052BEB08-E117-D742-9E52-092E4861B4CF}" srcOrd="0" destOrd="0" presId="urn:microsoft.com/office/officeart/2008/layout/HorizontalMultiLevelHierarchy"/>
    <dgm:cxn modelId="{0D0857D0-D0C3-1749-B480-1A24D9EF66A3}" type="presOf" srcId="{F0FC26D3-8F0B-C744-B97F-BF3A33C166B9}" destId="{4BBA870B-64C4-B94F-AD19-01D6F81EF151}" srcOrd="0" destOrd="0" presId="urn:microsoft.com/office/officeart/2008/layout/HorizontalMultiLevelHierarchy"/>
    <dgm:cxn modelId="{F38521DB-43D6-D948-8679-36AED8DDE552}" type="presOf" srcId="{6CB83CBB-EA2B-A64A-BFDE-5A2289F7AE6C}" destId="{AEFA2016-1710-FA4F-A387-518EE2154FFA}" srcOrd="0" destOrd="0" presId="urn:microsoft.com/office/officeart/2008/layout/HorizontalMultiLevelHierarchy"/>
    <dgm:cxn modelId="{BB92D9E4-942F-EB42-9182-5F5638ABDDBB}" type="presOf" srcId="{178D703C-1B62-9348-84CE-495A04B8644B}" destId="{C66C03C4-F4C5-9646-BCE5-522DB4B5F06D}" srcOrd="1" destOrd="0" presId="urn:microsoft.com/office/officeart/2008/layout/HorizontalMultiLevelHierarchy"/>
    <dgm:cxn modelId="{AD6DB61C-2E56-6242-9006-4B2295D227C1}" type="presParOf" srcId="{F62547C4-BD35-7F43-8432-F302A237BCEF}" destId="{03838A9C-8369-4C4E-821E-CEB1EEED5417}" srcOrd="0" destOrd="0" presId="urn:microsoft.com/office/officeart/2008/layout/HorizontalMultiLevelHierarchy"/>
    <dgm:cxn modelId="{E5BE6EA1-FA51-4F42-8CFE-FB42245FF019}" type="presParOf" srcId="{03838A9C-8369-4C4E-821E-CEB1EEED5417}" destId="{052BEB08-E117-D742-9E52-092E4861B4CF}" srcOrd="0" destOrd="0" presId="urn:microsoft.com/office/officeart/2008/layout/HorizontalMultiLevelHierarchy"/>
    <dgm:cxn modelId="{8BC16148-E8D9-A748-9BF7-65AD6579D592}" type="presParOf" srcId="{03838A9C-8369-4C4E-821E-CEB1EEED5417}" destId="{8FAC2B80-3ACC-C844-9BEA-56FADB30510A}" srcOrd="1" destOrd="0" presId="urn:microsoft.com/office/officeart/2008/layout/HorizontalMultiLevelHierarchy"/>
    <dgm:cxn modelId="{85679EE7-7811-8544-8C6C-A0BABCBE16F2}" type="presParOf" srcId="{8FAC2B80-3ACC-C844-9BEA-56FADB30510A}" destId="{221289E0-EA00-9249-8FAD-38B7A50FB9A0}" srcOrd="0" destOrd="0" presId="urn:microsoft.com/office/officeart/2008/layout/HorizontalMultiLevelHierarchy"/>
    <dgm:cxn modelId="{FA1AA15B-97CE-AA47-8C57-86B72AE865E3}" type="presParOf" srcId="{221289E0-EA00-9249-8FAD-38B7A50FB9A0}" destId="{0A515A88-6724-4E4D-9256-75619C1D01B3}" srcOrd="0" destOrd="0" presId="urn:microsoft.com/office/officeart/2008/layout/HorizontalMultiLevelHierarchy"/>
    <dgm:cxn modelId="{4D2BD8F3-5829-294D-B9BC-5B3AFBFD729B}" type="presParOf" srcId="{8FAC2B80-3ACC-C844-9BEA-56FADB30510A}" destId="{297E2E95-D423-8F41-B897-FDB155868BFE}" srcOrd="1" destOrd="0" presId="urn:microsoft.com/office/officeart/2008/layout/HorizontalMultiLevelHierarchy"/>
    <dgm:cxn modelId="{6BF7D861-C936-B343-9E52-C39DDBFB6D49}" type="presParOf" srcId="{297E2E95-D423-8F41-B897-FDB155868BFE}" destId="{7689934F-D8A9-2949-8B3E-E2F3657FC1C2}" srcOrd="0" destOrd="0" presId="urn:microsoft.com/office/officeart/2008/layout/HorizontalMultiLevelHierarchy"/>
    <dgm:cxn modelId="{57BBDF24-686D-9D47-964D-A877B027454D}" type="presParOf" srcId="{297E2E95-D423-8F41-B897-FDB155868BFE}" destId="{7DE79A54-E592-5843-A7CE-0E215FE40CF9}" srcOrd="1" destOrd="0" presId="urn:microsoft.com/office/officeart/2008/layout/HorizontalMultiLevelHierarchy"/>
    <dgm:cxn modelId="{D971C63F-A8EA-1F48-BC68-F38F7C58F559}" type="presParOf" srcId="{8FAC2B80-3ACC-C844-9BEA-56FADB30510A}" destId="{AF92C784-B2EB-6C49-853C-C114F09D1B22}" srcOrd="2" destOrd="0" presId="urn:microsoft.com/office/officeart/2008/layout/HorizontalMultiLevelHierarchy"/>
    <dgm:cxn modelId="{174FA88E-F9AB-4242-9FC1-8A3A26E18C3E}" type="presParOf" srcId="{AF92C784-B2EB-6C49-853C-C114F09D1B22}" destId="{C66C03C4-F4C5-9646-BCE5-522DB4B5F06D}" srcOrd="0" destOrd="0" presId="urn:microsoft.com/office/officeart/2008/layout/HorizontalMultiLevelHierarchy"/>
    <dgm:cxn modelId="{C1DE051B-25A7-C441-AC57-812D932E4867}" type="presParOf" srcId="{8FAC2B80-3ACC-C844-9BEA-56FADB30510A}" destId="{9575F4DF-F601-0448-9969-556530157CBF}" srcOrd="3" destOrd="0" presId="urn:microsoft.com/office/officeart/2008/layout/HorizontalMultiLevelHierarchy"/>
    <dgm:cxn modelId="{F9AB0920-198D-0D4D-A84A-C9026DCFB36B}" type="presParOf" srcId="{9575F4DF-F601-0448-9969-556530157CBF}" destId="{AEFA2016-1710-FA4F-A387-518EE2154FFA}" srcOrd="0" destOrd="0" presId="urn:microsoft.com/office/officeart/2008/layout/HorizontalMultiLevelHierarchy"/>
    <dgm:cxn modelId="{27C83481-FBD8-D74D-BEB4-437B7AD8677A}" type="presParOf" srcId="{9575F4DF-F601-0448-9969-556530157CBF}" destId="{F3E31F01-11E7-104E-9776-EF21B73B2744}" srcOrd="1" destOrd="0" presId="urn:microsoft.com/office/officeart/2008/layout/HorizontalMultiLevelHierarchy"/>
    <dgm:cxn modelId="{5489A6D4-EBFA-3349-A20E-2C446FCC44C4}" type="presParOf" srcId="{8FAC2B80-3ACC-C844-9BEA-56FADB30510A}" destId="{4BBA870B-64C4-B94F-AD19-01D6F81EF151}" srcOrd="4" destOrd="0" presId="urn:microsoft.com/office/officeart/2008/layout/HorizontalMultiLevelHierarchy"/>
    <dgm:cxn modelId="{A95DE440-0F28-6E44-8500-4C4581832B80}" type="presParOf" srcId="{4BBA870B-64C4-B94F-AD19-01D6F81EF151}" destId="{C2D5BD7D-C14D-D046-AED6-71B28CC9709E}" srcOrd="0" destOrd="0" presId="urn:microsoft.com/office/officeart/2008/layout/HorizontalMultiLevelHierarchy"/>
    <dgm:cxn modelId="{A72CFB20-7F52-EC46-8E76-36E6E0396B16}" type="presParOf" srcId="{8FAC2B80-3ACC-C844-9BEA-56FADB30510A}" destId="{C939C2EA-6E77-CB45-A771-7B13080A42BE}" srcOrd="5" destOrd="0" presId="urn:microsoft.com/office/officeart/2008/layout/HorizontalMultiLevelHierarchy"/>
    <dgm:cxn modelId="{E872F461-1E6A-094F-ADB0-D770761358DC}" type="presParOf" srcId="{C939C2EA-6E77-CB45-A771-7B13080A42BE}" destId="{DABA5D9C-772E-F74A-B9C5-CEB27A3FAC9E}" srcOrd="0" destOrd="0" presId="urn:microsoft.com/office/officeart/2008/layout/HorizontalMultiLevelHierarchy"/>
    <dgm:cxn modelId="{24A556EE-8CAA-4442-81F9-4306A48AE96D}" type="presParOf" srcId="{C939C2EA-6E77-CB45-A771-7B13080A42BE}" destId="{F388EF48-F63F-9F4B-A580-8DEA1F7DC92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A870B-64C4-B94F-AD19-01D6F81EF151}">
      <dsp:nvSpPr>
        <dsp:cNvPr id="0" name=""/>
        <dsp:cNvSpPr/>
      </dsp:nvSpPr>
      <dsp:spPr>
        <a:xfrm>
          <a:off x="931337" y="2450887"/>
          <a:ext cx="1586112" cy="1164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3056" y="0"/>
              </a:lnTo>
              <a:lnTo>
                <a:pt x="793056" y="1164171"/>
              </a:lnTo>
              <a:lnTo>
                <a:pt x="1586112" y="1164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1675205" y="2983785"/>
        <a:ext cx="98374" cy="98374"/>
      </dsp:txXfrm>
    </dsp:sp>
    <dsp:sp modelId="{AF92C784-B2EB-6C49-853C-C114F09D1B22}">
      <dsp:nvSpPr>
        <dsp:cNvPr id="0" name=""/>
        <dsp:cNvSpPr/>
      </dsp:nvSpPr>
      <dsp:spPr>
        <a:xfrm>
          <a:off x="931337" y="2405167"/>
          <a:ext cx="15861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58611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684740" y="2411234"/>
        <a:ext cx="79305" cy="79305"/>
      </dsp:txXfrm>
    </dsp:sp>
    <dsp:sp modelId="{221289E0-EA00-9249-8FAD-38B7A50FB9A0}">
      <dsp:nvSpPr>
        <dsp:cNvPr id="0" name=""/>
        <dsp:cNvSpPr/>
      </dsp:nvSpPr>
      <dsp:spPr>
        <a:xfrm>
          <a:off x="931337" y="1286715"/>
          <a:ext cx="1586112" cy="1164171"/>
        </a:xfrm>
        <a:custGeom>
          <a:avLst/>
          <a:gdLst/>
          <a:ahLst/>
          <a:cxnLst/>
          <a:rect l="0" t="0" r="0" b="0"/>
          <a:pathLst>
            <a:path>
              <a:moveTo>
                <a:pt x="0" y="1164171"/>
              </a:moveTo>
              <a:lnTo>
                <a:pt x="793056" y="1164171"/>
              </a:lnTo>
              <a:lnTo>
                <a:pt x="793056" y="0"/>
              </a:lnTo>
              <a:lnTo>
                <a:pt x="158611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1675205" y="1819613"/>
        <a:ext cx="98374" cy="98374"/>
      </dsp:txXfrm>
    </dsp:sp>
    <dsp:sp modelId="{052BEB08-E117-D742-9E52-092E4861B4CF}">
      <dsp:nvSpPr>
        <dsp:cNvPr id="0" name=""/>
        <dsp:cNvSpPr/>
      </dsp:nvSpPr>
      <dsp:spPr>
        <a:xfrm rot="16200000">
          <a:off x="-1985218" y="1985218"/>
          <a:ext cx="4901774" cy="931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100" kern="1200" dirty="0"/>
            <a:t>Regulation</a:t>
          </a:r>
        </a:p>
      </dsp:txBody>
      <dsp:txXfrm>
        <a:off x="-1985218" y="1985218"/>
        <a:ext cx="4901774" cy="931337"/>
      </dsp:txXfrm>
    </dsp:sp>
    <dsp:sp modelId="{7689934F-D8A9-2949-8B3E-E2F3657FC1C2}">
      <dsp:nvSpPr>
        <dsp:cNvPr id="0" name=""/>
        <dsp:cNvSpPr/>
      </dsp:nvSpPr>
      <dsp:spPr>
        <a:xfrm>
          <a:off x="2517449" y="821047"/>
          <a:ext cx="4693464" cy="931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Current timeframe shows statutory regulation coming into play for PAs in the “latter half of 2022”</a:t>
          </a:r>
          <a:endParaRPr lang="en-GB" sz="1600" kern="1200" dirty="0"/>
        </a:p>
      </dsp:txBody>
      <dsp:txXfrm>
        <a:off x="2517449" y="821047"/>
        <a:ext cx="4693464" cy="931337"/>
      </dsp:txXfrm>
    </dsp:sp>
    <dsp:sp modelId="{AEFA2016-1710-FA4F-A387-518EE2154FFA}">
      <dsp:nvSpPr>
        <dsp:cNvPr id="0" name=""/>
        <dsp:cNvSpPr/>
      </dsp:nvSpPr>
      <dsp:spPr>
        <a:xfrm>
          <a:off x="2517449" y="1985218"/>
          <a:ext cx="4736994" cy="931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Public consultation closed June– Regulation reform but specific section (section 5) around bringing PA regulation in under GMC</a:t>
          </a:r>
          <a:endParaRPr lang="en-GB" sz="1600" kern="1200" dirty="0"/>
        </a:p>
      </dsp:txBody>
      <dsp:txXfrm>
        <a:off x="2517449" y="1985218"/>
        <a:ext cx="4736994" cy="931337"/>
      </dsp:txXfrm>
    </dsp:sp>
    <dsp:sp modelId="{DABA5D9C-772E-F74A-B9C5-CEB27A3FAC9E}">
      <dsp:nvSpPr>
        <dsp:cNvPr id="0" name=""/>
        <dsp:cNvSpPr/>
      </dsp:nvSpPr>
      <dsp:spPr>
        <a:xfrm>
          <a:off x="2517449" y="3149389"/>
          <a:ext cx="4736994" cy="931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Regulation will bring protected title, QA for PA courses, as well as potential for other opportunities such as prescribing</a:t>
          </a:r>
          <a:endParaRPr lang="en-GB" sz="1600" kern="1200" dirty="0"/>
        </a:p>
      </dsp:txBody>
      <dsp:txXfrm>
        <a:off x="2517449" y="3149389"/>
        <a:ext cx="4736994" cy="93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C5F42-70F1-AB45-8231-56EAE428331C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212DE-638B-FE4D-B0F8-BA0C0BDE4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9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029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61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311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618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204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3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7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1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8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9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6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8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8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194B1-9698-F54B-B59A-F7C214D8DC3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81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194B1-9698-F54B-B59A-F7C214D8DC3A}" type="datetimeFigureOut">
              <a:rPr lang="en-US" smtClean="0"/>
              <a:t>6/18/21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10147-E1B9-F443-AAA2-25647C1A4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4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fparcp.co.uk/covid-19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PA_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25289"/>
            <a:ext cx="7772400" cy="1887901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The future of the PA profession in the UK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13190"/>
            <a:ext cx="6400800" cy="14700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Kate Straughton, President, FPA</a:t>
            </a:r>
          </a:p>
        </p:txBody>
      </p:sp>
    </p:spTree>
    <p:extLst>
      <p:ext uri="{BB962C8B-B14F-4D97-AF65-F5344CB8AC3E}">
        <p14:creationId xmlns:p14="http://schemas.microsoft.com/office/powerpoint/2010/main" val="35160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PA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29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97" y="1044685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But what impact does that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997" y="2085976"/>
            <a:ext cx="8229600" cy="404588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Add continuity</a:t>
            </a:r>
          </a:p>
          <a:p>
            <a:r>
              <a:rPr lang="en-US" dirty="0"/>
              <a:t>Act as additional resource for other staff members, patients, relatives…</a:t>
            </a:r>
          </a:p>
          <a:p>
            <a:r>
              <a:rPr lang="en-US" dirty="0"/>
              <a:t>Can help to free up junior doctors to get to teaching or clinics</a:t>
            </a:r>
          </a:p>
          <a:p>
            <a:r>
              <a:rPr lang="en-US" dirty="0"/>
              <a:t>More experienced PAs can support junior doctors in clinical setting, teach them, provide stability</a:t>
            </a:r>
          </a:p>
          <a:p>
            <a:r>
              <a:rPr lang="en-US" dirty="0"/>
              <a:t>Concern re ‘stealing teaching opportunities’, ‘cherry picking jobs’ </a:t>
            </a:r>
          </a:p>
          <a:p>
            <a:r>
              <a:rPr lang="en-US" dirty="0"/>
              <a:t>Evidence shows junior doctor training is not negatively impacted by having a PA </a:t>
            </a:r>
            <a:r>
              <a:rPr lang="en-US" baseline="30000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205771-5B67-E747-B019-2285137245DC}"/>
              </a:ext>
            </a:extLst>
          </p:cNvPr>
          <p:cNvSpPr txBox="1"/>
          <p:nvPr/>
        </p:nvSpPr>
        <p:spPr>
          <a:xfrm>
            <a:off x="343740" y="6233320"/>
            <a:ext cx="9136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4. Roberts S et al. Experience of the impact of physician associates on postgraduate medical training: A mixed methods exploratory study . </a:t>
            </a:r>
            <a:r>
              <a:rPr lang="en-GB" sz="1400" dirty="0"/>
              <a:t>Clinical Medicine 2019 Vol 19, No 1: 4–10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645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PA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2934" cy="68580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FD1C2D-BB3D-F24A-B33F-33C06BCF4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920183"/>
              </p:ext>
            </p:extLst>
          </p:nvPr>
        </p:nvGraphicFramePr>
        <p:xfrm>
          <a:off x="796997" y="1230086"/>
          <a:ext cx="8229600" cy="4901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4854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PA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29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97" y="1044685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Career Progression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997" y="2085976"/>
            <a:ext cx="8229600" cy="4045884"/>
          </a:xfrm>
        </p:spPr>
        <p:txBody>
          <a:bodyPr>
            <a:normAutofit/>
          </a:bodyPr>
          <a:lstStyle/>
          <a:p>
            <a:r>
              <a:rPr lang="en-US" dirty="0"/>
              <a:t>“Lack of Progression” for PA profession</a:t>
            </a:r>
          </a:p>
          <a:p>
            <a:r>
              <a:rPr lang="en-US" dirty="0"/>
              <a:t>Career Framework in development</a:t>
            </a:r>
          </a:p>
          <a:p>
            <a:r>
              <a:rPr lang="en-US" dirty="0"/>
              <a:t>National Job Profiles</a:t>
            </a:r>
          </a:p>
          <a:p>
            <a:r>
              <a:rPr lang="en-US" dirty="0"/>
              <a:t>Portfolio or equivalent</a:t>
            </a:r>
          </a:p>
          <a:p>
            <a:r>
              <a:rPr lang="en-US" dirty="0"/>
              <a:t>Additional avenues – research, education, management, leadership, national representation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PA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29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97" y="1044685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997" y="2085976"/>
            <a:ext cx="8229600" cy="4045884"/>
          </a:xfrm>
        </p:spPr>
        <p:txBody>
          <a:bodyPr>
            <a:normAutofit/>
          </a:bodyPr>
          <a:lstStyle/>
          <a:p>
            <a:r>
              <a:rPr lang="en-US" dirty="0"/>
              <a:t>Flexible generalist medical workforce</a:t>
            </a:r>
          </a:p>
          <a:p>
            <a:r>
              <a:rPr lang="en-US" dirty="0"/>
              <a:t>Institutional continuity</a:t>
            </a:r>
          </a:p>
          <a:p>
            <a:r>
              <a:rPr lang="en-US" dirty="0">
                <a:hlinkClick r:id="rId3"/>
              </a:rPr>
              <a:t>https://www.fparcp.co.uk/covid-19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BB15AD-DE01-3641-AC2B-C7BF3C7E1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46" y="501752"/>
            <a:ext cx="7957457" cy="2530439"/>
          </a:xfrm>
          <a:prstGeom prst="rect">
            <a:avLst/>
          </a:prstGeom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B8A8A58-ED78-CC4D-8792-EF3CE1C1A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512" y="3088012"/>
            <a:ext cx="5743646" cy="3353748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BD25F1E-D1B5-9742-A593-9D144FBD9B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2300" y="1090905"/>
            <a:ext cx="5743647" cy="3344552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8E654F5-DE58-7245-81F8-F5F6B27411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644" y="1370697"/>
            <a:ext cx="6143480" cy="2371638"/>
          </a:xfrm>
          <a:prstGeom prst="rect">
            <a:avLst/>
          </a:prstGeom>
        </p:spPr>
      </p:pic>
      <p:pic>
        <p:nvPicPr>
          <p:cNvPr id="17" name="Picture 16" descr="Text, letter&#10;&#10;Description automatically generated">
            <a:extLst>
              <a:ext uri="{FF2B5EF4-FFF2-40B4-BE49-F238E27FC236}">
                <a16:creationId xmlns:a16="http://schemas.microsoft.com/office/drawing/2014/main" id="{92C27191-6413-2C44-A89A-A541F4B0EC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2844" y="4022127"/>
            <a:ext cx="5578428" cy="2572021"/>
          </a:xfrm>
          <a:prstGeom prst="rect">
            <a:avLst/>
          </a:prstGeom>
        </p:spPr>
      </p:pic>
      <p:pic>
        <p:nvPicPr>
          <p:cNvPr id="19" name="Picture 18" descr="A picture containing person, indoor, person, standing&#10;&#10;Description automatically generated">
            <a:extLst>
              <a:ext uri="{FF2B5EF4-FFF2-40B4-BE49-F238E27FC236}">
                <a16:creationId xmlns:a16="http://schemas.microsoft.com/office/drawing/2014/main" id="{C1B9E13E-1BC2-1C43-AF7E-415394D60F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893" y="1512138"/>
            <a:ext cx="2880289" cy="3456347"/>
          </a:xfrm>
          <a:prstGeom prst="rect">
            <a:avLst/>
          </a:prstGeom>
        </p:spPr>
      </p:pic>
      <p:pic>
        <p:nvPicPr>
          <p:cNvPr id="7" name="Picture 6" descr="A group of people wearing medals&#10;&#10;Description automatically generated with medium confidence">
            <a:extLst>
              <a:ext uri="{FF2B5EF4-FFF2-40B4-BE49-F238E27FC236}">
                <a16:creationId xmlns:a16="http://schemas.microsoft.com/office/drawing/2014/main" id="{3FE33F93-B366-784D-A086-263BAC9907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2358" y="3532187"/>
            <a:ext cx="3181120" cy="311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PA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29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97" y="1044685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997" y="2085976"/>
            <a:ext cx="8229600" cy="4045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www.fparcp.co.uk</a:t>
            </a:r>
            <a:r>
              <a:rPr lang="en-US" dirty="0"/>
              <a:t>/covid-19</a:t>
            </a:r>
          </a:p>
        </p:txBody>
      </p:sp>
    </p:spTree>
    <p:extLst>
      <p:ext uri="{BB962C8B-B14F-4D97-AF65-F5344CB8AC3E}">
        <p14:creationId xmlns:p14="http://schemas.microsoft.com/office/powerpoint/2010/main" val="243510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C96748AF-2581-2F4A-BCAA-1B69920B7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0" name="Google Shape;510;p24"/>
          <p:cNvSpPr/>
          <p:nvPr/>
        </p:nvSpPr>
        <p:spPr>
          <a:xfrm>
            <a:off x="3357563" y="1396603"/>
            <a:ext cx="2431256" cy="4073128"/>
          </a:xfrm>
          <a:custGeom>
            <a:avLst/>
            <a:gdLst/>
            <a:ahLst/>
            <a:cxnLst/>
            <a:rect l="l" t="t" r="r" b="b"/>
            <a:pathLst>
              <a:path w="841" h="1408" extrusionOk="0">
                <a:moveTo>
                  <a:pt x="421" y="704"/>
                </a:moveTo>
                <a:cubicBezTo>
                  <a:pt x="421" y="704"/>
                  <a:pt x="221" y="631"/>
                  <a:pt x="122" y="434"/>
                </a:cubicBezTo>
                <a:cubicBezTo>
                  <a:pt x="0" y="191"/>
                  <a:pt x="67" y="0"/>
                  <a:pt x="67" y="0"/>
                </a:cubicBezTo>
                <a:moveTo>
                  <a:pt x="421" y="704"/>
                </a:moveTo>
                <a:cubicBezTo>
                  <a:pt x="421" y="704"/>
                  <a:pt x="620" y="631"/>
                  <a:pt x="719" y="434"/>
                </a:cubicBezTo>
                <a:cubicBezTo>
                  <a:pt x="841" y="191"/>
                  <a:pt x="774" y="0"/>
                  <a:pt x="774" y="0"/>
                </a:cubicBezTo>
                <a:moveTo>
                  <a:pt x="774" y="1408"/>
                </a:moveTo>
                <a:cubicBezTo>
                  <a:pt x="774" y="1408"/>
                  <a:pt x="841" y="1217"/>
                  <a:pt x="719" y="974"/>
                </a:cubicBezTo>
                <a:cubicBezTo>
                  <a:pt x="620" y="777"/>
                  <a:pt x="421" y="704"/>
                  <a:pt x="421" y="704"/>
                </a:cubicBezTo>
                <a:moveTo>
                  <a:pt x="421" y="704"/>
                </a:moveTo>
                <a:cubicBezTo>
                  <a:pt x="421" y="704"/>
                  <a:pt x="221" y="777"/>
                  <a:pt x="122" y="974"/>
                </a:cubicBezTo>
                <a:cubicBezTo>
                  <a:pt x="0" y="1217"/>
                  <a:pt x="67" y="1408"/>
                  <a:pt x="67" y="1408"/>
                </a:cubicBezTo>
              </a:path>
            </a:pathLst>
          </a:custGeom>
          <a:noFill/>
          <a:ln w="223825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1" name="Google Shape;511;p24"/>
          <p:cNvCxnSpPr/>
          <p:nvPr/>
        </p:nvCxnSpPr>
        <p:spPr>
          <a:xfrm>
            <a:off x="4187428" y="2833688"/>
            <a:ext cx="757238" cy="0"/>
          </a:xfrm>
          <a:prstGeom prst="straightConnector1">
            <a:avLst/>
          </a:prstGeom>
          <a:noFill/>
          <a:ln w="147625" cap="rnd" cmpd="sng">
            <a:solidFill>
              <a:srgbClr val="8C133F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2" name="Google Shape;512;p24"/>
          <p:cNvCxnSpPr/>
          <p:nvPr/>
        </p:nvCxnSpPr>
        <p:spPr>
          <a:xfrm>
            <a:off x="3918346" y="2443163"/>
            <a:ext cx="1309688" cy="0"/>
          </a:xfrm>
          <a:prstGeom prst="straightConnector1">
            <a:avLst/>
          </a:prstGeom>
          <a:noFill/>
          <a:ln w="134925" cap="rnd" cmpd="sng">
            <a:solidFill>
              <a:srgbClr val="E24E5A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3" name="Google Shape;513;p24"/>
          <p:cNvCxnSpPr/>
          <p:nvPr/>
        </p:nvCxnSpPr>
        <p:spPr>
          <a:xfrm>
            <a:off x="3799284" y="2056209"/>
            <a:ext cx="1546622" cy="0"/>
          </a:xfrm>
          <a:prstGeom prst="straightConnector1">
            <a:avLst/>
          </a:prstGeom>
          <a:noFill/>
          <a:ln w="139700" cap="rnd" cmpd="sng">
            <a:solidFill>
              <a:srgbClr val="FF943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4" name="Google Shape;514;p24"/>
          <p:cNvCxnSpPr/>
          <p:nvPr/>
        </p:nvCxnSpPr>
        <p:spPr>
          <a:xfrm>
            <a:off x="3799284" y="4810125"/>
            <a:ext cx="1546622" cy="0"/>
          </a:xfrm>
          <a:prstGeom prst="straightConnector1">
            <a:avLst/>
          </a:prstGeom>
          <a:noFill/>
          <a:ln w="139700" cap="rnd" cmpd="sng">
            <a:solidFill>
              <a:srgbClr val="69D1DA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5" name="Google Shape;515;p24"/>
          <p:cNvCxnSpPr/>
          <p:nvPr/>
        </p:nvCxnSpPr>
        <p:spPr>
          <a:xfrm>
            <a:off x="3768328" y="1665684"/>
            <a:ext cx="1609725" cy="0"/>
          </a:xfrm>
          <a:prstGeom prst="straightConnector1">
            <a:avLst/>
          </a:prstGeom>
          <a:noFill/>
          <a:ln w="134925" cap="rnd" cmpd="sng">
            <a:solidFill>
              <a:srgbClr val="FFCC5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6" name="Google Shape;516;p24"/>
          <p:cNvCxnSpPr/>
          <p:nvPr/>
        </p:nvCxnSpPr>
        <p:spPr>
          <a:xfrm rot="10800000">
            <a:off x="4201715" y="4031456"/>
            <a:ext cx="757238" cy="0"/>
          </a:xfrm>
          <a:prstGeom prst="straightConnector1">
            <a:avLst/>
          </a:prstGeom>
          <a:noFill/>
          <a:ln w="147625" cap="rnd" cmpd="sng">
            <a:solidFill>
              <a:srgbClr val="09538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7" name="Google Shape;517;p24"/>
          <p:cNvCxnSpPr/>
          <p:nvPr/>
        </p:nvCxnSpPr>
        <p:spPr>
          <a:xfrm rot="10800000">
            <a:off x="3918346" y="4421981"/>
            <a:ext cx="1309688" cy="0"/>
          </a:xfrm>
          <a:prstGeom prst="straightConnector1">
            <a:avLst/>
          </a:prstGeom>
          <a:noFill/>
          <a:ln w="134925" cap="rnd" cmpd="sng">
            <a:solidFill>
              <a:srgbClr val="39B3E3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518" name="Google Shape;518;p24"/>
          <p:cNvCxnSpPr/>
          <p:nvPr/>
        </p:nvCxnSpPr>
        <p:spPr>
          <a:xfrm rot="10800000">
            <a:off x="3768328" y="5200650"/>
            <a:ext cx="1609725" cy="0"/>
          </a:xfrm>
          <a:prstGeom prst="straightConnector1">
            <a:avLst/>
          </a:prstGeom>
          <a:noFill/>
          <a:ln w="134925" cap="rnd" cmpd="sng">
            <a:solidFill>
              <a:srgbClr val="69DAAB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19" name="Google Shape;519;p24"/>
          <p:cNvSpPr txBox="1"/>
          <p:nvPr/>
        </p:nvSpPr>
        <p:spPr>
          <a:xfrm>
            <a:off x="487094" y="4854685"/>
            <a:ext cx="1611488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095380"/>
              </a:buClr>
              <a:buSzPts val="1800"/>
            </a:pPr>
            <a:r>
              <a:rPr lang="en-US" sz="1350" b="1" dirty="0">
                <a:solidFill>
                  <a:srgbClr val="0953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E-portfolio and other resources to support education and development</a:t>
            </a:r>
            <a:endParaRPr lang="en-US" sz="1350" dirty="0"/>
          </a:p>
        </p:txBody>
      </p:sp>
      <p:sp>
        <p:nvSpPr>
          <p:cNvPr id="520" name="Google Shape;520;p24"/>
          <p:cNvSpPr txBox="1"/>
          <p:nvPr/>
        </p:nvSpPr>
        <p:spPr>
          <a:xfrm>
            <a:off x="7056834" y="4836319"/>
            <a:ext cx="1600072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8C133F"/>
              </a:buClr>
              <a:buSzPts val="1800"/>
            </a:pPr>
            <a:r>
              <a:rPr lang="en-US" sz="1350" b="1" dirty="0">
                <a:solidFill>
                  <a:srgbClr val="8C133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More regional representation for members</a:t>
            </a:r>
            <a:endParaRPr sz="1350" dirty="0"/>
          </a:p>
        </p:txBody>
      </p:sp>
      <p:sp>
        <p:nvSpPr>
          <p:cNvPr id="521" name="Google Shape;521;p24"/>
          <p:cNvSpPr txBox="1"/>
          <p:nvPr/>
        </p:nvSpPr>
        <p:spPr>
          <a:xfrm>
            <a:off x="7056833" y="3667125"/>
            <a:ext cx="1760595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E24E5A"/>
              </a:buClr>
              <a:buSzPts val="1800"/>
            </a:pPr>
            <a:r>
              <a:rPr lang="en-US" sz="1350" b="1" dirty="0">
                <a:solidFill>
                  <a:srgbClr val="E24E5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Increased research about the UK PA role and working as part of the team</a:t>
            </a:r>
            <a:endParaRPr sz="1350" dirty="0"/>
          </a:p>
        </p:txBody>
      </p:sp>
      <p:sp>
        <p:nvSpPr>
          <p:cNvPr id="522" name="Google Shape;522;p24"/>
          <p:cNvSpPr txBox="1"/>
          <p:nvPr/>
        </p:nvSpPr>
        <p:spPr>
          <a:xfrm>
            <a:off x="487094" y="3759132"/>
            <a:ext cx="1611488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39B3E3"/>
              </a:buClr>
              <a:buSzPts val="1800"/>
            </a:pPr>
            <a:r>
              <a:rPr lang="en-US" sz="1350" b="1" dirty="0">
                <a:solidFill>
                  <a:srgbClr val="39B3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Work towards prescribing rights</a:t>
            </a:r>
            <a:endParaRPr sz="1350" dirty="0"/>
          </a:p>
        </p:txBody>
      </p:sp>
      <p:sp>
        <p:nvSpPr>
          <p:cNvPr id="523" name="Google Shape;523;p24"/>
          <p:cNvSpPr txBox="1"/>
          <p:nvPr/>
        </p:nvSpPr>
        <p:spPr>
          <a:xfrm>
            <a:off x="7056834" y="2498478"/>
            <a:ext cx="1260872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9430"/>
              </a:buClr>
              <a:buSzPts val="1800"/>
            </a:pPr>
            <a:r>
              <a:rPr lang="en-US" sz="1350" b="1" dirty="0">
                <a:solidFill>
                  <a:srgbClr val="FF943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Ensuring patients are informed of the PA role </a:t>
            </a:r>
            <a:endParaRPr lang="en-US" sz="1350" dirty="0"/>
          </a:p>
        </p:txBody>
      </p:sp>
      <p:sp>
        <p:nvSpPr>
          <p:cNvPr id="531" name="Google Shape;531;p24"/>
          <p:cNvSpPr txBox="1"/>
          <p:nvPr/>
        </p:nvSpPr>
        <p:spPr>
          <a:xfrm>
            <a:off x="7056835" y="1398278"/>
            <a:ext cx="1640681" cy="30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7BE48"/>
              </a:buClr>
              <a:buSzPts val="1800"/>
            </a:pPr>
            <a:r>
              <a:rPr lang="en-US" sz="1350" b="1" dirty="0">
                <a:solidFill>
                  <a:srgbClr val="F7BE4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International recognition</a:t>
            </a:r>
            <a:endParaRPr sz="1350" dirty="0"/>
          </a:p>
        </p:txBody>
      </p:sp>
      <p:sp>
        <p:nvSpPr>
          <p:cNvPr id="532" name="Google Shape;532;p24"/>
          <p:cNvSpPr txBox="1"/>
          <p:nvPr/>
        </p:nvSpPr>
        <p:spPr>
          <a:xfrm>
            <a:off x="389333" y="1384101"/>
            <a:ext cx="1713311" cy="40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69DAAB"/>
              </a:buClr>
              <a:buSzPts val="1800"/>
            </a:pPr>
            <a:r>
              <a:rPr lang="en-US" sz="1350" b="1" dirty="0">
                <a:solidFill>
                  <a:srgbClr val="69DAA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Statutory Regulation with GMC</a:t>
            </a:r>
            <a:endParaRPr sz="1350" dirty="0"/>
          </a:p>
        </p:txBody>
      </p:sp>
      <p:sp>
        <p:nvSpPr>
          <p:cNvPr id="533" name="Google Shape;533;p24"/>
          <p:cNvSpPr txBox="1"/>
          <p:nvPr/>
        </p:nvSpPr>
        <p:spPr>
          <a:xfrm>
            <a:off x="2132409" y="4700587"/>
            <a:ext cx="908447" cy="114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95380"/>
              </a:buClr>
              <a:buSzPts val="8100"/>
            </a:pPr>
            <a:r>
              <a:rPr lang="en-US" sz="6075">
                <a:solidFill>
                  <a:srgbClr val="09538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1350"/>
          </a:p>
        </p:txBody>
      </p:sp>
      <p:sp>
        <p:nvSpPr>
          <p:cNvPr id="534" name="Google Shape;534;p24"/>
          <p:cNvSpPr txBox="1"/>
          <p:nvPr/>
        </p:nvSpPr>
        <p:spPr>
          <a:xfrm>
            <a:off x="6571060" y="4699397"/>
            <a:ext cx="878681" cy="110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8C133F"/>
              </a:buClr>
              <a:buSzPts val="7900"/>
            </a:pPr>
            <a:r>
              <a:rPr lang="en-US" sz="5925">
                <a:solidFill>
                  <a:srgbClr val="8C133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sz="1350"/>
          </a:p>
        </p:txBody>
      </p:sp>
      <p:sp>
        <p:nvSpPr>
          <p:cNvPr id="535" name="Google Shape;535;p24"/>
          <p:cNvSpPr txBox="1"/>
          <p:nvPr/>
        </p:nvSpPr>
        <p:spPr>
          <a:xfrm>
            <a:off x="6542484" y="3525441"/>
            <a:ext cx="910828" cy="110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E24E5A"/>
              </a:buClr>
              <a:buSzPts val="7900"/>
            </a:pPr>
            <a:r>
              <a:rPr lang="en-US" sz="5925">
                <a:solidFill>
                  <a:srgbClr val="E24E5A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1350"/>
          </a:p>
        </p:txBody>
      </p:sp>
      <p:sp>
        <p:nvSpPr>
          <p:cNvPr id="536" name="Google Shape;536;p24"/>
          <p:cNvSpPr txBox="1"/>
          <p:nvPr/>
        </p:nvSpPr>
        <p:spPr>
          <a:xfrm>
            <a:off x="2160984" y="3511153"/>
            <a:ext cx="913209" cy="114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39B3E3"/>
              </a:buClr>
              <a:buSzPts val="8100"/>
            </a:pPr>
            <a:r>
              <a:rPr lang="en-US" sz="6075">
                <a:solidFill>
                  <a:srgbClr val="39B3E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1350"/>
          </a:p>
        </p:txBody>
      </p:sp>
      <p:sp>
        <p:nvSpPr>
          <p:cNvPr id="537" name="Google Shape;537;p24"/>
          <p:cNvSpPr txBox="1"/>
          <p:nvPr/>
        </p:nvSpPr>
        <p:spPr>
          <a:xfrm>
            <a:off x="6542484" y="2339578"/>
            <a:ext cx="870347" cy="110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9430"/>
              </a:buClr>
              <a:buSzPts val="7900"/>
            </a:pPr>
            <a:r>
              <a:rPr lang="en-US" sz="5925">
                <a:solidFill>
                  <a:srgbClr val="FF943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 sz="1350"/>
          </a:p>
        </p:txBody>
      </p:sp>
      <p:sp>
        <p:nvSpPr>
          <p:cNvPr id="538" name="Google Shape;538;p24"/>
          <p:cNvSpPr txBox="1"/>
          <p:nvPr/>
        </p:nvSpPr>
        <p:spPr>
          <a:xfrm>
            <a:off x="2160984" y="2322909"/>
            <a:ext cx="922734" cy="114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69D1DA"/>
              </a:buClr>
              <a:buSzPts val="8100"/>
            </a:pPr>
            <a:r>
              <a:rPr lang="en-US" sz="6075" dirty="0">
                <a:solidFill>
                  <a:srgbClr val="79F7D3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1350" dirty="0">
              <a:solidFill>
                <a:srgbClr val="79F7D3"/>
              </a:solidFill>
            </a:endParaRPr>
          </a:p>
        </p:txBody>
      </p:sp>
      <p:sp>
        <p:nvSpPr>
          <p:cNvPr id="539" name="Google Shape;539;p24"/>
          <p:cNvSpPr txBox="1"/>
          <p:nvPr/>
        </p:nvSpPr>
        <p:spPr>
          <a:xfrm>
            <a:off x="6519863" y="1147763"/>
            <a:ext cx="922734" cy="110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CC5E"/>
              </a:buClr>
              <a:buSzPts val="7900"/>
            </a:pPr>
            <a:r>
              <a:rPr lang="en-US" sz="5925">
                <a:solidFill>
                  <a:srgbClr val="FFCC5E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1350"/>
          </a:p>
        </p:txBody>
      </p:sp>
      <p:sp>
        <p:nvSpPr>
          <p:cNvPr id="540" name="Google Shape;540;p24"/>
          <p:cNvSpPr txBox="1"/>
          <p:nvPr/>
        </p:nvSpPr>
        <p:spPr>
          <a:xfrm>
            <a:off x="2201465" y="1133475"/>
            <a:ext cx="760809" cy="114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69DAAB"/>
              </a:buClr>
              <a:buSzPts val="8100"/>
            </a:pPr>
            <a:r>
              <a:rPr lang="en-US" sz="6075">
                <a:solidFill>
                  <a:srgbClr val="69DAAB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5F0D72-53F0-C64F-8BE8-4B15BFA5977C}"/>
              </a:ext>
            </a:extLst>
          </p:cNvPr>
          <p:cNvSpPr txBox="1"/>
          <p:nvPr/>
        </p:nvSpPr>
        <p:spPr>
          <a:xfrm>
            <a:off x="5290458" y="315686"/>
            <a:ext cx="340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Moving Forward</a:t>
            </a:r>
          </a:p>
        </p:txBody>
      </p:sp>
      <p:sp>
        <p:nvSpPr>
          <p:cNvPr id="44" name="Google Shape;532;p24">
            <a:extLst>
              <a:ext uri="{FF2B5EF4-FFF2-40B4-BE49-F238E27FC236}">
                <a16:creationId xmlns:a16="http://schemas.microsoft.com/office/drawing/2014/main" id="{8F159A8E-7B4E-4841-8AC9-0D632D5D0D96}"/>
              </a:ext>
            </a:extLst>
          </p:cNvPr>
          <p:cNvSpPr txBox="1"/>
          <p:nvPr/>
        </p:nvSpPr>
        <p:spPr>
          <a:xfrm>
            <a:off x="389333" y="2569963"/>
            <a:ext cx="1713311" cy="40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69DAAB"/>
              </a:buClr>
              <a:buSzPts val="1800"/>
            </a:pPr>
            <a:r>
              <a:rPr lang="en-GB" sz="1350" b="1" dirty="0">
                <a:solidFill>
                  <a:srgbClr val="79F7D3"/>
                </a:solidFill>
                <a:latin typeface="Open Sans SemiBold"/>
                <a:ea typeface="Open Sans SemiBold"/>
                <a:cs typeface="Open Sans SemiBold"/>
              </a:rPr>
              <a:t>Career Framework to support progression</a:t>
            </a:r>
            <a:endParaRPr sz="1350" b="1" dirty="0">
              <a:solidFill>
                <a:srgbClr val="79F7D3"/>
              </a:solidFill>
              <a:latin typeface="Open Sans SemiBold"/>
              <a:ea typeface="Open Sans SemiBold"/>
              <a:cs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2809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PA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29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24" y="1501885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997" y="2840019"/>
            <a:ext cx="8229600" cy="32918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err="1"/>
              <a:t>kate.straughton@rcplondon.ac.uk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 		@</a:t>
            </a:r>
            <a:r>
              <a:rPr lang="en-GB" dirty="0" err="1"/>
              <a:t>KateStraughton</a:t>
            </a:r>
            <a:r>
              <a:rPr lang="en-GB" dirty="0"/>
              <a:t>	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err="1"/>
              <a:t>fpa@rcp.ac.uk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		@FPARCP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AF42E1-5803-F540-87F2-B5A6DAB6E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434" y="3429000"/>
            <a:ext cx="484096" cy="484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DE4480-278D-0B4C-BD8C-CA3EE2912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434" y="5000808"/>
            <a:ext cx="484096" cy="48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4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A37287E2-7001-E34E-BB6F-159BFC008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52" name="Google Shape;852;p36"/>
          <p:cNvSpPr/>
          <p:nvPr/>
        </p:nvSpPr>
        <p:spPr>
          <a:xfrm>
            <a:off x="802481" y="2381250"/>
            <a:ext cx="965597" cy="966788"/>
          </a:xfrm>
          <a:prstGeom prst="ellipse">
            <a:avLst/>
          </a:prstGeom>
          <a:solidFill>
            <a:srgbClr val="FFBC5E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36"/>
          <p:cNvSpPr/>
          <p:nvPr/>
        </p:nvSpPr>
        <p:spPr>
          <a:xfrm>
            <a:off x="2126457" y="3518296"/>
            <a:ext cx="969169" cy="965597"/>
          </a:xfrm>
          <a:prstGeom prst="ellipse">
            <a:avLst/>
          </a:prstGeom>
          <a:solidFill>
            <a:srgbClr val="E24E5A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36"/>
          <p:cNvSpPr/>
          <p:nvPr/>
        </p:nvSpPr>
        <p:spPr>
          <a:xfrm>
            <a:off x="3452812" y="2381250"/>
            <a:ext cx="965597" cy="966788"/>
          </a:xfrm>
          <a:prstGeom prst="ellipse">
            <a:avLst/>
          </a:prstGeom>
          <a:solidFill>
            <a:srgbClr val="8C133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36"/>
          <p:cNvSpPr/>
          <p:nvPr/>
        </p:nvSpPr>
        <p:spPr>
          <a:xfrm>
            <a:off x="4780359" y="3518296"/>
            <a:ext cx="965597" cy="965597"/>
          </a:xfrm>
          <a:prstGeom prst="ellipse">
            <a:avLst/>
          </a:prstGeom>
          <a:solidFill>
            <a:srgbClr val="69D1DA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36"/>
          <p:cNvSpPr/>
          <p:nvPr/>
        </p:nvSpPr>
        <p:spPr>
          <a:xfrm>
            <a:off x="6103144" y="2381250"/>
            <a:ext cx="969169" cy="966788"/>
          </a:xfrm>
          <a:prstGeom prst="ellipse">
            <a:avLst/>
          </a:prstGeom>
          <a:solidFill>
            <a:srgbClr val="34B2E3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36"/>
          <p:cNvSpPr/>
          <p:nvPr/>
        </p:nvSpPr>
        <p:spPr>
          <a:xfrm>
            <a:off x="7430690" y="3518296"/>
            <a:ext cx="965597" cy="965597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36"/>
          <p:cNvSpPr/>
          <p:nvPr/>
        </p:nvSpPr>
        <p:spPr>
          <a:xfrm>
            <a:off x="1525191" y="3031332"/>
            <a:ext cx="844153" cy="806053"/>
          </a:xfrm>
          <a:custGeom>
            <a:avLst/>
            <a:gdLst/>
            <a:ahLst/>
            <a:cxnLst/>
            <a:rect l="l" t="t" r="r" b="b"/>
            <a:pathLst>
              <a:path w="264" h="252" extrusionOk="0">
                <a:moveTo>
                  <a:pt x="264" y="152"/>
                </a:moveTo>
                <a:cubicBezTo>
                  <a:pt x="172" y="142"/>
                  <a:pt x="111" y="89"/>
                  <a:pt x="86" y="0"/>
                </a:cubicBezTo>
                <a:cubicBezTo>
                  <a:pt x="72" y="43"/>
                  <a:pt x="41" y="79"/>
                  <a:pt x="0" y="100"/>
                </a:cubicBezTo>
                <a:cubicBezTo>
                  <a:pt x="93" y="110"/>
                  <a:pt x="154" y="162"/>
                  <a:pt x="178" y="252"/>
                </a:cubicBezTo>
                <a:cubicBezTo>
                  <a:pt x="192" y="208"/>
                  <a:pt x="224" y="172"/>
                  <a:pt x="264" y="152"/>
                </a:cubicBezTo>
                <a:close/>
              </a:path>
            </a:pathLst>
          </a:custGeom>
          <a:solidFill>
            <a:srgbClr val="FEDDB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36"/>
          <p:cNvSpPr/>
          <p:nvPr/>
        </p:nvSpPr>
        <p:spPr>
          <a:xfrm>
            <a:off x="2852737" y="3031332"/>
            <a:ext cx="842963" cy="806053"/>
          </a:xfrm>
          <a:custGeom>
            <a:avLst/>
            <a:gdLst/>
            <a:ahLst/>
            <a:cxnLst/>
            <a:rect l="l" t="t" r="r" b="b"/>
            <a:pathLst>
              <a:path w="264" h="252" extrusionOk="0">
                <a:moveTo>
                  <a:pt x="178" y="0"/>
                </a:moveTo>
                <a:cubicBezTo>
                  <a:pt x="153" y="89"/>
                  <a:pt x="92" y="142"/>
                  <a:pt x="0" y="152"/>
                </a:cubicBezTo>
                <a:cubicBezTo>
                  <a:pt x="40" y="172"/>
                  <a:pt x="72" y="208"/>
                  <a:pt x="86" y="252"/>
                </a:cubicBezTo>
                <a:cubicBezTo>
                  <a:pt x="110" y="162"/>
                  <a:pt x="172" y="110"/>
                  <a:pt x="264" y="100"/>
                </a:cubicBezTo>
                <a:cubicBezTo>
                  <a:pt x="223" y="79"/>
                  <a:pt x="192" y="43"/>
                  <a:pt x="178" y="0"/>
                </a:cubicBezTo>
                <a:close/>
              </a:path>
            </a:pathLst>
          </a:custGeom>
          <a:solidFill>
            <a:srgbClr val="F5C7CB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36"/>
          <p:cNvSpPr/>
          <p:nvPr/>
        </p:nvSpPr>
        <p:spPr>
          <a:xfrm>
            <a:off x="4179094" y="3031332"/>
            <a:ext cx="844153" cy="806053"/>
          </a:xfrm>
          <a:custGeom>
            <a:avLst/>
            <a:gdLst/>
            <a:ahLst/>
            <a:cxnLst/>
            <a:rect l="l" t="t" r="r" b="b"/>
            <a:pathLst>
              <a:path w="264" h="252" extrusionOk="0">
                <a:moveTo>
                  <a:pt x="264" y="152"/>
                </a:moveTo>
                <a:cubicBezTo>
                  <a:pt x="171" y="142"/>
                  <a:pt x="110" y="89"/>
                  <a:pt x="85" y="0"/>
                </a:cubicBezTo>
                <a:cubicBezTo>
                  <a:pt x="72" y="43"/>
                  <a:pt x="40" y="79"/>
                  <a:pt x="0" y="100"/>
                </a:cubicBezTo>
                <a:cubicBezTo>
                  <a:pt x="92" y="110"/>
                  <a:pt x="153" y="162"/>
                  <a:pt x="177" y="252"/>
                </a:cubicBezTo>
                <a:cubicBezTo>
                  <a:pt x="191" y="208"/>
                  <a:pt x="223" y="172"/>
                  <a:pt x="264" y="152"/>
                </a:cubicBezTo>
                <a:close/>
              </a:path>
            </a:pathLst>
          </a:custGeom>
          <a:solidFill>
            <a:srgbClr val="D0F1F3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36"/>
          <p:cNvSpPr/>
          <p:nvPr/>
        </p:nvSpPr>
        <p:spPr>
          <a:xfrm>
            <a:off x="5503069" y="3031332"/>
            <a:ext cx="842963" cy="806053"/>
          </a:xfrm>
          <a:custGeom>
            <a:avLst/>
            <a:gdLst/>
            <a:ahLst/>
            <a:cxnLst/>
            <a:rect l="l" t="t" r="r" b="b"/>
            <a:pathLst>
              <a:path w="264" h="252" extrusionOk="0">
                <a:moveTo>
                  <a:pt x="178" y="0"/>
                </a:moveTo>
                <a:cubicBezTo>
                  <a:pt x="154" y="89"/>
                  <a:pt x="93" y="142"/>
                  <a:pt x="0" y="152"/>
                </a:cubicBezTo>
                <a:cubicBezTo>
                  <a:pt x="41" y="172"/>
                  <a:pt x="72" y="208"/>
                  <a:pt x="86" y="252"/>
                </a:cubicBezTo>
                <a:cubicBezTo>
                  <a:pt x="111" y="162"/>
                  <a:pt x="172" y="110"/>
                  <a:pt x="264" y="100"/>
                </a:cubicBezTo>
                <a:cubicBezTo>
                  <a:pt x="224" y="79"/>
                  <a:pt x="192" y="43"/>
                  <a:pt x="178" y="0"/>
                </a:cubicBezTo>
                <a:close/>
              </a:path>
            </a:pathLst>
          </a:custGeom>
          <a:solidFill>
            <a:srgbClr val="C1E7F5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36"/>
          <p:cNvSpPr/>
          <p:nvPr/>
        </p:nvSpPr>
        <p:spPr>
          <a:xfrm>
            <a:off x="6829425" y="3031332"/>
            <a:ext cx="844153" cy="806053"/>
          </a:xfrm>
          <a:custGeom>
            <a:avLst/>
            <a:gdLst/>
            <a:ahLst/>
            <a:cxnLst/>
            <a:rect l="l" t="t" r="r" b="b"/>
            <a:pathLst>
              <a:path w="264" h="252" extrusionOk="0">
                <a:moveTo>
                  <a:pt x="264" y="152"/>
                </a:moveTo>
                <a:cubicBezTo>
                  <a:pt x="172" y="142"/>
                  <a:pt x="110" y="89"/>
                  <a:pt x="86" y="0"/>
                </a:cubicBezTo>
                <a:cubicBezTo>
                  <a:pt x="72" y="43"/>
                  <a:pt x="41" y="79"/>
                  <a:pt x="0" y="100"/>
                </a:cubicBezTo>
                <a:cubicBezTo>
                  <a:pt x="92" y="110"/>
                  <a:pt x="153" y="162"/>
                  <a:pt x="178" y="252"/>
                </a:cubicBezTo>
                <a:cubicBezTo>
                  <a:pt x="192" y="208"/>
                  <a:pt x="223" y="172"/>
                  <a:pt x="264" y="152"/>
                </a:cubicBezTo>
                <a:close/>
              </a:path>
            </a:pathLst>
          </a:custGeom>
          <a:solidFill>
            <a:srgbClr val="B3C9D7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36"/>
          <p:cNvSpPr txBox="1"/>
          <p:nvPr/>
        </p:nvSpPr>
        <p:spPr>
          <a:xfrm>
            <a:off x="940594" y="2683669"/>
            <a:ext cx="806053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FFFF"/>
              </a:buClr>
              <a:buSzPts val="3000"/>
            </a:pPr>
            <a:r>
              <a:rPr lang="en-US" sz="2250" b="1" dirty="0">
                <a:solidFill>
                  <a:srgbClr val="FFFFFF"/>
                </a:solidFill>
                <a:latin typeface="Montserrat"/>
                <a:sym typeface="Montserrat"/>
              </a:rPr>
              <a:t>2002</a:t>
            </a:r>
            <a:endParaRPr sz="1350" dirty="0"/>
          </a:p>
        </p:txBody>
      </p:sp>
      <p:sp>
        <p:nvSpPr>
          <p:cNvPr id="864" name="Google Shape;864;p36"/>
          <p:cNvSpPr txBox="1"/>
          <p:nvPr/>
        </p:nvSpPr>
        <p:spPr>
          <a:xfrm>
            <a:off x="2289572" y="3838575"/>
            <a:ext cx="812006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FFFF"/>
              </a:buClr>
              <a:buSzPts val="3000"/>
            </a:pPr>
            <a:r>
              <a:rPr lang="en-US" sz="2250" b="1" dirty="0">
                <a:solidFill>
                  <a:srgbClr val="FFFFFF"/>
                </a:solidFill>
                <a:latin typeface="Montserrat"/>
                <a:sym typeface="Montserrat"/>
              </a:rPr>
              <a:t>2004</a:t>
            </a:r>
            <a:endParaRPr sz="1350" dirty="0"/>
          </a:p>
        </p:txBody>
      </p:sp>
      <p:sp>
        <p:nvSpPr>
          <p:cNvPr id="865" name="Google Shape;865;p36"/>
          <p:cNvSpPr txBox="1"/>
          <p:nvPr/>
        </p:nvSpPr>
        <p:spPr>
          <a:xfrm>
            <a:off x="3615928" y="2683669"/>
            <a:ext cx="809625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FFFF"/>
              </a:buClr>
              <a:buSzPts val="3000"/>
            </a:pPr>
            <a:r>
              <a:rPr lang="en-US" sz="2250" b="1" dirty="0">
                <a:solidFill>
                  <a:srgbClr val="FFFFFF"/>
                </a:solidFill>
                <a:latin typeface="Montserrat"/>
                <a:sym typeface="Montserrat"/>
              </a:rPr>
              <a:t>2008</a:t>
            </a:r>
            <a:endParaRPr sz="1350" dirty="0"/>
          </a:p>
        </p:txBody>
      </p:sp>
      <p:sp>
        <p:nvSpPr>
          <p:cNvPr id="866" name="Google Shape;866;p36"/>
          <p:cNvSpPr txBox="1"/>
          <p:nvPr/>
        </p:nvSpPr>
        <p:spPr>
          <a:xfrm>
            <a:off x="4924425" y="3838575"/>
            <a:ext cx="851297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FFFF"/>
              </a:buClr>
              <a:buSzPts val="3000"/>
            </a:pPr>
            <a:r>
              <a:rPr lang="en-US" sz="225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2010</a:t>
            </a:r>
            <a:endParaRPr sz="1350" dirty="0"/>
          </a:p>
        </p:txBody>
      </p:sp>
      <p:sp>
        <p:nvSpPr>
          <p:cNvPr id="867" name="Google Shape;867;p36"/>
          <p:cNvSpPr txBox="1"/>
          <p:nvPr/>
        </p:nvSpPr>
        <p:spPr>
          <a:xfrm>
            <a:off x="6260307" y="2683669"/>
            <a:ext cx="821531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FFFF"/>
              </a:buClr>
              <a:buSzPts val="3000"/>
            </a:pPr>
            <a:r>
              <a:rPr lang="en-US" sz="2250" b="1" dirty="0">
                <a:solidFill>
                  <a:srgbClr val="FFFFFF"/>
                </a:solidFill>
                <a:latin typeface="Montserrat"/>
                <a:sym typeface="Montserrat"/>
              </a:rPr>
              <a:t>2013</a:t>
            </a:r>
            <a:endParaRPr sz="1350" dirty="0"/>
          </a:p>
        </p:txBody>
      </p:sp>
      <p:sp>
        <p:nvSpPr>
          <p:cNvPr id="868" name="Google Shape;868;p36"/>
          <p:cNvSpPr txBox="1"/>
          <p:nvPr/>
        </p:nvSpPr>
        <p:spPr>
          <a:xfrm>
            <a:off x="7577138" y="3838575"/>
            <a:ext cx="834628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FFFF"/>
              </a:buClr>
              <a:buSzPts val="3000"/>
            </a:pPr>
            <a:r>
              <a:rPr lang="en-US" sz="225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2015</a:t>
            </a:r>
            <a:endParaRPr sz="1350" dirty="0"/>
          </a:p>
        </p:txBody>
      </p:sp>
      <p:sp>
        <p:nvSpPr>
          <p:cNvPr id="876" name="Google Shape;876;p36"/>
          <p:cNvSpPr txBox="1"/>
          <p:nvPr/>
        </p:nvSpPr>
        <p:spPr>
          <a:xfrm>
            <a:off x="5988844" y="1640682"/>
            <a:ext cx="1475184" cy="41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500"/>
            </a:pPr>
            <a:endParaRPr sz="1350" dirty="0"/>
          </a:p>
        </p:txBody>
      </p:sp>
      <p:sp>
        <p:nvSpPr>
          <p:cNvPr id="879" name="Google Shape;879;p36"/>
          <p:cNvSpPr txBox="1"/>
          <p:nvPr/>
        </p:nvSpPr>
        <p:spPr>
          <a:xfrm>
            <a:off x="7175896" y="4812507"/>
            <a:ext cx="1475184" cy="41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r>
              <a:rPr lang="en-US" sz="1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Professional organisation moved to FPA@RCP</a:t>
            </a:r>
            <a:endParaRPr lang="en-US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221A9E-B83C-1C4C-8A88-FEC60F0CB05D}"/>
              </a:ext>
            </a:extLst>
          </p:cNvPr>
          <p:cNvSpPr txBox="1"/>
          <p:nvPr/>
        </p:nvSpPr>
        <p:spPr>
          <a:xfrm>
            <a:off x="5355771" y="315686"/>
            <a:ext cx="334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bit of history…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9F096B-1BD4-5D44-92A5-AB0E0B2EAFBE}"/>
              </a:ext>
            </a:extLst>
          </p:cNvPr>
          <p:cNvSpPr txBox="1"/>
          <p:nvPr/>
        </p:nvSpPr>
        <p:spPr>
          <a:xfrm>
            <a:off x="105966" y="61379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1. </a:t>
            </a:r>
            <a:r>
              <a:rPr lang="en-GB" sz="1200" dirty="0" err="1"/>
              <a:t>Woodin</a:t>
            </a:r>
            <a:r>
              <a:rPr lang="en-GB" sz="1200" dirty="0"/>
              <a:t> J, McLeod H, McManus R. Evaluation of US-trained physician assistants working in the NHS in England: Interim Report: The introduction of US-trained physician assistants to primary care in Tipton: First impressions</a:t>
            </a:r>
          </a:p>
          <a:p>
            <a:r>
              <a:rPr lang="en-GB" sz="1200" dirty="0"/>
              <a:t>2. Buchan J, </a:t>
            </a:r>
            <a:r>
              <a:rPr lang="en-GB" sz="1200" dirty="0" err="1"/>
              <a:t>O'May</a:t>
            </a:r>
            <a:r>
              <a:rPr lang="en-GB" sz="1200" dirty="0"/>
              <a:t> F, Ball J. New Role, New Country: introducing US physician assistants to Scotland. Human Resources for Health. 2007;5(1).</a:t>
            </a:r>
          </a:p>
        </p:txBody>
      </p:sp>
      <p:sp>
        <p:nvSpPr>
          <p:cNvPr id="35" name="Google Shape;684;p31">
            <a:extLst>
              <a:ext uri="{FF2B5EF4-FFF2-40B4-BE49-F238E27FC236}">
                <a16:creationId xmlns:a16="http://schemas.microsoft.com/office/drawing/2014/main" id="{AA1CC5E7-2F9F-2447-827A-EDD93DF4AEDA}"/>
              </a:ext>
            </a:extLst>
          </p:cNvPr>
          <p:cNvSpPr txBox="1"/>
          <p:nvPr/>
        </p:nvSpPr>
        <p:spPr>
          <a:xfrm>
            <a:off x="5965626" y="1351359"/>
            <a:ext cx="1244203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r>
              <a:rPr lang="en-US" sz="1275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changed to Physician Associate</a:t>
            </a:r>
            <a:endParaRPr sz="1350" dirty="0"/>
          </a:p>
        </p:txBody>
      </p:sp>
      <p:sp>
        <p:nvSpPr>
          <p:cNvPr id="36" name="Google Shape;680;p31">
            <a:extLst>
              <a:ext uri="{FF2B5EF4-FFF2-40B4-BE49-F238E27FC236}">
                <a16:creationId xmlns:a16="http://schemas.microsoft.com/office/drawing/2014/main" id="{F6C374E1-A933-5E45-B919-595060C094C5}"/>
              </a:ext>
            </a:extLst>
          </p:cNvPr>
          <p:cNvSpPr txBox="1"/>
          <p:nvPr/>
        </p:nvSpPr>
        <p:spPr>
          <a:xfrm>
            <a:off x="4642587" y="4812507"/>
            <a:ext cx="1244203" cy="65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r>
              <a:rPr lang="en-US" sz="1275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Managed Voluntary Register</a:t>
            </a:r>
            <a:endParaRPr sz="1350" dirty="0"/>
          </a:p>
        </p:txBody>
      </p:sp>
      <p:sp>
        <p:nvSpPr>
          <p:cNvPr id="37" name="Google Shape;683;p31">
            <a:extLst>
              <a:ext uri="{FF2B5EF4-FFF2-40B4-BE49-F238E27FC236}">
                <a16:creationId xmlns:a16="http://schemas.microsoft.com/office/drawing/2014/main" id="{5301A99D-1F65-1F44-87F8-2D4851D6EF3B}"/>
              </a:ext>
            </a:extLst>
          </p:cNvPr>
          <p:cNvSpPr txBox="1"/>
          <p:nvPr/>
        </p:nvSpPr>
        <p:spPr>
          <a:xfrm>
            <a:off x="3314103" y="1312069"/>
            <a:ext cx="1243013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r>
              <a:rPr lang="en-US" sz="1275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First permanent courses started training</a:t>
            </a:r>
            <a:endParaRPr sz="1350" dirty="0"/>
          </a:p>
        </p:txBody>
      </p:sp>
      <p:sp>
        <p:nvSpPr>
          <p:cNvPr id="38" name="Google Shape;656;p31">
            <a:extLst>
              <a:ext uri="{FF2B5EF4-FFF2-40B4-BE49-F238E27FC236}">
                <a16:creationId xmlns:a16="http://schemas.microsoft.com/office/drawing/2014/main" id="{7FE74519-3EEB-4A49-B50A-214F56E6880D}"/>
              </a:ext>
            </a:extLst>
          </p:cNvPr>
          <p:cNvSpPr txBox="1"/>
          <p:nvPr/>
        </p:nvSpPr>
        <p:spPr>
          <a:xfrm>
            <a:off x="1989534" y="4683323"/>
            <a:ext cx="1243013" cy="91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n-US" sz="1400" dirty="0"/>
              <a:t>Pilot schemes in West Midlands </a:t>
            </a:r>
            <a:r>
              <a:rPr lang="en-US" sz="1400" baseline="30000" dirty="0"/>
              <a:t>1</a:t>
            </a:r>
            <a:r>
              <a:rPr lang="en-US" sz="1400" dirty="0"/>
              <a:t> &amp; Scotland </a:t>
            </a:r>
            <a:r>
              <a:rPr lang="en-US" sz="1400" baseline="30000" dirty="0"/>
              <a:t>2</a:t>
            </a:r>
          </a:p>
        </p:txBody>
      </p:sp>
      <p:sp>
        <p:nvSpPr>
          <p:cNvPr id="39" name="Google Shape;682;p31">
            <a:extLst>
              <a:ext uri="{FF2B5EF4-FFF2-40B4-BE49-F238E27FC236}">
                <a16:creationId xmlns:a16="http://schemas.microsoft.com/office/drawing/2014/main" id="{52463C3A-6BD7-0843-B30B-8CBFACAE0CE9}"/>
              </a:ext>
            </a:extLst>
          </p:cNvPr>
          <p:cNvSpPr txBox="1"/>
          <p:nvPr/>
        </p:nvSpPr>
        <p:spPr>
          <a:xfrm>
            <a:off x="661390" y="1312069"/>
            <a:ext cx="1244203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700"/>
            </a:pPr>
            <a:r>
              <a:rPr lang="en-US" sz="1275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First US-trained PAs came to work in the UK</a:t>
            </a: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17578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055752D-6981-C24C-AA77-7FAC1B3E2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" name="Google Shape;389;p19"/>
          <p:cNvSpPr/>
          <p:nvPr/>
        </p:nvSpPr>
        <p:spPr>
          <a:xfrm>
            <a:off x="3544491" y="4136232"/>
            <a:ext cx="2069306" cy="1859756"/>
          </a:xfrm>
          <a:custGeom>
            <a:avLst/>
            <a:gdLst/>
            <a:ahLst/>
            <a:cxnLst/>
            <a:rect l="l" t="t" r="r" b="b"/>
            <a:pathLst>
              <a:path w="705" h="633" extrusionOk="0">
                <a:moveTo>
                  <a:pt x="705" y="633"/>
                </a:moveTo>
                <a:cubicBezTo>
                  <a:pt x="664" y="592"/>
                  <a:pt x="615" y="563"/>
                  <a:pt x="562" y="539"/>
                </a:cubicBezTo>
                <a:cubicBezTo>
                  <a:pt x="539" y="528"/>
                  <a:pt x="515" y="519"/>
                  <a:pt x="491" y="510"/>
                </a:cubicBezTo>
                <a:cubicBezTo>
                  <a:pt x="447" y="493"/>
                  <a:pt x="433" y="447"/>
                  <a:pt x="467" y="414"/>
                </a:cubicBezTo>
                <a:cubicBezTo>
                  <a:pt x="534" y="348"/>
                  <a:pt x="559" y="265"/>
                  <a:pt x="556" y="175"/>
                </a:cubicBezTo>
                <a:cubicBezTo>
                  <a:pt x="552" y="79"/>
                  <a:pt x="496" y="29"/>
                  <a:pt x="408" y="7"/>
                </a:cubicBezTo>
                <a:cubicBezTo>
                  <a:pt x="389" y="2"/>
                  <a:pt x="371" y="0"/>
                  <a:pt x="353" y="0"/>
                </a:cubicBezTo>
                <a:cubicBezTo>
                  <a:pt x="335" y="0"/>
                  <a:pt x="316" y="2"/>
                  <a:pt x="297" y="7"/>
                </a:cubicBezTo>
                <a:cubicBezTo>
                  <a:pt x="209" y="29"/>
                  <a:pt x="154" y="79"/>
                  <a:pt x="150" y="175"/>
                </a:cubicBezTo>
                <a:cubicBezTo>
                  <a:pt x="146" y="265"/>
                  <a:pt x="172" y="347"/>
                  <a:pt x="239" y="414"/>
                </a:cubicBezTo>
                <a:cubicBezTo>
                  <a:pt x="272" y="447"/>
                  <a:pt x="259" y="493"/>
                  <a:pt x="215" y="510"/>
                </a:cubicBezTo>
                <a:cubicBezTo>
                  <a:pt x="191" y="519"/>
                  <a:pt x="167" y="528"/>
                  <a:pt x="143" y="539"/>
                </a:cubicBezTo>
                <a:cubicBezTo>
                  <a:pt x="91" y="563"/>
                  <a:pt x="42" y="592"/>
                  <a:pt x="0" y="633"/>
                </a:cubicBezTo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9"/>
          <p:cNvSpPr/>
          <p:nvPr/>
        </p:nvSpPr>
        <p:spPr>
          <a:xfrm>
            <a:off x="3961209" y="4110038"/>
            <a:ext cx="1238250" cy="626269"/>
          </a:xfrm>
          <a:custGeom>
            <a:avLst/>
            <a:gdLst/>
            <a:ahLst/>
            <a:cxnLst/>
            <a:rect l="l" t="t" r="r" b="b"/>
            <a:pathLst>
              <a:path w="422" h="213" extrusionOk="0">
                <a:moveTo>
                  <a:pt x="211" y="63"/>
                </a:moveTo>
                <a:cubicBezTo>
                  <a:pt x="210" y="63"/>
                  <a:pt x="210" y="63"/>
                  <a:pt x="210" y="63"/>
                </a:cubicBezTo>
                <a:cubicBezTo>
                  <a:pt x="0" y="0"/>
                  <a:pt x="0" y="0"/>
                  <a:pt x="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72"/>
                  <a:pt x="94" y="213"/>
                  <a:pt x="211" y="213"/>
                </a:cubicBezTo>
                <a:cubicBezTo>
                  <a:pt x="327" y="213"/>
                  <a:pt x="422" y="172"/>
                  <a:pt x="422" y="121"/>
                </a:cubicBezTo>
                <a:cubicBezTo>
                  <a:pt x="422" y="0"/>
                  <a:pt x="422" y="0"/>
                  <a:pt x="422" y="0"/>
                </a:cubicBezTo>
                <a:lnTo>
                  <a:pt x="211" y="63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9"/>
          <p:cNvSpPr/>
          <p:nvPr/>
        </p:nvSpPr>
        <p:spPr>
          <a:xfrm>
            <a:off x="3652837" y="3743326"/>
            <a:ext cx="1851422" cy="554831"/>
          </a:xfrm>
          <a:custGeom>
            <a:avLst/>
            <a:gdLst/>
            <a:ahLst/>
            <a:cxnLst/>
            <a:rect l="l" t="t" r="r" b="b"/>
            <a:pathLst>
              <a:path w="1555" h="466" extrusionOk="0">
                <a:moveTo>
                  <a:pt x="779" y="0"/>
                </a:moveTo>
                <a:lnTo>
                  <a:pt x="0" y="232"/>
                </a:lnTo>
                <a:lnTo>
                  <a:pt x="779" y="466"/>
                </a:lnTo>
                <a:lnTo>
                  <a:pt x="1555" y="232"/>
                </a:lnTo>
                <a:lnTo>
                  <a:pt x="779" y="0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9"/>
          <p:cNvSpPr/>
          <p:nvPr/>
        </p:nvSpPr>
        <p:spPr>
          <a:xfrm>
            <a:off x="4189810" y="3995738"/>
            <a:ext cx="410765" cy="534590"/>
          </a:xfrm>
          <a:custGeom>
            <a:avLst/>
            <a:gdLst/>
            <a:ahLst/>
            <a:cxnLst/>
            <a:rect l="l" t="t" r="r" b="b"/>
            <a:pathLst>
              <a:path w="140" h="182" extrusionOk="0">
                <a:moveTo>
                  <a:pt x="133" y="0"/>
                </a:moveTo>
                <a:cubicBezTo>
                  <a:pt x="128" y="0"/>
                  <a:pt x="125" y="4"/>
                  <a:pt x="125" y="8"/>
                </a:cubicBezTo>
                <a:cubicBezTo>
                  <a:pt x="10" y="63"/>
                  <a:pt x="10" y="63"/>
                  <a:pt x="10" y="63"/>
                </a:cubicBezTo>
                <a:cubicBezTo>
                  <a:pt x="9" y="64"/>
                  <a:pt x="8" y="65"/>
                  <a:pt x="8" y="66"/>
                </a:cubicBezTo>
                <a:cubicBezTo>
                  <a:pt x="8" y="138"/>
                  <a:pt x="8" y="138"/>
                  <a:pt x="8" y="138"/>
                </a:cubicBezTo>
                <a:cubicBezTo>
                  <a:pt x="5" y="139"/>
                  <a:pt x="3" y="142"/>
                  <a:pt x="3" y="145"/>
                </a:cubicBezTo>
                <a:cubicBezTo>
                  <a:pt x="3" y="148"/>
                  <a:pt x="5" y="151"/>
                  <a:pt x="7" y="152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79"/>
                  <a:pt x="4" y="182"/>
                  <a:pt x="12" y="182"/>
                </a:cubicBezTo>
                <a:cubicBezTo>
                  <a:pt x="18" y="182"/>
                  <a:pt x="24" y="179"/>
                  <a:pt x="24" y="179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8" y="150"/>
                  <a:pt x="20" y="148"/>
                  <a:pt x="20" y="145"/>
                </a:cubicBezTo>
                <a:cubicBezTo>
                  <a:pt x="20" y="142"/>
                  <a:pt x="18" y="139"/>
                  <a:pt x="15" y="138"/>
                </a:cubicBezTo>
                <a:cubicBezTo>
                  <a:pt x="15" y="69"/>
                  <a:pt x="15" y="69"/>
                  <a:pt x="15" y="69"/>
                </a:cubicBezTo>
                <a:cubicBezTo>
                  <a:pt x="128" y="14"/>
                  <a:pt x="128" y="14"/>
                  <a:pt x="128" y="14"/>
                </a:cubicBezTo>
                <a:cubicBezTo>
                  <a:pt x="129" y="15"/>
                  <a:pt x="131" y="16"/>
                  <a:pt x="133" y="16"/>
                </a:cubicBezTo>
                <a:cubicBezTo>
                  <a:pt x="137" y="16"/>
                  <a:pt x="140" y="12"/>
                  <a:pt x="140" y="8"/>
                </a:cubicBezTo>
                <a:cubicBezTo>
                  <a:pt x="140" y="4"/>
                  <a:pt x="137" y="0"/>
                  <a:pt x="1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9"/>
          <p:cNvSpPr/>
          <p:nvPr/>
        </p:nvSpPr>
        <p:spPr>
          <a:xfrm>
            <a:off x="6678216" y="4054078"/>
            <a:ext cx="296465" cy="714375"/>
          </a:xfrm>
          <a:custGeom>
            <a:avLst/>
            <a:gdLst/>
            <a:ahLst/>
            <a:cxnLst/>
            <a:rect l="l" t="t" r="r" b="b"/>
            <a:pathLst>
              <a:path w="101" h="243" extrusionOk="0">
                <a:moveTo>
                  <a:pt x="0" y="0"/>
                </a:moveTo>
                <a:cubicBezTo>
                  <a:pt x="47" y="76"/>
                  <a:pt x="80" y="158"/>
                  <a:pt x="101" y="243"/>
                </a:cubicBezTo>
              </a:path>
            </a:pathLst>
          </a:custGeom>
          <a:noFill/>
          <a:ln w="71425" cap="rnd" cmpd="sng">
            <a:solidFill>
              <a:srgbClr val="5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9"/>
          <p:cNvSpPr/>
          <p:nvPr/>
        </p:nvSpPr>
        <p:spPr>
          <a:xfrm>
            <a:off x="5137547" y="2938462"/>
            <a:ext cx="739378" cy="308372"/>
          </a:xfrm>
          <a:custGeom>
            <a:avLst/>
            <a:gdLst/>
            <a:ahLst/>
            <a:cxnLst/>
            <a:rect l="l" t="t" r="r" b="b"/>
            <a:pathLst>
              <a:path w="252" h="105" extrusionOk="0">
                <a:moveTo>
                  <a:pt x="0" y="0"/>
                </a:moveTo>
                <a:cubicBezTo>
                  <a:pt x="88" y="21"/>
                  <a:pt x="174" y="56"/>
                  <a:pt x="252" y="105"/>
                </a:cubicBezTo>
              </a:path>
            </a:pathLst>
          </a:custGeom>
          <a:noFill/>
          <a:ln w="71425" cap="rnd" cmpd="sng">
            <a:solidFill>
              <a:srgbClr val="5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9"/>
          <p:cNvSpPr/>
          <p:nvPr/>
        </p:nvSpPr>
        <p:spPr>
          <a:xfrm>
            <a:off x="3268265" y="2938463"/>
            <a:ext cx="736997" cy="304800"/>
          </a:xfrm>
          <a:custGeom>
            <a:avLst/>
            <a:gdLst/>
            <a:ahLst/>
            <a:cxnLst/>
            <a:rect l="l" t="t" r="r" b="b"/>
            <a:pathLst>
              <a:path w="251" h="104" extrusionOk="0">
                <a:moveTo>
                  <a:pt x="0" y="104"/>
                </a:moveTo>
                <a:cubicBezTo>
                  <a:pt x="78" y="56"/>
                  <a:pt x="163" y="21"/>
                  <a:pt x="251" y="0"/>
                </a:cubicBezTo>
              </a:path>
            </a:pathLst>
          </a:custGeom>
          <a:noFill/>
          <a:ln w="71425" cap="rnd" cmpd="sng">
            <a:solidFill>
              <a:srgbClr val="5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9"/>
          <p:cNvSpPr/>
          <p:nvPr/>
        </p:nvSpPr>
        <p:spPr>
          <a:xfrm>
            <a:off x="2168128" y="4057651"/>
            <a:ext cx="292894" cy="707231"/>
          </a:xfrm>
          <a:custGeom>
            <a:avLst/>
            <a:gdLst/>
            <a:ahLst/>
            <a:cxnLst/>
            <a:rect l="l" t="t" r="r" b="b"/>
            <a:pathLst>
              <a:path w="100" h="241" extrusionOk="0">
                <a:moveTo>
                  <a:pt x="0" y="241"/>
                </a:moveTo>
                <a:cubicBezTo>
                  <a:pt x="21" y="157"/>
                  <a:pt x="54" y="76"/>
                  <a:pt x="100" y="0"/>
                </a:cubicBezTo>
              </a:path>
            </a:pathLst>
          </a:custGeom>
          <a:noFill/>
          <a:ln w="71425" cap="rnd" cmpd="sng">
            <a:solidFill>
              <a:srgbClr val="594F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9"/>
          <p:cNvSpPr/>
          <p:nvPr/>
        </p:nvSpPr>
        <p:spPr>
          <a:xfrm>
            <a:off x="5822157" y="3102769"/>
            <a:ext cx="991790" cy="992981"/>
          </a:xfrm>
          <a:custGeom>
            <a:avLst/>
            <a:gdLst/>
            <a:ahLst/>
            <a:cxnLst/>
            <a:rect l="l" t="t" r="r" b="b"/>
            <a:pathLst>
              <a:path w="338" h="338" extrusionOk="0">
                <a:moveTo>
                  <a:pt x="278" y="278"/>
                </a:moveTo>
                <a:cubicBezTo>
                  <a:pt x="218" y="338"/>
                  <a:pt x="120" y="338"/>
                  <a:pt x="60" y="278"/>
                </a:cubicBezTo>
                <a:cubicBezTo>
                  <a:pt x="0" y="218"/>
                  <a:pt x="0" y="120"/>
                  <a:pt x="60" y="60"/>
                </a:cubicBezTo>
                <a:cubicBezTo>
                  <a:pt x="120" y="0"/>
                  <a:pt x="218" y="0"/>
                  <a:pt x="278" y="60"/>
                </a:cubicBezTo>
                <a:cubicBezTo>
                  <a:pt x="338" y="120"/>
                  <a:pt x="338" y="218"/>
                  <a:pt x="278" y="278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9"/>
          <p:cNvSpPr/>
          <p:nvPr/>
        </p:nvSpPr>
        <p:spPr>
          <a:xfrm>
            <a:off x="6590109" y="4894659"/>
            <a:ext cx="904875" cy="904875"/>
          </a:xfrm>
          <a:prstGeom prst="ellipse">
            <a:avLst/>
          </a:prstGeom>
          <a:solidFill>
            <a:srgbClr val="70D8E0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9"/>
          <p:cNvSpPr/>
          <p:nvPr/>
        </p:nvSpPr>
        <p:spPr>
          <a:xfrm>
            <a:off x="1647825" y="4894659"/>
            <a:ext cx="904875" cy="904875"/>
          </a:xfrm>
          <a:prstGeom prst="ellipse">
            <a:avLst/>
          </a:prstGeom>
          <a:solidFill>
            <a:srgbClr val="FF872B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9"/>
          <p:cNvSpPr/>
          <p:nvPr/>
        </p:nvSpPr>
        <p:spPr>
          <a:xfrm>
            <a:off x="2328863" y="3102769"/>
            <a:ext cx="991790" cy="992981"/>
          </a:xfrm>
          <a:custGeom>
            <a:avLst/>
            <a:gdLst/>
            <a:ahLst/>
            <a:cxnLst/>
            <a:rect l="l" t="t" r="r" b="b"/>
            <a:pathLst>
              <a:path w="338" h="338" extrusionOk="0">
                <a:moveTo>
                  <a:pt x="278" y="60"/>
                </a:moveTo>
                <a:cubicBezTo>
                  <a:pt x="338" y="120"/>
                  <a:pt x="338" y="218"/>
                  <a:pt x="278" y="278"/>
                </a:cubicBezTo>
                <a:cubicBezTo>
                  <a:pt x="217" y="338"/>
                  <a:pt x="120" y="338"/>
                  <a:pt x="60" y="278"/>
                </a:cubicBezTo>
                <a:cubicBezTo>
                  <a:pt x="0" y="218"/>
                  <a:pt x="0" y="120"/>
                  <a:pt x="60" y="60"/>
                </a:cubicBezTo>
                <a:cubicBezTo>
                  <a:pt x="120" y="0"/>
                  <a:pt x="217" y="0"/>
                  <a:pt x="278" y="60"/>
                </a:cubicBezTo>
                <a:close/>
              </a:path>
            </a:pathLst>
          </a:custGeom>
          <a:solidFill>
            <a:srgbClr val="8C103D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9"/>
          <p:cNvSpPr/>
          <p:nvPr/>
        </p:nvSpPr>
        <p:spPr>
          <a:xfrm>
            <a:off x="4119563" y="2421731"/>
            <a:ext cx="903684" cy="903684"/>
          </a:xfrm>
          <a:prstGeom prst="ellipse">
            <a:avLst/>
          </a:prstGeom>
          <a:solidFill>
            <a:srgbClr val="065280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9"/>
          <p:cNvSpPr txBox="1"/>
          <p:nvPr/>
        </p:nvSpPr>
        <p:spPr>
          <a:xfrm>
            <a:off x="1138237" y="2520553"/>
            <a:ext cx="1190626" cy="90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8C103D"/>
              </a:buClr>
              <a:buSzPts val="2300"/>
            </a:pPr>
            <a:r>
              <a:rPr lang="en-US" sz="1725" b="1" dirty="0">
                <a:solidFill>
                  <a:srgbClr val="8C103D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National Curriculum and Exam</a:t>
            </a:r>
            <a:endParaRPr sz="1350" dirty="0"/>
          </a:p>
        </p:txBody>
      </p:sp>
      <p:sp>
        <p:nvSpPr>
          <p:cNvPr id="403" name="Google Shape;403;p19"/>
          <p:cNvSpPr txBox="1"/>
          <p:nvPr/>
        </p:nvSpPr>
        <p:spPr>
          <a:xfrm>
            <a:off x="6913364" y="2608659"/>
            <a:ext cx="1218009" cy="81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34B2E3"/>
              </a:buClr>
              <a:buSzPts val="2300"/>
            </a:pPr>
            <a:r>
              <a:rPr lang="en-US" sz="1725" b="1" dirty="0">
                <a:solidFill>
                  <a:srgbClr val="34B2E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 year post-graduate course </a:t>
            </a:r>
            <a:endParaRPr sz="1350" dirty="0"/>
          </a:p>
        </p:txBody>
      </p:sp>
      <p:sp>
        <p:nvSpPr>
          <p:cNvPr id="404" name="Google Shape;404;p19"/>
          <p:cNvSpPr txBox="1"/>
          <p:nvPr/>
        </p:nvSpPr>
        <p:spPr>
          <a:xfrm>
            <a:off x="339328" y="4838700"/>
            <a:ext cx="1037629" cy="96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F872B"/>
              </a:buClr>
              <a:buSzPts val="2300"/>
            </a:pPr>
            <a:r>
              <a:rPr lang="en-US" sz="1725" b="1" dirty="0">
                <a:solidFill>
                  <a:srgbClr val="FF872B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Approx. 2,000 PA students</a:t>
            </a:r>
            <a:endParaRPr lang="en-US" sz="1350" dirty="0"/>
          </a:p>
        </p:txBody>
      </p:sp>
      <p:sp>
        <p:nvSpPr>
          <p:cNvPr id="405" name="Google Shape;405;p19"/>
          <p:cNvSpPr txBox="1"/>
          <p:nvPr/>
        </p:nvSpPr>
        <p:spPr>
          <a:xfrm>
            <a:off x="3831772" y="1408510"/>
            <a:ext cx="1542114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65280"/>
              </a:buClr>
              <a:buSzPts val="2300"/>
            </a:pPr>
            <a:r>
              <a:rPr lang="en-US" sz="1725" b="1" dirty="0">
                <a:solidFill>
                  <a:srgbClr val="06528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1,600 hours of clinical placements</a:t>
            </a:r>
            <a:endParaRPr sz="1350" dirty="0"/>
          </a:p>
        </p:txBody>
      </p:sp>
      <p:sp>
        <p:nvSpPr>
          <p:cNvPr id="406" name="Google Shape;406;p19"/>
          <p:cNvSpPr txBox="1"/>
          <p:nvPr/>
        </p:nvSpPr>
        <p:spPr>
          <a:xfrm>
            <a:off x="7765851" y="5022566"/>
            <a:ext cx="1107281" cy="77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69D1DA"/>
              </a:buClr>
              <a:buSzPts val="2300"/>
            </a:pPr>
            <a:r>
              <a:rPr lang="en-US" sz="1725" b="1" dirty="0">
                <a:solidFill>
                  <a:srgbClr val="69D1D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35 Courses across the UK</a:t>
            </a:r>
            <a:endParaRPr sz="1350" dirty="0"/>
          </a:p>
        </p:txBody>
      </p:sp>
      <p:sp>
        <p:nvSpPr>
          <p:cNvPr id="407" name="Google Shape;407;p19"/>
          <p:cNvSpPr/>
          <p:nvPr/>
        </p:nvSpPr>
        <p:spPr>
          <a:xfrm>
            <a:off x="6074569" y="3340894"/>
            <a:ext cx="498872" cy="496490"/>
          </a:xfrm>
          <a:custGeom>
            <a:avLst/>
            <a:gdLst/>
            <a:ahLst/>
            <a:cxnLst/>
            <a:rect l="l" t="t" r="r" b="b"/>
            <a:pathLst>
              <a:path w="170" h="169" extrusionOk="0">
                <a:moveTo>
                  <a:pt x="93" y="169"/>
                </a:moveTo>
                <a:cubicBezTo>
                  <a:pt x="77" y="169"/>
                  <a:pt x="77" y="169"/>
                  <a:pt x="77" y="169"/>
                </a:cubicBezTo>
                <a:cubicBezTo>
                  <a:pt x="73" y="169"/>
                  <a:pt x="70" y="166"/>
                  <a:pt x="69" y="163"/>
                </a:cubicBezTo>
                <a:cubicBezTo>
                  <a:pt x="67" y="146"/>
                  <a:pt x="67" y="146"/>
                  <a:pt x="67" y="146"/>
                </a:cubicBezTo>
                <a:cubicBezTo>
                  <a:pt x="67" y="145"/>
                  <a:pt x="66" y="145"/>
                  <a:pt x="66" y="145"/>
                </a:cubicBezTo>
                <a:cubicBezTo>
                  <a:pt x="62" y="143"/>
                  <a:pt x="59" y="142"/>
                  <a:pt x="56" y="141"/>
                </a:cubicBezTo>
                <a:cubicBezTo>
                  <a:pt x="55" y="140"/>
                  <a:pt x="55" y="140"/>
                  <a:pt x="54" y="141"/>
                </a:cubicBezTo>
                <a:cubicBezTo>
                  <a:pt x="40" y="151"/>
                  <a:pt x="40" y="151"/>
                  <a:pt x="40" y="151"/>
                </a:cubicBezTo>
                <a:cubicBezTo>
                  <a:pt x="38" y="153"/>
                  <a:pt x="33" y="152"/>
                  <a:pt x="31" y="150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17" y="136"/>
                  <a:pt x="17" y="131"/>
                  <a:pt x="19" y="129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29" y="115"/>
                  <a:pt x="29" y="114"/>
                  <a:pt x="29" y="113"/>
                </a:cubicBezTo>
                <a:cubicBezTo>
                  <a:pt x="27" y="110"/>
                  <a:pt x="26" y="107"/>
                  <a:pt x="25" y="104"/>
                </a:cubicBezTo>
                <a:cubicBezTo>
                  <a:pt x="24" y="103"/>
                  <a:pt x="24" y="102"/>
                  <a:pt x="23" y="102"/>
                </a:cubicBezTo>
                <a:cubicBezTo>
                  <a:pt x="7" y="100"/>
                  <a:pt x="7" y="100"/>
                  <a:pt x="7" y="100"/>
                </a:cubicBezTo>
                <a:cubicBezTo>
                  <a:pt x="3" y="99"/>
                  <a:pt x="0" y="96"/>
                  <a:pt x="0" y="9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2"/>
                  <a:pt x="3" y="69"/>
                  <a:pt x="7" y="69"/>
                </a:cubicBezTo>
                <a:cubicBezTo>
                  <a:pt x="23" y="66"/>
                  <a:pt x="23" y="66"/>
                  <a:pt x="23" y="66"/>
                </a:cubicBezTo>
                <a:cubicBezTo>
                  <a:pt x="24" y="66"/>
                  <a:pt x="24" y="65"/>
                  <a:pt x="25" y="65"/>
                </a:cubicBezTo>
                <a:cubicBezTo>
                  <a:pt x="26" y="61"/>
                  <a:pt x="27" y="58"/>
                  <a:pt x="29" y="55"/>
                </a:cubicBezTo>
                <a:cubicBezTo>
                  <a:pt x="29" y="55"/>
                  <a:pt x="29" y="54"/>
                  <a:pt x="29" y="53"/>
                </a:cubicBezTo>
                <a:cubicBezTo>
                  <a:pt x="19" y="40"/>
                  <a:pt x="19" y="40"/>
                  <a:pt x="19" y="40"/>
                </a:cubicBezTo>
                <a:cubicBezTo>
                  <a:pt x="17" y="37"/>
                  <a:pt x="17" y="33"/>
                  <a:pt x="19" y="30"/>
                </a:cubicBezTo>
                <a:cubicBezTo>
                  <a:pt x="31" y="19"/>
                  <a:pt x="31" y="19"/>
                  <a:pt x="31" y="19"/>
                </a:cubicBezTo>
                <a:cubicBezTo>
                  <a:pt x="33" y="16"/>
                  <a:pt x="38" y="16"/>
                  <a:pt x="40" y="18"/>
                </a:cubicBezTo>
                <a:cubicBezTo>
                  <a:pt x="54" y="28"/>
                  <a:pt x="54" y="28"/>
                  <a:pt x="54" y="28"/>
                </a:cubicBezTo>
                <a:cubicBezTo>
                  <a:pt x="55" y="28"/>
                  <a:pt x="55" y="28"/>
                  <a:pt x="56" y="28"/>
                </a:cubicBezTo>
                <a:cubicBezTo>
                  <a:pt x="59" y="26"/>
                  <a:pt x="62" y="25"/>
                  <a:pt x="66" y="24"/>
                </a:cubicBezTo>
                <a:cubicBezTo>
                  <a:pt x="66" y="24"/>
                  <a:pt x="67" y="23"/>
                  <a:pt x="67" y="22"/>
                </a:cubicBezTo>
                <a:cubicBezTo>
                  <a:pt x="70" y="6"/>
                  <a:pt x="70" y="6"/>
                  <a:pt x="70" y="6"/>
                </a:cubicBezTo>
                <a:cubicBezTo>
                  <a:pt x="70" y="2"/>
                  <a:pt x="73" y="0"/>
                  <a:pt x="77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7" y="0"/>
                  <a:pt x="100" y="2"/>
                  <a:pt x="100" y="6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3" y="23"/>
                  <a:pt x="104" y="24"/>
                  <a:pt x="104" y="24"/>
                </a:cubicBezTo>
                <a:cubicBezTo>
                  <a:pt x="108" y="25"/>
                  <a:pt x="111" y="26"/>
                  <a:pt x="114" y="28"/>
                </a:cubicBezTo>
                <a:cubicBezTo>
                  <a:pt x="115" y="28"/>
                  <a:pt x="115" y="28"/>
                  <a:pt x="116" y="28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32" y="16"/>
                  <a:pt x="137" y="16"/>
                  <a:pt x="139" y="19"/>
                </a:cubicBezTo>
                <a:cubicBezTo>
                  <a:pt x="151" y="30"/>
                  <a:pt x="151" y="30"/>
                  <a:pt x="151" y="30"/>
                </a:cubicBezTo>
                <a:cubicBezTo>
                  <a:pt x="153" y="33"/>
                  <a:pt x="153" y="37"/>
                  <a:pt x="151" y="40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41" y="54"/>
                  <a:pt x="141" y="55"/>
                  <a:pt x="141" y="55"/>
                </a:cubicBezTo>
                <a:cubicBezTo>
                  <a:pt x="143" y="58"/>
                  <a:pt x="144" y="61"/>
                  <a:pt x="145" y="65"/>
                </a:cubicBezTo>
                <a:cubicBezTo>
                  <a:pt x="146" y="65"/>
                  <a:pt x="146" y="66"/>
                  <a:pt x="147" y="66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7" y="69"/>
                  <a:pt x="170" y="72"/>
                  <a:pt x="170" y="76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96"/>
                  <a:pt x="167" y="99"/>
                  <a:pt x="163" y="100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6" y="102"/>
                  <a:pt x="146" y="103"/>
                  <a:pt x="145" y="104"/>
                </a:cubicBezTo>
                <a:cubicBezTo>
                  <a:pt x="144" y="107"/>
                  <a:pt x="143" y="110"/>
                  <a:pt x="141" y="113"/>
                </a:cubicBezTo>
                <a:cubicBezTo>
                  <a:pt x="141" y="114"/>
                  <a:pt x="141" y="115"/>
                  <a:pt x="141" y="115"/>
                </a:cubicBezTo>
                <a:cubicBezTo>
                  <a:pt x="151" y="129"/>
                  <a:pt x="151" y="129"/>
                  <a:pt x="151" y="129"/>
                </a:cubicBezTo>
                <a:cubicBezTo>
                  <a:pt x="153" y="132"/>
                  <a:pt x="153" y="136"/>
                  <a:pt x="151" y="138"/>
                </a:cubicBezTo>
                <a:cubicBezTo>
                  <a:pt x="139" y="150"/>
                  <a:pt x="139" y="150"/>
                  <a:pt x="139" y="150"/>
                </a:cubicBezTo>
                <a:cubicBezTo>
                  <a:pt x="136" y="152"/>
                  <a:pt x="132" y="153"/>
                  <a:pt x="130" y="151"/>
                </a:cubicBezTo>
                <a:cubicBezTo>
                  <a:pt x="116" y="141"/>
                  <a:pt x="116" y="141"/>
                  <a:pt x="116" y="141"/>
                </a:cubicBezTo>
                <a:cubicBezTo>
                  <a:pt x="115" y="140"/>
                  <a:pt x="115" y="140"/>
                  <a:pt x="114" y="141"/>
                </a:cubicBezTo>
                <a:cubicBezTo>
                  <a:pt x="111" y="142"/>
                  <a:pt x="108" y="143"/>
                  <a:pt x="104" y="145"/>
                </a:cubicBezTo>
                <a:cubicBezTo>
                  <a:pt x="104" y="145"/>
                  <a:pt x="103" y="145"/>
                  <a:pt x="103" y="146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6"/>
                  <a:pt x="97" y="169"/>
                  <a:pt x="93" y="169"/>
                </a:cubicBezTo>
                <a:close/>
                <a:moveTo>
                  <a:pt x="77" y="161"/>
                </a:moveTo>
                <a:cubicBezTo>
                  <a:pt x="93" y="161"/>
                  <a:pt x="93" y="161"/>
                  <a:pt x="93" y="161"/>
                </a:cubicBezTo>
                <a:cubicBezTo>
                  <a:pt x="95" y="145"/>
                  <a:pt x="95" y="145"/>
                  <a:pt x="95" y="145"/>
                </a:cubicBezTo>
                <a:cubicBezTo>
                  <a:pt x="96" y="141"/>
                  <a:pt x="98" y="138"/>
                  <a:pt x="102" y="137"/>
                </a:cubicBezTo>
                <a:cubicBezTo>
                  <a:pt x="105" y="136"/>
                  <a:pt x="108" y="135"/>
                  <a:pt x="110" y="134"/>
                </a:cubicBezTo>
                <a:cubicBezTo>
                  <a:pt x="114" y="132"/>
                  <a:pt x="118" y="132"/>
                  <a:pt x="120" y="134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45" y="133"/>
                  <a:pt x="145" y="133"/>
                  <a:pt x="145" y="133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33" y="117"/>
                  <a:pt x="133" y="113"/>
                  <a:pt x="135" y="110"/>
                </a:cubicBezTo>
                <a:cubicBezTo>
                  <a:pt x="136" y="107"/>
                  <a:pt x="137" y="104"/>
                  <a:pt x="138" y="101"/>
                </a:cubicBezTo>
                <a:cubicBezTo>
                  <a:pt x="139" y="98"/>
                  <a:pt x="142" y="95"/>
                  <a:pt x="146" y="95"/>
                </a:cubicBezTo>
                <a:cubicBezTo>
                  <a:pt x="162" y="92"/>
                  <a:pt x="162" y="92"/>
                  <a:pt x="162" y="92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46" y="74"/>
                  <a:pt x="146" y="74"/>
                  <a:pt x="146" y="74"/>
                </a:cubicBezTo>
                <a:cubicBezTo>
                  <a:pt x="142" y="73"/>
                  <a:pt x="139" y="71"/>
                  <a:pt x="138" y="67"/>
                </a:cubicBezTo>
                <a:cubicBezTo>
                  <a:pt x="137" y="64"/>
                  <a:pt x="136" y="61"/>
                  <a:pt x="135" y="59"/>
                </a:cubicBezTo>
                <a:cubicBezTo>
                  <a:pt x="133" y="55"/>
                  <a:pt x="133" y="52"/>
                  <a:pt x="135" y="49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34" y="24"/>
                  <a:pt x="134" y="24"/>
                  <a:pt x="134" y="24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18" y="36"/>
                  <a:pt x="114" y="36"/>
                  <a:pt x="110" y="35"/>
                </a:cubicBezTo>
                <a:cubicBezTo>
                  <a:pt x="108" y="33"/>
                  <a:pt x="105" y="32"/>
                  <a:pt x="102" y="31"/>
                </a:cubicBezTo>
                <a:cubicBezTo>
                  <a:pt x="99" y="30"/>
                  <a:pt x="96" y="27"/>
                  <a:pt x="95" y="24"/>
                </a:cubicBezTo>
                <a:cubicBezTo>
                  <a:pt x="93" y="7"/>
                  <a:pt x="93" y="7"/>
                  <a:pt x="93" y="7"/>
                </a:cubicBezTo>
                <a:cubicBezTo>
                  <a:pt x="77" y="7"/>
                  <a:pt x="77" y="7"/>
                  <a:pt x="77" y="7"/>
                </a:cubicBezTo>
                <a:cubicBezTo>
                  <a:pt x="75" y="24"/>
                  <a:pt x="75" y="24"/>
                  <a:pt x="75" y="24"/>
                </a:cubicBezTo>
                <a:cubicBezTo>
                  <a:pt x="74" y="27"/>
                  <a:pt x="71" y="30"/>
                  <a:pt x="68" y="31"/>
                </a:cubicBezTo>
                <a:cubicBezTo>
                  <a:pt x="65" y="32"/>
                  <a:pt x="62" y="33"/>
                  <a:pt x="60" y="35"/>
                </a:cubicBezTo>
                <a:cubicBezTo>
                  <a:pt x="56" y="36"/>
                  <a:pt x="52" y="36"/>
                  <a:pt x="50" y="34"/>
                </a:cubicBezTo>
                <a:cubicBezTo>
                  <a:pt x="36" y="24"/>
                  <a:pt x="36" y="24"/>
                  <a:pt x="36" y="24"/>
                </a:cubicBezTo>
                <a:cubicBezTo>
                  <a:pt x="25" y="35"/>
                  <a:pt x="25" y="35"/>
                  <a:pt x="25" y="35"/>
                </a:cubicBezTo>
                <a:cubicBezTo>
                  <a:pt x="35" y="49"/>
                  <a:pt x="35" y="49"/>
                  <a:pt x="35" y="49"/>
                </a:cubicBezTo>
                <a:cubicBezTo>
                  <a:pt x="37" y="52"/>
                  <a:pt x="37" y="55"/>
                  <a:pt x="35" y="59"/>
                </a:cubicBezTo>
                <a:cubicBezTo>
                  <a:pt x="34" y="61"/>
                  <a:pt x="33" y="64"/>
                  <a:pt x="32" y="67"/>
                </a:cubicBezTo>
                <a:cubicBezTo>
                  <a:pt x="31" y="71"/>
                  <a:pt x="28" y="73"/>
                  <a:pt x="24" y="74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92"/>
                  <a:pt x="8" y="92"/>
                  <a:pt x="8" y="92"/>
                </a:cubicBezTo>
                <a:cubicBezTo>
                  <a:pt x="24" y="95"/>
                  <a:pt x="24" y="95"/>
                  <a:pt x="24" y="95"/>
                </a:cubicBezTo>
                <a:cubicBezTo>
                  <a:pt x="28" y="95"/>
                  <a:pt x="31" y="98"/>
                  <a:pt x="32" y="101"/>
                </a:cubicBezTo>
                <a:cubicBezTo>
                  <a:pt x="33" y="104"/>
                  <a:pt x="34" y="107"/>
                  <a:pt x="35" y="110"/>
                </a:cubicBezTo>
                <a:cubicBezTo>
                  <a:pt x="37" y="113"/>
                  <a:pt x="37" y="117"/>
                  <a:pt x="35" y="120"/>
                </a:cubicBezTo>
                <a:cubicBezTo>
                  <a:pt x="25" y="133"/>
                  <a:pt x="25" y="133"/>
                  <a:pt x="25" y="133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0" y="134"/>
                  <a:pt x="50" y="134"/>
                  <a:pt x="50" y="134"/>
                </a:cubicBezTo>
                <a:cubicBezTo>
                  <a:pt x="52" y="132"/>
                  <a:pt x="56" y="132"/>
                  <a:pt x="60" y="134"/>
                </a:cubicBezTo>
                <a:cubicBezTo>
                  <a:pt x="62" y="135"/>
                  <a:pt x="65" y="136"/>
                  <a:pt x="68" y="137"/>
                </a:cubicBezTo>
                <a:cubicBezTo>
                  <a:pt x="71" y="138"/>
                  <a:pt x="74" y="141"/>
                  <a:pt x="75" y="145"/>
                </a:cubicBezTo>
                <a:lnTo>
                  <a:pt x="77" y="161"/>
                </a:lnTo>
                <a:close/>
                <a:moveTo>
                  <a:pt x="25" y="133"/>
                </a:moveTo>
                <a:cubicBezTo>
                  <a:pt x="25" y="133"/>
                  <a:pt x="25" y="133"/>
                  <a:pt x="25" y="133"/>
                </a:cubicBezTo>
                <a:cubicBezTo>
                  <a:pt x="25" y="133"/>
                  <a:pt x="25" y="133"/>
                  <a:pt x="25" y="133"/>
                </a:cubicBezTo>
                <a:close/>
                <a:moveTo>
                  <a:pt x="145" y="133"/>
                </a:moveTo>
                <a:cubicBezTo>
                  <a:pt x="145" y="133"/>
                  <a:pt x="145" y="133"/>
                  <a:pt x="145" y="133"/>
                </a:cubicBezTo>
                <a:close/>
                <a:moveTo>
                  <a:pt x="162" y="92"/>
                </a:moveTo>
                <a:cubicBezTo>
                  <a:pt x="162" y="92"/>
                  <a:pt x="162" y="92"/>
                  <a:pt x="162" y="92"/>
                </a:cubicBezTo>
                <a:close/>
                <a:moveTo>
                  <a:pt x="8" y="92"/>
                </a:moveTo>
                <a:cubicBezTo>
                  <a:pt x="8" y="92"/>
                  <a:pt x="8" y="92"/>
                  <a:pt x="8" y="92"/>
                </a:cubicBezTo>
                <a:close/>
                <a:moveTo>
                  <a:pt x="162" y="92"/>
                </a:moveTo>
                <a:cubicBezTo>
                  <a:pt x="162" y="92"/>
                  <a:pt x="162" y="92"/>
                  <a:pt x="162" y="92"/>
                </a:cubicBezTo>
                <a:close/>
                <a:moveTo>
                  <a:pt x="8" y="92"/>
                </a:move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lose/>
                <a:moveTo>
                  <a:pt x="134" y="24"/>
                </a:moveTo>
                <a:cubicBezTo>
                  <a:pt x="134" y="24"/>
                  <a:pt x="134" y="24"/>
                  <a:pt x="134" y="24"/>
                </a:cubicBezTo>
                <a:cubicBezTo>
                  <a:pt x="134" y="24"/>
                  <a:pt x="134" y="24"/>
                  <a:pt x="134" y="24"/>
                </a:cubicBezTo>
                <a:close/>
                <a:moveTo>
                  <a:pt x="133" y="24"/>
                </a:moveTo>
                <a:cubicBezTo>
                  <a:pt x="134" y="24"/>
                  <a:pt x="134" y="24"/>
                  <a:pt x="134" y="24"/>
                </a:cubicBezTo>
                <a:lnTo>
                  <a:pt x="133" y="24"/>
                </a:lnTo>
                <a:close/>
                <a:moveTo>
                  <a:pt x="85" y="118"/>
                </a:moveTo>
                <a:cubicBezTo>
                  <a:pt x="76" y="118"/>
                  <a:pt x="68" y="114"/>
                  <a:pt x="61" y="108"/>
                </a:cubicBezTo>
                <a:cubicBezTo>
                  <a:pt x="53" y="100"/>
                  <a:pt x="50" y="88"/>
                  <a:pt x="52" y="76"/>
                </a:cubicBezTo>
                <a:cubicBezTo>
                  <a:pt x="55" y="64"/>
                  <a:pt x="65" y="54"/>
                  <a:pt x="77" y="51"/>
                </a:cubicBezTo>
                <a:cubicBezTo>
                  <a:pt x="89" y="49"/>
                  <a:pt x="101" y="52"/>
                  <a:pt x="109" y="60"/>
                </a:cubicBezTo>
                <a:cubicBezTo>
                  <a:pt x="117" y="69"/>
                  <a:pt x="120" y="80"/>
                  <a:pt x="118" y="92"/>
                </a:cubicBezTo>
                <a:cubicBezTo>
                  <a:pt x="115" y="104"/>
                  <a:pt x="105" y="114"/>
                  <a:pt x="93" y="117"/>
                </a:cubicBezTo>
                <a:cubicBezTo>
                  <a:pt x="90" y="117"/>
                  <a:pt x="88" y="118"/>
                  <a:pt x="85" y="118"/>
                </a:cubicBezTo>
                <a:close/>
                <a:moveTo>
                  <a:pt x="85" y="58"/>
                </a:moveTo>
                <a:cubicBezTo>
                  <a:pt x="83" y="58"/>
                  <a:pt x="81" y="58"/>
                  <a:pt x="79" y="59"/>
                </a:cubicBezTo>
                <a:cubicBezTo>
                  <a:pt x="70" y="61"/>
                  <a:pt x="62" y="69"/>
                  <a:pt x="60" y="78"/>
                </a:cubicBezTo>
                <a:cubicBezTo>
                  <a:pt x="58" y="87"/>
                  <a:pt x="60" y="96"/>
                  <a:pt x="67" y="102"/>
                </a:cubicBezTo>
                <a:cubicBezTo>
                  <a:pt x="73" y="109"/>
                  <a:pt x="82" y="111"/>
                  <a:pt x="91" y="109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100" y="107"/>
                  <a:pt x="108" y="100"/>
                  <a:pt x="110" y="90"/>
                </a:cubicBezTo>
                <a:cubicBezTo>
                  <a:pt x="112" y="81"/>
                  <a:pt x="110" y="72"/>
                  <a:pt x="103" y="66"/>
                </a:cubicBezTo>
                <a:cubicBezTo>
                  <a:pt x="98" y="61"/>
                  <a:pt x="92" y="58"/>
                  <a:pt x="85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9"/>
          <p:cNvSpPr/>
          <p:nvPr/>
        </p:nvSpPr>
        <p:spPr>
          <a:xfrm>
            <a:off x="2531269" y="3411141"/>
            <a:ext cx="581025" cy="364331"/>
          </a:xfrm>
          <a:custGeom>
            <a:avLst/>
            <a:gdLst/>
            <a:ahLst/>
            <a:cxnLst/>
            <a:rect l="l" t="t" r="r" b="b"/>
            <a:pathLst>
              <a:path w="198" h="124" extrusionOk="0">
                <a:moveTo>
                  <a:pt x="173" y="124"/>
                </a:moveTo>
                <a:cubicBezTo>
                  <a:pt x="25" y="124"/>
                  <a:pt x="25" y="124"/>
                  <a:pt x="25" y="124"/>
                </a:cubicBezTo>
                <a:cubicBezTo>
                  <a:pt x="11" y="124"/>
                  <a:pt x="0" y="113"/>
                  <a:pt x="0" y="10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87" y="0"/>
                  <a:pt x="198" y="11"/>
                  <a:pt x="198" y="25"/>
                </a:cubicBezTo>
                <a:cubicBezTo>
                  <a:pt x="198" y="100"/>
                  <a:pt x="198" y="100"/>
                  <a:pt x="198" y="100"/>
                </a:cubicBezTo>
                <a:cubicBezTo>
                  <a:pt x="198" y="113"/>
                  <a:pt x="187" y="124"/>
                  <a:pt x="173" y="124"/>
                </a:cubicBezTo>
                <a:close/>
                <a:moveTo>
                  <a:pt x="25" y="8"/>
                </a:moveTo>
                <a:cubicBezTo>
                  <a:pt x="15" y="8"/>
                  <a:pt x="8" y="16"/>
                  <a:pt x="8" y="25"/>
                </a:cubicBezTo>
                <a:cubicBezTo>
                  <a:pt x="8" y="100"/>
                  <a:pt x="8" y="100"/>
                  <a:pt x="8" y="100"/>
                </a:cubicBezTo>
                <a:cubicBezTo>
                  <a:pt x="8" y="109"/>
                  <a:pt x="15" y="117"/>
                  <a:pt x="25" y="117"/>
                </a:cubicBezTo>
                <a:cubicBezTo>
                  <a:pt x="173" y="117"/>
                  <a:pt x="173" y="117"/>
                  <a:pt x="173" y="117"/>
                </a:cubicBezTo>
                <a:cubicBezTo>
                  <a:pt x="182" y="117"/>
                  <a:pt x="190" y="109"/>
                  <a:pt x="190" y="100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90" y="16"/>
                  <a:pt x="182" y="8"/>
                  <a:pt x="173" y="8"/>
                </a:cubicBezTo>
                <a:lnTo>
                  <a:pt x="25" y="8"/>
                </a:lnTo>
                <a:close/>
                <a:moveTo>
                  <a:pt x="170" y="105"/>
                </a:moveTo>
                <a:cubicBezTo>
                  <a:pt x="169" y="105"/>
                  <a:pt x="168" y="105"/>
                  <a:pt x="167" y="104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01" y="86"/>
                  <a:pt x="101" y="86"/>
                  <a:pt x="101" y="86"/>
                </a:cubicBezTo>
                <a:cubicBezTo>
                  <a:pt x="100" y="87"/>
                  <a:pt x="98" y="87"/>
                  <a:pt x="96" y="86"/>
                </a:cubicBezTo>
                <a:cubicBezTo>
                  <a:pt x="73" y="68"/>
                  <a:pt x="73" y="68"/>
                  <a:pt x="73" y="68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28" y="106"/>
                  <a:pt x="26" y="105"/>
                  <a:pt x="24" y="104"/>
                </a:cubicBezTo>
                <a:cubicBezTo>
                  <a:pt x="23" y="102"/>
                  <a:pt x="23" y="100"/>
                  <a:pt x="25" y="98"/>
                </a:cubicBezTo>
                <a:cubicBezTo>
                  <a:pt x="67" y="63"/>
                  <a:pt x="67" y="63"/>
                  <a:pt x="67" y="63"/>
                </a:cubicBezTo>
                <a:cubicBezTo>
                  <a:pt x="25" y="30"/>
                  <a:pt x="25" y="30"/>
                  <a:pt x="25" y="30"/>
                </a:cubicBezTo>
                <a:cubicBezTo>
                  <a:pt x="23" y="29"/>
                  <a:pt x="23" y="26"/>
                  <a:pt x="24" y="25"/>
                </a:cubicBezTo>
                <a:cubicBezTo>
                  <a:pt x="26" y="23"/>
                  <a:pt x="28" y="23"/>
                  <a:pt x="30" y="24"/>
                </a:cubicBezTo>
                <a:cubicBezTo>
                  <a:pt x="99" y="78"/>
                  <a:pt x="99" y="78"/>
                  <a:pt x="99" y="78"/>
                </a:cubicBezTo>
                <a:cubicBezTo>
                  <a:pt x="167" y="24"/>
                  <a:pt x="167" y="24"/>
                  <a:pt x="167" y="24"/>
                </a:cubicBezTo>
                <a:cubicBezTo>
                  <a:pt x="169" y="23"/>
                  <a:pt x="171" y="23"/>
                  <a:pt x="173" y="25"/>
                </a:cubicBezTo>
                <a:cubicBezTo>
                  <a:pt x="174" y="26"/>
                  <a:pt x="174" y="29"/>
                  <a:pt x="172" y="30"/>
                </a:cubicBezTo>
                <a:cubicBezTo>
                  <a:pt x="130" y="63"/>
                  <a:pt x="130" y="63"/>
                  <a:pt x="130" y="63"/>
                </a:cubicBezTo>
                <a:cubicBezTo>
                  <a:pt x="172" y="98"/>
                  <a:pt x="172" y="98"/>
                  <a:pt x="172" y="98"/>
                </a:cubicBezTo>
                <a:cubicBezTo>
                  <a:pt x="174" y="100"/>
                  <a:pt x="174" y="102"/>
                  <a:pt x="173" y="104"/>
                </a:cubicBezTo>
                <a:cubicBezTo>
                  <a:pt x="172" y="105"/>
                  <a:pt x="171" y="105"/>
                  <a:pt x="170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9"/>
          <p:cNvSpPr/>
          <p:nvPr/>
        </p:nvSpPr>
        <p:spPr>
          <a:xfrm>
            <a:off x="4316015" y="2608659"/>
            <a:ext cx="519113" cy="452438"/>
          </a:xfrm>
          <a:custGeom>
            <a:avLst/>
            <a:gdLst/>
            <a:ahLst/>
            <a:cxnLst/>
            <a:rect l="l" t="t" r="r" b="b"/>
            <a:pathLst>
              <a:path w="177" h="154" extrusionOk="0">
                <a:moveTo>
                  <a:pt x="156" y="154"/>
                </a:moveTo>
                <a:cubicBezTo>
                  <a:pt x="20" y="154"/>
                  <a:pt x="20" y="154"/>
                  <a:pt x="20" y="154"/>
                </a:cubicBezTo>
                <a:cubicBezTo>
                  <a:pt x="9" y="154"/>
                  <a:pt x="0" y="145"/>
                  <a:pt x="0" y="134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8"/>
                  <a:pt x="2" y="96"/>
                  <a:pt x="4" y="96"/>
                </a:cubicBezTo>
                <a:cubicBezTo>
                  <a:pt x="6" y="96"/>
                  <a:pt x="7" y="98"/>
                  <a:pt x="7" y="100"/>
                </a:cubicBezTo>
                <a:cubicBezTo>
                  <a:pt x="7" y="134"/>
                  <a:pt x="7" y="134"/>
                  <a:pt x="7" y="134"/>
                </a:cubicBezTo>
                <a:cubicBezTo>
                  <a:pt x="7" y="141"/>
                  <a:pt x="13" y="146"/>
                  <a:pt x="20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63" y="146"/>
                  <a:pt x="169" y="141"/>
                  <a:pt x="169" y="134"/>
                </a:cubicBezTo>
                <a:cubicBezTo>
                  <a:pt x="169" y="100"/>
                  <a:pt x="169" y="100"/>
                  <a:pt x="169" y="100"/>
                </a:cubicBezTo>
                <a:cubicBezTo>
                  <a:pt x="169" y="98"/>
                  <a:pt x="171" y="96"/>
                  <a:pt x="173" y="96"/>
                </a:cubicBezTo>
                <a:cubicBezTo>
                  <a:pt x="175" y="96"/>
                  <a:pt x="177" y="98"/>
                  <a:pt x="177" y="100"/>
                </a:cubicBezTo>
                <a:cubicBezTo>
                  <a:pt x="177" y="134"/>
                  <a:pt x="177" y="134"/>
                  <a:pt x="177" y="134"/>
                </a:cubicBezTo>
                <a:cubicBezTo>
                  <a:pt x="177" y="145"/>
                  <a:pt x="167" y="154"/>
                  <a:pt x="156" y="154"/>
                </a:cubicBezTo>
                <a:close/>
                <a:moveTo>
                  <a:pt x="95" y="110"/>
                </a:moveTo>
                <a:cubicBezTo>
                  <a:pt x="81" y="110"/>
                  <a:pt x="81" y="110"/>
                  <a:pt x="81" y="110"/>
                </a:cubicBezTo>
                <a:cubicBezTo>
                  <a:pt x="76" y="110"/>
                  <a:pt x="71" y="105"/>
                  <a:pt x="71" y="99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76"/>
                  <a:pt x="76" y="71"/>
                  <a:pt x="81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101" y="71"/>
                  <a:pt x="105" y="76"/>
                  <a:pt x="105" y="82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5" y="105"/>
                  <a:pt x="101" y="110"/>
                  <a:pt x="95" y="110"/>
                </a:cubicBezTo>
                <a:close/>
                <a:moveTo>
                  <a:pt x="81" y="79"/>
                </a:moveTo>
                <a:cubicBezTo>
                  <a:pt x="80" y="79"/>
                  <a:pt x="79" y="80"/>
                  <a:pt x="79" y="82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101"/>
                  <a:pt x="80" y="103"/>
                  <a:pt x="81" y="103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3"/>
                  <a:pt x="98" y="101"/>
                  <a:pt x="98" y="99"/>
                </a:cubicBezTo>
                <a:cubicBezTo>
                  <a:pt x="98" y="82"/>
                  <a:pt x="98" y="82"/>
                  <a:pt x="98" y="82"/>
                </a:cubicBezTo>
                <a:cubicBezTo>
                  <a:pt x="98" y="80"/>
                  <a:pt x="96" y="79"/>
                  <a:pt x="95" y="79"/>
                </a:cubicBezTo>
                <a:lnTo>
                  <a:pt x="81" y="79"/>
                </a:lnTo>
                <a:close/>
                <a:moveTo>
                  <a:pt x="156" y="95"/>
                </a:moveTo>
                <a:cubicBezTo>
                  <a:pt x="116" y="95"/>
                  <a:pt x="116" y="95"/>
                  <a:pt x="116" y="95"/>
                </a:cubicBezTo>
                <a:cubicBezTo>
                  <a:pt x="114" y="95"/>
                  <a:pt x="112" y="93"/>
                  <a:pt x="112" y="91"/>
                </a:cubicBezTo>
                <a:cubicBezTo>
                  <a:pt x="112" y="89"/>
                  <a:pt x="114" y="87"/>
                  <a:pt x="116" y="87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63" y="87"/>
                  <a:pt x="169" y="81"/>
                  <a:pt x="169" y="74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9" y="41"/>
                  <a:pt x="163" y="35"/>
                  <a:pt x="156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3" y="35"/>
                  <a:pt x="7" y="41"/>
                  <a:pt x="7" y="48"/>
                </a:cubicBezTo>
                <a:cubicBezTo>
                  <a:pt x="7" y="74"/>
                  <a:pt x="7" y="74"/>
                  <a:pt x="7" y="74"/>
                </a:cubicBezTo>
                <a:cubicBezTo>
                  <a:pt x="7" y="81"/>
                  <a:pt x="13" y="87"/>
                  <a:pt x="2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3" y="87"/>
                  <a:pt x="64" y="89"/>
                  <a:pt x="64" y="91"/>
                </a:cubicBezTo>
                <a:cubicBezTo>
                  <a:pt x="64" y="93"/>
                  <a:pt x="63" y="95"/>
                  <a:pt x="60" y="95"/>
                </a:cubicBezTo>
                <a:cubicBezTo>
                  <a:pt x="20" y="95"/>
                  <a:pt x="20" y="95"/>
                  <a:pt x="20" y="95"/>
                </a:cubicBezTo>
                <a:cubicBezTo>
                  <a:pt x="9" y="95"/>
                  <a:pt x="0" y="86"/>
                  <a:pt x="0" y="74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37"/>
                  <a:pt x="9" y="28"/>
                  <a:pt x="20" y="28"/>
                </a:cubicBezTo>
                <a:cubicBezTo>
                  <a:pt x="156" y="28"/>
                  <a:pt x="156" y="28"/>
                  <a:pt x="156" y="28"/>
                </a:cubicBezTo>
                <a:cubicBezTo>
                  <a:pt x="167" y="28"/>
                  <a:pt x="177" y="37"/>
                  <a:pt x="177" y="48"/>
                </a:cubicBezTo>
                <a:cubicBezTo>
                  <a:pt x="177" y="77"/>
                  <a:pt x="177" y="77"/>
                  <a:pt x="177" y="77"/>
                </a:cubicBezTo>
                <a:cubicBezTo>
                  <a:pt x="177" y="78"/>
                  <a:pt x="176" y="79"/>
                  <a:pt x="176" y="79"/>
                </a:cubicBezTo>
                <a:cubicBezTo>
                  <a:pt x="174" y="88"/>
                  <a:pt x="166" y="95"/>
                  <a:pt x="156" y="95"/>
                </a:cubicBezTo>
                <a:close/>
                <a:moveTo>
                  <a:pt x="118" y="21"/>
                </a:moveTo>
                <a:cubicBezTo>
                  <a:pt x="115" y="21"/>
                  <a:pt x="114" y="19"/>
                  <a:pt x="114" y="17"/>
                </a:cubicBezTo>
                <a:cubicBezTo>
                  <a:pt x="114" y="12"/>
                  <a:pt x="109" y="8"/>
                  <a:pt x="10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68" y="8"/>
                  <a:pt x="63" y="12"/>
                  <a:pt x="63" y="17"/>
                </a:cubicBezTo>
                <a:cubicBezTo>
                  <a:pt x="63" y="19"/>
                  <a:pt x="61" y="21"/>
                  <a:pt x="59" y="21"/>
                </a:cubicBezTo>
                <a:cubicBezTo>
                  <a:pt x="57" y="21"/>
                  <a:pt x="55" y="19"/>
                  <a:pt x="55" y="17"/>
                </a:cubicBezTo>
                <a:cubicBezTo>
                  <a:pt x="55" y="8"/>
                  <a:pt x="63" y="0"/>
                  <a:pt x="7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13" y="0"/>
                  <a:pt x="121" y="8"/>
                  <a:pt x="121" y="17"/>
                </a:cubicBezTo>
                <a:cubicBezTo>
                  <a:pt x="121" y="19"/>
                  <a:pt x="120" y="21"/>
                  <a:pt x="118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9"/>
          <p:cNvSpPr/>
          <p:nvPr/>
        </p:nvSpPr>
        <p:spPr>
          <a:xfrm>
            <a:off x="6790134" y="5094684"/>
            <a:ext cx="528638" cy="475059"/>
          </a:xfrm>
          <a:custGeom>
            <a:avLst/>
            <a:gdLst/>
            <a:ahLst/>
            <a:cxnLst/>
            <a:rect l="l" t="t" r="r" b="b"/>
            <a:pathLst>
              <a:path w="180" h="162" extrusionOk="0">
                <a:moveTo>
                  <a:pt x="39" y="74"/>
                </a:moveTo>
                <a:cubicBezTo>
                  <a:pt x="34" y="74"/>
                  <a:pt x="29" y="78"/>
                  <a:pt x="29" y="84"/>
                </a:cubicBezTo>
                <a:cubicBezTo>
                  <a:pt x="29" y="125"/>
                  <a:pt x="29" y="125"/>
                  <a:pt x="29" y="125"/>
                </a:cubicBezTo>
                <a:cubicBezTo>
                  <a:pt x="29" y="130"/>
                  <a:pt x="34" y="135"/>
                  <a:pt x="39" y="135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55" y="135"/>
                  <a:pt x="59" y="130"/>
                  <a:pt x="59" y="125"/>
                </a:cubicBezTo>
                <a:cubicBezTo>
                  <a:pt x="59" y="84"/>
                  <a:pt x="59" y="84"/>
                  <a:pt x="59" y="84"/>
                </a:cubicBezTo>
                <a:cubicBezTo>
                  <a:pt x="59" y="78"/>
                  <a:pt x="55" y="74"/>
                  <a:pt x="49" y="74"/>
                </a:cubicBezTo>
                <a:lnTo>
                  <a:pt x="39" y="74"/>
                </a:lnTo>
                <a:close/>
                <a:moveTo>
                  <a:pt x="51" y="84"/>
                </a:moveTo>
                <a:cubicBezTo>
                  <a:pt x="51" y="125"/>
                  <a:pt x="51" y="125"/>
                  <a:pt x="51" y="125"/>
                </a:cubicBezTo>
                <a:cubicBezTo>
                  <a:pt x="51" y="126"/>
                  <a:pt x="50" y="127"/>
                  <a:pt x="49" y="127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38" y="127"/>
                  <a:pt x="37" y="126"/>
                  <a:pt x="37" y="125"/>
                </a:cubicBezTo>
                <a:cubicBezTo>
                  <a:pt x="37" y="84"/>
                  <a:pt x="37" y="84"/>
                  <a:pt x="37" y="84"/>
                </a:cubicBezTo>
                <a:cubicBezTo>
                  <a:pt x="37" y="82"/>
                  <a:pt x="38" y="81"/>
                  <a:pt x="39" y="81"/>
                </a:cubicBezTo>
                <a:cubicBezTo>
                  <a:pt x="49" y="81"/>
                  <a:pt x="49" y="81"/>
                  <a:pt x="49" y="81"/>
                </a:cubicBezTo>
                <a:cubicBezTo>
                  <a:pt x="50" y="81"/>
                  <a:pt x="51" y="82"/>
                  <a:pt x="51" y="84"/>
                </a:cubicBezTo>
                <a:close/>
                <a:moveTo>
                  <a:pt x="76" y="59"/>
                </a:moveTo>
                <a:cubicBezTo>
                  <a:pt x="70" y="59"/>
                  <a:pt x="66" y="64"/>
                  <a:pt x="66" y="69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130"/>
                  <a:pt x="70" y="135"/>
                  <a:pt x="76" y="135"/>
                </a:cubicBezTo>
                <a:cubicBezTo>
                  <a:pt x="86" y="135"/>
                  <a:pt x="86" y="135"/>
                  <a:pt x="86" y="135"/>
                </a:cubicBezTo>
                <a:cubicBezTo>
                  <a:pt x="91" y="135"/>
                  <a:pt x="96" y="130"/>
                  <a:pt x="96" y="125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4"/>
                  <a:pt x="91" y="59"/>
                  <a:pt x="86" y="59"/>
                </a:cubicBezTo>
                <a:lnTo>
                  <a:pt x="76" y="59"/>
                </a:lnTo>
                <a:close/>
                <a:moveTo>
                  <a:pt x="88" y="69"/>
                </a:moveTo>
                <a:cubicBezTo>
                  <a:pt x="88" y="125"/>
                  <a:pt x="88" y="125"/>
                  <a:pt x="88" y="125"/>
                </a:cubicBezTo>
                <a:cubicBezTo>
                  <a:pt x="88" y="126"/>
                  <a:pt x="87" y="127"/>
                  <a:pt x="86" y="127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5" y="127"/>
                  <a:pt x="74" y="126"/>
                  <a:pt x="74" y="125"/>
                </a:cubicBezTo>
                <a:cubicBezTo>
                  <a:pt x="74" y="69"/>
                  <a:pt x="74" y="69"/>
                  <a:pt x="74" y="69"/>
                </a:cubicBezTo>
                <a:cubicBezTo>
                  <a:pt x="74" y="68"/>
                  <a:pt x="75" y="67"/>
                  <a:pt x="76" y="67"/>
                </a:cubicBezTo>
                <a:cubicBezTo>
                  <a:pt x="86" y="67"/>
                  <a:pt x="86" y="67"/>
                  <a:pt x="86" y="67"/>
                </a:cubicBezTo>
                <a:cubicBezTo>
                  <a:pt x="87" y="67"/>
                  <a:pt x="88" y="68"/>
                  <a:pt x="88" y="69"/>
                </a:cubicBezTo>
                <a:close/>
                <a:moveTo>
                  <a:pt x="112" y="46"/>
                </a:moveTo>
                <a:cubicBezTo>
                  <a:pt x="107" y="46"/>
                  <a:pt x="103" y="51"/>
                  <a:pt x="103" y="56"/>
                </a:cubicBezTo>
                <a:cubicBezTo>
                  <a:pt x="103" y="125"/>
                  <a:pt x="103" y="125"/>
                  <a:pt x="103" y="125"/>
                </a:cubicBezTo>
                <a:cubicBezTo>
                  <a:pt x="103" y="130"/>
                  <a:pt x="107" y="135"/>
                  <a:pt x="112" y="135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8" y="135"/>
                  <a:pt x="132" y="130"/>
                  <a:pt x="132" y="125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2" y="51"/>
                  <a:pt x="128" y="46"/>
                  <a:pt x="123" y="46"/>
                </a:cubicBezTo>
                <a:lnTo>
                  <a:pt x="112" y="46"/>
                </a:lnTo>
                <a:close/>
                <a:moveTo>
                  <a:pt x="125" y="56"/>
                </a:moveTo>
                <a:cubicBezTo>
                  <a:pt x="125" y="125"/>
                  <a:pt x="125" y="125"/>
                  <a:pt x="125" y="125"/>
                </a:cubicBezTo>
                <a:cubicBezTo>
                  <a:pt x="125" y="126"/>
                  <a:pt x="124" y="127"/>
                  <a:pt x="123" y="127"/>
                </a:cubicBezTo>
                <a:cubicBezTo>
                  <a:pt x="112" y="127"/>
                  <a:pt x="112" y="127"/>
                  <a:pt x="112" y="127"/>
                </a:cubicBezTo>
                <a:cubicBezTo>
                  <a:pt x="111" y="127"/>
                  <a:pt x="110" y="126"/>
                  <a:pt x="110" y="125"/>
                </a:cubicBezTo>
                <a:cubicBezTo>
                  <a:pt x="110" y="56"/>
                  <a:pt x="110" y="56"/>
                  <a:pt x="110" y="56"/>
                </a:cubicBezTo>
                <a:cubicBezTo>
                  <a:pt x="110" y="55"/>
                  <a:pt x="111" y="54"/>
                  <a:pt x="112" y="54"/>
                </a:cubicBezTo>
                <a:cubicBezTo>
                  <a:pt x="123" y="54"/>
                  <a:pt x="123" y="54"/>
                  <a:pt x="123" y="54"/>
                </a:cubicBezTo>
                <a:cubicBezTo>
                  <a:pt x="124" y="54"/>
                  <a:pt x="125" y="55"/>
                  <a:pt x="125" y="56"/>
                </a:cubicBezTo>
                <a:close/>
                <a:moveTo>
                  <a:pt x="139" y="43"/>
                </a:moveTo>
                <a:cubicBezTo>
                  <a:pt x="139" y="125"/>
                  <a:pt x="139" y="125"/>
                  <a:pt x="139" y="125"/>
                </a:cubicBezTo>
                <a:cubicBezTo>
                  <a:pt x="139" y="130"/>
                  <a:pt x="144" y="135"/>
                  <a:pt x="149" y="135"/>
                </a:cubicBezTo>
                <a:cubicBezTo>
                  <a:pt x="159" y="135"/>
                  <a:pt x="159" y="135"/>
                  <a:pt x="159" y="135"/>
                </a:cubicBezTo>
                <a:cubicBezTo>
                  <a:pt x="165" y="135"/>
                  <a:pt x="169" y="130"/>
                  <a:pt x="169" y="125"/>
                </a:cubicBezTo>
                <a:cubicBezTo>
                  <a:pt x="169" y="43"/>
                  <a:pt x="169" y="43"/>
                  <a:pt x="169" y="43"/>
                </a:cubicBezTo>
                <a:cubicBezTo>
                  <a:pt x="169" y="38"/>
                  <a:pt x="165" y="34"/>
                  <a:pt x="159" y="34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144" y="34"/>
                  <a:pt x="139" y="38"/>
                  <a:pt x="139" y="43"/>
                </a:cubicBezTo>
                <a:close/>
                <a:moveTo>
                  <a:pt x="161" y="43"/>
                </a:moveTo>
                <a:cubicBezTo>
                  <a:pt x="161" y="125"/>
                  <a:pt x="161" y="125"/>
                  <a:pt x="161" y="125"/>
                </a:cubicBezTo>
                <a:cubicBezTo>
                  <a:pt x="161" y="126"/>
                  <a:pt x="160" y="127"/>
                  <a:pt x="159" y="127"/>
                </a:cubicBezTo>
                <a:cubicBezTo>
                  <a:pt x="149" y="127"/>
                  <a:pt x="149" y="127"/>
                  <a:pt x="149" y="127"/>
                </a:cubicBezTo>
                <a:cubicBezTo>
                  <a:pt x="148" y="127"/>
                  <a:pt x="147" y="126"/>
                  <a:pt x="147" y="125"/>
                </a:cubicBezTo>
                <a:cubicBezTo>
                  <a:pt x="147" y="43"/>
                  <a:pt x="147" y="43"/>
                  <a:pt x="147" y="43"/>
                </a:cubicBezTo>
                <a:cubicBezTo>
                  <a:pt x="147" y="42"/>
                  <a:pt x="148" y="41"/>
                  <a:pt x="149" y="41"/>
                </a:cubicBezTo>
                <a:cubicBezTo>
                  <a:pt x="159" y="41"/>
                  <a:pt x="159" y="41"/>
                  <a:pt x="159" y="41"/>
                </a:cubicBezTo>
                <a:cubicBezTo>
                  <a:pt x="160" y="41"/>
                  <a:pt x="161" y="42"/>
                  <a:pt x="161" y="43"/>
                </a:cubicBezTo>
                <a:close/>
                <a:moveTo>
                  <a:pt x="93" y="32"/>
                </a:moveTo>
                <a:cubicBezTo>
                  <a:pt x="117" y="23"/>
                  <a:pt x="141" y="9"/>
                  <a:pt x="141" y="9"/>
                </a:cubicBezTo>
                <a:cubicBezTo>
                  <a:pt x="137" y="0"/>
                  <a:pt x="137" y="0"/>
                  <a:pt x="137" y="0"/>
                </a:cubicBezTo>
                <a:cubicBezTo>
                  <a:pt x="145" y="4"/>
                  <a:pt x="145" y="4"/>
                  <a:pt x="145" y="4"/>
                </a:cubicBezTo>
                <a:cubicBezTo>
                  <a:pt x="153" y="7"/>
                  <a:pt x="153" y="7"/>
                  <a:pt x="153" y="7"/>
                </a:cubicBezTo>
                <a:cubicBezTo>
                  <a:pt x="151" y="16"/>
                  <a:pt x="151" y="16"/>
                  <a:pt x="151" y="16"/>
                </a:cubicBezTo>
                <a:cubicBezTo>
                  <a:pt x="149" y="25"/>
                  <a:pt x="149" y="25"/>
                  <a:pt x="149" y="25"/>
                </a:cubicBezTo>
                <a:cubicBezTo>
                  <a:pt x="145" y="16"/>
                  <a:pt x="145" y="16"/>
                  <a:pt x="145" y="16"/>
                </a:cubicBezTo>
                <a:cubicBezTo>
                  <a:pt x="141" y="18"/>
                  <a:pt x="119" y="31"/>
                  <a:pt x="96" y="40"/>
                </a:cubicBezTo>
                <a:cubicBezTo>
                  <a:pt x="69" y="50"/>
                  <a:pt x="35" y="57"/>
                  <a:pt x="35" y="57"/>
                </a:cubicBezTo>
                <a:cubicBezTo>
                  <a:pt x="35" y="57"/>
                  <a:pt x="34" y="57"/>
                  <a:pt x="34" y="57"/>
                </a:cubicBezTo>
                <a:cubicBezTo>
                  <a:pt x="32" y="57"/>
                  <a:pt x="31" y="56"/>
                  <a:pt x="30" y="54"/>
                </a:cubicBezTo>
                <a:cubicBezTo>
                  <a:pt x="30" y="52"/>
                  <a:pt x="31" y="50"/>
                  <a:pt x="33" y="49"/>
                </a:cubicBezTo>
                <a:cubicBezTo>
                  <a:pt x="34" y="49"/>
                  <a:pt x="67" y="43"/>
                  <a:pt x="93" y="32"/>
                </a:cubicBezTo>
                <a:close/>
                <a:moveTo>
                  <a:pt x="180" y="149"/>
                </a:moveTo>
                <a:cubicBezTo>
                  <a:pt x="175" y="156"/>
                  <a:pt x="175" y="156"/>
                  <a:pt x="175" y="156"/>
                </a:cubicBezTo>
                <a:cubicBezTo>
                  <a:pt x="169" y="162"/>
                  <a:pt x="169" y="162"/>
                  <a:pt x="169" y="162"/>
                </a:cubicBezTo>
                <a:cubicBezTo>
                  <a:pt x="169" y="153"/>
                  <a:pt x="169" y="153"/>
                  <a:pt x="169" y="153"/>
                </a:cubicBezTo>
                <a:cubicBezTo>
                  <a:pt x="15" y="153"/>
                  <a:pt x="15" y="153"/>
                  <a:pt x="15" y="153"/>
                </a:cubicBezTo>
                <a:cubicBezTo>
                  <a:pt x="13" y="153"/>
                  <a:pt x="11" y="151"/>
                  <a:pt x="11" y="149"/>
                </a:cubicBezTo>
                <a:cubicBezTo>
                  <a:pt x="11" y="26"/>
                  <a:pt x="11" y="26"/>
                  <a:pt x="11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3"/>
                  <a:pt x="15" y="13"/>
                  <a:pt x="15" y="13"/>
                </a:cubicBezTo>
                <a:cubicBezTo>
                  <a:pt x="23" y="19"/>
                  <a:pt x="23" y="19"/>
                  <a:pt x="23" y="19"/>
                </a:cubicBezTo>
                <a:cubicBezTo>
                  <a:pt x="30" y="26"/>
                  <a:pt x="30" y="26"/>
                  <a:pt x="30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145"/>
                  <a:pt x="19" y="145"/>
                  <a:pt x="19" y="145"/>
                </a:cubicBezTo>
                <a:cubicBezTo>
                  <a:pt x="169" y="145"/>
                  <a:pt x="169" y="145"/>
                  <a:pt x="169" y="145"/>
                </a:cubicBezTo>
                <a:cubicBezTo>
                  <a:pt x="169" y="136"/>
                  <a:pt x="169" y="136"/>
                  <a:pt x="169" y="136"/>
                </a:cubicBezTo>
                <a:cubicBezTo>
                  <a:pt x="175" y="142"/>
                  <a:pt x="175" y="142"/>
                  <a:pt x="175" y="142"/>
                </a:cubicBezTo>
                <a:lnTo>
                  <a:pt x="180" y="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9"/>
          <p:cNvSpPr/>
          <p:nvPr/>
        </p:nvSpPr>
        <p:spPr>
          <a:xfrm>
            <a:off x="1719263" y="5108971"/>
            <a:ext cx="759619" cy="384572"/>
          </a:xfrm>
          <a:custGeom>
            <a:avLst/>
            <a:gdLst/>
            <a:ahLst/>
            <a:cxnLst/>
            <a:rect l="l" t="t" r="r" b="b"/>
            <a:pathLst>
              <a:path w="259" h="131" extrusionOk="0">
                <a:moveTo>
                  <a:pt x="132" y="131"/>
                </a:moveTo>
                <a:cubicBezTo>
                  <a:pt x="117" y="131"/>
                  <a:pt x="105" y="131"/>
                  <a:pt x="92" y="128"/>
                </a:cubicBezTo>
                <a:cubicBezTo>
                  <a:pt x="88" y="127"/>
                  <a:pt x="84" y="125"/>
                  <a:pt x="81" y="124"/>
                </a:cubicBezTo>
                <a:cubicBezTo>
                  <a:pt x="73" y="120"/>
                  <a:pt x="71" y="115"/>
                  <a:pt x="71" y="112"/>
                </a:cubicBezTo>
                <a:cubicBezTo>
                  <a:pt x="70" y="107"/>
                  <a:pt x="72" y="103"/>
                  <a:pt x="75" y="99"/>
                </a:cubicBezTo>
                <a:cubicBezTo>
                  <a:pt x="81" y="93"/>
                  <a:pt x="88" y="89"/>
                  <a:pt x="98" y="84"/>
                </a:cubicBezTo>
                <a:cubicBezTo>
                  <a:pt x="101" y="82"/>
                  <a:pt x="104" y="81"/>
                  <a:pt x="107" y="80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78"/>
                  <a:pt x="114" y="77"/>
                  <a:pt x="114" y="75"/>
                </a:cubicBezTo>
                <a:cubicBezTo>
                  <a:pt x="114" y="73"/>
                  <a:pt x="114" y="72"/>
                  <a:pt x="112" y="70"/>
                </a:cubicBezTo>
                <a:cubicBezTo>
                  <a:pt x="102" y="60"/>
                  <a:pt x="97" y="47"/>
                  <a:pt x="97" y="31"/>
                </a:cubicBezTo>
                <a:cubicBezTo>
                  <a:pt x="98" y="15"/>
                  <a:pt x="107" y="5"/>
                  <a:pt x="123" y="1"/>
                </a:cubicBezTo>
                <a:cubicBezTo>
                  <a:pt x="126" y="1"/>
                  <a:pt x="129" y="0"/>
                  <a:pt x="132" y="0"/>
                </a:cubicBezTo>
                <a:cubicBezTo>
                  <a:pt x="135" y="0"/>
                  <a:pt x="139" y="1"/>
                  <a:pt x="142" y="1"/>
                </a:cubicBezTo>
                <a:cubicBezTo>
                  <a:pt x="158" y="5"/>
                  <a:pt x="167" y="15"/>
                  <a:pt x="167" y="31"/>
                </a:cubicBezTo>
                <a:cubicBezTo>
                  <a:pt x="168" y="47"/>
                  <a:pt x="163" y="60"/>
                  <a:pt x="152" y="70"/>
                </a:cubicBezTo>
                <a:cubicBezTo>
                  <a:pt x="151" y="72"/>
                  <a:pt x="150" y="73"/>
                  <a:pt x="151" y="75"/>
                </a:cubicBezTo>
                <a:cubicBezTo>
                  <a:pt x="151" y="77"/>
                  <a:pt x="153" y="78"/>
                  <a:pt x="155" y="79"/>
                </a:cubicBezTo>
                <a:cubicBezTo>
                  <a:pt x="157" y="80"/>
                  <a:pt x="157" y="80"/>
                  <a:pt x="157" y="80"/>
                </a:cubicBezTo>
                <a:cubicBezTo>
                  <a:pt x="160" y="81"/>
                  <a:pt x="163" y="82"/>
                  <a:pt x="166" y="84"/>
                </a:cubicBezTo>
                <a:cubicBezTo>
                  <a:pt x="176" y="89"/>
                  <a:pt x="183" y="93"/>
                  <a:pt x="189" y="99"/>
                </a:cubicBezTo>
                <a:cubicBezTo>
                  <a:pt x="192" y="102"/>
                  <a:pt x="194" y="107"/>
                  <a:pt x="193" y="112"/>
                </a:cubicBezTo>
                <a:cubicBezTo>
                  <a:pt x="192" y="117"/>
                  <a:pt x="189" y="121"/>
                  <a:pt x="184" y="124"/>
                </a:cubicBezTo>
                <a:cubicBezTo>
                  <a:pt x="184" y="124"/>
                  <a:pt x="184" y="124"/>
                  <a:pt x="184" y="124"/>
                </a:cubicBezTo>
                <a:cubicBezTo>
                  <a:pt x="180" y="125"/>
                  <a:pt x="176" y="127"/>
                  <a:pt x="172" y="128"/>
                </a:cubicBezTo>
                <a:cubicBezTo>
                  <a:pt x="160" y="131"/>
                  <a:pt x="147" y="131"/>
                  <a:pt x="132" y="131"/>
                </a:cubicBezTo>
                <a:close/>
                <a:moveTo>
                  <a:pt x="132" y="7"/>
                </a:moveTo>
                <a:cubicBezTo>
                  <a:pt x="130" y="7"/>
                  <a:pt x="127" y="8"/>
                  <a:pt x="125" y="8"/>
                </a:cubicBezTo>
                <a:cubicBezTo>
                  <a:pt x="111" y="12"/>
                  <a:pt x="105" y="19"/>
                  <a:pt x="105" y="31"/>
                </a:cubicBezTo>
                <a:cubicBezTo>
                  <a:pt x="104" y="45"/>
                  <a:pt x="108" y="56"/>
                  <a:pt x="117" y="65"/>
                </a:cubicBezTo>
                <a:cubicBezTo>
                  <a:pt x="120" y="68"/>
                  <a:pt x="122" y="72"/>
                  <a:pt x="121" y="76"/>
                </a:cubicBezTo>
                <a:cubicBezTo>
                  <a:pt x="120" y="81"/>
                  <a:pt x="117" y="84"/>
                  <a:pt x="112" y="86"/>
                </a:cubicBezTo>
                <a:cubicBezTo>
                  <a:pt x="110" y="87"/>
                  <a:pt x="110" y="87"/>
                  <a:pt x="110" y="87"/>
                </a:cubicBezTo>
                <a:cubicBezTo>
                  <a:pt x="107" y="88"/>
                  <a:pt x="104" y="89"/>
                  <a:pt x="101" y="90"/>
                </a:cubicBezTo>
                <a:cubicBezTo>
                  <a:pt x="92" y="95"/>
                  <a:pt x="86" y="99"/>
                  <a:pt x="80" y="104"/>
                </a:cubicBezTo>
                <a:cubicBezTo>
                  <a:pt x="78" y="106"/>
                  <a:pt x="77" y="109"/>
                  <a:pt x="78" y="111"/>
                </a:cubicBezTo>
                <a:cubicBezTo>
                  <a:pt x="78" y="113"/>
                  <a:pt x="80" y="115"/>
                  <a:pt x="84" y="117"/>
                </a:cubicBezTo>
                <a:cubicBezTo>
                  <a:pt x="87" y="119"/>
                  <a:pt x="90" y="120"/>
                  <a:pt x="94" y="121"/>
                </a:cubicBezTo>
                <a:cubicBezTo>
                  <a:pt x="106" y="123"/>
                  <a:pt x="118" y="124"/>
                  <a:pt x="132" y="124"/>
                </a:cubicBezTo>
                <a:cubicBezTo>
                  <a:pt x="147" y="124"/>
                  <a:pt x="159" y="123"/>
                  <a:pt x="171" y="121"/>
                </a:cubicBezTo>
                <a:cubicBezTo>
                  <a:pt x="174" y="120"/>
                  <a:pt x="178" y="119"/>
                  <a:pt x="181" y="117"/>
                </a:cubicBezTo>
                <a:cubicBezTo>
                  <a:pt x="184" y="116"/>
                  <a:pt x="186" y="114"/>
                  <a:pt x="186" y="111"/>
                </a:cubicBezTo>
                <a:cubicBezTo>
                  <a:pt x="187" y="108"/>
                  <a:pt x="185" y="105"/>
                  <a:pt x="184" y="104"/>
                </a:cubicBezTo>
                <a:cubicBezTo>
                  <a:pt x="179" y="99"/>
                  <a:pt x="173" y="95"/>
                  <a:pt x="163" y="90"/>
                </a:cubicBezTo>
                <a:cubicBezTo>
                  <a:pt x="160" y="89"/>
                  <a:pt x="157" y="88"/>
                  <a:pt x="155" y="87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148" y="84"/>
                  <a:pt x="145" y="81"/>
                  <a:pt x="144" y="76"/>
                </a:cubicBezTo>
                <a:cubicBezTo>
                  <a:pt x="143" y="72"/>
                  <a:pt x="144" y="68"/>
                  <a:pt x="147" y="65"/>
                </a:cubicBezTo>
                <a:cubicBezTo>
                  <a:pt x="156" y="56"/>
                  <a:pt x="161" y="45"/>
                  <a:pt x="160" y="31"/>
                </a:cubicBezTo>
                <a:cubicBezTo>
                  <a:pt x="160" y="19"/>
                  <a:pt x="153" y="12"/>
                  <a:pt x="140" y="8"/>
                </a:cubicBezTo>
                <a:cubicBezTo>
                  <a:pt x="137" y="8"/>
                  <a:pt x="135" y="7"/>
                  <a:pt x="132" y="7"/>
                </a:cubicBezTo>
                <a:close/>
                <a:moveTo>
                  <a:pt x="182" y="120"/>
                </a:moveTo>
                <a:cubicBezTo>
                  <a:pt x="182" y="120"/>
                  <a:pt x="182" y="120"/>
                  <a:pt x="182" y="120"/>
                </a:cubicBezTo>
                <a:close/>
                <a:moveTo>
                  <a:pt x="215" y="131"/>
                </a:moveTo>
                <a:cubicBezTo>
                  <a:pt x="213" y="131"/>
                  <a:pt x="213" y="131"/>
                  <a:pt x="213" y="131"/>
                </a:cubicBezTo>
                <a:cubicBezTo>
                  <a:pt x="206" y="131"/>
                  <a:pt x="204" y="131"/>
                  <a:pt x="196" y="130"/>
                </a:cubicBezTo>
                <a:cubicBezTo>
                  <a:pt x="194" y="130"/>
                  <a:pt x="193" y="128"/>
                  <a:pt x="193" y="126"/>
                </a:cubicBezTo>
                <a:cubicBezTo>
                  <a:pt x="193" y="124"/>
                  <a:pt x="195" y="123"/>
                  <a:pt x="197" y="123"/>
                </a:cubicBezTo>
                <a:cubicBezTo>
                  <a:pt x="204" y="124"/>
                  <a:pt x="206" y="124"/>
                  <a:pt x="213" y="124"/>
                </a:cubicBezTo>
                <a:cubicBezTo>
                  <a:pt x="215" y="124"/>
                  <a:pt x="215" y="124"/>
                  <a:pt x="215" y="124"/>
                </a:cubicBezTo>
                <a:cubicBezTo>
                  <a:pt x="225" y="124"/>
                  <a:pt x="234" y="124"/>
                  <a:pt x="242" y="122"/>
                </a:cubicBezTo>
                <a:cubicBezTo>
                  <a:pt x="244" y="121"/>
                  <a:pt x="246" y="120"/>
                  <a:pt x="248" y="119"/>
                </a:cubicBezTo>
                <a:cubicBezTo>
                  <a:pt x="250" y="119"/>
                  <a:pt x="251" y="117"/>
                  <a:pt x="252" y="116"/>
                </a:cubicBezTo>
                <a:cubicBezTo>
                  <a:pt x="252" y="114"/>
                  <a:pt x="251" y="113"/>
                  <a:pt x="251" y="112"/>
                </a:cubicBezTo>
                <a:cubicBezTo>
                  <a:pt x="247" y="109"/>
                  <a:pt x="243" y="106"/>
                  <a:pt x="236" y="103"/>
                </a:cubicBezTo>
                <a:cubicBezTo>
                  <a:pt x="234" y="102"/>
                  <a:pt x="232" y="101"/>
                  <a:pt x="230" y="100"/>
                </a:cubicBezTo>
                <a:cubicBezTo>
                  <a:pt x="229" y="100"/>
                  <a:pt x="229" y="100"/>
                  <a:pt x="229" y="100"/>
                </a:cubicBezTo>
                <a:cubicBezTo>
                  <a:pt x="225" y="98"/>
                  <a:pt x="223" y="95"/>
                  <a:pt x="222" y="92"/>
                </a:cubicBezTo>
                <a:cubicBezTo>
                  <a:pt x="221" y="89"/>
                  <a:pt x="223" y="86"/>
                  <a:pt x="225" y="83"/>
                </a:cubicBezTo>
                <a:cubicBezTo>
                  <a:pt x="231" y="77"/>
                  <a:pt x="234" y="70"/>
                  <a:pt x="233" y="60"/>
                </a:cubicBezTo>
                <a:cubicBezTo>
                  <a:pt x="233" y="53"/>
                  <a:pt x="229" y="48"/>
                  <a:pt x="220" y="46"/>
                </a:cubicBezTo>
                <a:cubicBezTo>
                  <a:pt x="219" y="45"/>
                  <a:pt x="217" y="45"/>
                  <a:pt x="215" y="45"/>
                </a:cubicBezTo>
                <a:cubicBezTo>
                  <a:pt x="214" y="45"/>
                  <a:pt x="212" y="45"/>
                  <a:pt x="210" y="46"/>
                </a:cubicBezTo>
                <a:cubicBezTo>
                  <a:pt x="201" y="48"/>
                  <a:pt x="197" y="53"/>
                  <a:pt x="197" y="60"/>
                </a:cubicBezTo>
                <a:cubicBezTo>
                  <a:pt x="197" y="70"/>
                  <a:pt x="199" y="77"/>
                  <a:pt x="206" y="83"/>
                </a:cubicBezTo>
                <a:cubicBezTo>
                  <a:pt x="208" y="86"/>
                  <a:pt x="210" y="90"/>
                  <a:pt x="209" y="93"/>
                </a:cubicBezTo>
                <a:cubicBezTo>
                  <a:pt x="208" y="95"/>
                  <a:pt x="206" y="98"/>
                  <a:pt x="203" y="99"/>
                </a:cubicBezTo>
                <a:cubicBezTo>
                  <a:pt x="202" y="99"/>
                  <a:pt x="202" y="99"/>
                  <a:pt x="202" y="99"/>
                </a:cubicBezTo>
                <a:cubicBezTo>
                  <a:pt x="201" y="100"/>
                  <a:pt x="198" y="99"/>
                  <a:pt x="198" y="97"/>
                </a:cubicBezTo>
                <a:cubicBezTo>
                  <a:pt x="197" y="95"/>
                  <a:pt x="198" y="93"/>
                  <a:pt x="200" y="93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01" y="92"/>
                  <a:pt x="202" y="92"/>
                  <a:pt x="202" y="91"/>
                </a:cubicBezTo>
                <a:cubicBezTo>
                  <a:pt x="202" y="91"/>
                  <a:pt x="202" y="90"/>
                  <a:pt x="200" y="89"/>
                </a:cubicBezTo>
                <a:cubicBezTo>
                  <a:pt x="193" y="81"/>
                  <a:pt x="189" y="71"/>
                  <a:pt x="190" y="60"/>
                </a:cubicBezTo>
                <a:cubicBezTo>
                  <a:pt x="190" y="52"/>
                  <a:pt x="194" y="42"/>
                  <a:pt x="208" y="39"/>
                </a:cubicBezTo>
                <a:cubicBezTo>
                  <a:pt x="211" y="38"/>
                  <a:pt x="213" y="38"/>
                  <a:pt x="215" y="38"/>
                </a:cubicBezTo>
                <a:cubicBezTo>
                  <a:pt x="218" y="38"/>
                  <a:pt x="220" y="38"/>
                  <a:pt x="222" y="39"/>
                </a:cubicBezTo>
                <a:cubicBezTo>
                  <a:pt x="237" y="42"/>
                  <a:pt x="240" y="52"/>
                  <a:pt x="241" y="60"/>
                </a:cubicBezTo>
                <a:cubicBezTo>
                  <a:pt x="241" y="72"/>
                  <a:pt x="237" y="81"/>
                  <a:pt x="230" y="89"/>
                </a:cubicBezTo>
                <a:cubicBezTo>
                  <a:pt x="229" y="89"/>
                  <a:pt x="229" y="90"/>
                  <a:pt x="229" y="91"/>
                </a:cubicBezTo>
                <a:cubicBezTo>
                  <a:pt x="229" y="92"/>
                  <a:pt x="230" y="92"/>
                  <a:pt x="231" y="93"/>
                </a:cubicBezTo>
                <a:cubicBezTo>
                  <a:pt x="233" y="94"/>
                  <a:pt x="233" y="94"/>
                  <a:pt x="233" y="94"/>
                </a:cubicBezTo>
                <a:cubicBezTo>
                  <a:pt x="235" y="94"/>
                  <a:pt x="237" y="95"/>
                  <a:pt x="239" y="96"/>
                </a:cubicBezTo>
                <a:cubicBezTo>
                  <a:pt x="246" y="100"/>
                  <a:pt x="251" y="103"/>
                  <a:pt x="256" y="107"/>
                </a:cubicBezTo>
                <a:cubicBezTo>
                  <a:pt x="258" y="109"/>
                  <a:pt x="259" y="113"/>
                  <a:pt x="259" y="117"/>
                </a:cubicBezTo>
                <a:cubicBezTo>
                  <a:pt x="258" y="121"/>
                  <a:pt x="255" y="124"/>
                  <a:pt x="251" y="126"/>
                </a:cubicBezTo>
                <a:cubicBezTo>
                  <a:pt x="249" y="127"/>
                  <a:pt x="246" y="128"/>
                  <a:pt x="243" y="129"/>
                </a:cubicBezTo>
                <a:cubicBezTo>
                  <a:pt x="235" y="131"/>
                  <a:pt x="226" y="131"/>
                  <a:pt x="215" y="131"/>
                </a:cubicBezTo>
                <a:close/>
                <a:moveTo>
                  <a:pt x="49" y="131"/>
                </a:moveTo>
                <a:cubicBezTo>
                  <a:pt x="37" y="131"/>
                  <a:pt x="27" y="131"/>
                  <a:pt x="18" y="128"/>
                </a:cubicBezTo>
                <a:cubicBezTo>
                  <a:pt x="15" y="128"/>
                  <a:pt x="12" y="127"/>
                  <a:pt x="9" y="125"/>
                </a:cubicBezTo>
                <a:cubicBezTo>
                  <a:pt x="4" y="123"/>
                  <a:pt x="1" y="120"/>
                  <a:pt x="1" y="116"/>
                </a:cubicBezTo>
                <a:cubicBezTo>
                  <a:pt x="0" y="112"/>
                  <a:pt x="1" y="108"/>
                  <a:pt x="4" y="105"/>
                </a:cubicBezTo>
                <a:cubicBezTo>
                  <a:pt x="9" y="100"/>
                  <a:pt x="15" y="97"/>
                  <a:pt x="22" y="93"/>
                </a:cubicBezTo>
                <a:cubicBezTo>
                  <a:pt x="25" y="92"/>
                  <a:pt x="27" y="91"/>
                  <a:pt x="29" y="90"/>
                </a:cubicBezTo>
                <a:cubicBezTo>
                  <a:pt x="31" y="90"/>
                  <a:pt x="31" y="90"/>
                  <a:pt x="31" y="90"/>
                </a:cubicBezTo>
                <a:cubicBezTo>
                  <a:pt x="33" y="89"/>
                  <a:pt x="34" y="88"/>
                  <a:pt x="34" y="87"/>
                </a:cubicBezTo>
                <a:cubicBezTo>
                  <a:pt x="34" y="86"/>
                  <a:pt x="33" y="85"/>
                  <a:pt x="33" y="84"/>
                </a:cubicBezTo>
                <a:cubicBezTo>
                  <a:pt x="25" y="76"/>
                  <a:pt x="21" y="65"/>
                  <a:pt x="21" y="53"/>
                </a:cubicBezTo>
                <a:cubicBezTo>
                  <a:pt x="21" y="44"/>
                  <a:pt x="25" y="34"/>
                  <a:pt x="41" y="30"/>
                </a:cubicBezTo>
                <a:cubicBezTo>
                  <a:pt x="44" y="29"/>
                  <a:pt x="46" y="29"/>
                  <a:pt x="49" y="29"/>
                </a:cubicBezTo>
                <a:cubicBezTo>
                  <a:pt x="51" y="29"/>
                  <a:pt x="54" y="29"/>
                  <a:pt x="56" y="30"/>
                </a:cubicBezTo>
                <a:cubicBezTo>
                  <a:pt x="72" y="34"/>
                  <a:pt x="76" y="44"/>
                  <a:pt x="77" y="53"/>
                </a:cubicBezTo>
                <a:cubicBezTo>
                  <a:pt x="77" y="66"/>
                  <a:pt x="73" y="76"/>
                  <a:pt x="65" y="84"/>
                </a:cubicBezTo>
                <a:cubicBezTo>
                  <a:pt x="64" y="85"/>
                  <a:pt x="64" y="86"/>
                  <a:pt x="64" y="87"/>
                </a:cubicBezTo>
                <a:cubicBezTo>
                  <a:pt x="64" y="88"/>
                  <a:pt x="65" y="89"/>
                  <a:pt x="67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0" y="91"/>
                  <a:pt x="71" y="93"/>
                  <a:pt x="70" y="95"/>
                </a:cubicBezTo>
                <a:cubicBezTo>
                  <a:pt x="70" y="97"/>
                  <a:pt x="68" y="98"/>
                  <a:pt x="66" y="97"/>
                </a:cubicBezTo>
                <a:cubicBezTo>
                  <a:pt x="64" y="96"/>
                  <a:pt x="64" y="96"/>
                  <a:pt x="64" y="96"/>
                </a:cubicBezTo>
                <a:cubicBezTo>
                  <a:pt x="60" y="95"/>
                  <a:pt x="58" y="92"/>
                  <a:pt x="57" y="88"/>
                </a:cubicBezTo>
                <a:cubicBezTo>
                  <a:pt x="56" y="85"/>
                  <a:pt x="57" y="82"/>
                  <a:pt x="60" y="79"/>
                </a:cubicBezTo>
                <a:cubicBezTo>
                  <a:pt x="67" y="72"/>
                  <a:pt x="70" y="64"/>
                  <a:pt x="69" y="53"/>
                </a:cubicBezTo>
                <a:cubicBezTo>
                  <a:pt x="69" y="44"/>
                  <a:pt x="64" y="39"/>
                  <a:pt x="55" y="37"/>
                </a:cubicBezTo>
                <a:cubicBezTo>
                  <a:pt x="53" y="36"/>
                  <a:pt x="51" y="36"/>
                  <a:pt x="49" y="36"/>
                </a:cubicBezTo>
                <a:cubicBezTo>
                  <a:pt x="47" y="36"/>
                  <a:pt x="45" y="36"/>
                  <a:pt x="43" y="37"/>
                </a:cubicBezTo>
                <a:cubicBezTo>
                  <a:pt x="33" y="39"/>
                  <a:pt x="29" y="44"/>
                  <a:pt x="28" y="53"/>
                </a:cubicBezTo>
                <a:cubicBezTo>
                  <a:pt x="28" y="64"/>
                  <a:pt x="31" y="72"/>
                  <a:pt x="38" y="79"/>
                </a:cubicBezTo>
                <a:cubicBezTo>
                  <a:pt x="40" y="82"/>
                  <a:pt x="42" y="85"/>
                  <a:pt x="41" y="88"/>
                </a:cubicBezTo>
                <a:cubicBezTo>
                  <a:pt x="40" y="92"/>
                  <a:pt x="38" y="95"/>
                  <a:pt x="34" y="96"/>
                </a:cubicBezTo>
                <a:cubicBezTo>
                  <a:pt x="32" y="97"/>
                  <a:pt x="32" y="97"/>
                  <a:pt x="32" y="97"/>
                </a:cubicBezTo>
                <a:cubicBezTo>
                  <a:pt x="30" y="98"/>
                  <a:pt x="28" y="99"/>
                  <a:pt x="25" y="100"/>
                </a:cubicBezTo>
                <a:cubicBezTo>
                  <a:pt x="18" y="103"/>
                  <a:pt x="13" y="106"/>
                  <a:pt x="9" y="110"/>
                </a:cubicBezTo>
                <a:cubicBezTo>
                  <a:pt x="8" y="111"/>
                  <a:pt x="7" y="113"/>
                  <a:pt x="8" y="114"/>
                </a:cubicBezTo>
                <a:cubicBezTo>
                  <a:pt x="8" y="116"/>
                  <a:pt x="9" y="118"/>
                  <a:pt x="12" y="119"/>
                </a:cubicBezTo>
                <a:cubicBezTo>
                  <a:pt x="14" y="120"/>
                  <a:pt x="17" y="121"/>
                  <a:pt x="20" y="121"/>
                </a:cubicBezTo>
                <a:cubicBezTo>
                  <a:pt x="28" y="124"/>
                  <a:pt x="38" y="124"/>
                  <a:pt x="49" y="124"/>
                </a:cubicBezTo>
                <a:cubicBezTo>
                  <a:pt x="56" y="124"/>
                  <a:pt x="61" y="124"/>
                  <a:pt x="66" y="123"/>
                </a:cubicBezTo>
                <a:cubicBezTo>
                  <a:pt x="68" y="123"/>
                  <a:pt x="70" y="125"/>
                  <a:pt x="70" y="127"/>
                </a:cubicBezTo>
                <a:cubicBezTo>
                  <a:pt x="70" y="128"/>
                  <a:pt x="69" y="130"/>
                  <a:pt x="67" y="130"/>
                </a:cubicBezTo>
                <a:cubicBezTo>
                  <a:pt x="62" y="131"/>
                  <a:pt x="56" y="131"/>
                  <a:pt x="49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4C2A41-644D-734C-9D1B-2814F0CB41EE}"/>
              </a:ext>
            </a:extLst>
          </p:cNvPr>
          <p:cNvSpPr txBox="1"/>
          <p:nvPr/>
        </p:nvSpPr>
        <p:spPr>
          <a:xfrm>
            <a:off x="6074569" y="315686"/>
            <a:ext cx="262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 training</a:t>
            </a:r>
          </a:p>
        </p:txBody>
      </p:sp>
    </p:spTree>
    <p:extLst>
      <p:ext uri="{BB962C8B-B14F-4D97-AF65-F5344CB8AC3E}">
        <p14:creationId xmlns:p14="http://schemas.microsoft.com/office/powerpoint/2010/main" val="55253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1C0EA3-9008-844C-9622-6B5D70139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98D9-B111-4742-87D5-3F3119D2E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curriculum currently being written by FPA, RCP, PA Schools Council (PASC) and GMC</a:t>
            </a:r>
          </a:p>
          <a:p>
            <a:r>
              <a:rPr lang="en-US" dirty="0"/>
              <a:t>This will be a </a:t>
            </a:r>
            <a:r>
              <a:rPr lang="en-US" b="1" u="sng" dirty="0"/>
              <a:t>capabilities based</a:t>
            </a:r>
            <a:r>
              <a:rPr lang="en-US" dirty="0"/>
              <a:t>, rather than current </a:t>
            </a:r>
            <a:r>
              <a:rPr lang="en-US" b="1" u="sng" dirty="0"/>
              <a:t>competency based </a:t>
            </a:r>
            <a:r>
              <a:rPr lang="en-US" dirty="0"/>
              <a:t>curriculum</a:t>
            </a:r>
          </a:p>
          <a:p>
            <a:r>
              <a:rPr lang="en-US" dirty="0"/>
              <a:t>HEIs will then either independently, or collaboratively design a syllabus to sit alongside</a:t>
            </a:r>
          </a:p>
          <a:p>
            <a:r>
              <a:rPr lang="en-US" dirty="0"/>
              <a:t>Consultation Autumn 2021</a:t>
            </a:r>
          </a:p>
          <a:p>
            <a:r>
              <a:rPr lang="en-US" dirty="0"/>
              <a:t>Working towards publishing July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5E61BA-FB08-6846-9E85-DACFB88EB801}"/>
              </a:ext>
            </a:extLst>
          </p:cNvPr>
          <p:cNvSpPr txBox="1"/>
          <p:nvPr/>
        </p:nvSpPr>
        <p:spPr>
          <a:xfrm>
            <a:off x="6074569" y="315686"/>
            <a:ext cx="262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PA training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085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PA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9293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671F62-826E-1A49-A628-F9F318F070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74" y="1176114"/>
            <a:ext cx="5413412" cy="53413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6E40EB3-285C-7847-ABBC-D83A851F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24" y="1501885"/>
            <a:ext cx="2942714" cy="378449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PA Training – Where does it happen?</a:t>
            </a:r>
          </a:p>
        </p:txBody>
      </p:sp>
    </p:spTree>
    <p:extLst>
      <p:ext uri="{BB962C8B-B14F-4D97-AF65-F5344CB8AC3E}">
        <p14:creationId xmlns:p14="http://schemas.microsoft.com/office/powerpoint/2010/main" val="189809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DBA9BD7-2F22-4C4F-AEC4-96D37D142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2" name="Google Shape;482;p23"/>
          <p:cNvSpPr txBox="1"/>
          <p:nvPr/>
        </p:nvSpPr>
        <p:spPr>
          <a:xfrm>
            <a:off x="6769895" y="4367978"/>
            <a:ext cx="1404342" cy="158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F25F1E"/>
              </a:buClr>
              <a:buSzPts val="2200"/>
            </a:pPr>
            <a:r>
              <a:rPr lang="en-US" sz="1650" b="1" dirty="0">
                <a:solidFill>
                  <a:srgbClr val="F25F1E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Generalist role across many different specialties of medicine and surgery</a:t>
            </a:r>
            <a:endParaRPr sz="1350" dirty="0"/>
          </a:p>
        </p:txBody>
      </p:sp>
      <p:sp>
        <p:nvSpPr>
          <p:cNvPr id="483" name="Google Shape;483;p23"/>
          <p:cNvSpPr txBox="1"/>
          <p:nvPr/>
        </p:nvSpPr>
        <p:spPr>
          <a:xfrm>
            <a:off x="6723886" y="1829651"/>
            <a:ext cx="1437084" cy="34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AEB5AA"/>
              </a:buClr>
              <a:buSzPts val="2200"/>
            </a:pPr>
            <a:r>
              <a:rPr lang="en-US" sz="1650" b="1" dirty="0">
                <a:solidFill>
                  <a:srgbClr val="AEB5A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Take written recertification exam every 6 years (currently)</a:t>
            </a:r>
            <a:endParaRPr sz="1350" dirty="0"/>
          </a:p>
        </p:txBody>
      </p:sp>
      <p:sp>
        <p:nvSpPr>
          <p:cNvPr id="484" name="Google Shape;484;p23"/>
          <p:cNvSpPr txBox="1"/>
          <p:nvPr/>
        </p:nvSpPr>
        <p:spPr>
          <a:xfrm>
            <a:off x="354807" y="4367978"/>
            <a:ext cx="2075853" cy="34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636363"/>
              </a:buClr>
              <a:buSzPts val="2200"/>
            </a:pPr>
            <a:r>
              <a:rPr lang="en-US" sz="1650" b="1" dirty="0">
                <a:solidFill>
                  <a:srgbClr val="63636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Currently not regulated but have a Managed Voluntary Register – Code of Conduct; Scope of Practice; CPD; FTP</a:t>
            </a:r>
            <a:endParaRPr sz="1350" dirty="0"/>
          </a:p>
        </p:txBody>
      </p:sp>
      <p:sp>
        <p:nvSpPr>
          <p:cNvPr id="485" name="Google Shape;485;p23"/>
          <p:cNvSpPr txBox="1"/>
          <p:nvPr/>
        </p:nvSpPr>
        <p:spPr>
          <a:xfrm>
            <a:off x="784365" y="1863583"/>
            <a:ext cx="1646295" cy="34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r">
              <a:buClr>
                <a:srgbClr val="35CAE6"/>
              </a:buClr>
              <a:buSzPts val="2200"/>
            </a:pPr>
            <a:r>
              <a:rPr lang="en-US" sz="1650" b="1" dirty="0">
                <a:solidFill>
                  <a:srgbClr val="35CAE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Approx. 2,700 qualified PAs working across England, Wales, Scotland and Northern Ireland</a:t>
            </a:r>
            <a:endParaRPr sz="1350" dirty="0"/>
          </a:p>
        </p:txBody>
      </p:sp>
      <p:sp>
        <p:nvSpPr>
          <p:cNvPr id="491" name="Google Shape;491;p23"/>
          <p:cNvSpPr/>
          <p:nvPr/>
        </p:nvSpPr>
        <p:spPr>
          <a:xfrm>
            <a:off x="2778919" y="2896791"/>
            <a:ext cx="2446734" cy="1025128"/>
          </a:xfrm>
          <a:custGeom>
            <a:avLst/>
            <a:gdLst/>
            <a:ahLst/>
            <a:cxnLst/>
            <a:rect l="l" t="t" r="r" b="b"/>
            <a:pathLst>
              <a:path w="841" h="352" extrusionOk="0">
                <a:moveTo>
                  <a:pt x="841" y="317"/>
                </a:moveTo>
                <a:cubicBezTo>
                  <a:pt x="841" y="74"/>
                  <a:pt x="841" y="74"/>
                  <a:pt x="841" y="74"/>
                </a:cubicBezTo>
                <a:cubicBezTo>
                  <a:pt x="841" y="33"/>
                  <a:pt x="808" y="0"/>
                  <a:pt x="768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352"/>
                  <a:pt x="0" y="352"/>
                  <a:pt x="0" y="352"/>
                </a:cubicBezTo>
                <a:cubicBezTo>
                  <a:pt x="19" y="331"/>
                  <a:pt x="46" y="317"/>
                  <a:pt x="77" y="317"/>
                </a:cubicBezTo>
                <a:cubicBezTo>
                  <a:pt x="527" y="317"/>
                  <a:pt x="527" y="317"/>
                  <a:pt x="527" y="317"/>
                </a:cubicBezTo>
                <a:cubicBezTo>
                  <a:pt x="527" y="160"/>
                  <a:pt x="527" y="160"/>
                  <a:pt x="527" y="160"/>
                </a:cubicBezTo>
                <a:cubicBezTo>
                  <a:pt x="710" y="160"/>
                  <a:pt x="710" y="160"/>
                  <a:pt x="710" y="160"/>
                </a:cubicBezTo>
                <a:cubicBezTo>
                  <a:pt x="710" y="317"/>
                  <a:pt x="710" y="317"/>
                  <a:pt x="710" y="317"/>
                </a:cubicBezTo>
                <a:lnTo>
                  <a:pt x="841" y="317"/>
                </a:lnTo>
                <a:close/>
              </a:path>
            </a:pathLst>
          </a:custGeom>
          <a:solidFill>
            <a:srgbClr val="35CAE6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23"/>
          <p:cNvSpPr/>
          <p:nvPr/>
        </p:nvSpPr>
        <p:spPr>
          <a:xfrm>
            <a:off x="2778919" y="3895725"/>
            <a:ext cx="1171575" cy="1376363"/>
          </a:xfrm>
          <a:custGeom>
            <a:avLst/>
            <a:gdLst/>
            <a:ahLst/>
            <a:cxnLst/>
            <a:rect l="l" t="t" r="r" b="b"/>
            <a:pathLst>
              <a:path w="403" h="473" extrusionOk="0">
                <a:moveTo>
                  <a:pt x="77" y="0"/>
                </a:moveTo>
                <a:cubicBezTo>
                  <a:pt x="35" y="0"/>
                  <a:pt x="0" y="33"/>
                  <a:pt x="0" y="74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400"/>
                  <a:pt x="0" y="400"/>
                  <a:pt x="0" y="400"/>
                </a:cubicBezTo>
                <a:cubicBezTo>
                  <a:pt x="0" y="440"/>
                  <a:pt x="33" y="473"/>
                  <a:pt x="74" y="473"/>
                </a:cubicBezTo>
                <a:cubicBezTo>
                  <a:pt x="403" y="473"/>
                  <a:pt x="403" y="473"/>
                  <a:pt x="403" y="473"/>
                </a:cubicBezTo>
                <a:cubicBezTo>
                  <a:pt x="382" y="455"/>
                  <a:pt x="370" y="429"/>
                  <a:pt x="370" y="400"/>
                </a:cubicBezTo>
                <a:cubicBezTo>
                  <a:pt x="370" y="0"/>
                  <a:pt x="370" y="0"/>
                  <a:pt x="370" y="0"/>
                </a:cubicBezTo>
                <a:lnTo>
                  <a:pt x="77" y="0"/>
                </a:lnTo>
                <a:close/>
              </a:path>
            </a:pathLst>
          </a:custGeom>
          <a:solidFill>
            <a:srgbClr val="636363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3"/>
          <p:cNvSpPr/>
          <p:nvPr/>
        </p:nvSpPr>
        <p:spPr>
          <a:xfrm>
            <a:off x="5205413" y="2896791"/>
            <a:ext cx="1169194" cy="1382315"/>
          </a:xfrm>
          <a:custGeom>
            <a:avLst/>
            <a:gdLst/>
            <a:ahLst/>
            <a:cxnLst/>
            <a:rect l="l" t="t" r="r" b="b"/>
            <a:pathLst>
              <a:path w="402" h="475" extrusionOk="0">
                <a:moveTo>
                  <a:pt x="329" y="475"/>
                </a:moveTo>
                <a:cubicBezTo>
                  <a:pt x="364" y="475"/>
                  <a:pt x="394" y="451"/>
                  <a:pt x="402" y="419"/>
                </a:cubicBezTo>
                <a:cubicBezTo>
                  <a:pt x="402" y="74"/>
                  <a:pt x="402" y="74"/>
                  <a:pt x="402" y="74"/>
                </a:cubicBezTo>
                <a:cubicBezTo>
                  <a:pt x="402" y="33"/>
                  <a:pt x="369" y="0"/>
                  <a:pt x="329" y="0"/>
                </a:cubicBezTo>
                <a:cubicBezTo>
                  <a:pt x="0" y="0"/>
                  <a:pt x="0" y="0"/>
                  <a:pt x="0" y="0"/>
                </a:cubicBezTo>
                <a:cubicBezTo>
                  <a:pt x="20" y="18"/>
                  <a:pt x="33" y="45"/>
                  <a:pt x="33" y="74"/>
                </a:cubicBezTo>
                <a:cubicBezTo>
                  <a:pt x="33" y="475"/>
                  <a:pt x="33" y="475"/>
                  <a:pt x="33" y="475"/>
                </a:cubicBezTo>
                <a:lnTo>
                  <a:pt x="329" y="475"/>
                </a:lnTo>
                <a:close/>
              </a:path>
            </a:pathLst>
          </a:custGeom>
          <a:solidFill>
            <a:srgbClr val="BFC7BB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23"/>
          <p:cNvSpPr/>
          <p:nvPr/>
        </p:nvSpPr>
        <p:spPr>
          <a:xfrm>
            <a:off x="3927872" y="4264819"/>
            <a:ext cx="2446734" cy="1007269"/>
          </a:xfrm>
          <a:custGeom>
            <a:avLst/>
            <a:gdLst/>
            <a:ahLst/>
            <a:cxnLst/>
            <a:rect l="l" t="t" r="r" b="b"/>
            <a:pathLst>
              <a:path w="841" h="346" extrusionOk="0">
                <a:moveTo>
                  <a:pt x="74" y="346"/>
                </a:moveTo>
                <a:cubicBezTo>
                  <a:pt x="81" y="346"/>
                  <a:pt x="81" y="346"/>
                  <a:pt x="81" y="346"/>
                </a:cubicBezTo>
                <a:cubicBezTo>
                  <a:pt x="768" y="346"/>
                  <a:pt x="768" y="346"/>
                  <a:pt x="768" y="346"/>
                </a:cubicBezTo>
                <a:cubicBezTo>
                  <a:pt x="808" y="346"/>
                  <a:pt x="841" y="313"/>
                  <a:pt x="841" y="273"/>
                </a:cubicBezTo>
                <a:cubicBezTo>
                  <a:pt x="841" y="0"/>
                  <a:pt x="841" y="0"/>
                  <a:pt x="841" y="0"/>
                </a:cubicBezTo>
                <a:cubicBezTo>
                  <a:pt x="823" y="19"/>
                  <a:pt x="796" y="31"/>
                  <a:pt x="768" y="31"/>
                </a:cubicBezTo>
                <a:cubicBezTo>
                  <a:pt x="315" y="31"/>
                  <a:pt x="315" y="31"/>
                  <a:pt x="315" y="31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132" y="187"/>
                  <a:pt x="132" y="187"/>
                  <a:pt x="132" y="187"/>
                </a:cubicBezTo>
                <a:cubicBezTo>
                  <a:pt x="132" y="30"/>
                  <a:pt x="132" y="30"/>
                  <a:pt x="132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73"/>
                  <a:pt x="0" y="273"/>
                  <a:pt x="0" y="273"/>
                </a:cubicBezTo>
                <a:cubicBezTo>
                  <a:pt x="0" y="313"/>
                  <a:pt x="33" y="346"/>
                  <a:pt x="74" y="346"/>
                </a:cubicBezTo>
                <a:close/>
              </a:path>
            </a:pathLst>
          </a:custGeom>
          <a:solidFill>
            <a:srgbClr val="F25F1E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3"/>
          <p:cNvSpPr/>
          <p:nvPr/>
        </p:nvSpPr>
        <p:spPr>
          <a:xfrm>
            <a:off x="3857625" y="2220515"/>
            <a:ext cx="1437084" cy="519113"/>
          </a:xfrm>
          <a:custGeom>
            <a:avLst/>
            <a:gdLst/>
            <a:ahLst/>
            <a:cxnLst/>
            <a:rect l="l" t="t" r="r" b="b"/>
            <a:pathLst>
              <a:path w="494" h="178" extrusionOk="0">
                <a:moveTo>
                  <a:pt x="247" y="67"/>
                </a:moveTo>
                <a:cubicBezTo>
                  <a:pt x="336" y="67"/>
                  <a:pt x="412" y="116"/>
                  <a:pt x="423" y="174"/>
                </a:cubicBezTo>
                <a:cubicBezTo>
                  <a:pt x="423" y="176"/>
                  <a:pt x="425" y="178"/>
                  <a:pt x="427" y="178"/>
                </a:cubicBezTo>
                <a:cubicBezTo>
                  <a:pt x="489" y="178"/>
                  <a:pt x="489" y="178"/>
                  <a:pt x="489" y="178"/>
                </a:cubicBezTo>
                <a:cubicBezTo>
                  <a:pt x="492" y="178"/>
                  <a:pt x="494" y="176"/>
                  <a:pt x="494" y="173"/>
                </a:cubicBezTo>
                <a:cubicBezTo>
                  <a:pt x="489" y="126"/>
                  <a:pt x="462" y="84"/>
                  <a:pt x="418" y="52"/>
                </a:cubicBezTo>
                <a:cubicBezTo>
                  <a:pt x="372" y="18"/>
                  <a:pt x="311" y="0"/>
                  <a:pt x="247" y="0"/>
                </a:cubicBezTo>
                <a:cubicBezTo>
                  <a:pt x="183" y="0"/>
                  <a:pt x="123" y="18"/>
                  <a:pt x="77" y="52"/>
                </a:cubicBezTo>
                <a:cubicBezTo>
                  <a:pt x="32" y="84"/>
                  <a:pt x="6" y="126"/>
                  <a:pt x="1" y="173"/>
                </a:cubicBezTo>
                <a:cubicBezTo>
                  <a:pt x="0" y="176"/>
                  <a:pt x="3" y="178"/>
                  <a:pt x="5" y="178"/>
                </a:cubicBezTo>
                <a:cubicBezTo>
                  <a:pt x="67" y="178"/>
                  <a:pt x="67" y="178"/>
                  <a:pt x="67" y="178"/>
                </a:cubicBezTo>
                <a:cubicBezTo>
                  <a:pt x="69" y="178"/>
                  <a:pt x="71" y="176"/>
                  <a:pt x="72" y="174"/>
                </a:cubicBezTo>
                <a:cubicBezTo>
                  <a:pt x="83" y="116"/>
                  <a:pt x="159" y="67"/>
                  <a:pt x="247" y="67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23"/>
          <p:cNvSpPr/>
          <p:nvPr/>
        </p:nvSpPr>
        <p:spPr>
          <a:xfrm>
            <a:off x="4954190" y="2780110"/>
            <a:ext cx="481013" cy="58340"/>
          </a:xfrm>
          <a:custGeom>
            <a:avLst/>
            <a:gdLst/>
            <a:ahLst/>
            <a:cxnLst/>
            <a:rect l="l" t="t" r="r" b="b"/>
            <a:pathLst>
              <a:path w="165" h="20" extrusionOk="0">
                <a:moveTo>
                  <a:pt x="162" y="20"/>
                </a:move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0" y="18"/>
                  <a:pt x="0" y="16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1" y="0"/>
                  <a:pt x="3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4" y="0"/>
                  <a:pt x="165" y="2"/>
                  <a:pt x="165" y="5"/>
                </a:cubicBezTo>
                <a:cubicBezTo>
                  <a:pt x="165" y="16"/>
                  <a:pt x="165" y="16"/>
                  <a:pt x="165" y="16"/>
                </a:cubicBezTo>
                <a:cubicBezTo>
                  <a:pt x="165" y="18"/>
                  <a:pt x="164" y="20"/>
                  <a:pt x="162" y="2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3"/>
          <p:cNvSpPr/>
          <p:nvPr/>
        </p:nvSpPr>
        <p:spPr>
          <a:xfrm>
            <a:off x="3718322" y="2780110"/>
            <a:ext cx="483394" cy="58340"/>
          </a:xfrm>
          <a:custGeom>
            <a:avLst/>
            <a:gdLst/>
            <a:ahLst/>
            <a:cxnLst/>
            <a:rect l="l" t="t" r="r" b="b"/>
            <a:pathLst>
              <a:path w="166" h="20" extrusionOk="0">
                <a:moveTo>
                  <a:pt x="162" y="20"/>
                </a:moveTo>
                <a:cubicBezTo>
                  <a:pt x="4" y="20"/>
                  <a:pt x="4" y="20"/>
                  <a:pt x="4" y="20"/>
                </a:cubicBezTo>
                <a:cubicBezTo>
                  <a:pt x="2" y="20"/>
                  <a:pt x="0" y="18"/>
                  <a:pt x="0" y="16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4" y="0"/>
                  <a:pt x="166" y="2"/>
                  <a:pt x="166" y="5"/>
                </a:cubicBezTo>
                <a:cubicBezTo>
                  <a:pt x="166" y="16"/>
                  <a:pt x="166" y="16"/>
                  <a:pt x="166" y="16"/>
                </a:cubicBezTo>
                <a:cubicBezTo>
                  <a:pt x="166" y="18"/>
                  <a:pt x="164" y="20"/>
                  <a:pt x="162" y="2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23"/>
          <p:cNvSpPr/>
          <p:nvPr/>
        </p:nvSpPr>
        <p:spPr>
          <a:xfrm>
            <a:off x="3287316" y="3082528"/>
            <a:ext cx="535781" cy="539353"/>
          </a:xfrm>
          <a:custGeom>
            <a:avLst/>
            <a:gdLst/>
            <a:ahLst/>
            <a:cxnLst/>
            <a:rect l="l" t="t" r="r" b="b"/>
            <a:pathLst>
              <a:path w="184" h="185" extrusionOk="0">
                <a:moveTo>
                  <a:pt x="92" y="0"/>
                </a:moveTo>
                <a:cubicBezTo>
                  <a:pt x="41" y="0"/>
                  <a:pt x="0" y="41"/>
                  <a:pt x="0" y="92"/>
                </a:cubicBezTo>
                <a:cubicBezTo>
                  <a:pt x="0" y="143"/>
                  <a:pt x="41" y="185"/>
                  <a:pt x="92" y="185"/>
                </a:cubicBezTo>
                <a:cubicBezTo>
                  <a:pt x="143" y="185"/>
                  <a:pt x="184" y="143"/>
                  <a:pt x="184" y="92"/>
                </a:cubicBezTo>
                <a:cubicBezTo>
                  <a:pt x="184" y="41"/>
                  <a:pt x="143" y="0"/>
                  <a:pt x="92" y="0"/>
                </a:cubicBezTo>
                <a:close/>
                <a:moveTo>
                  <a:pt x="153" y="111"/>
                </a:moveTo>
                <a:cubicBezTo>
                  <a:pt x="110" y="111"/>
                  <a:pt x="110" y="111"/>
                  <a:pt x="110" y="111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74" y="153"/>
                  <a:pt x="74" y="153"/>
                  <a:pt x="74" y="153"/>
                </a:cubicBezTo>
                <a:cubicBezTo>
                  <a:pt x="74" y="111"/>
                  <a:pt x="74" y="111"/>
                  <a:pt x="74" y="111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1" y="74"/>
                  <a:pt x="31" y="74"/>
                  <a:pt x="31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74" y="32"/>
                  <a:pt x="74" y="32"/>
                  <a:pt x="74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0" y="74"/>
                  <a:pt x="110" y="74"/>
                  <a:pt x="110" y="74"/>
                </a:cubicBezTo>
                <a:cubicBezTo>
                  <a:pt x="153" y="74"/>
                  <a:pt x="153" y="74"/>
                  <a:pt x="153" y="74"/>
                </a:cubicBezTo>
                <a:lnTo>
                  <a:pt x="153" y="1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3"/>
          <p:cNvSpPr/>
          <p:nvPr/>
        </p:nvSpPr>
        <p:spPr>
          <a:xfrm>
            <a:off x="5262563" y="4562475"/>
            <a:ext cx="640556" cy="517922"/>
          </a:xfrm>
          <a:custGeom>
            <a:avLst/>
            <a:gdLst/>
            <a:ahLst/>
            <a:cxnLst/>
            <a:rect l="l" t="t" r="r" b="b"/>
            <a:pathLst>
              <a:path w="220" h="178" extrusionOk="0">
                <a:moveTo>
                  <a:pt x="183" y="9"/>
                </a:moveTo>
                <a:cubicBezTo>
                  <a:pt x="159" y="0"/>
                  <a:pt x="137" y="7"/>
                  <a:pt x="116" y="19"/>
                </a:cubicBezTo>
                <a:cubicBezTo>
                  <a:pt x="112" y="22"/>
                  <a:pt x="109" y="23"/>
                  <a:pt x="105" y="20"/>
                </a:cubicBezTo>
                <a:cubicBezTo>
                  <a:pt x="92" y="10"/>
                  <a:pt x="77" y="5"/>
                  <a:pt x="61" y="5"/>
                </a:cubicBezTo>
                <a:cubicBezTo>
                  <a:pt x="26" y="7"/>
                  <a:pt x="0" y="28"/>
                  <a:pt x="4" y="66"/>
                </a:cubicBezTo>
                <a:cubicBezTo>
                  <a:pt x="6" y="82"/>
                  <a:pt x="11" y="98"/>
                  <a:pt x="21" y="111"/>
                </a:cubicBezTo>
                <a:cubicBezTo>
                  <a:pt x="42" y="141"/>
                  <a:pt x="72" y="161"/>
                  <a:pt x="105" y="176"/>
                </a:cubicBezTo>
                <a:cubicBezTo>
                  <a:pt x="108" y="178"/>
                  <a:pt x="115" y="177"/>
                  <a:pt x="119" y="175"/>
                </a:cubicBezTo>
                <a:cubicBezTo>
                  <a:pt x="140" y="165"/>
                  <a:pt x="160" y="152"/>
                  <a:pt x="178" y="136"/>
                </a:cubicBezTo>
                <a:cubicBezTo>
                  <a:pt x="199" y="117"/>
                  <a:pt x="213" y="94"/>
                  <a:pt x="217" y="65"/>
                </a:cubicBezTo>
                <a:cubicBezTo>
                  <a:pt x="220" y="39"/>
                  <a:pt x="208" y="18"/>
                  <a:pt x="183" y="9"/>
                </a:cubicBezTo>
                <a:close/>
                <a:moveTo>
                  <a:pt x="195" y="102"/>
                </a:moveTo>
                <a:cubicBezTo>
                  <a:pt x="180" y="102"/>
                  <a:pt x="180" y="102"/>
                  <a:pt x="180" y="102"/>
                </a:cubicBezTo>
                <a:cubicBezTo>
                  <a:pt x="179" y="102"/>
                  <a:pt x="177" y="101"/>
                  <a:pt x="176" y="99"/>
                </a:cubicBezTo>
                <a:cubicBezTo>
                  <a:pt x="166" y="77"/>
                  <a:pt x="166" y="77"/>
                  <a:pt x="166" y="77"/>
                </a:cubicBezTo>
                <a:cubicBezTo>
                  <a:pt x="116" y="154"/>
                  <a:pt x="116" y="154"/>
                  <a:pt x="116" y="154"/>
                </a:cubicBezTo>
                <a:cubicBezTo>
                  <a:pt x="115" y="156"/>
                  <a:pt x="113" y="156"/>
                  <a:pt x="112" y="156"/>
                </a:cubicBezTo>
                <a:cubicBezTo>
                  <a:pt x="112" y="156"/>
                  <a:pt x="111" y="156"/>
                  <a:pt x="111" y="156"/>
                </a:cubicBezTo>
                <a:cubicBezTo>
                  <a:pt x="109" y="156"/>
                  <a:pt x="108" y="155"/>
                  <a:pt x="108" y="153"/>
                </a:cubicBezTo>
                <a:cubicBezTo>
                  <a:pt x="85" y="47"/>
                  <a:pt x="85" y="47"/>
                  <a:pt x="85" y="47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63" y="112"/>
                  <a:pt x="62" y="114"/>
                  <a:pt x="60" y="114"/>
                </a:cubicBezTo>
                <a:cubicBezTo>
                  <a:pt x="35" y="114"/>
                  <a:pt x="35" y="114"/>
                  <a:pt x="35" y="114"/>
                </a:cubicBezTo>
                <a:cubicBezTo>
                  <a:pt x="33" y="114"/>
                  <a:pt x="31" y="112"/>
                  <a:pt x="31" y="109"/>
                </a:cubicBezTo>
                <a:cubicBezTo>
                  <a:pt x="31" y="107"/>
                  <a:pt x="33" y="105"/>
                  <a:pt x="35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82" y="28"/>
                  <a:pt x="82" y="28"/>
                  <a:pt x="82" y="28"/>
                </a:cubicBezTo>
                <a:cubicBezTo>
                  <a:pt x="83" y="26"/>
                  <a:pt x="84" y="25"/>
                  <a:pt x="86" y="25"/>
                </a:cubicBezTo>
                <a:cubicBezTo>
                  <a:pt x="88" y="25"/>
                  <a:pt x="90" y="27"/>
                  <a:pt x="90" y="29"/>
                </a:cubicBezTo>
                <a:cubicBezTo>
                  <a:pt x="114" y="141"/>
                  <a:pt x="114" y="141"/>
                  <a:pt x="114" y="141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4" y="64"/>
                  <a:pt x="165" y="63"/>
                  <a:pt x="167" y="64"/>
                </a:cubicBezTo>
                <a:cubicBezTo>
                  <a:pt x="168" y="64"/>
                  <a:pt x="170" y="65"/>
                  <a:pt x="170" y="66"/>
                </a:cubicBezTo>
                <a:cubicBezTo>
                  <a:pt x="183" y="93"/>
                  <a:pt x="183" y="93"/>
                  <a:pt x="183" y="93"/>
                </a:cubicBezTo>
                <a:cubicBezTo>
                  <a:pt x="195" y="93"/>
                  <a:pt x="195" y="93"/>
                  <a:pt x="195" y="93"/>
                </a:cubicBezTo>
                <a:cubicBezTo>
                  <a:pt x="198" y="93"/>
                  <a:pt x="199" y="95"/>
                  <a:pt x="199" y="97"/>
                </a:cubicBezTo>
                <a:cubicBezTo>
                  <a:pt x="199" y="100"/>
                  <a:pt x="198" y="102"/>
                  <a:pt x="195" y="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3"/>
          <p:cNvSpPr/>
          <p:nvPr/>
        </p:nvSpPr>
        <p:spPr>
          <a:xfrm>
            <a:off x="3174207" y="4252913"/>
            <a:ext cx="259556" cy="658415"/>
          </a:xfrm>
          <a:custGeom>
            <a:avLst/>
            <a:gdLst/>
            <a:ahLst/>
            <a:cxnLst/>
            <a:rect l="l" t="t" r="r" b="b"/>
            <a:pathLst>
              <a:path w="89" h="226" extrusionOk="0">
                <a:moveTo>
                  <a:pt x="54" y="0"/>
                </a:move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6"/>
                  <a:pt x="0" y="35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11"/>
                  <a:pt x="15" y="226"/>
                  <a:pt x="34" y="226"/>
                </a:cubicBezTo>
                <a:cubicBezTo>
                  <a:pt x="54" y="226"/>
                  <a:pt x="54" y="226"/>
                  <a:pt x="54" y="226"/>
                </a:cubicBezTo>
                <a:cubicBezTo>
                  <a:pt x="74" y="226"/>
                  <a:pt x="89" y="211"/>
                  <a:pt x="89" y="192"/>
                </a:cubicBezTo>
                <a:cubicBezTo>
                  <a:pt x="89" y="35"/>
                  <a:pt x="89" y="35"/>
                  <a:pt x="89" y="35"/>
                </a:cubicBezTo>
                <a:cubicBezTo>
                  <a:pt x="89" y="16"/>
                  <a:pt x="74" y="0"/>
                  <a:pt x="54" y="0"/>
                </a:cubicBezTo>
                <a:close/>
                <a:moveTo>
                  <a:pt x="80" y="113"/>
                </a:moveTo>
                <a:cubicBezTo>
                  <a:pt x="9" y="113"/>
                  <a:pt x="9" y="113"/>
                  <a:pt x="9" y="113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22"/>
                  <a:pt x="21" y="9"/>
                  <a:pt x="37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67" y="9"/>
                  <a:pt x="80" y="22"/>
                  <a:pt x="80" y="39"/>
                </a:cubicBezTo>
                <a:lnTo>
                  <a:pt x="80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3"/>
          <p:cNvSpPr/>
          <p:nvPr/>
        </p:nvSpPr>
        <p:spPr>
          <a:xfrm>
            <a:off x="5516165" y="3303984"/>
            <a:ext cx="651272" cy="652463"/>
          </a:xfrm>
          <a:custGeom>
            <a:avLst/>
            <a:gdLst/>
            <a:ahLst/>
            <a:cxnLst/>
            <a:rect l="l" t="t" r="r" b="b"/>
            <a:pathLst>
              <a:path w="224" h="224" extrusionOk="0">
                <a:moveTo>
                  <a:pt x="54" y="212"/>
                </a:moveTo>
                <a:cubicBezTo>
                  <a:pt x="187" y="79"/>
                  <a:pt x="187" y="79"/>
                  <a:pt x="187" y="79"/>
                </a:cubicBezTo>
                <a:cubicBezTo>
                  <a:pt x="197" y="70"/>
                  <a:pt x="198" y="56"/>
                  <a:pt x="193" y="45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4" y="14"/>
                  <a:pt x="223" y="8"/>
                  <a:pt x="220" y="4"/>
                </a:cubicBezTo>
                <a:cubicBezTo>
                  <a:pt x="216" y="1"/>
                  <a:pt x="210" y="0"/>
                  <a:pt x="208" y="3"/>
                </a:cubicBezTo>
                <a:cubicBezTo>
                  <a:pt x="179" y="31"/>
                  <a:pt x="179" y="31"/>
                  <a:pt x="179" y="31"/>
                </a:cubicBezTo>
                <a:cubicBezTo>
                  <a:pt x="168" y="26"/>
                  <a:pt x="154" y="27"/>
                  <a:pt x="145" y="37"/>
                </a:cubicBezTo>
                <a:cubicBezTo>
                  <a:pt x="12" y="170"/>
                  <a:pt x="12" y="170"/>
                  <a:pt x="12" y="170"/>
                </a:cubicBezTo>
                <a:cubicBezTo>
                  <a:pt x="0" y="182"/>
                  <a:pt x="0" y="201"/>
                  <a:pt x="12" y="212"/>
                </a:cubicBezTo>
                <a:cubicBezTo>
                  <a:pt x="23" y="224"/>
                  <a:pt x="42" y="224"/>
                  <a:pt x="54" y="212"/>
                </a:cubicBezTo>
                <a:close/>
                <a:moveTo>
                  <a:pt x="29" y="189"/>
                </a:moveTo>
                <a:cubicBezTo>
                  <a:pt x="31" y="187"/>
                  <a:pt x="31" y="187"/>
                  <a:pt x="31" y="187"/>
                </a:cubicBezTo>
                <a:cubicBezTo>
                  <a:pt x="22" y="178"/>
                  <a:pt x="22" y="178"/>
                  <a:pt x="22" y="178"/>
                </a:cubicBezTo>
                <a:cubicBezTo>
                  <a:pt x="21" y="177"/>
                  <a:pt x="21" y="175"/>
                  <a:pt x="22" y="174"/>
                </a:cubicBezTo>
                <a:cubicBezTo>
                  <a:pt x="23" y="173"/>
                  <a:pt x="25" y="173"/>
                  <a:pt x="26" y="174"/>
                </a:cubicBezTo>
                <a:cubicBezTo>
                  <a:pt x="35" y="183"/>
                  <a:pt x="35" y="183"/>
                  <a:pt x="35" y="183"/>
                </a:cubicBezTo>
                <a:cubicBezTo>
                  <a:pt x="49" y="169"/>
                  <a:pt x="49" y="169"/>
                  <a:pt x="49" y="169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38" y="159"/>
                  <a:pt x="38" y="158"/>
                  <a:pt x="39" y="157"/>
                </a:cubicBezTo>
                <a:cubicBezTo>
                  <a:pt x="41" y="156"/>
                  <a:pt x="42" y="156"/>
                  <a:pt x="43" y="157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57" y="143"/>
                  <a:pt x="57" y="143"/>
                  <a:pt x="57" y="143"/>
                </a:cubicBezTo>
                <a:cubicBezTo>
                  <a:pt x="56" y="142"/>
                  <a:pt x="56" y="140"/>
                  <a:pt x="57" y="139"/>
                </a:cubicBezTo>
                <a:cubicBezTo>
                  <a:pt x="58" y="138"/>
                  <a:pt x="60" y="138"/>
                  <a:pt x="61" y="139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84" y="134"/>
                  <a:pt x="84" y="134"/>
                  <a:pt x="84" y="134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74" y="124"/>
                  <a:pt x="74" y="122"/>
                  <a:pt x="75" y="121"/>
                </a:cubicBezTo>
                <a:cubicBezTo>
                  <a:pt x="76" y="120"/>
                  <a:pt x="78" y="120"/>
                  <a:pt x="79" y="121"/>
                </a:cubicBezTo>
                <a:cubicBezTo>
                  <a:pt x="88" y="130"/>
                  <a:pt x="88" y="130"/>
                  <a:pt x="88" y="130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92" y="107"/>
                  <a:pt x="92" y="107"/>
                  <a:pt x="92" y="107"/>
                </a:cubicBezTo>
                <a:cubicBezTo>
                  <a:pt x="91" y="106"/>
                  <a:pt x="91" y="105"/>
                  <a:pt x="92" y="104"/>
                </a:cubicBezTo>
                <a:cubicBezTo>
                  <a:pt x="94" y="103"/>
                  <a:pt x="95" y="102"/>
                  <a:pt x="96" y="104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09" y="89"/>
                  <a:pt x="109" y="87"/>
                  <a:pt x="110" y="86"/>
                </a:cubicBezTo>
                <a:cubicBezTo>
                  <a:pt x="111" y="85"/>
                  <a:pt x="113" y="85"/>
                  <a:pt x="114" y="86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37" y="81"/>
                  <a:pt x="137" y="81"/>
                  <a:pt x="137" y="81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27" y="71"/>
                  <a:pt x="127" y="69"/>
                  <a:pt x="128" y="68"/>
                </a:cubicBezTo>
                <a:cubicBezTo>
                  <a:pt x="129" y="67"/>
                  <a:pt x="131" y="67"/>
                  <a:pt x="132" y="68"/>
                </a:cubicBezTo>
                <a:cubicBezTo>
                  <a:pt x="141" y="77"/>
                  <a:pt x="141" y="77"/>
                  <a:pt x="141" y="77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45" y="54"/>
                  <a:pt x="145" y="54"/>
                  <a:pt x="145" y="54"/>
                </a:cubicBezTo>
                <a:cubicBezTo>
                  <a:pt x="144" y="53"/>
                  <a:pt x="144" y="52"/>
                  <a:pt x="145" y="51"/>
                </a:cubicBezTo>
                <a:cubicBezTo>
                  <a:pt x="147" y="49"/>
                  <a:pt x="148" y="49"/>
                  <a:pt x="149" y="51"/>
                </a:cubicBezTo>
                <a:cubicBezTo>
                  <a:pt x="158" y="60"/>
                  <a:pt x="158" y="60"/>
                  <a:pt x="158" y="60"/>
                </a:cubicBezTo>
                <a:cubicBezTo>
                  <a:pt x="164" y="54"/>
                  <a:pt x="164" y="54"/>
                  <a:pt x="164" y="54"/>
                </a:cubicBezTo>
                <a:cubicBezTo>
                  <a:pt x="165" y="53"/>
                  <a:pt x="168" y="53"/>
                  <a:pt x="170" y="54"/>
                </a:cubicBezTo>
                <a:cubicBezTo>
                  <a:pt x="171" y="56"/>
                  <a:pt x="171" y="59"/>
                  <a:pt x="170" y="60"/>
                </a:cubicBezTo>
                <a:cubicBezTo>
                  <a:pt x="164" y="66"/>
                  <a:pt x="164" y="66"/>
                  <a:pt x="164" y="66"/>
                </a:cubicBezTo>
                <a:cubicBezTo>
                  <a:pt x="174" y="75"/>
                  <a:pt x="174" y="75"/>
                  <a:pt x="174" y="75"/>
                </a:cubicBezTo>
                <a:cubicBezTo>
                  <a:pt x="175" y="76"/>
                  <a:pt x="175" y="78"/>
                  <a:pt x="174" y="79"/>
                </a:cubicBezTo>
                <a:cubicBezTo>
                  <a:pt x="173" y="80"/>
                  <a:pt x="171" y="80"/>
                  <a:pt x="170" y="79"/>
                </a:cubicBezTo>
                <a:cubicBezTo>
                  <a:pt x="161" y="69"/>
                  <a:pt x="161" y="69"/>
                  <a:pt x="161" y="69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57" y="94"/>
                  <a:pt x="157" y="95"/>
                  <a:pt x="156" y="96"/>
                </a:cubicBezTo>
                <a:cubicBezTo>
                  <a:pt x="155" y="98"/>
                  <a:pt x="153" y="98"/>
                  <a:pt x="152" y="96"/>
                </a:cubicBezTo>
                <a:cubicBezTo>
                  <a:pt x="143" y="87"/>
                  <a:pt x="143" y="87"/>
                  <a:pt x="143" y="87"/>
                </a:cubicBezTo>
                <a:cubicBezTo>
                  <a:pt x="129" y="101"/>
                  <a:pt x="129" y="101"/>
                  <a:pt x="129" y="101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9" y="111"/>
                  <a:pt x="139" y="113"/>
                  <a:pt x="138" y="114"/>
                </a:cubicBezTo>
                <a:cubicBezTo>
                  <a:pt x="137" y="115"/>
                  <a:pt x="136" y="115"/>
                  <a:pt x="135" y="114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21" y="128"/>
                  <a:pt x="121" y="128"/>
                  <a:pt x="121" y="128"/>
                </a:cubicBezTo>
                <a:cubicBezTo>
                  <a:pt x="122" y="129"/>
                  <a:pt x="122" y="131"/>
                  <a:pt x="121" y="132"/>
                </a:cubicBezTo>
                <a:cubicBezTo>
                  <a:pt x="120" y="133"/>
                  <a:pt x="118" y="133"/>
                  <a:pt x="117" y="132"/>
                </a:cubicBezTo>
                <a:cubicBezTo>
                  <a:pt x="108" y="122"/>
                  <a:pt x="108" y="122"/>
                  <a:pt x="108" y="122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3" y="146"/>
                  <a:pt x="103" y="146"/>
                  <a:pt x="103" y="146"/>
                </a:cubicBezTo>
                <a:cubicBezTo>
                  <a:pt x="104" y="147"/>
                  <a:pt x="104" y="148"/>
                  <a:pt x="103" y="149"/>
                </a:cubicBezTo>
                <a:cubicBezTo>
                  <a:pt x="102" y="151"/>
                  <a:pt x="100" y="151"/>
                  <a:pt x="99" y="150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76" y="154"/>
                  <a:pt x="76" y="154"/>
                  <a:pt x="76" y="15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6" y="164"/>
                  <a:pt x="86" y="166"/>
                  <a:pt x="85" y="167"/>
                </a:cubicBezTo>
                <a:cubicBezTo>
                  <a:pt x="84" y="168"/>
                  <a:pt x="83" y="168"/>
                  <a:pt x="82" y="167"/>
                </a:cubicBezTo>
                <a:cubicBezTo>
                  <a:pt x="72" y="158"/>
                  <a:pt x="72" y="158"/>
                  <a:pt x="72" y="158"/>
                </a:cubicBezTo>
                <a:cubicBezTo>
                  <a:pt x="58" y="172"/>
                  <a:pt x="58" y="172"/>
                  <a:pt x="58" y="172"/>
                </a:cubicBezTo>
                <a:cubicBezTo>
                  <a:pt x="68" y="181"/>
                  <a:pt x="68" y="181"/>
                  <a:pt x="68" y="181"/>
                </a:cubicBezTo>
                <a:cubicBezTo>
                  <a:pt x="69" y="182"/>
                  <a:pt x="69" y="184"/>
                  <a:pt x="68" y="185"/>
                </a:cubicBezTo>
                <a:cubicBezTo>
                  <a:pt x="67" y="186"/>
                  <a:pt x="65" y="186"/>
                  <a:pt x="64" y="185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41" y="189"/>
                  <a:pt x="41" y="189"/>
                  <a:pt x="41" y="189"/>
                </a:cubicBezTo>
                <a:cubicBezTo>
                  <a:pt x="50" y="199"/>
                  <a:pt x="50" y="199"/>
                  <a:pt x="50" y="199"/>
                </a:cubicBezTo>
                <a:cubicBezTo>
                  <a:pt x="51" y="200"/>
                  <a:pt x="51" y="201"/>
                  <a:pt x="50" y="202"/>
                </a:cubicBezTo>
                <a:cubicBezTo>
                  <a:pt x="49" y="204"/>
                  <a:pt x="47" y="204"/>
                  <a:pt x="46" y="202"/>
                </a:cubicBezTo>
                <a:cubicBezTo>
                  <a:pt x="37" y="193"/>
                  <a:pt x="37" y="193"/>
                  <a:pt x="37" y="193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34" y="196"/>
                  <a:pt x="31" y="196"/>
                  <a:pt x="29" y="195"/>
                </a:cubicBezTo>
                <a:cubicBezTo>
                  <a:pt x="28" y="193"/>
                  <a:pt x="28" y="190"/>
                  <a:pt x="29" y="1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4C8C3C-35CF-E144-B7C9-87E2536E79AF}"/>
              </a:ext>
            </a:extLst>
          </p:cNvPr>
          <p:cNvSpPr txBox="1"/>
          <p:nvPr/>
        </p:nvSpPr>
        <p:spPr>
          <a:xfrm>
            <a:off x="5802086" y="315686"/>
            <a:ext cx="289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PAs in the UK</a:t>
            </a:r>
          </a:p>
        </p:txBody>
      </p:sp>
    </p:spTree>
    <p:extLst>
      <p:ext uri="{BB962C8B-B14F-4D97-AF65-F5344CB8AC3E}">
        <p14:creationId xmlns:p14="http://schemas.microsoft.com/office/powerpoint/2010/main" val="19950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1C0EA3-9008-844C-9622-6B5D70139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2D42FF-9682-BB4D-A198-966C86D7873F}"/>
              </a:ext>
            </a:extLst>
          </p:cNvPr>
          <p:cNvSpPr txBox="1"/>
          <p:nvPr/>
        </p:nvSpPr>
        <p:spPr>
          <a:xfrm>
            <a:off x="5802086" y="315686"/>
            <a:ext cx="289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PAs in the UK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530518D-F7F7-634B-8C24-4873C09D97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398157"/>
              </p:ext>
            </p:extLst>
          </p:nvPr>
        </p:nvGraphicFramePr>
        <p:xfrm>
          <a:off x="1639885" y="1495385"/>
          <a:ext cx="586423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934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6FE169-0587-D84D-9DB0-E4259FB70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71C4ABBE-0B7E-F749-B52E-4BEA290CEB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8327867"/>
              </p:ext>
            </p:extLst>
          </p:nvPr>
        </p:nvGraphicFramePr>
        <p:xfrm>
          <a:off x="228600" y="1260017"/>
          <a:ext cx="2507587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253">
                  <a:extLst>
                    <a:ext uri="{9D8B030D-6E8A-4147-A177-3AD203B41FA5}">
                      <a16:colId xmlns:a16="http://schemas.microsoft.com/office/drawing/2014/main" val="3900123978"/>
                    </a:ext>
                  </a:extLst>
                </a:gridCol>
                <a:gridCol w="1871334">
                  <a:extLst>
                    <a:ext uri="{9D8B030D-6E8A-4147-A177-3AD203B41FA5}">
                      <a16:colId xmlns:a16="http://schemas.microsoft.com/office/drawing/2014/main" val="2521212711"/>
                    </a:ext>
                  </a:extLst>
                </a:gridCol>
              </a:tblGrid>
              <a:tr h="2902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Generalist Settings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080534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Medicine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42710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Practice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810479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Medicine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91567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294741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1CBC0310-08AF-314F-B4FE-5C7BF4CA849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2305126"/>
              </p:ext>
            </p:extLst>
          </p:nvPr>
        </p:nvGraphicFramePr>
        <p:xfrm>
          <a:off x="2930485" y="1260017"/>
          <a:ext cx="3105293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467">
                  <a:extLst>
                    <a:ext uri="{9D8B030D-6E8A-4147-A177-3AD203B41FA5}">
                      <a16:colId xmlns:a16="http://schemas.microsoft.com/office/drawing/2014/main" val="1810515549"/>
                    </a:ext>
                  </a:extLst>
                </a:gridCol>
                <a:gridCol w="2307826">
                  <a:extLst>
                    <a:ext uri="{9D8B030D-6E8A-4147-A177-3AD203B41FA5}">
                      <a16:colId xmlns:a16="http://schemas.microsoft.com/office/drawing/2014/main" val="105157228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Adult Medical Settings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47094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Cardiology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789413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Care of the Elderly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58591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Dermatology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87692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Endocrinology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605524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Gastroenterology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587296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Internal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40784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Genitourinary Medicine/ Sexual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71885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Haematology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4845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Nephrology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807759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Neurology / Stroke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895330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2.3%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99578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Respiratory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270179"/>
                  </a:ext>
                </a:extLst>
              </a:tr>
            </a:tbl>
          </a:graphicData>
        </a:graphic>
      </p:graphicFrame>
      <p:graphicFrame>
        <p:nvGraphicFramePr>
          <p:cNvPr id="17" name="Content Placeholder 10">
            <a:extLst>
              <a:ext uri="{FF2B5EF4-FFF2-40B4-BE49-F238E27FC236}">
                <a16:creationId xmlns:a16="http://schemas.microsoft.com/office/drawing/2014/main" id="{750DFE8E-E590-384B-B2CC-439CB4B45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771728"/>
              </p:ext>
            </p:extLst>
          </p:nvPr>
        </p:nvGraphicFramePr>
        <p:xfrm>
          <a:off x="224271" y="3906608"/>
          <a:ext cx="2481943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27">
                  <a:extLst>
                    <a:ext uri="{9D8B030D-6E8A-4147-A177-3AD203B41FA5}">
                      <a16:colId xmlns:a16="http://schemas.microsoft.com/office/drawing/2014/main" val="3900123978"/>
                    </a:ext>
                  </a:extLst>
                </a:gridCol>
                <a:gridCol w="1789216">
                  <a:extLst>
                    <a:ext uri="{9D8B030D-6E8A-4147-A177-3AD203B41FA5}">
                      <a16:colId xmlns:a16="http://schemas.microsoft.com/office/drawing/2014/main" val="2521212711"/>
                    </a:ext>
                  </a:extLst>
                </a:gridCol>
              </a:tblGrid>
              <a:tr h="2902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Paediatric</a:t>
                      </a:r>
                      <a:r>
                        <a:rPr lang="en-US" sz="1400" dirty="0"/>
                        <a:t> Settings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080534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Paediatrics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42710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Neonatology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810479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Paediatric Psychiatry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91567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Paediatric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796906"/>
                  </a:ext>
                </a:extLst>
              </a:tr>
            </a:tbl>
          </a:graphicData>
        </a:graphic>
      </p:graphicFrame>
      <p:graphicFrame>
        <p:nvGraphicFramePr>
          <p:cNvPr id="18" name="Content Placeholder 10">
            <a:extLst>
              <a:ext uri="{FF2B5EF4-FFF2-40B4-BE49-F238E27FC236}">
                <a16:creationId xmlns:a16="http://schemas.microsoft.com/office/drawing/2014/main" id="{C162469D-8C90-4A40-AFE9-7D217B46BE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802193"/>
              </p:ext>
            </p:extLst>
          </p:nvPr>
        </p:nvGraphicFramePr>
        <p:xfrm>
          <a:off x="6260049" y="4821008"/>
          <a:ext cx="2729813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477">
                  <a:extLst>
                    <a:ext uri="{9D8B030D-6E8A-4147-A177-3AD203B41FA5}">
                      <a16:colId xmlns:a16="http://schemas.microsoft.com/office/drawing/2014/main" val="3900123978"/>
                    </a:ext>
                  </a:extLst>
                </a:gridCol>
                <a:gridCol w="2064336">
                  <a:extLst>
                    <a:ext uri="{9D8B030D-6E8A-4147-A177-3AD203B41FA5}">
                      <a16:colId xmlns:a16="http://schemas.microsoft.com/office/drawing/2014/main" val="2521212711"/>
                    </a:ext>
                  </a:extLst>
                </a:gridCol>
              </a:tblGrid>
              <a:tr h="29022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Psychiatry Settings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080534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Psychiatry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427105"/>
                  </a:ext>
                </a:extLst>
              </a:tr>
            </a:tbl>
          </a:graphicData>
        </a:graphic>
      </p:graphicFrame>
      <p:graphicFrame>
        <p:nvGraphicFramePr>
          <p:cNvPr id="10" name="Content Placeholder 12">
            <a:extLst>
              <a:ext uri="{FF2B5EF4-FFF2-40B4-BE49-F238E27FC236}">
                <a16:creationId xmlns:a16="http://schemas.microsoft.com/office/drawing/2014/main" id="{754056B2-3B91-B94C-A94B-394044391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387068"/>
              </p:ext>
            </p:extLst>
          </p:nvPr>
        </p:nvGraphicFramePr>
        <p:xfrm>
          <a:off x="6230076" y="1260017"/>
          <a:ext cx="274954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83">
                  <a:extLst>
                    <a:ext uri="{9D8B030D-6E8A-4147-A177-3AD203B41FA5}">
                      <a16:colId xmlns:a16="http://schemas.microsoft.com/office/drawing/2014/main" val="1810515549"/>
                    </a:ext>
                  </a:extLst>
                </a:gridCol>
                <a:gridCol w="2067959">
                  <a:extLst>
                    <a:ext uri="{9D8B030D-6E8A-4147-A177-3AD203B41FA5}">
                      <a16:colId xmlns:a16="http://schemas.microsoft.com/office/drawing/2014/main" val="105157228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Surgical Settings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47094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Cardiothoracic Surgery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789413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58591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484638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87692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Obstetrics &amp; Gynaecology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587296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Plastic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71885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Transplant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54845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Trauma &amp; Orthopaedics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13032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807759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400" dirty="0"/>
                        <a:t>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Vascular Surgery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89533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8A0D0B4-152E-CE4D-891A-E580B6102E1A}"/>
              </a:ext>
            </a:extLst>
          </p:cNvPr>
          <p:cNvSpPr txBox="1"/>
          <p:nvPr/>
        </p:nvSpPr>
        <p:spPr>
          <a:xfrm>
            <a:off x="4048843" y="0"/>
            <a:ext cx="49410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PAs in the UK: 2020 Census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1C20D-E13F-7940-8728-A18C0BB0631D}"/>
              </a:ext>
            </a:extLst>
          </p:cNvPr>
          <p:cNvSpPr txBox="1"/>
          <p:nvPr/>
        </p:nvSpPr>
        <p:spPr>
          <a:xfrm>
            <a:off x="435429" y="5943600"/>
            <a:ext cx="847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Further census findings available at </a:t>
            </a:r>
            <a:r>
              <a:rPr lang="en-US" dirty="0" err="1"/>
              <a:t>fparcp.co.uk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39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CB1C2029-E6FB-614E-97B7-10BEDCF1B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30" name="Google Shape;1130;p45"/>
          <p:cNvSpPr/>
          <p:nvPr/>
        </p:nvSpPr>
        <p:spPr>
          <a:xfrm>
            <a:off x="2993231" y="4897040"/>
            <a:ext cx="2989659" cy="895350"/>
          </a:xfrm>
          <a:custGeom>
            <a:avLst/>
            <a:gdLst/>
            <a:ahLst/>
            <a:cxnLst/>
            <a:rect l="l" t="t" r="r" b="b"/>
            <a:pathLst>
              <a:path w="1061" h="318" extrusionOk="0">
                <a:moveTo>
                  <a:pt x="11" y="0"/>
                </a:moveTo>
                <a:cubicBezTo>
                  <a:pt x="5" y="22"/>
                  <a:pt x="0" y="47"/>
                  <a:pt x="7" y="73"/>
                </a:cubicBezTo>
                <a:cubicBezTo>
                  <a:pt x="22" y="123"/>
                  <a:pt x="153" y="102"/>
                  <a:pt x="240" y="88"/>
                </a:cubicBezTo>
                <a:cubicBezTo>
                  <a:pt x="280" y="82"/>
                  <a:pt x="305" y="78"/>
                  <a:pt x="320" y="78"/>
                </a:cubicBezTo>
                <a:cubicBezTo>
                  <a:pt x="331" y="78"/>
                  <a:pt x="337" y="80"/>
                  <a:pt x="341" y="84"/>
                </a:cubicBezTo>
                <a:cubicBezTo>
                  <a:pt x="365" y="106"/>
                  <a:pt x="360" y="148"/>
                  <a:pt x="356" y="185"/>
                </a:cubicBezTo>
                <a:cubicBezTo>
                  <a:pt x="353" y="210"/>
                  <a:pt x="350" y="235"/>
                  <a:pt x="357" y="247"/>
                </a:cubicBezTo>
                <a:cubicBezTo>
                  <a:pt x="361" y="253"/>
                  <a:pt x="382" y="266"/>
                  <a:pt x="440" y="279"/>
                </a:cubicBezTo>
                <a:cubicBezTo>
                  <a:pt x="587" y="310"/>
                  <a:pt x="881" y="318"/>
                  <a:pt x="1044" y="204"/>
                </a:cubicBezTo>
                <a:cubicBezTo>
                  <a:pt x="1061" y="192"/>
                  <a:pt x="1059" y="163"/>
                  <a:pt x="1056" y="110"/>
                </a:cubicBezTo>
                <a:cubicBezTo>
                  <a:pt x="1054" y="78"/>
                  <a:pt x="1051" y="59"/>
                  <a:pt x="1052" y="9"/>
                </a:cubicBezTo>
              </a:path>
            </a:pathLst>
          </a:custGeom>
          <a:noFill/>
          <a:ln w="53975" cap="rnd" cmpd="sng">
            <a:solidFill>
              <a:srgbClr val="5757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45"/>
          <p:cNvSpPr/>
          <p:nvPr/>
        </p:nvSpPr>
        <p:spPr>
          <a:xfrm>
            <a:off x="4556522" y="3051572"/>
            <a:ext cx="1935956" cy="810815"/>
          </a:xfrm>
          <a:custGeom>
            <a:avLst/>
            <a:gdLst/>
            <a:ahLst/>
            <a:cxnLst/>
            <a:rect l="l" t="t" r="r" b="b"/>
            <a:pathLst>
              <a:path w="687" h="288" extrusionOk="0">
                <a:moveTo>
                  <a:pt x="29" y="5"/>
                </a:moveTo>
                <a:cubicBezTo>
                  <a:pt x="1" y="280"/>
                  <a:pt x="1" y="280"/>
                  <a:pt x="1" y="280"/>
                </a:cubicBezTo>
                <a:cubicBezTo>
                  <a:pt x="0" y="284"/>
                  <a:pt x="3" y="288"/>
                  <a:pt x="7" y="288"/>
                </a:cubicBezTo>
                <a:cubicBezTo>
                  <a:pt x="563" y="288"/>
                  <a:pt x="563" y="288"/>
                  <a:pt x="563" y="288"/>
                </a:cubicBezTo>
                <a:cubicBezTo>
                  <a:pt x="565" y="288"/>
                  <a:pt x="566" y="287"/>
                  <a:pt x="567" y="285"/>
                </a:cubicBezTo>
                <a:cubicBezTo>
                  <a:pt x="585" y="244"/>
                  <a:pt x="605" y="204"/>
                  <a:pt x="626" y="162"/>
                </a:cubicBezTo>
                <a:cubicBezTo>
                  <a:pt x="634" y="145"/>
                  <a:pt x="643" y="128"/>
                  <a:pt x="651" y="111"/>
                </a:cubicBezTo>
                <a:cubicBezTo>
                  <a:pt x="665" y="84"/>
                  <a:pt x="677" y="44"/>
                  <a:pt x="687" y="0"/>
                </a:cubicBezTo>
              </a:path>
            </a:pathLst>
          </a:custGeom>
          <a:noFill/>
          <a:ln w="53975" cap="rnd" cmpd="sng">
            <a:solidFill>
              <a:srgbClr val="34B2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45"/>
          <p:cNvSpPr/>
          <p:nvPr/>
        </p:nvSpPr>
        <p:spPr>
          <a:xfrm>
            <a:off x="2601515" y="3068240"/>
            <a:ext cx="1808559" cy="794147"/>
          </a:xfrm>
          <a:custGeom>
            <a:avLst/>
            <a:gdLst/>
            <a:ahLst/>
            <a:cxnLst/>
            <a:rect l="l" t="t" r="r" b="b"/>
            <a:pathLst>
              <a:path w="642" h="282" extrusionOk="0">
                <a:moveTo>
                  <a:pt x="170" y="0"/>
                </a:moveTo>
                <a:cubicBezTo>
                  <a:pt x="160" y="35"/>
                  <a:pt x="125" y="75"/>
                  <a:pt x="89" y="117"/>
                </a:cubicBezTo>
                <a:cubicBezTo>
                  <a:pt x="46" y="165"/>
                  <a:pt x="2" y="215"/>
                  <a:pt x="0" y="254"/>
                </a:cubicBezTo>
                <a:cubicBezTo>
                  <a:pt x="0" y="263"/>
                  <a:pt x="3" y="272"/>
                  <a:pt x="11" y="280"/>
                </a:cubicBezTo>
                <a:cubicBezTo>
                  <a:pt x="12" y="281"/>
                  <a:pt x="14" y="282"/>
                  <a:pt x="15" y="282"/>
                </a:cubicBezTo>
                <a:cubicBezTo>
                  <a:pt x="642" y="282"/>
                  <a:pt x="642" y="282"/>
                  <a:pt x="642" y="282"/>
                </a:cubicBezTo>
              </a:path>
            </a:pathLst>
          </a:custGeom>
          <a:noFill/>
          <a:ln w="53975" cap="rnd" cmpd="sng">
            <a:solidFill>
              <a:srgbClr val="E249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45"/>
          <p:cNvSpPr/>
          <p:nvPr/>
        </p:nvSpPr>
        <p:spPr>
          <a:xfrm>
            <a:off x="2772965" y="3955257"/>
            <a:ext cx="1766888" cy="845344"/>
          </a:xfrm>
          <a:custGeom>
            <a:avLst/>
            <a:gdLst/>
            <a:ahLst/>
            <a:cxnLst/>
            <a:rect l="l" t="t" r="r" b="b"/>
            <a:pathLst>
              <a:path w="627" h="300" extrusionOk="0">
                <a:moveTo>
                  <a:pt x="0" y="0"/>
                </a:moveTo>
                <a:cubicBezTo>
                  <a:pt x="2" y="1"/>
                  <a:pt x="4" y="2"/>
                  <a:pt x="6" y="3"/>
                </a:cubicBezTo>
                <a:cubicBezTo>
                  <a:pt x="31" y="17"/>
                  <a:pt x="54" y="30"/>
                  <a:pt x="63" y="47"/>
                </a:cubicBezTo>
                <a:cubicBezTo>
                  <a:pt x="70" y="59"/>
                  <a:pt x="64" y="75"/>
                  <a:pt x="58" y="92"/>
                </a:cubicBezTo>
                <a:cubicBezTo>
                  <a:pt x="54" y="103"/>
                  <a:pt x="50" y="116"/>
                  <a:pt x="51" y="124"/>
                </a:cubicBezTo>
                <a:cubicBezTo>
                  <a:pt x="52" y="132"/>
                  <a:pt x="78" y="148"/>
                  <a:pt x="101" y="157"/>
                </a:cubicBezTo>
                <a:cubicBezTo>
                  <a:pt x="114" y="162"/>
                  <a:pt x="114" y="162"/>
                  <a:pt x="114" y="162"/>
                </a:cubicBezTo>
                <a:cubicBezTo>
                  <a:pt x="104" y="171"/>
                  <a:pt x="104" y="171"/>
                  <a:pt x="104" y="171"/>
                </a:cubicBezTo>
                <a:cubicBezTo>
                  <a:pt x="87" y="187"/>
                  <a:pt x="68" y="210"/>
                  <a:pt x="67" y="218"/>
                </a:cubicBezTo>
                <a:cubicBezTo>
                  <a:pt x="66" y="225"/>
                  <a:pt x="76" y="238"/>
                  <a:pt x="83" y="249"/>
                </a:cubicBezTo>
                <a:cubicBezTo>
                  <a:pt x="92" y="262"/>
                  <a:pt x="101" y="275"/>
                  <a:pt x="102" y="287"/>
                </a:cubicBezTo>
                <a:cubicBezTo>
                  <a:pt x="102" y="289"/>
                  <a:pt x="102" y="292"/>
                  <a:pt x="101" y="294"/>
                </a:cubicBezTo>
                <a:cubicBezTo>
                  <a:pt x="101" y="297"/>
                  <a:pt x="103" y="300"/>
                  <a:pt x="106" y="300"/>
                </a:cubicBezTo>
                <a:cubicBezTo>
                  <a:pt x="587" y="300"/>
                  <a:pt x="587" y="300"/>
                  <a:pt x="587" y="300"/>
                </a:cubicBezTo>
                <a:cubicBezTo>
                  <a:pt x="590" y="300"/>
                  <a:pt x="590" y="300"/>
                  <a:pt x="590" y="300"/>
                </a:cubicBezTo>
                <a:cubicBezTo>
                  <a:pt x="595" y="300"/>
                  <a:pt x="598" y="296"/>
                  <a:pt x="599" y="292"/>
                </a:cubicBezTo>
                <a:cubicBezTo>
                  <a:pt x="599" y="290"/>
                  <a:pt x="599" y="290"/>
                  <a:pt x="599" y="290"/>
                </a:cubicBezTo>
                <a:cubicBezTo>
                  <a:pt x="627" y="14"/>
                  <a:pt x="627" y="14"/>
                  <a:pt x="627" y="14"/>
                </a:cubicBezTo>
              </a:path>
            </a:pathLst>
          </a:custGeom>
          <a:noFill/>
          <a:ln w="53975" cap="rnd" cmpd="sng">
            <a:solidFill>
              <a:srgbClr val="8C10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45"/>
          <p:cNvSpPr/>
          <p:nvPr/>
        </p:nvSpPr>
        <p:spPr>
          <a:xfrm>
            <a:off x="4567238" y="3995737"/>
            <a:ext cx="1531144" cy="804863"/>
          </a:xfrm>
          <a:custGeom>
            <a:avLst/>
            <a:gdLst/>
            <a:ahLst/>
            <a:cxnLst/>
            <a:rect l="l" t="t" r="r" b="b"/>
            <a:pathLst>
              <a:path w="543" h="286" extrusionOk="0">
                <a:moveTo>
                  <a:pt x="0" y="286"/>
                </a:moveTo>
                <a:cubicBezTo>
                  <a:pt x="489" y="286"/>
                  <a:pt x="489" y="286"/>
                  <a:pt x="489" y="286"/>
                </a:cubicBezTo>
                <a:cubicBezTo>
                  <a:pt x="491" y="286"/>
                  <a:pt x="493" y="284"/>
                  <a:pt x="493" y="281"/>
                </a:cubicBezTo>
                <a:cubicBezTo>
                  <a:pt x="495" y="235"/>
                  <a:pt x="500" y="189"/>
                  <a:pt x="507" y="140"/>
                </a:cubicBezTo>
                <a:cubicBezTo>
                  <a:pt x="514" y="94"/>
                  <a:pt x="525" y="48"/>
                  <a:pt x="543" y="0"/>
                </a:cubicBezTo>
              </a:path>
            </a:pathLst>
          </a:custGeom>
          <a:noFill/>
          <a:ln w="53975" cap="rnd" cmpd="sng">
            <a:solidFill>
              <a:srgbClr val="0652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45"/>
          <p:cNvSpPr/>
          <p:nvPr/>
        </p:nvSpPr>
        <p:spPr>
          <a:xfrm>
            <a:off x="3167062" y="1110853"/>
            <a:ext cx="1566863" cy="923925"/>
          </a:xfrm>
          <a:custGeom>
            <a:avLst/>
            <a:gdLst/>
            <a:ahLst/>
            <a:cxnLst/>
            <a:rect l="l" t="t" r="r" b="b"/>
            <a:pathLst>
              <a:path w="556" h="328" extrusionOk="0">
                <a:moveTo>
                  <a:pt x="556" y="2"/>
                </a:moveTo>
                <a:cubicBezTo>
                  <a:pt x="430" y="0"/>
                  <a:pt x="320" y="26"/>
                  <a:pt x="241" y="68"/>
                </a:cubicBezTo>
                <a:cubicBezTo>
                  <a:pt x="140" y="121"/>
                  <a:pt x="54" y="217"/>
                  <a:pt x="1" y="320"/>
                </a:cubicBezTo>
                <a:cubicBezTo>
                  <a:pt x="0" y="324"/>
                  <a:pt x="2" y="328"/>
                  <a:pt x="6" y="328"/>
                </a:cubicBezTo>
                <a:cubicBezTo>
                  <a:pt x="518" y="328"/>
                  <a:pt x="518" y="328"/>
                  <a:pt x="518" y="328"/>
                </a:cubicBezTo>
              </a:path>
            </a:pathLst>
          </a:custGeom>
          <a:noFill/>
          <a:ln w="53975" cap="rnd" cmpd="sng">
            <a:solidFill>
              <a:srgbClr val="FFCD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45"/>
          <p:cNvSpPr/>
          <p:nvPr/>
        </p:nvSpPr>
        <p:spPr>
          <a:xfrm>
            <a:off x="4754166" y="1121569"/>
            <a:ext cx="1650206" cy="812006"/>
          </a:xfrm>
          <a:custGeom>
            <a:avLst/>
            <a:gdLst/>
            <a:ahLst/>
            <a:cxnLst/>
            <a:rect l="l" t="t" r="r" b="b"/>
            <a:pathLst>
              <a:path w="586" h="288" extrusionOk="0">
                <a:moveTo>
                  <a:pt x="586" y="281"/>
                </a:moveTo>
                <a:cubicBezTo>
                  <a:pt x="548" y="202"/>
                  <a:pt x="491" y="142"/>
                  <a:pt x="413" y="103"/>
                </a:cubicBezTo>
                <a:cubicBezTo>
                  <a:pt x="287" y="40"/>
                  <a:pt x="152" y="8"/>
                  <a:pt x="36" y="0"/>
                </a:cubicBezTo>
                <a:cubicBezTo>
                  <a:pt x="32" y="0"/>
                  <a:pt x="29" y="2"/>
                  <a:pt x="28" y="6"/>
                </a:cubicBezTo>
                <a:cubicBezTo>
                  <a:pt x="0" y="288"/>
                  <a:pt x="0" y="288"/>
                  <a:pt x="0" y="288"/>
                </a:cubicBezTo>
              </a:path>
            </a:pathLst>
          </a:custGeom>
          <a:noFill/>
          <a:ln w="53975" cap="rnd" cmpd="sng">
            <a:solidFill>
              <a:srgbClr val="64DAA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45"/>
          <p:cNvSpPr/>
          <p:nvPr/>
        </p:nvSpPr>
        <p:spPr>
          <a:xfrm>
            <a:off x="2993231" y="2133600"/>
            <a:ext cx="1738313" cy="790575"/>
          </a:xfrm>
          <a:custGeom>
            <a:avLst/>
            <a:gdLst/>
            <a:ahLst/>
            <a:cxnLst/>
            <a:rect l="l" t="t" r="r" b="b"/>
            <a:pathLst>
              <a:path w="617" h="281" extrusionOk="0">
                <a:moveTo>
                  <a:pt x="45" y="2"/>
                </a:moveTo>
                <a:cubicBezTo>
                  <a:pt x="20" y="68"/>
                  <a:pt x="9" y="129"/>
                  <a:pt x="4" y="172"/>
                </a:cubicBezTo>
                <a:cubicBezTo>
                  <a:pt x="0" y="207"/>
                  <a:pt x="11" y="236"/>
                  <a:pt x="21" y="262"/>
                </a:cubicBezTo>
                <a:cubicBezTo>
                  <a:pt x="23" y="267"/>
                  <a:pt x="25" y="273"/>
                  <a:pt x="27" y="278"/>
                </a:cubicBezTo>
                <a:cubicBezTo>
                  <a:pt x="27" y="280"/>
                  <a:pt x="29" y="281"/>
                  <a:pt x="31" y="281"/>
                </a:cubicBezTo>
                <a:cubicBezTo>
                  <a:pt x="582" y="281"/>
                  <a:pt x="582" y="281"/>
                  <a:pt x="582" y="281"/>
                </a:cubicBezTo>
                <a:cubicBezTo>
                  <a:pt x="585" y="281"/>
                  <a:pt x="588" y="278"/>
                  <a:pt x="589" y="275"/>
                </a:cubicBezTo>
                <a:cubicBezTo>
                  <a:pt x="617" y="0"/>
                  <a:pt x="617" y="0"/>
                  <a:pt x="617" y="0"/>
                </a:cubicBezTo>
              </a:path>
            </a:pathLst>
          </a:custGeom>
          <a:noFill/>
          <a:ln w="53975" cap="rnd" cmpd="sng">
            <a:solidFill>
              <a:srgbClr val="FF91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45"/>
          <p:cNvSpPr/>
          <p:nvPr/>
        </p:nvSpPr>
        <p:spPr>
          <a:xfrm>
            <a:off x="4776788" y="2034778"/>
            <a:ext cx="1791890" cy="889397"/>
          </a:xfrm>
          <a:custGeom>
            <a:avLst/>
            <a:gdLst/>
            <a:ahLst/>
            <a:cxnLst/>
            <a:rect l="l" t="t" r="r" b="b"/>
            <a:pathLst>
              <a:path w="636" h="316" extrusionOk="0">
                <a:moveTo>
                  <a:pt x="0" y="316"/>
                </a:moveTo>
                <a:cubicBezTo>
                  <a:pt x="613" y="316"/>
                  <a:pt x="613" y="316"/>
                  <a:pt x="613" y="316"/>
                </a:cubicBezTo>
                <a:cubicBezTo>
                  <a:pt x="615" y="316"/>
                  <a:pt x="617" y="314"/>
                  <a:pt x="618" y="312"/>
                </a:cubicBezTo>
                <a:cubicBezTo>
                  <a:pt x="628" y="242"/>
                  <a:pt x="636" y="120"/>
                  <a:pt x="596" y="4"/>
                </a:cubicBezTo>
                <a:cubicBezTo>
                  <a:pt x="596" y="2"/>
                  <a:pt x="594" y="0"/>
                  <a:pt x="592" y="0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noFill/>
          <a:ln w="53975" cap="rnd" cmpd="sng">
            <a:solidFill>
              <a:srgbClr val="64D1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45"/>
          <p:cNvSpPr txBox="1"/>
          <p:nvPr/>
        </p:nvSpPr>
        <p:spPr>
          <a:xfrm>
            <a:off x="4754166" y="1349235"/>
            <a:ext cx="1082279" cy="4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444444"/>
              </a:buClr>
              <a:buSzPts val="1400"/>
            </a:pPr>
            <a:r>
              <a:rPr lang="en-US" sz="1050" b="1" dirty="0">
                <a:solidFill>
                  <a:srgbClr val="4444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Carry out Physical Examinations</a:t>
            </a:r>
            <a:endParaRPr sz="1350" dirty="0"/>
          </a:p>
        </p:txBody>
      </p:sp>
      <p:sp>
        <p:nvSpPr>
          <p:cNvPr id="1140" name="Google Shape;1140;p45"/>
          <p:cNvSpPr txBox="1"/>
          <p:nvPr/>
        </p:nvSpPr>
        <p:spPr>
          <a:xfrm>
            <a:off x="3598663" y="1381510"/>
            <a:ext cx="1187053" cy="50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444444"/>
              </a:buClr>
              <a:buSzPts val="1400"/>
            </a:pPr>
            <a:r>
              <a:rPr lang="en-US" sz="1050" b="1" dirty="0">
                <a:solidFill>
                  <a:srgbClr val="4444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Take Medical Histories from patients</a:t>
            </a:r>
            <a:endParaRPr sz="1350" dirty="0"/>
          </a:p>
        </p:txBody>
      </p:sp>
      <p:sp>
        <p:nvSpPr>
          <p:cNvPr id="1141" name="Google Shape;1141;p45"/>
          <p:cNvSpPr txBox="1"/>
          <p:nvPr/>
        </p:nvSpPr>
        <p:spPr>
          <a:xfrm>
            <a:off x="4951811" y="2175272"/>
            <a:ext cx="1220901" cy="52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444444"/>
              </a:buClr>
              <a:buSzPts val="1500"/>
            </a:pPr>
            <a:r>
              <a:rPr lang="en-US" sz="1125" b="1" dirty="0">
                <a:solidFill>
                  <a:srgbClr val="4444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See patients with long term chronic conditions</a:t>
            </a:r>
            <a:endParaRPr sz="1350" dirty="0"/>
          </a:p>
        </p:txBody>
      </p:sp>
      <p:sp>
        <p:nvSpPr>
          <p:cNvPr id="1142" name="Google Shape;1142;p45"/>
          <p:cNvSpPr txBox="1"/>
          <p:nvPr/>
        </p:nvSpPr>
        <p:spPr>
          <a:xfrm>
            <a:off x="3265714" y="2175272"/>
            <a:ext cx="1293189" cy="255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444444"/>
              </a:buClr>
              <a:buSzPts val="1500"/>
            </a:pPr>
            <a:r>
              <a:rPr lang="en-US" sz="1125" b="1" dirty="0">
                <a:solidFill>
                  <a:srgbClr val="4444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See patients with undifferentiated diagnoses</a:t>
            </a:r>
            <a:endParaRPr sz="1350" dirty="0"/>
          </a:p>
        </p:txBody>
      </p:sp>
      <p:sp>
        <p:nvSpPr>
          <p:cNvPr id="1143" name="Google Shape;1143;p45"/>
          <p:cNvSpPr txBox="1"/>
          <p:nvPr/>
        </p:nvSpPr>
        <p:spPr>
          <a:xfrm>
            <a:off x="2993231" y="3059310"/>
            <a:ext cx="1448991" cy="43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444444"/>
              </a:buClr>
              <a:buSzPts val="1500"/>
            </a:pPr>
            <a:r>
              <a:rPr lang="en-US" sz="1125" b="1" dirty="0">
                <a:solidFill>
                  <a:srgbClr val="4444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Formulate differential diagnoses and management plans</a:t>
            </a:r>
            <a:endParaRPr sz="1350" dirty="0"/>
          </a:p>
        </p:txBody>
      </p:sp>
      <p:sp>
        <p:nvSpPr>
          <p:cNvPr id="1144" name="Google Shape;1144;p45"/>
          <p:cNvSpPr txBox="1"/>
          <p:nvPr/>
        </p:nvSpPr>
        <p:spPr>
          <a:xfrm>
            <a:off x="3057863" y="4001393"/>
            <a:ext cx="1350169" cy="29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444444"/>
              </a:buClr>
              <a:buSzPts val="1500"/>
            </a:pPr>
            <a:r>
              <a:rPr lang="en-US" sz="1125" b="1" dirty="0">
                <a:solidFill>
                  <a:srgbClr val="4444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Develop and deliver appropriate treatment and management plans </a:t>
            </a:r>
            <a:endParaRPr sz="1350" dirty="0"/>
          </a:p>
        </p:txBody>
      </p:sp>
      <p:sp>
        <p:nvSpPr>
          <p:cNvPr id="1145" name="Google Shape;1145;p45"/>
          <p:cNvSpPr txBox="1"/>
          <p:nvPr/>
        </p:nvSpPr>
        <p:spPr>
          <a:xfrm>
            <a:off x="4785122" y="4033838"/>
            <a:ext cx="1060093" cy="63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444444"/>
              </a:buClr>
              <a:buSzPts val="1500"/>
            </a:pPr>
            <a:r>
              <a:rPr lang="en-US" sz="1125" b="1" dirty="0">
                <a:solidFill>
                  <a:srgbClr val="4444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Request and interpret diagnostic studies</a:t>
            </a:r>
            <a:endParaRPr sz="1350" dirty="0"/>
          </a:p>
        </p:txBody>
      </p:sp>
      <p:sp>
        <p:nvSpPr>
          <p:cNvPr id="1146" name="Google Shape;1146;p45"/>
          <p:cNvSpPr txBox="1"/>
          <p:nvPr/>
        </p:nvSpPr>
        <p:spPr>
          <a:xfrm>
            <a:off x="4802983" y="3103176"/>
            <a:ext cx="1295399" cy="45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444444"/>
              </a:buClr>
              <a:buSzPts val="1500"/>
            </a:pPr>
            <a:r>
              <a:rPr lang="en-US" sz="1125" b="1" dirty="0">
                <a:solidFill>
                  <a:srgbClr val="4444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Perform diagnostic and therapeutic procedures</a:t>
            </a:r>
            <a:endParaRPr sz="135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7F084D-AE9B-0647-975F-20A55D3B5849}"/>
              </a:ext>
            </a:extLst>
          </p:cNvPr>
          <p:cNvSpPr txBox="1"/>
          <p:nvPr/>
        </p:nvSpPr>
        <p:spPr>
          <a:xfrm>
            <a:off x="5290458" y="315686"/>
            <a:ext cx="340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do PAs do?</a:t>
            </a:r>
          </a:p>
        </p:txBody>
      </p:sp>
      <p:sp>
        <p:nvSpPr>
          <p:cNvPr id="40" name="Google Shape;1145;p45">
            <a:extLst>
              <a:ext uri="{FF2B5EF4-FFF2-40B4-BE49-F238E27FC236}">
                <a16:creationId xmlns:a16="http://schemas.microsoft.com/office/drawing/2014/main" id="{6833AF7B-3F69-7F4E-A962-4AF54E505D15}"/>
              </a:ext>
            </a:extLst>
          </p:cNvPr>
          <p:cNvSpPr txBox="1"/>
          <p:nvPr/>
        </p:nvSpPr>
        <p:spPr>
          <a:xfrm>
            <a:off x="4097536" y="4993509"/>
            <a:ext cx="1747679" cy="50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444444"/>
              </a:buClr>
              <a:buSzPts val="1500"/>
            </a:pPr>
            <a:r>
              <a:rPr lang="en-US" sz="1125" b="1" dirty="0">
                <a:solidFill>
                  <a:srgbClr val="44444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Provide health promotion and disease prevention advice for patients</a:t>
            </a:r>
            <a:endParaRPr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637F3-39A4-B248-B763-4802B2F2A96D}"/>
              </a:ext>
            </a:extLst>
          </p:cNvPr>
          <p:cNvSpPr txBox="1"/>
          <p:nvPr/>
        </p:nvSpPr>
        <p:spPr>
          <a:xfrm>
            <a:off x="370114" y="6088284"/>
            <a:ext cx="8114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Taken from the Competence and Curriculum Framework, DOH 2012</a:t>
            </a:r>
          </a:p>
        </p:txBody>
      </p:sp>
    </p:spTree>
    <p:extLst>
      <p:ext uri="{BB962C8B-B14F-4D97-AF65-F5344CB8AC3E}">
        <p14:creationId xmlns:p14="http://schemas.microsoft.com/office/powerpoint/2010/main" val="1456896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6573</TotalTime>
  <Words>852</Words>
  <Application>Microsoft Macintosh PowerPoint</Application>
  <PresentationFormat>On-screen Show (4:3)</PresentationFormat>
  <Paragraphs>165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Montserrat</vt:lpstr>
      <vt:lpstr>Open Sans</vt:lpstr>
      <vt:lpstr>Open Sans SemiBold</vt:lpstr>
      <vt:lpstr>Office Theme</vt:lpstr>
      <vt:lpstr>The future of the PA profession in the UK</vt:lpstr>
      <vt:lpstr>PowerPoint Presentation</vt:lpstr>
      <vt:lpstr>PowerPoint Presentation</vt:lpstr>
      <vt:lpstr>PowerPoint Presentation</vt:lpstr>
      <vt:lpstr>PA Training – Where does it happen?</vt:lpstr>
      <vt:lpstr>PowerPoint Presentation</vt:lpstr>
      <vt:lpstr>PowerPoint Presentation</vt:lpstr>
      <vt:lpstr>PowerPoint Presentation</vt:lpstr>
      <vt:lpstr>PowerPoint Presentation</vt:lpstr>
      <vt:lpstr>But what impact does that have?</vt:lpstr>
      <vt:lpstr>PowerPoint Presentation</vt:lpstr>
      <vt:lpstr>Career Progression</vt:lpstr>
      <vt:lpstr>COVID-19</vt:lpstr>
      <vt:lpstr>COVID-19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</dc:creator>
  <cp:lastModifiedBy>Kate Straughton (Birmingham Medical School)</cp:lastModifiedBy>
  <cp:revision>60</cp:revision>
  <dcterms:created xsi:type="dcterms:W3CDTF">2017-02-10T15:05:49Z</dcterms:created>
  <dcterms:modified xsi:type="dcterms:W3CDTF">2021-06-18T20:12:29Z</dcterms:modified>
</cp:coreProperties>
</file>