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19"/>
  </p:notesMasterIdLst>
  <p:handoutMasterIdLst>
    <p:handoutMasterId r:id="rId20"/>
  </p:handoutMasterIdLst>
  <p:sldIdLst>
    <p:sldId id="256" r:id="rId5"/>
    <p:sldId id="262" r:id="rId6"/>
    <p:sldId id="257" r:id="rId7"/>
    <p:sldId id="258" r:id="rId8"/>
    <p:sldId id="260" r:id="rId9"/>
    <p:sldId id="261" r:id="rId10"/>
    <p:sldId id="264" r:id="rId11"/>
    <p:sldId id="263" r:id="rId12"/>
    <p:sldId id="267" r:id="rId13"/>
    <p:sldId id="268" r:id="rId14"/>
    <p:sldId id="269" r:id="rId15"/>
    <p:sldId id="369" r:id="rId16"/>
    <p:sldId id="266" r:id="rId17"/>
    <p:sldId id="265" r:id="rId18"/>
  </p:sldIdLst>
  <p:sldSz cx="6858000" cy="5143500"/>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9BC08D-486A-4E9F-A7D2-87FBF082E771}" v="4" dt="2021-06-08T11:22:21.4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887" autoAdjust="0"/>
    <p:restoredTop sz="79750" autoAdjust="0"/>
  </p:normalViewPr>
  <p:slideViewPr>
    <p:cSldViewPr snapToGrid="0" snapToObjects="1" showGuides="1">
      <p:cViewPr varScale="1">
        <p:scale>
          <a:sx n="68" d="100"/>
          <a:sy n="68" d="100"/>
        </p:scale>
        <p:origin x="1044" y="60"/>
      </p:cViewPr>
      <p:guideLst>
        <p:guide orient="horz" pos="16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essa Petroni" userId="dc1ca73b-f32f-435b-bc29-562d3f95b52b" providerId="ADAL" clId="{AF9BC08D-486A-4E9F-A7D2-87FBF082E771}"/>
    <pc:docChg chg="undo custSel delSld modSld">
      <pc:chgData name="Vanessa Petroni" userId="dc1ca73b-f32f-435b-bc29-562d3f95b52b" providerId="ADAL" clId="{AF9BC08D-486A-4E9F-A7D2-87FBF082E771}" dt="2021-06-09T09:26:26.488" v="620" actId="1076"/>
      <pc:docMkLst>
        <pc:docMk/>
      </pc:docMkLst>
      <pc:sldChg chg="addSp delSp modSp mod">
        <pc:chgData name="Vanessa Petroni" userId="dc1ca73b-f32f-435b-bc29-562d3f95b52b" providerId="ADAL" clId="{AF9BC08D-486A-4E9F-A7D2-87FBF082E771}" dt="2021-06-08T10:32:30.513" v="28" actId="1076"/>
        <pc:sldMkLst>
          <pc:docMk/>
          <pc:sldMk cId="3975826853" sldId="262"/>
        </pc:sldMkLst>
        <pc:spChg chg="mod">
          <ac:chgData name="Vanessa Petroni" userId="dc1ca73b-f32f-435b-bc29-562d3f95b52b" providerId="ADAL" clId="{AF9BC08D-486A-4E9F-A7D2-87FBF082E771}" dt="2021-06-08T10:32:30.513" v="28" actId="1076"/>
          <ac:spMkLst>
            <pc:docMk/>
            <pc:sldMk cId="3975826853" sldId="262"/>
            <ac:spMk id="2" creationId="{5CEEF315-7B27-41C4-96D9-2AC75CE8B655}"/>
          </ac:spMkLst>
        </pc:spChg>
        <pc:spChg chg="mod">
          <ac:chgData name="Vanessa Petroni" userId="dc1ca73b-f32f-435b-bc29-562d3f95b52b" providerId="ADAL" clId="{AF9BC08D-486A-4E9F-A7D2-87FBF082E771}" dt="2021-06-08T10:32:27.194" v="27" actId="1076"/>
          <ac:spMkLst>
            <pc:docMk/>
            <pc:sldMk cId="3975826853" sldId="262"/>
            <ac:spMk id="3" creationId="{D61758BD-8124-40EC-8989-3467BCE1B41A}"/>
          </ac:spMkLst>
        </pc:spChg>
        <pc:picChg chg="add del mod">
          <ac:chgData name="Vanessa Petroni" userId="dc1ca73b-f32f-435b-bc29-562d3f95b52b" providerId="ADAL" clId="{AF9BC08D-486A-4E9F-A7D2-87FBF082E771}" dt="2021-06-08T10:19:17.444" v="26"/>
          <ac:picMkLst>
            <pc:docMk/>
            <pc:sldMk cId="3975826853" sldId="262"/>
            <ac:picMk id="5" creationId="{59A21172-2866-499C-B65F-7E89A0FA13A3}"/>
          </ac:picMkLst>
        </pc:picChg>
      </pc:sldChg>
      <pc:sldChg chg="modSp mod">
        <pc:chgData name="Vanessa Petroni" userId="dc1ca73b-f32f-435b-bc29-562d3f95b52b" providerId="ADAL" clId="{AF9BC08D-486A-4E9F-A7D2-87FBF082E771}" dt="2021-06-09T09:26:26.488" v="620" actId="1076"/>
        <pc:sldMkLst>
          <pc:docMk/>
          <pc:sldMk cId="1896700597" sldId="265"/>
        </pc:sldMkLst>
        <pc:spChg chg="mod">
          <ac:chgData name="Vanessa Petroni" userId="dc1ca73b-f32f-435b-bc29-562d3f95b52b" providerId="ADAL" clId="{AF9BC08D-486A-4E9F-A7D2-87FBF082E771}" dt="2021-06-09T09:26:20.843" v="618" actId="20577"/>
          <ac:spMkLst>
            <pc:docMk/>
            <pc:sldMk cId="1896700597" sldId="265"/>
            <ac:spMk id="8" creationId="{BC563937-3D75-4CD9-AAB2-ED772893E796}"/>
          </ac:spMkLst>
        </pc:spChg>
        <pc:picChg chg="mod">
          <ac:chgData name="Vanessa Petroni" userId="dc1ca73b-f32f-435b-bc29-562d3f95b52b" providerId="ADAL" clId="{AF9BC08D-486A-4E9F-A7D2-87FBF082E771}" dt="2021-06-09T09:26:26.488" v="620" actId="1076"/>
          <ac:picMkLst>
            <pc:docMk/>
            <pc:sldMk cId="1896700597" sldId="265"/>
            <ac:picMk id="4" creationId="{FD3B9A26-9797-40C2-A66C-BD87E44A1339}"/>
          </ac:picMkLst>
        </pc:picChg>
      </pc:sldChg>
      <pc:sldChg chg="addSp delSp modSp mod modNotesTx">
        <pc:chgData name="Vanessa Petroni" userId="dc1ca73b-f32f-435b-bc29-562d3f95b52b" providerId="ADAL" clId="{AF9BC08D-486A-4E9F-A7D2-87FBF082E771}" dt="2021-06-09T09:25:57.631" v="617" actId="1076"/>
        <pc:sldMkLst>
          <pc:docMk/>
          <pc:sldMk cId="675085588" sldId="266"/>
        </pc:sldMkLst>
        <pc:spChg chg="mod">
          <ac:chgData name="Vanessa Petroni" userId="dc1ca73b-f32f-435b-bc29-562d3f95b52b" providerId="ADAL" clId="{AF9BC08D-486A-4E9F-A7D2-87FBF082E771}" dt="2021-06-08T11:28:10.072" v="605" actId="1076"/>
          <ac:spMkLst>
            <pc:docMk/>
            <pc:sldMk cId="675085588" sldId="266"/>
            <ac:spMk id="4" creationId="{AB8BE7C1-5737-47FE-804B-941DD6125E2E}"/>
          </ac:spMkLst>
        </pc:spChg>
        <pc:spChg chg="mod">
          <ac:chgData name="Vanessa Petroni" userId="dc1ca73b-f32f-435b-bc29-562d3f95b52b" providerId="ADAL" clId="{AF9BC08D-486A-4E9F-A7D2-87FBF082E771}" dt="2021-06-08T11:28:02.866" v="603" actId="1076"/>
          <ac:spMkLst>
            <pc:docMk/>
            <pc:sldMk cId="675085588" sldId="266"/>
            <ac:spMk id="7" creationId="{887CA0CC-8E18-468A-ADE1-4DBFCDB7E0F8}"/>
          </ac:spMkLst>
        </pc:spChg>
        <pc:spChg chg="add del mod">
          <ac:chgData name="Vanessa Petroni" userId="dc1ca73b-f32f-435b-bc29-562d3f95b52b" providerId="ADAL" clId="{AF9BC08D-486A-4E9F-A7D2-87FBF082E771}" dt="2021-06-08T11:27:55.219" v="600" actId="478"/>
          <ac:spMkLst>
            <pc:docMk/>
            <pc:sldMk cId="675085588" sldId="266"/>
            <ac:spMk id="8" creationId="{BA3364CD-7E46-452C-9B01-71BC0EAABD5B}"/>
          </ac:spMkLst>
        </pc:spChg>
        <pc:picChg chg="add mod">
          <ac:chgData name="Vanessa Petroni" userId="dc1ca73b-f32f-435b-bc29-562d3f95b52b" providerId="ADAL" clId="{AF9BC08D-486A-4E9F-A7D2-87FBF082E771}" dt="2021-06-09T09:25:57.631" v="617" actId="1076"/>
          <ac:picMkLst>
            <pc:docMk/>
            <pc:sldMk cId="675085588" sldId="266"/>
            <ac:picMk id="3" creationId="{23294959-EBD7-460E-810E-583A570E5836}"/>
          </ac:picMkLst>
        </pc:picChg>
      </pc:sldChg>
      <pc:sldChg chg="del">
        <pc:chgData name="Vanessa Petroni" userId="dc1ca73b-f32f-435b-bc29-562d3f95b52b" providerId="ADAL" clId="{AF9BC08D-486A-4E9F-A7D2-87FBF082E771}" dt="2021-06-08T08:34:54.993" v="1" actId="2696"/>
        <pc:sldMkLst>
          <pc:docMk/>
          <pc:sldMk cId="3822020062" sldId="367"/>
        </pc:sldMkLst>
      </pc:sldChg>
      <pc:sldChg chg="modSp mod modNotesTx">
        <pc:chgData name="Vanessa Petroni" userId="dc1ca73b-f32f-435b-bc29-562d3f95b52b" providerId="ADAL" clId="{AF9BC08D-486A-4E9F-A7D2-87FBF082E771}" dt="2021-06-09T09:25:21.688" v="614" actId="1076"/>
        <pc:sldMkLst>
          <pc:docMk/>
          <pc:sldMk cId="1073534832" sldId="369"/>
        </pc:sldMkLst>
        <pc:spChg chg="mod">
          <ac:chgData name="Vanessa Petroni" userId="dc1ca73b-f32f-435b-bc29-562d3f95b52b" providerId="ADAL" clId="{AF9BC08D-486A-4E9F-A7D2-87FBF082E771}" dt="2021-06-09T09:25:02.110" v="608" actId="14100"/>
          <ac:spMkLst>
            <pc:docMk/>
            <pc:sldMk cId="1073534832" sldId="369"/>
            <ac:spMk id="10" creationId="{EF886F7A-5C4C-48C6-B2D6-9D714A83F34D}"/>
          </ac:spMkLst>
        </pc:spChg>
        <pc:picChg chg="mod">
          <ac:chgData name="Vanessa Petroni" userId="dc1ca73b-f32f-435b-bc29-562d3f95b52b" providerId="ADAL" clId="{AF9BC08D-486A-4E9F-A7D2-87FBF082E771}" dt="2021-06-09T09:25:08.318" v="610" actId="1076"/>
          <ac:picMkLst>
            <pc:docMk/>
            <pc:sldMk cId="1073534832" sldId="369"/>
            <ac:picMk id="12" creationId="{04502FE9-02F0-4758-B238-FE4CACC3F59C}"/>
          </ac:picMkLst>
        </pc:picChg>
        <pc:picChg chg="mod">
          <ac:chgData name="Vanessa Petroni" userId="dc1ca73b-f32f-435b-bc29-562d3f95b52b" providerId="ADAL" clId="{AF9BC08D-486A-4E9F-A7D2-87FBF082E771}" dt="2021-06-09T09:25:20.144" v="613" actId="1076"/>
          <ac:picMkLst>
            <pc:docMk/>
            <pc:sldMk cId="1073534832" sldId="369"/>
            <ac:picMk id="13" creationId="{A5F29813-A2B0-4408-8204-6BBB95D39DCE}"/>
          </ac:picMkLst>
        </pc:picChg>
        <pc:picChg chg="mod">
          <ac:chgData name="Vanessa Petroni" userId="dc1ca73b-f32f-435b-bc29-562d3f95b52b" providerId="ADAL" clId="{AF9BC08D-486A-4E9F-A7D2-87FBF082E771}" dt="2021-06-09T09:25:07.081" v="609" actId="1076"/>
          <ac:picMkLst>
            <pc:docMk/>
            <pc:sldMk cId="1073534832" sldId="369"/>
            <ac:picMk id="14" creationId="{AA1C14CF-1E65-4BFC-A476-66E33606ED7E}"/>
          </ac:picMkLst>
        </pc:picChg>
        <pc:picChg chg="mod">
          <ac:chgData name="Vanessa Petroni" userId="dc1ca73b-f32f-435b-bc29-562d3f95b52b" providerId="ADAL" clId="{AF9BC08D-486A-4E9F-A7D2-87FBF082E771}" dt="2021-06-09T09:25:21.688" v="614" actId="1076"/>
          <ac:picMkLst>
            <pc:docMk/>
            <pc:sldMk cId="1073534832" sldId="369"/>
            <ac:picMk id="23" creationId="{86256CBE-FD79-425E-98AB-38E045C35D3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D622C2-406A-B444-9262-E8053FC331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6787369-8FD9-3E45-B98D-E71BE8DBC91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5A91D6-8414-064D-915B-577F8F28F671}" type="datetimeFigureOut">
              <a:rPr lang="en-US" smtClean="0"/>
              <a:t>6/9/2021</a:t>
            </a:fld>
            <a:endParaRPr lang="en-US"/>
          </a:p>
        </p:txBody>
      </p:sp>
      <p:sp>
        <p:nvSpPr>
          <p:cNvPr id="4" name="Footer Placeholder 3">
            <a:extLst>
              <a:ext uri="{FF2B5EF4-FFF2-40B4-BE49-F238E27FC236}">
                <a16:creationId xmlns:a16="http://schemas.microsoft.com/office/drawing/2014/main" id="{9BFF482B-B564-D146-92DE-8138A0F36F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711D7C4-F2EC-2246-9EF0-CAD6B2154F3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BF037E-385B-9844-8C63-A30DC27FB082}" type="slidenum">
              <a:rPr lang="en-US" smtClean="0"/>
              <a:t>‹#›</a:t>
            </a:fld>
            <a:endParaRPr lang="en-US"/>
          </a:p>
        </p:txBody>
      </p:sp>
    </p:spTree>
    <p:extLst>
      <p:ext uri="{BB962C8B-B14F-4D97-AF65-F5344CB8AC3E}">
        <p14:creationId xmlns:p14="http://schemas.microsoft.com/office/powerpoint/2010/main" val="37671393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1F5DAE-6E15-7C40-B8BF-B8B4C7F36855}" type="datetimeFigureOut">
              <a:rPr lang="en-US" smtClean="0"/>
              <a:t>6/9/2021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308648-CEFD-6947-9EBC-FE1CCD6940F5}" type="slidenum">
              <a:rPr lang="en-US" smtClean="0"/>
              <a:t>‹#›</a:t>
            </a:fld>
            <a:endParaRPr lang="en-US"/>
          </a:p>
        </p:txBody>
      </p:sp>
    </p:spTree>
    <p:extLst>
      <p:ext uri="{BB962C8B-B14F-4D97-AF65-F5344CB8AC3E}">
        <p14:creationId xmlns:p14="http://schemas.microsoft.com/office/powerpoint/2010/main" val="259611973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a:p>
            <a:endParaRPr lang="en-GB" dirty="0"/>
          </a:p>
        </p:txBody>
      </p:sp>
      <p:sp>
        <p:nvSpPr>
          <p:cNvPr id="4" name="Slide Number Placeholder 3"/>
          <p:cNvSpPr>
            <a:spLocks noGrp="1"/>
          </p:cNvSpPr>
          <p:nvPr>
            <p:ph type="sldNum" sz="quarter" idx="5"/>
          </p:nvPr>
        </p:nvSpPr>
        <p:spPr/>
        <p:txBody>
          <a:bodyPr/>
          <a:lstStyle/>
          <a:p>
            <a:fld id="{C7308648-CEFD-6947-9EBC-FE1CCD6940F5}" type="slidenum">
              <a:rPr lang="en-US" smtClean="0"/>
              <a:t>7</a:t>
            </a:fld>
            <a:endParaRPr lang="en-US"/>
          </a:p>
        </p:txBody>
      </p:sp>
    </p:spTree>
    <p:extLst>
      <p:ext uri="{BB962C8B-B14F-4D97-AF65-F5344CB8AC3E}">
        <p14:creationId xmlns:p14="http://schemas.microsoft.com/office/powerpoint/2010/main" val="2725785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My initial comments are that the details and quality of information is exceptionally high and very credible for the purpose and background of your intentions.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requirements of an executive/senior leadership team for an “top tips/key messages” will be very </a:t>
            </a:r>
            <a:r>
              <a:rPr lang="en-GB" sz="1200" kern="1200" dirty="0" err="1">
                <a:solidFill>
                  <a:schemeClr val="tx1"/>
                </a:solidFill>
                <a:effectLst/>
                <a:latin typeface="+mn-lt"/>
                <a:ea typeface="+mn-ea"/>
                <a:cs typeface="+mn-cs"/>
              </a:rPr>
              <a:t>very</a:t>
            </a:r>
            <a:r>
              <a:rPr lang="en-GB" sz="1200" kern="1200" dirty="0">
                <a:solidFill>
                  <a:schemeClr val="tx1"/>
                </a:solidFill>
                <a:effectLst/>
                <a:latin typeface="+mn-lt"/>
                <a:ea typeface="+mn-ea"/>
                <a:cs typeface="+mn-cs"/>
              </a:rPr>
              <a:t> different to the requirement of clinical  and medical colleagues who may need more of this detail. I am not sure that this presentation can be blended for different audiences in its current format as it is very detailed.  I don’t want my feedback to sound or be unhelpful so let me know if I am off the mark with this.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My questions for you to consider remain the same as on the call mainly:-</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What is your intended audience and what do you need them to know?</a:t>
            </a:r>
          </a:p>
          <a:p>
            <a:pPr lvl="0"/>
            <a:r>
              <a:rPr lang="en-GB" sz="1200" kern="1200" dirty="0">
                <a:solidFill>
                  <a:schemeClr val="tx1"/>
                </a:solidFill>
                <a:effectLst/>
                <a:latin typeface="+mn-lt"/>
                <a:ea typeface="+mn-ea"/>
                <a:cs typeface="+mn-cs"/>
              </a:rPr>
              <a:t> What is the language and terminology they understand?</a:t>
            </a:r>
          </a:p>
          <a:p>
            <a:pPr lvl="0"/>
            <a:r>
              <a:rPr lang="en-GB" sz="1200" kern="1200" dirty="0">
                <a:solidFill>
                  <a:schemeClr val="tx1"/>
                </a:solidFill>
                <a:effectLst/>
                <a:latin typeface="+mn-lt"/>
                <a:ea typeface="+mn-ea"/>
                <a:cs typeface="+mn-cs"/>
              </a:rPr>
              <a:t>What do you want them to do, say, think after they have seen these slides?</a:t>
            </a:r>
          </a:p>
          <a:p>
            <a:pPr lvl="1"/>
            <a:r>
              <a:rPr lang="en-GB" sz="1200" b="1" kern="1200" dirty="0">
                <a:solidFill>
                  <a:schemeClr val="tx1"/>
                </a:solidFill>
                <a:effectLst/>
                <a:latin typeface="+mn-lt"/>
                <a:ea typeface="+mn-ea"/>
                <a:cs typeface="+mn-cs"/>
              </a:rPr>
              <a:t>Executive teams</a:t>
            </a:r>
            <a:r>
              <a:rPr lang="en-GB" sz="1200" kern="1200" dirty="0">
                <a:solidFill>
                  <a:schemeClr val="tx1"/>
                </a:solidFill>
                <a:effectLst/>
                <a:latin typeface="+mn-lt"/>
                <a:ea typeface="+mn-ea"/>
                <a:cs typeface="+mn-cs"/>
              </a:rPr>
              <a:t> consider the following:-</a:t>
            </a:r>
          </a:p>
          <a:p>
            <a:pPr lvl="2"/>
            <a:r>
              <a:rPr lang="en-GB" sz="1200" kern="1200" dirty="0">
                <a:solidFill>
                  <a:schemeClr val="tx1"/>
                </a:solidFill>
                <a:effectLst/>
                <a:latin typeface="+mn-lt"/>
                <a:ea typeface="+mn-ea"/>
                <a:cs typeface="+mn-cs"/>
              </a:rPr>
              <a:t>If I have  100+ pages of board papers to review how likely and easily am I to pick up or hear the slides you have developed?</a:t>
            </a:r>
          </a:p>
          <a:p>
            <a:pPr lvl="2"/>
            <a:r>
              <a:rPr lang="en-GB" sz="1200" kern="1200" dirty="0">
                <a:solidFill>
                  <a:schemeClr val="tx1"/>
                </a:solidFill>
                <a:effectLst/>
                <a:latin typeface="+mn-lt"/>
                <a:ea typeface="+mn-ea"/>
                <a:cs typeface="+mn-cs"/>
              </a:rPr>
              <a:t>What I need to know as an exec</a:t>
            </a:r>
          </a:p>
          <a:p>
            <a:pPr lvl="3"/>
            <a:r>
              <a:rPr lang="en-GB" sz="1200" kern="1200" dirty="0">
                <a:solidFill>
                  <a:schemeClr val="tx1"/>
                </a:solidFill>
                <a:effectLst/>
                <a:latin typeface="+mn-lt"/>
                <a:ea typeface="+mn-ea"/>
                <a:cs typeface="+mn-cs"/>
              </a:rPr>
              <a:t>What is the quality, safety, cost and experiences of the care for Sepsis in my organisation</a:t>
            </a:r>
          </a:p>
          <a:p>
            <a:pPr lvl="3"/>
            <a:r>
              <a:rPr lang="en-GB" sz="1200" kern="1200" dirty="0">
                <a:solidFill>
                  <a:schemeClr val="tx1"/>
                </a:solidFill>
                <a:effectLst/>
                <a:latin typeface="+mn-lt"/>
                <a:ea typeface="+mn-ea"/>
                <a:cs typeface="+mn-cs"/>
              </a:rPr>
              <a:t>What can you share with me to allow me to focus on these things and still align to your sepsis and AMR guidelines</a:t>
            </a:r>
          </a:p>
          <a:p>
            <a:pPr lvl="3"/>
            <a:r>
              <a:rPr lang="en-GB" sz="1200" kern="1200" dirty="0">
                <a:solidFill>
                  <a:schemeClr val="tx1"/>
                </a:solidFill>
                <a:effectLst/>
                <a:latin typeface="+mn-lt"/>
                <a:ea typeface="+mn-ea"/>
                <a:cs typeface="+mn-cs"/>
              </a:rPr>
              <a:t>What data/intelligence do we have that will help me get this right and have you any templates or guidance that I can use now to find this out?</a:t>
            </a:r>
          </a:p>
          <a:p>
            <a:pPr lvl="3"/>
            <a:r>
              <a:rPr lang="en-GB" sz="1200" kern="1200" dirty="0">
                <a:solidFill>
                  <a:schemeClr val="tx1"/>
                </a:solidFill>
                <a:effectLst/>
                <a:latin typeface="+mn-lt"/>
                <a:ea typeface="+mn-ea"/>
                <a:cs typeface="+mn-cs"/>
              </a:rPr>
              <a:t>Where can I go for more help?</a:t>
            </a:r>
          </a:p>
          <a:p>
            <a:pPr lvl="3"/>
            <a:r>
              <a:rPr lang="en-GB" sz="1200" kern="1200" dirty="0">
                <a:solidFill>
                  <a:schemeClr val="tx1"/>
                </a:solidFill>
                <a:effectLst/>
                <a:latin typeface="+mn-lt"/>
                <a:ea typeface="+mn-ea"/>
                <a:cs typeface="+mn-cs"/>
              </a:rPr>
              <a:t>Who in my organisation should/could be leading this for us?</a:t>
            </a:r>
          </a:p>
          <a:p>
            <a:pPr lvl="3"/>
            <a:r>
              <a:rPr lang="en-GB" sz="1200" kern="1200" dirty="0">
                <a:solidFill>
                  <a:schemeClr val="tx1"/>
                </a:solidFill>
                <a:effectLst/>
                <a:latin typeface="+mn-lt"/>
                <a:ea typeface="+mn-ea"/>
                <a:cs typeface="+mn-cs"/>
              </a:rPr>
              <a:t>You may be able to present me with 3-5 things I need to focus on to get this right.</a:t>
            </a:r>
          </a:p>
          <a:p>
            <a:pPr lvl="0"/>
            <a:r>
              <a:rPr lang="en-GB" sz="1200" kern="1200" dirty="0">
                <a:solidFill>
                  <a:schemeClr val="tx1"/>
                </a:solidFill>
                <a:effectLst/>
                <a:latin typeface="+mn-lt"/>
                <a:ea typeface="+mn-ea"/>
                <a:cs typeface="+mn-cs"/>
              </a:rPr>
              <a:t>If this is an</a:t>
            </a:r>
            <a:r>
              <a:rPr lang="en-GB" sz="1200" b="1" kern="1200" dirty="0">
                <a:solidFill>
                  <a:schemeClr val="tx1"/>
                </a:solidFill>
                <a:effectLst/>
                <a:latin typeface="+mn-lt"/>
                <a:ea typeface="+mn-ea"/>
                <a:cs typeface="+mn-cs"/>
              </a:rPr>
              <a:t> e-learning package </a:t>
            </a:r>
            <a:r>
              <a:rPr lang="en-GB" sz="1200" kern="1200" dirty="0">
                <a:solidFill>
                  <a:schemeClr val="tx1"/>
                </a:solidFill>
                <a:effectLst/>
                <a:latin typeface="+mn-lt"/>
                <a:ea typeface="+mn-ea"/>
                <a:cs typeface="+mn-cs"/>
              </a:rPr>
              <a:t>again clarify who for</a:t>
            </a:r>
          </a:p>
          <a:p>
            <a:pPr lvl="1"/>
            <a:r>
              <a:rPr lang="en-GB" sz="1200" kern="1200" dirty="0">
                <a:solidFill>
                  <a:schemeClr val="tx1"/>
                </a:solidFill>
                <a:effectLst/>
                <a:latin typeface="+mn-lt"/>
                <a:ea typeface="+mn-ea"/>
                <a:cs typeface="+mn-cs"/>
              </a:rPr>
              <a:t>Currently this is very heavily medically based with levels of information that although relevant do not translate well for non-clinical audiences with little time to spare</a:t>
            </a:r>
          </a:p>
          <a:p>
            <a:pPr lvl="2"/>
            <a:r>
              <a:rPr lang="en-GB" sz="1200" kern="1200" dirty="0">
                <a:solidFill>
                  <a:schemeClr val="tx1"/>
                </a:solidFill>
                <a:effectLst/>
                <a:latin typeface="+mn-lt"/>
                <a:ea typeface="+mn-ea"/>
                <a:cs typeface="+mn-cs"/>
              </a:rPr>
              <a:t>What can you say quicker and easier for more generic audiences.</a:t>
            </a:r>
          </a:p>
          <a:p>
            <a:pPr lvl="2"/>
            <a:r>
              <a:rPr lang="en-GB" sz="1200" kern="1200" dirty="0">
                <a:solidFill>
                  <a:schemeClr val="tx1"/>
                </a:solidFill>
                <a:effectLst/>
                <a:latin typeface="+mn-lt"/>
                <a:ea typeface="+mn-ea"/>
                <a:cs typeface="+mn-cs"/>
              </a:rPr>
              <a:t>How do I assess my learning if I do this?</a:t>
            </a:r>
          </a:p>
          <a:p>
            <a:pPr lvl="2"/>
            <a:r>
              <a:rPr lang="en-GB" sz="1200" kern="1200" dirty="0">
                <a:solidFill>
                  <a:schemeClr val="tx1"/>
                </a:solidFill>
                <a:effectLst/>
                <a:latin typeface="+mn-lt"/>
                <a:ea typeface="+mn-ea"/>
                <a:cs typeface="+mn-cs"/>
              </a:rPr>
              <a:t>If you define what you need and really think are the key messages for everyone to get you can  then define a set of questions that map this.</a:t>
            </a:r>
          </a:p>
          <a:p>
            <a:pPr lvl="2"/>
            <a:r>
              <a:rPr lang="en-GB" sz="1200" kern="1200" dirty="0">
                <a:solidFill>
                  <a:schemeClr val="tx1"/>
                </a:solidFill>
                <a:effectLst/>
                <a:latin typeface="+mn-lt"/>
                <a:ea typeface="+mn-ea"/>
                <a:cs typeface="+mn-cs"/>
              </a:rPr>
              <a:t>You can focus your information and presentation on ensuring that people can answer these questions at the end of the session.</a:t>
            </a:r>
          </a:p>
          <a:p>
            <a:pPr lvl="2"/>
            <a:r>
              <a:rPr lang="en-GB" sz="1200" kern="1200" dirty="0">
                <a:solidFill>
                  <a:schemeClr val="tx1"/>
                </a:solidFill>
                <a:effectLst/>
                <a:latin typeface="+mn-lt"/>
                <a:ea typeface="+mn-ea"/>
                <a:cs typeface="+mn-cs"/>
              </a:rPr>
              <a:t>Ultimately ask “so what”  If you give people information “so what will or can they do differently as a result of it?”</a:t>
            </a:r>
          </a:p>
          <a:p>
            <a:pPr lvl="2"/>
            <a:r>
              <a:rPr lang="en-GB" sz="1200" kern="1200" dirty="0">
                <a:solidFill>
                  <a:schemeClr val="tx1"/>
                </a:solidFill>
                <a:effectLst/>
                <a:latin typeface="+mn-lt"/>
                <a:ea typeface="+mn-ea"/>
                <a:cs typeface="+mn-cs"/>
              </a:rPr>
              <a:t>I feel you want to drive actions and improvements so the knowledge needs to make it easy to do this.</a:t>
            </a:r>
          </a:p>
          <a:p>
            <a:pPr lvl="2"/>
            <a:r>
              <a:rPr lang="en-GB" sz="1200" kern="1200" dirty="0">
                <a:solidFill>
                  <a:schemeClr val="tx1"/>
                </a:solidFill>
                <a:effectLst/>
                <a:latin typeface="+mn-lt"/>
                <a:ea typeface="+mn-ea"/>
                <a:cs typeface="+mn-cs"/>
              </a:rPr>
              <a:t>Use hooks like quality, cost, impact etc and then tie these messages into the solution you want people to do as a result.</a:t>
            </a:r>
          </a:p>
          <a:p>
            <a:pPr lvl="2"/>
            <a:r>
              <a:rPr lang="en-GB" sz="1200" kern="1200" dirty="0">
                <a:solidFill>
                  <a:schemeClr val="tx1"/>
                </a:solidFill>
                <a:effectLst/>
                <a:latin typeface="+mn-lt"/>
                <a:ea typeface="+mn-ea"/>
                <a:cs typeface="+mn-cs"/>
              </a:rPr>
              <a:t>Walk them very quickly down the path of “tell me what the issue is and show me how to improve it!”  One slide with visually displayed key facts is worth more than 5 slides with detail that doesn’t immediately state the purpose for which you are sharing it.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 hope this isn’t teaching you to suck eggs and I am really happy to work with you in more detail if you feel my contributions can help.  I do think you are on to a good concept about this and am happy to help you refine and test it as it develops. However I also realise that this is just my understanding of your intended audiences and I may be way off the mark in terms of your aims.  Please don’t worry about letting me know if I have gone about this the wrong way for you.</a:t>
            </a:r>
          </a:p>
          <a:p>
            <a:endParaRPr lang="en-GB" dirty="0"/>
          </a:p>
        </p:txBody>
      </p:sp>
      <p:sp>
        <p:nvSpPr>
          <p:cNvPr id="4" name="Slide Number Placeholder 3"/>
          <p:cNvSpPr>
            <a:spLocks noGrp="1"/>
          </p:cNvSpPr>
          <p:nvPr>
            <p:ph type="sldNum" sz="quarter" idx="10"/>
          </p:nvPr>
        </p:nvSpPr>
        <p:spPr/>
        <p:txBody>
          <a:bodyPr/>
          <a:lstStyle/>
          <a:p>
            <a:fld id="{B17AE1E9-8C3E-8543-8192-6DA3E0C0A0FD}" type="slidenum">
              <a:rPr lang="en-US" smtClean="0"/>
              <a:t>11</a:t>
            </a:fld>
            <a:endParaRPr lang="en-US"/>
          </a:p>
        </p:txBody>
      </p:sp>
    </p:spTree>
    <p:extLst>
      <p:ext uri="{BB962C8B-B14F-4D97-AF65-F5344CB8AC3E}">
        <p14:creationId xmlns:p14="http://schemas.microsoft.com/office/powerpoint/2010/main" val="1058123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7AE1E9-8C3E-8543-8192-6DA3E0C0A0FD}" type="slidenum">
              <a:rPr lang="en-US" smtClean="0"/>
              <a:t>12</a:t>
            </a:fld>
            <a:endParaRPr lang="en-US"/>
          </a:p>
        </p:txBody>
      </p:sp>
    </p:spTree>
    <p:extLst>
      <p:ext uri="{BB962C8B-B14F-4D97-AF65-F5344CB8AC3E}">
        <p14:creationId xmlns:p14="http://schemas.microsoft.com/office/powerpoint/2010/main" val="1476932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also developed resources on recognising and managing deteroration.</a:t>
            </a:r>
          </a:p>
          <a:p>
            <a:r>
              <a:rPr lang="en-GB" dirty="0"/>
              <a:t>Future Initiatives include developing further e-learning resources on deteroration (NEWS, PEWS and MEWS). </a:t>
            </a:r>
          </a:p>
        </p:txBody>
      </p:sp>
      <p:sp>
        <p:nvSpPr>
          <p:cNvPr id="4" name="Slide Number Placeholder 3"/>
          <p:cNvSpPr>
            <a:spLocks noGrp="1"/>
          </p:cNvSpPr>
          <p:nvPr>
            <p:ph type="sldNum" sz="quarter" idx="5"/>
          </p:nvPr>
        </p:nvSpPr>
        <p:spPr/>
        <p:txBody>
          <a:bodyPr/>
          <a:lstStyle/>
          <a:p>
            <a:fld id="{C7308648-CEFD-6947-9EBC-FE1CCD6940F5}" type="slidenum">
              <a:rPr lang="en-US" smtClean="0"/>
              <a:t>13</a:t>
            </a:fld>
            <a:endParaRPr lang="en-US"/>
          </a:p>
        </p:txBody>
      </p:sp>
    </p:spTree>
    <p:extLst>
      <p:ext uri="{BB962C8B-B14F-4D97-AF65-F5344CB8AC3E}">
        <p14:creationId xmlns:p14="http://schemas.microsoft.com/office/powerpoint/2010/main" val="15568378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4A7E8-7BAC-6649-906A-497A8C475198}"/>
              </a:ext>
            </a:extLst>
          </p:cNvPr>
          <p:cNvSpPr>
            <a:spLocks noGrp="1"/>
          </p:cNvSpPr>
          <p:nvPr>
            <p:ph type="ctrTitle"/>
          </p:nvPr>
        </p:nvSpPr>
        <p:spPr>
          <a:xfrm>
            <a:off x="243257" y="790492"/>
            <a:ext cx="6453554" cy="656492"/>
          </a:xfrm>
        </p:spPr>
        <p:txBody>
          <a:bodyPr anchor="t">
            <a:normAutofit/>
          </a:bodyPr>
          <a:lstStyle>
            <a:lvl1pPr algn="l">
              <a:defRPr sz="2700"/>
            </a:lvl1pPr>
          </a:lstStyle>
          <a:p>
            <a:r>
              <a:rPr lang="en-US" dirty="0"/>
              <a:t>Click to edit Master title style</a:t>
            </a:r>
          </a:p>
        </p:txBody>
      </p:sp>
      <p:sp>
        <p:nvSpPr>
          <p:cNvPr id="3" name="Subtitle 2">
            <a:extLst>
              <a:ext uri="{FF2B5EF4-FFF2-40B4-BE49-F238E27FC236}">
                <a16:creationId xmlns:a16="http://schemas.microsoft.com/office/drawing/2014/main" id="{5F6BB4CB-BC33-0D45-839D-72013BE15246}"/>
              </a:ext>
            </a:extLst>
          </p:cNvPr>
          <p:cNvSpPr>
            <a:spLocks noGrp="1"/>
          </p:cNvSpPr>
          <p:nvPr>
            <p:ph type="subTitle" idx="1"/>
          </p:nvPr>
        </p:nvSpPr>
        <p:spPr>
          <a:xfrm>
            <a:off x="243254" y="3946063"/>
            <a:ext cx="5143500" cy="618392"/>
          </a:xfrm>
        </p:spPr>
        <p:txBody>
          <a:bodyPr/>
          <a:lstStyle>
            <a:lvl1pPr marL="0" indent="0" algn="l">
              <a:buNone/>
              <a:defRPr sz="1350" b="1">
                <a:solidFill>
                  <a:schemeClr val="tx1"/>
                </a:solidFill>
              </a:defRPr>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dirty="0"/>
              <a:t>Click to edit Master subtitle style</a:t>
            </a:r>
          </a:p>
        </p:txBody>
      </p:sp>
      <p:sp>
        <p:nvSpPr>
          <p:cNvPr id="8" name="Triangle 7">
            <a:extLst>
              <a:ext uri="{FF2B5EF4-FFF2-40B4-BE49-F238E27FC236}">
                <a16:creationId xmlns:a16="http://schemas.microsoft.com/office/drawing/2014/main" id="{0C5A6CCC-8F85-4140-86B3-D49D1E685E31}"/>
              </a:ext>
            </a:extLst>
          </p:cNvPr>
          <p:cNvSpPr/>
          <p:nvPr userDrawn="1"/>
        </p:nvSpPr>
        <p:spPr>
          <a:xfrm rot="10800000">
            <a:off x="227282" y="1409921"/>
            <a:ext cx="438665" cy="240204"/>
          </a:xfrm>
          <a:prstGeom prst="triangle">
            <a:avLst>
              <a:gd name="adj" fmla="val 4718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11" name="Picture 10">
            <a:extLst>
              <a:ext uri="{FF2B5EF4-FFF2-40B4-BE49-F238E27FC236}">
                <a16:creationId xmlns:a16="http://schemas.microsoft.com/office/drawing/2014/main" id="{24ED904E-9A50-EB46-8546-8B3A3B91CC24}"/>
              </a:ext>
            </a:extLst>
          </p:cNvPr>
          <p:cNvPicPr>
            <a:picLocks noChangeAspect="1"/>
          </p:cNvPicPr>
          <p:nvPr userDrawn="1"/>
        </p:nvPicPr>
        <p:blipFill rotWithShape="1">
          <a:blip r:embed="rId2">
            <a:extLst>
              <a:ext uri="{28A0092B-C50C-407E-A947-70E740481C1C}">
                <a14:useLocalDpi xmlns:a14="http://schemas.microsoft.com/office/drawing/2010/main"/>
              </a:ext>
            </a:extLst>
          </a:blip>
          <a:stretch/>
        </p:blipFill>
        <p:spPr>
          <a:xfrm>
            <a:off x="0" y="297289"/>
            <a:ext cx="6858000" cy="4846211"/>
          </a:xfrm>
          <a:prstGeom prst="rect">
            <a:avLst/>
          </a:prstGeom>
        </p:spPr>
      </p:pic>
    </p:spTree>
    <p:extLst>
      <p:ext uri="{BB962C8B-B14F-4D97-AF65-F5344CB8AC3E}">
        <p14:creationId xmlns:p14="http://schemas.microsoft.com/office/powerpoint/2010/main" val="1119914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3B3D8-C3E2-1F42-93A3-6886745CD715}"/>
              </a:ext>
            </a:extLst>
          </p:cNvPr>
          <p:cNvSpPr>
            <a:spLocks noGrp="1"/>
          </p:cNvSpPr>
          <p:nvPr>
            <p:ph type="title"/>
          </p:nvPr>
        </p:nvSpPr>
        <p:spPr>
          <a:xfrm>
            <a:off x="314946" y="1046377"/>
            <a:ext cx="5915025" cy="994172"/>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FCF7A84-CF65-CC46-97C0-3B056C073A2A}"/>
              </a:ext>
            </a:extLst>
          </p:cNvPr>
          <p:cNvSpPr>
            <a:spLocks noGrp="1"/>
          </p:cNvSpPr>
          <p:nvPr>
            <p:ph idx="1"/>
          </p:nvPr>
        </p:nvSpPr>
        <p:spPr>
          <a:xfrm>
            <a:off x="314946" y="2141755"/>
            <a:ext cx="5915025" cy="170469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5B9823DA-6B8F-D34F-B77B-293EBDBA935B}"/>
              </a:ext>
            </a:extLst>
          </p:cNvPr>
          <p:cNvSpPr/>
          <p:nvPr userDrawn="1"/>
        </p:nvSpPr>
        <p:spPr>
          <a:xfrm>
            <a:off x="0" y="4750905"/>
            <a:ext cx="6858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 name="Rectangle 7">
            <a:extLst>
              <a:ext uri="{FF2B5EF4-FFF2-40B4-BE49-F238E27FC236}">
                <a16:creationId xmlns:a16="http://schemas.microsoft.com/office/drawing/2014/main" id="{2439D0B0-EE2D-6748-8EBE-5B127DB7F7FE}"/>
              </a:ext>
            </a:extLst>
          </p:cNvPr>
          <p:cNvSpPr/>
          <p:nvPr userDrawn="1"/>
        </p:nvSpPr>
        <p:spPr>
          <a:xfrm>
            <a:off x="0" y="4497391"/>
            <a:ext cx="6858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9" name="Rectangle 8">
            <a:extLst>
              <a:ext uri="{FF2B5EF4-FFF2-40B4-BE49-F238E27FC236}">
                <a16:creationId xmlns:a16="http://schemas.microsoft.com/office/drawing/2014/main" id="{369D118B-293F-C248-BA28-B68002DC2FBA}"/>
              </a:ext>
            </a:extLst>
          </p:cNvPr>
          <p:cNvSpPr/>
          <p:nvPr userDrawn="1"/>
        </p:nvSpPr>
        <p:spPr>
          <a:xfrm>
            <a:off x="0" y="4621813"/>
            <a:ext cx="6858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2" name="Footer Placeholder 16">
            <a:extLst>
              <a:ext uri="{FF2B5EF4-FFF2-40B4-BE49-F238E27FC236}">
                <a16:creationId xmlns:a16="http://schemas.microsoft.com/office/drawing/2014/main" id="{4FC3C53A-2989-FD46-A3AC-A9D57F1BDCD9}"/>
              </a:ext>
            </a:extLst>
          </p:cNvPr>
          <p:cNvSpPr txBox="1">
            <a:spLocks/>
          </p:cNvSpPr>
          <p:nvPr userDrawn="1"/>
        </p:nvSpPr>
        <p:spPr>
          <a:xfrm>
            <a:off x="314946" y="4778378"/>
            <a:ext cx="400305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75" b="1" dirty="0">
                <a:solidFill>
                  <a:schemeClr val="accent5"/>
                </a:solidFill>
              </a:rPr>
              <a:t>@</a:t>
            </a:r>
            <a:r>
              <a:rPr lang="en-GB" sz="975" b="1" dirty="0" err="1">
                <a:solidFill>
                  <a:schemeClr val="accent5"/>
                </a:solidFill>
              </a:rPr>
              <a:t>NHS_HealthEdEng</a:t>
            </a:r>
            <a:endParaRPr lang="en-GB" sz="975" b="1" dirty="0">
              <a:solidFill>
                <a:schemeClr val="accent5"/>
              </a:solidFill>
            </a:endParaRPr>
          </a:p>
        </p:txBody>
      </p:sp>
    </p:spTree>
    <p:extLst>
      <p:ext uri="{BB962C8B-B14F-4D97-AF65-F5344CB8AC3E}">
        <p14:creationId xmlns:p14="http://schemas.microsoft.com/office/powerpoint/2010/main" val="249769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3C913EF-3539-B24F-BAD4-7B97C86E1870}"/>
              </a:ext>
            </a:extLst>
          </p:cNvPr>
          <p:cNvSpPr/>
          <p:nvPr userDrawn="1"/>
        </p:nvSpPr>
        <p:spPr>
          <a:xfrm>
            <a:off x="0" y="4750905"/>
            <a:ext cx="6858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 name="Rectangle 7">
            <a:extLst>
              <a:ext uri="{FF2B5EF4-FFF2-40B4-BE49-F238E27FC236}">
                <a16:creationId xmlns:a16="http://schemas.microsoft.com/office/drawing/2014/main" id="{6D689862-6EA4-BF46-99BF-BAD3A73769C8}"/>
              </a:ext>
            </a:extLst>
          </p:cNvPr>
          <p:cNvSpPr/>
          <p:nvPr userDrawn="1"/>
        </p:nvSpPr>
        <p:spPr>
          <a:xfrm>
            <a:off x="0" y="4497391"/>
            <a:ext cx="6858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9" name="Rectangle 8">
            <a:extLst>
              <a:ext uri="{FF2B5EF4-FFF2-40B4-BE49-F238E27FC236}">
                <a16:creationId xmlns:a16="http://schemas.microsoft.com/office/drawing/2014/main" id="{A4858048-AAD4-0B44-BF43-40B913ECEB1A}"/>
              </a:ext>
            </a:extLst>
          </p:cNvPr>
          <p:cNvSpPr/>
          <p:nvPr userDrawn="1"/>
        </p:nvSpPr>
        <p:spPr>
          <a:xfrm>
            <a:off x="0" y="4621813"/>
            <a:ext cx="6858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0" name="Footer Placeholder 16">
            <a:extLst>
              <a:ext uri="{FF2B5EF4-FFF2-40B4-BE49-F238E27FC236}">
                <a16:creationId xmlns:a16="http://schemas.microsoft.com/office/drawing/2014/main" id="{DD4979A2-FB9A-3B4E-91D7-99D15F0FFC19}"/>
              </a:ext>
            </a:extLst>
          </p:cNvPr>
          <p:cNvSpPr txBox="1">
            <a:spLocks/>
          </p:cNvSpPr>
          <p:nvPr userDrawn="1"/>
        </p:nvSpPr>
        <p:spPr>
          <a:xfrm>
            <a:off x="314946" y="4778378"/>
            <a:ext cx="400305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75" b="1" dirty="0">
                <a:solidFill>
                  <a:schemeClr val="accent5"/>
                </a:solidFill>
              </a:rPr>
              <a:t>@</a:t>
            </a:r>
            <a:r>
              <a:rPr lang="en-GB" sz="975" b="1" dirty="0" err="1">
                <a:solidFill>
                  <a:schemeClr val="accent5"/>
                </a:solidFill>
              </a:rPr>
              <a:t>NHS_HealthEdEng</a:t>
            </a:r>
            <a:endParaRPr lang="en-GB" sz="975" b="1" dirty="0">
              <a:solidFill>
                <a:schemeClr val="accent5"/>
              </a:solidFill>
            </a:endParaRPr>
          </a:p>
        </p:txBody>
      </p:sp>
      <p:sp>
        <p:nvSpPr>
          <p:cNvPr id="11" name="Title 1">
            <a:extLst>
              <a:ext uri="{FF2B5EF4-FFF2-40B4-BE49-F238E27FC236}">
                <a16:creationId xmlns:a16="http://schemas.microsoft.com/office/drawing/2014/main" id="{271CF08E-2D69-5642-80CC-A30DB1685843}"/>
              </a:ext>
            </a:extLst>
          </p:cNvPr>
          <p:cNvSpPr>
            <a:spLocks noGrp="1"/>
          </p:cNvSpPr>
          <p:nvPr>
            <p:ph type="title"/>
          </p:nvPr>
        </p:nvSpPr>
        <p:spPr>
          <a:xfrm>
            <a:off x="314946" y="1046379"/>
            <a:ext cx="5915025" cy="477154"/>
          </a:xfrm>
        </p:spPr>
        <p:txBody>
          <a:bodyPr/>
          <a:lstStyle/>
          <a:p>
            <a:r>
              <a:rPr lang="en-US" dirty="0"/>
              <a:t>Click to edit Master title style</a:t>
            </a:r>
          </a:p>
        </p:txBody>
      </p:sp>
      <p:sp>
        <p:nvSpPr>
          <p:cNvPr id="12" name="Content Placeholder 2">
            <a:extLst>
              <a:ext uri="{FF2B5EF4-FFF2-40B4-BE49-F238E27FC236}">
                <a16:creationId xmlns:a16="http://schemas.microsoft.com/office/drawing/2014/main" id="{52772D1C-B7D6-7E40-A101-C613743586C9}"/>
              </a:ext>
            </a:extLst>
          </p:cNvPr>
          <p:cNvSpPr>
            <a:spLocks noGrp="1"/>
          </p:cNvSpPr>
          <p:nvPr>
            <p:ph idx="1"/>
          </p:nvPr>
        </p:nvSpPr>
        <p:spPr>
          <a:xfrm>
            <a:off x="314946" y="1719471"/>
            <a:ext cx="4396202" cy="251699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1593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E38C66A-BB49-0F4B-8CD5-DD58CA18CCB9}"/>
              </a:ext>
            </a:extLst>
          </p:cNvPr>
          <p:cNvSpPr/>
          <p:nvPr userDrawn="1"/>
        </p:nvSpPr>
        <p:spPr>
          <a:xfrm>
            <a:off x="0" y="4750905"/>
            <a:ext cx="6858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9" name="Rectangle 8">
            <a:extLst>
              <a:ext uri="{FF2B5EF4-FFF2-40B4-BE49-F238E27FC236}">
                <a16:creationId xmlns:a16="http://schemas.microsoft.com/office/drawing/2014/main" id="{D6D6DDEC-27DF-6B44-8A5C-8BA7D7877CEA}"/>
              </a:ext>
            </a:extLst>
          </p:cNvPr>
          <p:cNvSpPr/>
          <p:nvPr userDrawn="1"/>
        </p:nvSpPr>
        <p:spPr>
          <a:xfrm>
            <a:off x="0" y="4497391"/>
            <a:ext cx="6858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0" name="Rectangle 9">
            <a:extLst>
              <a:ext uri="{FF2B5EF4-FFF2-40B4-BE49-F238E27FC236}">
                <a16:creationId xmlns:a16="http://schemas.microsoft.com/office/drawing/2014/main" id="{EA11DC39-0F96-FC4D-9C92-F1BB1A8B409F}"/>
              </a:ext>
            </a:extLst>
          </p:cNvPr>
          <p:cNvSpPr/>
          <p:nvPr userDrawn="1"/>
        </p:nvSpPr>
        <p:spPr>
          <a:xfrm>
            <a:off x="0" y="4621813"/>
            <a:ext cx="6858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1" name="Footer Placeholder 16">
            <a:extLst>
              <a:ext uri="{FF2B5EF4-FFF2-40B4-BE49-F238E27FC236}">
                <a16:creationId xmlns:a16="http://schemas.microsoft.com/office/drawing/2014/main" id="{A0451A68-537B-AF4D-BD45-6E48D4DB2BDE}"/>
              </a:ext>
            </a:extLst>
          </p:cNvPr>
          <p:cNvSpPr txBox="1">
            <a:spLocks/>
          </p:cNvSpPr>
          <p:nvPr userDrawn="1"/>
        </p:nvSpPr>
        <p:spPr>
          <a:xfrm>
            <a:off x="314946" y="4778378"/>
            <a:ext cx="400305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75" b="1" dirty="0">
                <a:solidFill>
                  <a:schemeClr val="accent5"/>
                </a:solidFill>
              </a:rPr>
              <a:t>@</a:t>
            </a:r>
            <a:r>
              <a:rPr lang="en-GB" sz="975" b="1" dirty="0" err="1">
                <a:solidFill>
                  <a:schemeClr val="accent5"/>
                </a:solidFill>
              </a:rPr>
              <a:t>NHS_HealthEdEng</a:t>
            </a:r>
            <a:endParaRPr lang="en-GB" sz="975" b="1" dirty="0">
              <a:solidFill>
                <a:schemeClr val="accent5"/>
              </a:solidFill>
            </a:endParaRPr>
          </a:p>
        </p:txBody>
      </p:sp>
      <p:sp>
        <p:nvSpPr>
          <p:cNvPr id="12" name="Title 1">
            <a:extLst>
              <a:ext uri="{FF2B5EF4-FFF2-40B4-BE49-F238E27FC236}">
                <a16:creationId xmlns:a16="http://schemas.microsoft.com/office/drawing/2014/main" id="{BC4BA2FD-240E-7D42-9001-70573928D6DF}"/>
              </a:ext>
            </a:extLst>
          </p:cNvPr>
          <p:cNvSpPr>
            <a:spLocks noGrp="1"/>
          </p:cNvSpPr>
          <p:nvPr>
            <p:ph type="title"/>
          </p:nvPr>
        </p:nvSpPr>
        <p:spPr>
          <a:xfrm>
            <a:off x="314946" y="1046379"/>
            <a:ext cx="5915025" cy="477154"/>
          </a:xfrm>
        </p:spPr>
        <p:txBody>
          <a:bodyPr/>
          <a:lstStyle/>
          <a:p>
            <a:r>
              <a:rPr lang="en-US" dirty="0"/>
              <a:t>Click to edit Master title style</a:t>
            </a:r>
          </a:p>
        </p:txBody>
      </p:sp>
      <p:sp>
        <p:nvSpPr>
          <p:cNvPr id="13" name="Content Placeholder 2">
            <a:extLst>
              <a:ext uri="{FF2B5EF4-FFF2-40B4-BE49-F238E27FC236}">
                <a16:creationId xmlns:a16="http://schemas.microsoft.com/office/drawing/2014/main" id="{78872E4C-32C0-0E43-B171-E68384BD29CC}"/>
              </a:ext>
            </a:extLst>
          </p:cNvPr>
          <p:cNvSpPr>
            <a:spLocks noGrp="1"/>
          </p:cNvSpPr>
          <p:nvPr>
            <p:ph idx="1"/>
          </p:nvPr>
        </p:nvSpPr>
        <p:spPr>
          <a:xfrm>
            <a:off x="314946" y="1719471"/>
            <a:ext cx="4396202" cy="2516997"/>
          </a:xfrm>
        </p:spPr>
        <p:txBody>
          <a:bodyPr/>
          <a:lstStyle>
            <a:lvl1pPr marL="0" indent="0">
              <a:buNone/>
              <a:defRPr b="1">
                <a:solidFill>
                  <a:schemeClr val="tx1"/>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28756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CFFBB2B-EDFB-F14A-A023-1F8279F098C9}"/>
              </a:ext>
            </a:extLst>
          </p:cNvPr>
          <p:cNvSpPr/>
          <p:nvPr userDrawn="1"/>
        </p:nvSpPr>
        <p:spPr>
          <a:xfrm>
            <a:off x="0" y="4750905"/>
            <a:ext cx="6858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Rectangle 10">
            <a:extLst>
              <a:ext uri="{FF2B5EF4-FFF2-40B4-BE49-F238E27FC236}">
                <a16:creationId xmlns:a16="http://schemas.microsoft.com/office/drawing/2014/main" id="{CEE7ECDF-F837-444E-8340-4683B45E354E}"/>
              </a:ext>
            </a:extLst>
          </p:cNvPr>
          <p:cNvSpPr/>
          <p:nvPr userDrawn="1"/>
        </p:nvSpPr>
        <p:spPr>
          <a:xfrm>
            <a:off x="0" y="4497391"/>
            <a:ext cx="6858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1D3DADA9-0C34-7C4C-8591-F29E7EBE7C9A}"/>
              </a:ext>
            </a:extLst>
          </p:cNvPr>
          <p:cNvSpPr/>
          <p:nvPr userDrawn="1"/>
        </p:nvSpPr>
        <p:spPr>
          <a:xfrm>
            <a:off x="0" y="4621813"/>
            <a:ext cx="6858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3" name="Footer Placeholder 16">
            <a:extLst>
              <a:ext uri="{FF2B5EF4-FFF2-40B4-BE49-F238E27FC236}">
                <a16:creationId xmlns:a16="http://schemas.microsoft.com/office/drawing/2014/main" id="{DF732811-1995-6E4A-B606-DE84E0AFF445}"/>
              </a:ext>
            </a:extLst>
          </p:cNvPr>
          <p:cNvSpPr txBox="1">
            <a:spLocks/>
          </p:cNvSpPr>
          <p:nvPr userDrawn="1"/>
        </p:nvSpPr>
        <p:spPr>
          <a:xfrm>
            <a:off x="314946" y="4778378"/>
            <a:ext cx="400305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75" b="1" dirty="0">
                <a:solidFill>
                  <a:schemeClr val="accent5"/>
                </a:solidFill>
              </a:rPr>
              <a:t>@</a:t>
            </a:r>
            <a:r>
              <a:rPr lang="en-GB" sz="975" b="1" dirty="0" err="1">
                <a:solidFill>
                  <a:schemeClr val="accent5"/>
                </a:solidFill>
              </a:rPr>
              <a:t>NHS_HealthEdEng</a:t>
            </a:r>
            <a:endParaRPr lang="en-GB" sz="975" b="1" dirty="0">
              <a:solidFill>
                <a:schemeClr val="accent5"/>
              </a:solidFill>
            </a:endParaRPr>
          </a:p>
        </p:txBody>
      </p:sp>
      <p:sp>
        <p:nvSpPr>
          <p:cNvPr id="14" name="Title 1">
            <a:extLst>
              <a:ext uri="{FF2B5EF4-FFF2-40B4-BE49-F238E27FC236}">
                <a16:creationId xmlns:a16="http://schemas.microsoft.com/office/drawing/2014/main" id="{4469D51B-9609-254D-85D8-6D25ED25907D}"/>
              </a:ext>
            </a:extLst>
          </p:cNvPr>
          <p:cNvSpPr>
            <a:spLocks noGrp="1"/>
          </p:cNvSpPr>
          <p:nvPr>
            <p:ph type="title"/>
          </p:nvPr>
        </p:nvSpPr>
        <p:spPr>
          <a:xfrm>
            <a:off x="314946" y="1046379"/>
            <a:ext cx="5915025" cy="477154"/>
          </a:xfrm>
        </p:spPr>
        <p:txBody>
          <a:bodyPr/>
          <a:lstStyle/>
          <a:p>
            <a:r>
              <a:rPr lang="en-US" dirty="0"/>
              <a:t>Click to edit Master title style</a:t>
            </a:r>
          </a:p>
        </p:txBody>
      </p:sp>
      <p:sp>
        <p:nvSpPr>
          <p:cNvPr id="15" name="Content Placeholder 2">
            <a:extLst>
              <a:ext uri="{FF2B5EF4-FFF2-40B4-BE49-F238E27FC236}">
                <a16:creationId xmlns:a16="http://schemas.microsoft.com/office/drawing/2014/main" id="{AFCFA703-8042-BB4C-A3BD-65A2A8F4486C}"/>
              </a:ext>
            </a:extLst>
          </p:cNvPr>
          <p:cNvSpPr>
            <a:spLocks noGrp="1"/>
          </p:cNvSpPr>
          <p:nvPr>
            <p:ph idx="1"/>
          </p:nvPr>
        </p:nvSpPr>
        <p:spPr>
          <a:xfrm>
            <a:off x="314949" y="1719471"/>
            <a:ext cx="3427136" cy="2594620"/>
          </a:xfrm>
        </p:spPr>
        <p:txBody>
          <a:bodyPr/>
          <a:lstStyle>
            <a:lvl1pPr marL="257169" indent="-257169">
              <a:buFont typeface="Arial" panose="020B0604020202020204" pitchFamily="34" charset="0"/>
              <a:buChar char="•"/>
              <a:defRPr sz="2100" b="0">
                <a:solidFill>
                  <a:schemeClr val="bg2">
                    <a:lumMod val="25000"/>
                  </a:schemeClr>
                </a:solidFill>
              </a:defRPr>
            </a:lvl1pPr>
            <a:lvl2pPr>
              <a:defRPr sz="18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880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BEC74E-85C4-FD4A-ADCD-F68FCCD62B6B}"/>
              </a:ext>
            </a:extLst>
          </p:cNvPr>
          <p:cNvSpPr/>
          <p:nvPr userDrawn="1"/>
        </p:nvSpPr>
        <p:spPr>
          <a:xfrm>
            <a:off x="0" y="4750905"/>
            <a:ext cx="6858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7" name="Rectangle 6">
            <a:extLst>
              <a:ext uri="{FF2B5EF4-FFF2-40B4-BE49-F238E27FC236}">
                <a16:creationId xmlns:a16="http://schemas.microsoft.com/office/drawing/2014/main" id="{C818D588-9CF1-AC4B-AA40-F3AA7180A13D}"/>
              </a:ext>
            </a:extLst>
          </p:cNvPr>
          <p:cNvSpPr/>
          <p:nvPr userDrawn="1"/>
        </p:nvSpPr>
        <p:spPr>
          <a:xfrm>
            <a:off x="0" y="4497391"/>
            <a:ext cx="6858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8" name="Rectangle 7">
            <a:extLst>
              <a:ext uri="{FF2B5EF4-FFF2-40B4-BE49-F238E27FC236}">
                <a16:creationId xmlns:a16="http://schemas.microsoft.com/office/drawing/2014/main" id="{949D0716-FCE9-FF47-9ABE-434154D75C76}"/>
              </a:ext>
            </a:extLst>
          </p:cNvPr>
          <p:cNvSpPr/>
          <p:nvPr userDrawn="1"/>
        </p:nvSpPr>
        <p:spPr>
          <a:xfrm>
            <a:off x="0" y="4621813"/>
            <a:ext cx="6858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3772122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23486B-F73E-3E44-A478-A016400358E1}" type="datetimeFigureOut">
              <a:rPr lang="en-US" smtClean="0"/>
              <a:t>6/9/2021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BCA9A5-A136-8846-AB24-19EFE96826BE}" type="slidenum">
              <a:rPr lang="en-US" smtClean="0"/>
              <a:t>‹#›</a:t>
            </a:fld>
            <a:endParaRPr lang="en-US"/>
          </a:p>
        </p:txBody>
      </p:sp>
    </p:spTree>
    <p:extLst>
      <p:ext uri="{BB962C8B-B14F-4D97-AF65-F5344CB8AC3E}">
        <p14:creationId xmlns:p14="http://schemas.microsoft.com/office/powerpoint/2010/main" val="1318570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14D4DF-AC27-AD4D-9F0E-9A38943E8D63}"/>
              </a:ext>
            </a:extLst>
          </p:cNvPr>
          <p:cNvSpPr>
            <a:spLocks noGrp="1"/>
          </p:cNvSpPr>
          <p:nvPr>
            <p:ph type="title"/>
          </p:nvPr>
        </p:nvSpPr>
        <p:spPr>
          <a:xfrm>
            <a:off x="471488" y="1344553"/>
            <a:ext cx="5915025"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2124F78-BAB5-B945-B76C-3103CC5E95D9}"/>
              </a:ext>
            </a:extLst>
          </p:cNvPr>
          <p:cNvSpPr>
            <a:spLocks noGrp="1"/>
          </p:cNvSpPr>
          <p:nvPr>
            <p:ph type="body" idx="1"/>
          </p:nvPr>
        </p:nvSpPr>
        <p:spPr>
          <a:xfrm>
            <a:off x="471488" y="2439926"/>
            <a:ext cx="5915025" cy="230401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7604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txStyles>
    <p:titleStyle>
      <a:lvl1pPr algn="l" defTabSz="514337" rtl="0" eaLnBrk="1" latinLnBrk="0" hangingPunct="1">
        <a:lnSpc>
          <a:spcPct val="90000"/>
        </a:lnSpc>
        <a:spcBef>
          <a:spcPct val="0"/>
        </a:spcBef>
        <a:buNone/>
        <a:defRPr sz="2700" b="1" kern="1200">
          <a:solidFill>
            <a:schemeClr val="accent5"/>
          </a:solidFill>
          <a:latin typeface="+mj-lt"/>
          <a:ea typeface="+mj-ea"/>
          <a:cs typeface="+mj-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bg2">
              <a:lumMod val="25000"/>
            </a:schemeClr>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bg2">
              <a:lumMod val="25000"/>
            </a:schemeClr>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bg2">
              <a:lumMod val="25000"/>
            </a:schemeClr>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bg2">
              <a:lumMod val="25000"/>
            </a:schemeClr>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bg2">
              <a:lumMod val="25000"/>
            </a:schemeClr>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0C2814-CCA9-414A-8DF6-42A726E7D614}"/>
              </a:ext>
            </a:extLst>
          </p:cNvPr>
          <p:cNvPicPr>
            <a:picLocks noChangeAspect="1"/>
          </p:cNvPicPr>
          <p:nvPr/>
        </p:nvPicPr>
        <p:blipFill rotWithShape="1">
          <a:blip r:embed="rId2"/>
          <a:srcRect t="229" b="734"/>
          <a:stretch/>
        </p:blipFill>
        <p:spPr>
          <a:xfrm>
            <a:off x="44332" y="1441387"/>
            <a:ext cx="3383658" cy="2227053"/>
          </a:xfrm>
          <a:prstGeom prst="rect">
            <a:avLst/>
          </a:prstGeom>
        </p:spPr>
      </p:pic>
      <p:pic>
        <p:nvPicPr>
          <p:cNvPr id="8" name="Picture 7">
            <a:extLst>
              <a:ext uri="{FF2B5EF4-FFF2-40B4-BE49-F238E27FC236}">
                <a16:creationId xmlns:a16="http://schemas.microsoft.com/office/drawing/2014/main" id="{9C623159-44A8-B542-9D24-1088A9F3B705}"/>
              </a:ext>
            </a:extLst>
          </p:cNvPr>
          <p:cNvPicPr>
            <a:picLocks noChangeAspect="1"/>
          </p:cNvPicPr>
          <p:nvPr/>
        </p:nvPicPr>
        <p:blipFill rotWithShape="1">
          <a:blip r:embed="rId3"/>
          <a:srcRect t="753" b="184"/>
          <a:stretch/>
        </p:blipFill>
        <p:spPr>
          <a:xfrm>
            <a:off x="3420132" y="1441387"/>
            <a:ext cx="3362586" cy="2213812"/>
          </a:xfrm>
          <a:prstGeom prst="rect">
            <a:avLst/>
          </a:prstGeom>
        </p:spPr>
      </p:pic>
      <p:sp>
        <p:nvSpPr>
          <p:cNvPr id="2" name="Title 1">
            <a:extLst>
              <a:ext uri="{FF2B5EF4-FFF2-40B4-BE49-F238E27FC236}">
                <a16:creationId xmlns:a16="http://schemas.microsoft.com/office/drawing/2014/main" id="{22DAD7A6-623E-514F-BFE9-9BDEC796272C}"/>
              </a:ext>
            </a:extLst>
          </p:cNvPr>
          <p:cNvSpPr>
            <a:spLocks noGrp="1"/>
          </p:cNvSpPr>
          <p:nvPr>
            <p:ph type="ctrTitle"/>
          </p:nvPr>
        </p:nvSpPr>
        <p:spPr>
          <a:xfrm>
            <a:off x="101407" y="962876"/>
            <a:ext cx="6453554" cy="656492"/>
          </a:xfrm>
        </p:spPr>
        <p:txBody>
          <a:bodyPr/>
          <a:lstStyle/>
          <a:p>
            <a:r>
              <a:rPr lang="en-US" dirty="0"/>
              <a:t>Sepsis Education and Training </a:t>
            </a:r>
          </a:p>
        </p:txBody>
      </p:sp>
      <p:sp>
        <p:nvSpPr>
          <p:cNvPr id="3" name="Subtitle 2">
            <a:extLst>
              <a:ext uri="{FF2B5EF4-FFF2-40B4-BE49-F238E27FC236}">
                <a16:creationId xmlns:a16="http://schemas.microsoft.com/office/drawing/2014/main" id="{9C61A5FE-A2DA-F048-8E22-57F2866C6F74}"/>
              </a:ext>
            </a:extLst>
          </p:cNvPr>
          <p:cNvSpPr>
            <a:spLocks noGrp="1"/>
          </p:cNvSpPr>
          <p:nvPr>
            <p:ph type="subTitle" idx="1"/>
          </p:nvPr>
        </p:nvSpPr>
        <p:spPr>
          <a:xfrm>
            <a:off x="243253" y="4003393"/>
            <a:ext cx="6382271" cy="682053"/>
          </a:xfrm>
        </p:spPr>
        <p:txBody>
          <a:bodyPr>
            <a:normAutofit fontScale="92500" lnSpcReduction="20000"/>
          </a:bodyPr>
          <a:lstStyle/>
          <a:p>
            <a:r>
              <a:rPr lang="en-US" dirty="0"/>
              <a:t>Dr Gary Wares</a:t>
            </a:r>
          </a:p>
          <a:p>
            <a:r>
              <a:rPr lang="en-US" dirty="0"/>
              <a:t>Post Graduate Dean, Health Education England</a:t>
            </a:r>
          </a:p>
          <a:p>
            <a:r>
              <a:rPr lang="en-US" dirty="0"/>
              <a:t>15 July 2021</a:t>
            </a:r>
          </a:p>
        </p:txBody>
      </p:sp>
      <p:sp>
        <p:nvSpPr>
          <p:cNvPr id="11" name="Triangle 10">
            <a:extLst>
              <a:ext uri="{FF2B5EF4-FFF2-40B4-BE49-F238E27FC236}">
                <a16:creationId xmlns:a16="http://schemas.microsoft.com/office/drawing/2014/main" id="{8E81544A-A4CA-384F-937F-7EAC77B67FBC}"/>
              </a:ext>
            </a:extLst>
          </p:cNvPr>
          <p:cNvSpPr/>
          <p:nvPr/>
        </p:nvSpPr>
        <p:spPr>
          <a:xfrm rot="10800000">
            <a:off x="303039" y="1441387"/>
            <a:ext cx="584887" cy="240204"/>
          </a:xfrm>
          <a:prstGeom prst="triangle">
            <a:avLst>
              <a:gd name="adj" fmla="val 4718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28372D-C4B4-BF45-BF8F-065FBDC2AA95}"/>
              </a:ext>
            </a:extLst>
          </p:cNvPr>
          <p:cNvSpPr/>
          <p:nvPr/>
        </p:nvSpPr>
        <p:spPr>
          <a:xfrm>
            <a:off x="0" y="3710429"/>
            <a:ext cx="6858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1DA40B3-60F1-AC4C-BC75-1DFB592B81D3}"/>
              </a:ext>
            </a:extLst>
          </p:cNvPr>
          <p:cNvSpPr/>
          <p:nvPr/>
        </p:nvSpPr>
        <p:spPr>
          <a:xfrm>
            <a:off x="0" y="3839521"/>
            <a:ext cx="6858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14" name="Picture 13">
            <a:extLst>
              <a:ext uri="{FF2B5EF4-FFF2-40B4-BE49-F238E27FC236}">
                <a16:creationId xmlns:a16="http://schemas.microsoft.com/office/drawing/2014/main" id="{859F973A-FB81-4F4A-A2C3-7512A5F7B6F7}"/>
              </a:ext>
            </a:extLst>
          </p:cNvPr>
          <p:cNvPicPr preferRelativeResize="0">
            <a:picLocks/>
          </p:cNvPicPr>
          <p:nvPr/>
        </p:nvPicPr>
        <p:blipFill>
          <a:blip r:embed="rId4"/>
          <a:stretch>
            <a:fillRect/>
          </a:stretch>
        </p:blipFill>
        <p:spPr>
          <a:xfrm>
            <a:off x="4125114" y="0"/>
            <a:ext cx="2732886" cy="1047600"/>
          </a:xfrm>
          <a:prstGeom prst="rect">
            <a:avLst/>
          </a:prstGeom>
        </p:spPr>
      </p:pic>
    </p:spTree>
    <p:extLst>
      <p:ext uri="{BB962C8B-B14F-4D97-AF65-F5344CB8AC3E}">
        <p14:creationId xmlns:p14="http://schemas.microsoft.com/office/powerpoint/2010/main" val="1085801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4C8C0-1D0D-4E94-BF62-6EEDB56D7B68}"/>
              </a:ext>
            </a:extLst>
          </p:cNvPr>
          <p:cNvSpPr txBox="1">
            <a:spLocks/>
          </p:cNvSpPr>
          <p:nvPr/>
        </p:nvSpPr>
        <p:spPr>
          <a:xfrm>
            <a:off x="376716" y="277744"/>
            <a:ext cx="5432683" cy="945799"/>
          </a:xfrm>
          <a:prstGeom prst="rect">
            <a:avLst/>
          </a:prstGeom>
        </p:spPr>
        <p:txBody>
          <a:bodyPr anchor="t"/>
          <a:lstStyle>
            <a:lvl1pPr algn="l" defTabSz="514337" rtl="0" eaLnBrk="1" latinLnBrk="0" hangingPunct="1">
              <a:lnSpc>
                <a:spcPct val="90000"/>
              </a:lnSpc>
              <a:spcBef>
                <a:spcPct val="0"/>
              </a:spcBef>
              <a:buNone/>
              <a:defRPr sz="2700" b="1" kern="1200">
                <a:solidFill>
                  <a:schemeClr val="accent5"/>
                </a:solidFill>
                <a:latin typeface="+mj-lt"/>
                <a:ea typeface="+mj-ea"/>
                <a:cs typeface="+mj-cs"/>
              </a:defRPr>
            </a:lvl1pPr>
          </a:lstStyle>
          <a:p>
            <a:r>
              <a:rPr lang="en-US" dirty="0">
                <a:cs typeface="Arial"/>
              </a:rPr>
              <a:t>Sepsis educational resources</a:t>
            </a:r>
            <a:endParaRPr lang="en-US" dirty="0"/>
          </a:p>
        </p:txBody>
      </p:sp>
      <p:sp>
        <p:nvSpPr>
          <p:cNvPr id="3" name="TextBox 2">
            <a:extLst>
              <a:ext uri="{FF2B5EF4-FFF2-40B4-BE49-F238E27FC236}">
                <a16:creationId xmlns:a16="http://schemas.microsoft.com/office/drawing/2014/main" id="{48CF34EF-42CD-487B-9CFD-D225FBD2B8D7}"/>
              </a:ext>
            </a:extLst>
          </p:cNvPr>
          <p:cNvSpPr txBox="1"/>
          <p:nvPr/>
        </p:nvSpPr>
        <p:spPr>
          <a:xfrm>
            <a:off x="345033" y="743079"/>
            <a:ext cx="5807269" cy="400110"/>
          </a:xfrm>
          <a:prstGeom prst="rect">
            <a:avLst/>
          </a:prstGeom>
          <a:noFill/>
        </p:spPr>
        <p:txBody>
          <a:bodyPr wrap="square">
            <a:spAutoFit/>
          </a:bodyPr>
          <a:lstStyle/>
          <a:p>
            <a:r>
              <a:rPr lang="en-GB" sz="2000" b="1" dirty="0">
                <a:solidFill>
                  <a:srgbClr val="005EB8"/>
                </a:solidFill>
                <a:latin typeface="Arial" panose="020B0604020202020204"/>
              </a:rPr>
              <a:t>Learning Disabilities</a:t>
            </a:r>
            <a:endParaRPr lang="en-GB" sz="2000" b="1" dirty="0"/>
          </a:p>
        </p:txBody>
      </p:sp>
      <p:pic>
        <p:nvPicPr>
          <p:cNvPr id="4" name="Picture 3">
            <a:extLst>
              <a:ext uri="{FF2B5EF4-FFF2-40B4-BE49-F238E27FC236}">
                <a16:creationId xmlns:a16="http://schemas.microsoft.com/office/drawing/2014/main" id="{472465C3-30C9-473B-8957-3D8EA7141BA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416" y="2910590"/>
            <a:ext cx="2326096" cy="1334929"/>
          </a:xfrm>
          <a:prstGeom prst="rect">
            <a:avLst/>
          </a:prstGeom>
          <a:solidFill>
            <a:schemeClr val="bg1"/>
          </a:solidFill>
          <a:ln>
            <a:solidFill>
              <a:schemeClr val="bg2">
                <a:lumMod val="10000"/>
              </a:schemeClr>
            </a:solid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1AB26E91-286E-407E-BFD0-3EF8EAD62F1B}"/>
              </a:ext>
            </a:extLst>
          </p:cNvPr>
          <p:cNvSpPr txBox="1"/>
          <p:nvPr/>
        </p:nvSpPr>
        <p:spPr>
          <a:xfrm>
            <a:off x="345033" y="1174115"/>
            <a:ext cx="3244981" cy="1600438"/>
          </a:xfrm>
          <a:prstGeom prst="rect">
            <a:avLst/>
          </a:prstGeom>
          <a:noFill/>
        </p:spPr>
        <p:txBody>
          <a:bodyPr wrap="square">
            <a:spAutoFit/>
          </a:bodyPr>
          <a:lstStyle/>
          <a:p>
            <a:pPr algn="l"/>
            <a:r>
              <a:rPr lang="en-GB" sz="1400" b="1" i="0" dirty="0">
                <a:solidFill>
                  <a:srgbClr val="000000"/>
                </a:solidFill>
                <a:effectLst/>
                <a:latin typeface="+mj-lt"/>
              </a:rPr>
              <a:t>Resources for healthcare professionals and carers</a:t>
            </a:r>
          </a:p>
          <a:p>
            <a:pPr marL="285750" indent="-285750" algn="l">
              <a:buFont typeface="Arial" panose="020B0604020202020204" pitchFamily="34" charset="0"/>
              <a:buChar char="•"/>
            </a:pPr>
            <a:r>
              <a:rPr lang="en-GB" sz="1400" b="0" i="0" dirty="0">
                <a:solidFill>
                  <a:srgbClr val="000000"/>
                </a:solidFill>
                <a:effectLst/>
                <a:latin typeface="+mj-lt"/>
              </a:rPr>
              <a:t>A training</a:t>
            </a:r>
            <a:r>
              <a:rPr lang="en-GB" sz="1400" dirty="0">
                <a:solidFill>
                  <a:srgbClr val="000000"/>
                </a:solidFill>
                <a:latin typeface="+mj-lt"/>
              </a:rPr>
              <a:t> film that supports healthcare professionals and carers in spotting the softer signs of deterioration in people with a learning disability.</a:t>
            </a:r>
          </a:p>
        </p:txBody>
      </p:sp>
      <p:sp>
        <p:nvSpPr>
          <p:cNvPr id="10" name="TextBox 9">
            <a:extLst>
              <a:ext uri="{FF2B5EF4-FFF2-40B4-BE49-F238E27FC236}">
                <a16:creationId xmlns:a16="http://schemas.microsoft.com/office/drawing/2014/main" id="{36F3B8EC-1AA6-4C3C-B7E8-5F27D38D7FC8}"/>
              </a:ext>
            </a:extLst>
          </p:cNvPr>
          <p:cNvSpPr txBox="1"/>
          <p:nvPr/>
        </p:nvSpPr>
        <p:spPr>
          <a:xfrm>
            <a:off x="3530378" y="1193450"/>
            <a:ext cx="3244981" cy="2031325"/>
          </a:xfrm>
          <a:prstGeom prst="rect">
            <a:avLst/>
          </a:prstGeom>
          <a:noFill/>
        </p:spPr>
        <p:txBody>
          <a:bodyPr wrap="square">
            <a:spAutoFit/>
          </a:bodyPr>
          <a:lstStyle/>
          <a:p>
            <a:r>
              <a:rPr lang="en-GB" sz="1400" b="1" dirty="0">
                <a:solidFill>
                  <a:srgbClr val="000000"/>
                </a:solidFill>
                <a:latin typeface="+mj-lt"/>
              </a:rPr>
              <a:t>Resources for people with a learning disability </a:t>
            </a:r>
          </a:p>
          <a:p>
            <a:pPr marL="285750" indent="-285750">
              <a:buFont typeface="Arial" panose="020B0604020202020204" pitchFamily="34" charset="0"/>
              <a:buChar char="•"/>
            </a:pPr>
            <a:r>
              <a:rPr lang="en-GB" sz="1400" dirty="0">
                <a:solidFill>
                  <a:srgbClr val="000000"/>
                </a:solidFill>
                <a:latin typeface="+mj-lt"/>
              </a:rPr>
              <a:t>A song to raise awareness and improve vigilance to the signs of sepsis.</a:t>
            </a:r>
          </a:p>
          <a:p>
            <a:pPr marL="285750" indent="-285750">
              <a:buFont typeface="Arial" panose="020B0604020202020204" pitchFamily="34" charset="0"/>
              <a:buChar char="•"/>
            </a:pPr>
            <a:r>
              <a:rPr lang="en-GB" sz="1400" dirty="0">
                <a:solidFill>
                  <a:srgbClr val="000000"/>
                </a:solidFill>
                <a:latin typeface="+mj-lt"/>
              </a:rPr>
              <a:t>A Film aimed at people with a learning disability who may not be able to communicate or verbalise how they are feeling.</a:t>
            </a:r>
          </a:p>
        </p:txBody>
      </p:sp>
      <p:pic>
        <p:nvPicPr>
          <p:cNvPr id="14" name="Picture 13" descr="Graphical user interface, application&#10;&#10;Description automatically generated">
            <a:extLst>
              <a:ext uri="{FF2B5EF4-FFF2-40B4-BE49-F238E27FC236}">
                <a16:creationId xmlns:a16="http://schemas.microsoft.com/office/drawing/2014/main" id="{9F92410D-8DFC-4087-81AC-15972616AF0A}"/>
              </a:ext>
            </a:extLst>
          </p:cNvPr>
          <p:cNvPicPr>
            <a:picLocks noChangeAspect="1"/>
          </p:cNvPicPr>
          <p:nvPr/>
        </p:nvPicPr>
        <p:blipFill>
          <a:blip r:embed="rId3"/>
          <a:stretch>
            <a:fillRect/>
          </a:stretch>
        </p:blipFill>
        <p:spPr>
          <a:xfrm>
            <a:off x="4293743" y="3240011"/>
            <a:ext cx="2349841" cy="1328064"/>
          </a:xfrm>
          <a:prstGeom prst="rect">
            <a:avLst/>
          </a:prstGeom>
          <a:ln>
            <a:solidFill>
              <a:schemeClr val="bg2">
                <a:lumMod val="10000"/>
              </a:schemeClr>
            </a:solidFill>
          </a:ln>
          <a:effectLst>
            <a:outerShdw blurRad="50800" dist="38100" dir="2700000" algn="tl" rotWithShape="0">
              <a:prstClr val="black">
                <a:alpha val="40000"/>
              </a:prstClr>
            </a:outerShdw>
          </a:effectLst>
        </p:spPr>
      </p:pic>
      <p:pic>
        <p:nvPicPr>
          <p:cNvPr id="18" name="Picture 17" descr="Graphical user interface, text, application&#10;&#10;Description automatically generated">
            <a:extLst>
              <a:ext uri="{FF2B5EF4-FFF2-40B4-BE49-F238E27FC236}">
                <a16:creationId xmlns:a16="http://schemas.microsoft.com/office/drawing/2014/main" id="{CB893945-0635-4516-9AAD-106F2EDFBE53}"/>
              </a:ext>
            </a:extLst>
          </p:cNvPr>
          <p:cNvPicPr>
            <a:picLocks noChangeAspect="1"/>
          </p:cNvPicPr>
          <p:nvPr/>
        </p:nvPicPr>
        <p:blipFill>
          <a:blip r:embed="rId4"/>
          <a:stretch>
            <a:fillRect/>
          </a:stretch>
        </p:blipFill>
        <p:spPr>
          <a:xfrm>
            <a:off x="2672940" y="3578054"/>
            <a:ext cx="2106049" cy="1174654"/>
          </a:xfrm>
          <a:prstGeom prst="rect">
            <a:avLst/>
          </a:prstGeom>
          <a:ln>
            <a:solidFill>
              <a:schemeClr val="bg2">
                <a:lumMod val="10000"/>
              </a:schemeClr>
            </a:solidFill>
          </a:ln>
          <a:effectLst>
            <a:outerShdw blurRad="50800" dist="38100" dir="2700000" algn="tl" rotWithShape="0">
              <a:prstClr val="black">
                <a:alpha val="40000"/>
              </a:prstClr>
            </a:outerShdw>
          </a:effectLst>
        </p:spPr>
      </p:pic>
      <p:pic>
        <p:nvPicPr>
          <p:cNvPr id="16" name="Picture 15" descr="Text, timeline&#10;&#10;Description automatically generated with medium confidence">
            <a:extLst>
              <a:ext uri="{FF2B5EF4-FFF2-40B4-BE49-F238E27FC236}">
                <a16:creationId xmlns:a16="http://schemas.microsoft.com/office/drawing/2014/main" id="{4A9EB8D4-4304-43A2-A6B9-8C6ACA59CE84}"/>
              </a:ext>
            </a:extLst>
          </p:cNvPr>
          <p:cNvPicPr>
            <a:picLocks noChangeAspect="1"/>
          </p:cNvPicPr>
          <p:nvPr/>
        </p:nvPicPr>
        <p:blipFill>
          <a:blip r:embed="rId5"/>
          <a:stretch>
            <a:fillRect/>
          </a:stretch>
        </p:blipFill>
        <p:spPr>
          <a:xfrm>
            <a:off x="1701945" y="3098896"/>
            <a:ext cx="1324465" cy="1888258"/>
          </a:xfrm>
          <a:prstGeom prst="rect">
            <a:avLst/>
          </a:prstGeom>
          <a:ln>
            <a:solidFill>
              <a:schemeClr val="bg2">
                <a:lumMod val="1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95971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040" y="704119"/>
            <a:ext cx="5915025" cy="417189"/>
          </a:xfrm>
        </p:spPr>
        <p:txBody>
          <a:bodyPr>
            <a:normAutofit/>
          </a:bodyPr>
          <a:lstStyle/>
          <a:p>
            <a:r>
              <a:rPr lang="en-US" sz="2000" dirty="0">
                <a:solidFill>
                  <a:srgbClr val="005EB8"/>
                </a:solidFill>
                <a:latin typeface="Arial" panose="020B0604020202020204"/>
                <a:ea typeface="+mn-ea"/>
                <a:cs typeface="+mn-cs"/>
              </a:rPr>
              <a:t>Sepsis Leadership</a:t>
            </a:r>
          </a:p>
        </p:txBody>
      </p:sp>
      <p:sp>
        <p:nvSpPr>
          <p:cNvPr id="4" name="TextBox 3">
            <a:extLst>
              <a:ext uri="{FF2B5EF4-FFF2-40B4-BE49-F238E27FC236}">
                <a16:creationId xmlns:a16="http://schemas.microsoft.com/office/drawing/2014/main" id="{BADE9BCC-E61F-4AD1-AF98-A72EFFA81AD0}"/>
              </a:ext>
            </a:extLst>
          </p:cNvPr>
          <p:cNvSpPr txBox="1"/>
          <p:nvPr/>
        </p:nvSpPr>
        <p:spPr>
          <a:xfrm>
            <a:off x="270775" y="1072696"/>
            <a:ext cx="3346281" cy="1492716"/>
          </a:xfrm>
          <a:prstGeom prst="rect">
            <a:avLst/>
          </a:prstGeom>
          <a:noFill/>
        </p:spPr>
        <p:txBody>
          <a:bodyPr wrap="square" rtlCol="0">
            <a:spAutoFit/>
          </a:bodyPr>
          <a:lstStyle/>
          <a:p>
            <a:pPr>
              <a:lnSpc>
                <a:spcPct val="150000"/>
              </a:lnSpc>
            </a:pPr>
            <a:r>
              <a:rPr lang="en-US" sz="1400" b="1" dirty="0">
                <a:solidFill>
                  <a:schemeClr val="bg2">
                    <a:lumMod val="10000"/>
                  </a:schemeClr>
                </a:solidFill>
              </a:rPr>
              <a:t>Leadership in Primary Care </a:t>
            </a:r>
          </a:p>
          <a:p>
            <a:r>
              <a:rPr lang="en-GB" sz="1400" dirty="0">
                <a:solidFill>
                  <a:schemeClr val="bg2">
                    <a:lumMod val="10000"/>
                  </a:schemeClr>
                </a:solidFill>
              </a:rPr>
              <a:t>Designed for clinical and non-clinical leaders to ensure best practice in identifying and managing acute deterioration and sepsis. </a:t>
            </a:r>
            <a:endParaRPr lang="en-US" sz="1400" dirty="0">
              <a:solidFill>
                <a:schemeClr val="bg2">
                  <a:lumMod val="10000"/>
                </a:schemeClr>
              </a:solidFill>
            </a:endParaRPr>
          </a:p>
          <a:p>
            <a:pPr lvl="1"/>
            <a:endParaRPr lang="en-US" sz="1400" dirty="0">
              <a:solidFill>
                <a:schemeClr val="bg2">
                  <a:lumMod val="10000"/>
                </a:schemeClr>
              </a:solidFill>
            </a:endParaRPr>
          </a:p>
        </p:txBody>
      </p:sp>
      <p:sp>
        <p:nvSpPr>
          <p:cNvPr id="5" name="Title 1">
            <a:extLst>
              <a:ext uri="{FF2B5EF4-FFF2-40B4-BE49-F238E27FC236}">
                <a16:creationId xmlns:a16="http://schemas.microsoft.com/office/drawing/2014/main" id="{7095AB65-28A4-45F2-80EB-87882D66822E}"/>
              </a:ext>
            </a:extLst>
          </p:cNvPr>
          <p:cNvSpPr txBox="1">
            <a:spLocks/>
          </p:cNvSpPr>
          <p:nvPr/>
        </p:nvSpPr>
        <p:spPr>
          <a:xfrm>
            <a:off x="330040" y="261429"/>
            <a:ext cx="5571696" cy="495911"/>
          </a:xfrm>
          <a:prstGeom prst="rect">
            <a:avLst/>
          </a:prstGeom>
        </p:spPr>
        <p:txBody>
          <a:bodyPr anchor="t"/>
          <a:lstStyle>
            <a:lvl1pPr algn="l" defTabSz="514337" rtl="0" eaLnBrk="1" latinLnBrk="0" hangingPunct="1">
              <a:lnSpc>
                <a:spcPct val="90000"/>
              </a:lnSpc>
              <a:spcBef>
                <a:spcPct val="0"/>
              </a:spcBef>
              <a:buNone/>
              <a:defRPr sz="2700" b="1" kern="1200">
                <a:solidFill>
                  <a:schemeClr val="accent5"/>
                </a:solidFill>
                <a:latin typeface="+mj-lt"/>
                <a:ea typeface="+mj-ea"/>
                <a:cs typeface="+mj-cs"/>
              </a:defRPr>
            </a:lvl1pPr>
          </a:lstStyle>
          <a:p>
            <a:r>
              <a:rPr lang="en-US" dirty="0">
                <a:cs typeface="Arial"/>
              </a:rPr>
              <a:t>Sepsis educational resources</a:t>
            </a:r>
            <a:endParaRPr lang="en-US" dirty="0"/>
          </a:p>
        </p:txBody>
      </p:sp>
      <p:sp>
        <p:nvSpPr>
          <p:cNvPr id="6" name="Text Placeholder 1">
            <a:extLst>
              <a:ext uri="{FF2B5EF4-FFF2-40B4-BE49-F238E27FC236}">
                <a16:creationId xmlns:a16="http://schemas.microsoft.com/office/drawing/2014/main" id="{F06C1F30-C4C2-46D2-8ABF-6519110EAEFE}"/>
              </a:ext>
            </a:extLst>
          </p:cNvPr>
          <p:cNvSpPr txBox="1">
            <a:spLocks/>
          </p:cNvSpPr>
          <p:nvPr/>
        </p:nvSpPr>
        <p:spPr>
          <a:xfrm>
            <a:off x="3421197" y="1098088"/>
            <a:ext cx="3436803" cy="2934648"/>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400" b="1" dirty="0">
                <a:solidFill>
                  <a:schemeClr val="bg2">
                    <a:lumMod val="10000"/>
                  </a:schemeClr>
                </a:solidFill>
              </a:rPr>
              <a:t>Leadership in Acute Care</a:t>
            </a:r>
            <a:endParaRPr lang="en-GB" sz="1400" dirty="0">
              <a:solidFill>
                <a:schemeClr val="bg2">
                  <a:lumMod val="10000"/>
                </a:schemeClr>
              </a:solidFill>
            </a:endParaRPr>
          </a:p>
          <a:p>
            <a:r>
              <a:rPr lang="en-GB" sz="1400" dirty="0">
                <a:solidFill>
                  <a:schemeClr val="bg2">
                    <a:lumMod val="10000"/>
                  </a:schemeClr>
                </a:solidFill>
              </a:rPr>
              <a:t>Provides specific context for boards to understand the clinical priorities within healthcare and how executive, non-executive and clinical leaders can work together to maintain good standards on the quick recognition, management and treatment of sepsis. </a:t>
            </a:r>
          </a:p>
        </p:txBody>
      </p:sp>
      <p:pic>
        <p:nvPicPr>
          <p:cNvPr id="8" name="Picture 7">
            <a:extLst>
              <a:ext uri="{FF2B5EF4-FFF2-40B4-BE49-F238E27FC236}">
                <a16:creationId xmlns:a16="http://schemas.microsoft.com/office/drawing/2014/main" id="{1EF9A795-C4A7-446F-B18D-7D8F903781E7}"/>
              </a:ext>
            </a:extLst>
          </p:cNvPr>
          <p:cNvPicPr/>
          <p:nvPr/>
        </p:nvPicPr>
        <p:blipFill rotWithShape="1">
          <a:blip r:embed="rId3" cstate="print">
            <a:extLst>
              <a:ext uri="{28A0092B-C50C-407E-A947-70E740481C1C}">
                <a14:useLocalDpi xmlns:a14="http://schemas.microsoft.com/office/drawing/2010/main" val="0"/>
              </a:ext>
            </a:extLst>
          </a:blip>
          <a:srcRect l="1884" t="11457" r="2882"/>
          <a:stretch/>
        </p:blipFill>
        <p:spPr bwMode="auto">
          <a:xfrm>
            <a:off x="377731" y="2593241"/>
            <a:ext cx="2941202" cy="1846140"/>
          </a:xfrm>
          <a:prstGeom prst="rect">
            <a:avLst/>
          </a:prstGeom>
          <a:noFill/>
          <a:ln>
            <a:solidFill>
              <a:schemeClr val="bg2">
                <a:lumMod val="10000"/>
              </a:schemeClr>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C268A477-1A83-4C68-8292-A1B0D8F82A7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0156" y="2881541"/>
            <a:ext cx="3262535" cy="2000530"/>
          </a:xfrm>
          <a:prstGeom prst="rect">
            <a:avLst/>
          </a:prstGeom>
          <a:noFill/>
          <a:ln>
            <a:solidFill>
              <a:schemeClr val="bg2">
                <a:lumMod val="1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82821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F886F7A-5C4C-48C6-B2D6-9D714A83F34D}"/>
              </a:ext>
            </a:extLst>
          </p:cNvPr>
          <p:cNvSpPr txBox="1"/>
          <p:nvPr/>
        </p:nvSpPr>
        <p:spPr>
          <a:xfrm>
            <a:off x="394459" y="1245767"/>
            <a:ext cx="2910299" cy="1877437"/>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bg2">
                    <a:lumMod val="10000"/>
                  </a:schemeClr>
                </a:solidFill>
              </a:rPr>
              <a:t>Case studies and reports</a:t>
            </a:r>
          </a:p>
          <a:p>
            <a:pPr marL="285750" indent="-285750">
              <a:buFont typeface="Arial" panose="020B0604020202020204" pitchFamily="34" charset="0"/>
              <a:buChar char="•"/>
            </a:pPr>
            <a:r>
              <a:rPr lang="en-GB" sz="1400" dirty="0">
                <a:solidFill>
                  <a:schemeClr val="bg2">
                    <a:lumMod val="10000"/>
                  </a:schemeClr>
                </a:solidFill>
              </a:rPr>
              <a:t>Sepsis educational game</a:t>
            </a:r>
          </a:p>
          <a:p>
            <a:pPr marL="285750" indent="-285750">
              <a:buFont typeface="Arial" panose="020B0604020202020204" pitchFamily="34" charset="0"/>
              <a:buChar char="•"/>
            </a:pPr>
            <a:r>
              <a:rPr lang="en-GB" sz="1400" dirty="0">
                <a:solidFill>
                  <a:schemeClr val="bg2">
                    <a:lumMod val="10000"/>
                  </a:schemeClr>
                </a:solidFill>
              </a:rPr>
              <a:t>Blood culture pathway films</a:t>
            </a:r>
          </a:p>
          <a:p>
            <a:pPr marL="285750" indent="-285750">
              <a:buFont typeface="Arial" panose="020B0604020202020204" pitchFamily="34" charset="0"/>
              <a:buChar char="•"/>
            </a:pPr>
            <a:r>
              <a:rPr lang="en-GB" sz="1400" dirty="0">
                <a:solidFill>
                  <a:schemeClr val="bg2">
                    <a:lumMod val="10000"/>
                  </a:schemeClr>
                </a:solidFill>
              </a:rPr>
              <a:t>Antibiotic Prescribing films</a:t>
            </a:r>
          </a:p>
          <a:p>
            <a:pPr marL="285750" indent="-285750">
              <a:buFont typeface="Arial" panose="020B0604020202020204" pitchFamily="34" charset="0"/>
              <a:buChar char="•"/>
            </a:pPr>
            <a:r>
              <a:rPr lang="en-GB" sz="1400" dirty="0">
                <a:solidFill>
                  <a:schemeClr val="bg2">
                    <a:lumMod val="10000"/>
                  </a:schemeClr>
                </a:solidFill>
              </a:rPr>
              <a:t>Deterioration, NEWS and sepsis in care homes e-learning</a:t>
            </a:r>
          </a:p>
          <a:p>
            <a:endParaRPr lang="en-GB" sz="1800" b="1" dirty="0"/>
          </a:p>
        </p:txBody>
      </p:sp>
      <p:pic>
        <p:nvPicPr>
          <p:cNvPr id="14" name="Picture 13">
            <a:extLst>
              <a:ext uri="{FF2B5EF4-FFF2-40B4-BE49-F238E27FC236}">
                <a16:creationId xmlns:a16="http://schemas.microsoft.com/office/drawing/2014/main" id="{AA1C14CF-1E65-4BFC-A476-66E33606ED7E}"/>
              </a:ext>
            </a:extLst>
          </p:cNvPr>
          <p:cNvPicPr/>
          <p:nvPr/>
        </p:nvPicPr>
        <p:blipFill rotWithShape="1">
          <a:blip r:embed="rId3" cstate="print">
            <a:extLst>
              <a:ext uri="{28A0092B-C50C-407E-A947-70E740481C1C}">
                <a14:useLocalDpi xmlns:a14="http://schemas.microsoft.com/office/drawing/2010/main" val="0"/>
              </a:ext>
            </a:extLst>
          </a:blip>
          <a:srcRect l="7415" r="9620"/>
          <a:stretch/>
        </p:blipFill>
        <p:spPr bwMode="auto">
          <a:xfrm>
            <a:off x="3601070" y="918344"/>
            <a:ext cx="2628900" cy="1783715"/>
          </a:xfrm>
          <a:prstGeom prst="rect">
            <a:avLst/>
          </a:prstGeom>
          <a:noFill/>
          <a:ln>
            <a:solidFill>
              <a:schemeClr val="bg2">
                <a:lumMod val="10000"/>
              </a:schemeClr>
            </a:solidFill>
          </a:ln>
          <a:effectLst>
            <a:outerShdw blurRad="50800" dist="38100" dir="2700000" algn="tl" rotWithShape="0">
              <a:prstClr val="black">
                <a:alpha val="40000"/>
              </a:prstClr>
            </a:outerShdw>
          </a:effectLst>
        </p:spPr>
      </p:pic>
      <p:sp>
        <p:nvSpPr>
          <p:cNvPr id="5" name="Title 4">
            <a:extLst>
              <a:ext uri="{FF2B5EF4-FFF2-40B4-BE49-F238E27FC236}">
                <a16:creationId xmlns:a16="http://schemas.microsoft.com/office/drawing/2014/main" id="{D8DD0A50-2E6C-415F-A94B-A075BEF7F8A5}"/>
              </a:ext>
            </a:extLst>
          </p:cNvPr>
          <p:cNvSpPr>
            <a:spLocks noGrp="1"/>
          </p:cNvSpPr>
          <p:nvPr>
            <p:ph type="title"/>
          </p:nvPr>
        </p:nvSpPr>
        <p:spPr>
          <a:xfrm>
            <a:off x="314945" y="486302"/>
            <a:ext cx="5915025" cy="517092"/>
          </a:xfrm>
        </p:spPr>
        <p:txBody>
          <a:bodyPr>
            <a:noAutofit/>
          </a:bodyPr>
          <a:lstStyle/>
          <a:p>
            <a:r>
              <a:rPr lang="en-GB" dirty="0"/>
              <a:t>Sepsis educational resources</a:t>
            </a:r>
            <a:br>
              <a:rPr lang="en-GB" dirty="0"/>
            </a:br>
            <a:endParaRPr lang="en-GB" dirty="0"/>
          </a:p>
        </p:txBody>
      </p:sp>
      <p:sp>
        <p:nvSpPr>
          <p:cNvPr id="20" name="Title 1">
            <a:extLst>
              <a:ext uri="{FF2B5EF4-FFF2-40B4-BE49-F238E27FC236}">
                <a16:creationId xmlns:a16="http://schemas.microsoft.com/office/drawing/2014/main" id="{9A09A9BB-CC55-422C-83E9-0E61096B5B2F}"/>
              </a:ext>
            </a:extLst>
          </p:cNvPr>
          <p:cNvSpPr txBox="1">
            <a:spLocks/>
          </p:cNvSpPr>
          <p:nvPr/>
        </p:nvSpPr>
        <p:spPr>
          <a:xfrm>
            <a:off x="394458" y="812755"/>
            <a:ext cx="5915025" cy="417189"/>
          </a:xfrm>
          <a:prstGeom prst="rect">
            <a:avLst/>
          </a:prstGeom>
        </p:spPr>
        <p:txBody>
          <a:bodyPr vert="horz" lIns="91440" tIns="45720" rIns="91440" bIns="45720" rtlCol="0" anchor="ctr">
            <a:normAutofit/>
          </a:bodyPr>
          <a:lstStyle>
            <a:lvl1pPr algn="l" defTabSz="514337" rtl="0" eaLnBrk="1" latinLnBrk="0" hangingPunct="1">
              <a:lnSpc>
                <a:spcPct val="90000"/>
              </a:lnSpc>
              <a:spcBef>
                <a:spcPct val="0"/>
              </a:spcBef>
              <a:buNone/>
              <a:defRPr sz="2700" b="1" kern="1200">
                <a:solidFill>
                  <a:schemeClr val="accent5"/>
                </a:solidFill>
                <a:latin typeface="+mj-lt"/>
                <a:ea typeface="+mj-ea"/>
                <a:cs typeface="+mj-cs"/>
              </a:defRPr>
            </a:lvl1pPr>
          </a:lstStyle>
          <a:p>
            <a:r>
              <a:rPr lang="en-US" sz="2000" dirty="0">
                <a:solidFill>
                  <a:srgbClr val="005EB8"/>
                </a:solidFill>
                <a:latin typeface="Arial" panose="020B0604020202020204"/>
                <a:ea typeface="+mn-ea"/>
                <a:cs typeface="+mn-cs"/>
              </a:rPr>
              <a:t>Other </a:t>
            </a:r>
          </a:p>
        </p:txBody>
      </p:sp>
      <p:pic>
        <p:nvPicPr>
          <p:cNvPr id="21" name="Picture 20">
            <a:extLst>
              <a:ext uri="{FF2B5EF4-FFF2-40B4-BE49-F238E27FC236}">
                <a16:creationId xmlns:a16="http://schemas.microsoft.com/office/drawing/2014/main" id="{09492B76-6F4E-4C6F-8238-9FF451EA4ED5}"/>
              </a:ext>
            </a:extLst>
          </p:cNvPr>
          <p:cNvPicPr/>
          <p:nvPr/>
        </p:nvPicPr>
        <p:blipFill rotWithShape="1">
          <a:blip r:embed="rId4" cstate="print">
            <a:extLst>
              <a:ext uri="{28A0092B-C50C-407E-A947-70E740481C1C}">
                <a14:useLocalDpi xmlns:a14="http://schemas.microsoft.com/office/drawing/2010/main" val="0"/>
              </a:ext>
            </a:extLst>
          </a:blip>
          <a:srcRect b="23358"/>
          <a:stretch/>
        </p:blipFill>
        <p:spPr bwMode="auto">
          <a:xfrm>
            <a:off x="5191636" y="2002122"/>
            <a:ext cx="1271905" cy="1732915"/>
          </a:xfrm>
          <a:prstGeom prst="rect">
            <a:avLst/>
          </a:prstGeom>
          <a:noFill/>
          <a:ln w="9525" cap="flat" cmpd="sng" algn="ctr">
            <a:solidFill>
              <a:schemeClr val="bg2">
                <a:lumMod val="10000"/>
              </a:scheme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12" name="Picture 11" descr="Graphical user interface, text, application, email&#10;&#10;Description automatically generated">
            <a:extLst>
              <a:ext uri="{FF2B5EF4-FFF2-40B4-BE49-F238E27FC236}">
                <a16:creationId xmlns:a16="http://schemas.microsoft.com/office/drawing/2014/main" id="{04502FE9-02F0-4758-B238-FE4CACC3F59C}"/>
              </a:ext>
            </a:extLst>
          </p:cNvPr>
          <p:cNvPicPr>
            <a:picLocks noChangeAspect="1"/>
          </p:cNvPicPr>
          <p:nvPr/>
        </p:nvPicPr>
        <p:blipFill rotWithShape="1">
          <a:blip r:embed="rId5"/>
          <a:srcRect t="5769"/>
          <a:stretch/>
        </p:blipFill>
        <p:spPr>
          <a:xfrm>
            <a:off x="2952528" y="2269792"/>
            <a:ext cx="1678908" cy="1641535"/>
          </a:xfrm>
          <a:prstGeom prst="rect">
            <a:avLst/>
          </a:prstGeom>
          <a:ln>
            <a:solidFill>
              <a:schemeClr val="bg2">
                <a:lumMod val="10000"/>
              </a:schemeClr>
            </a:solidFill>
          </a:ln>
          <a:effectLst>
            <a:outerShdw blurRad="50800" dist="38100" dir="2700000" algn="tl" rotWithShape="0">
              <a:prstClr val="black">
                <a:alpha val="40000"/>
              </a:prstClr>
            </a:outerShdw>
          </a:effectLst>
        </p:spPr>
      </p:pic>
      <p:pic>
        <p:nvPicPr>
          <p:cNvPr id="23" name="Picture 22" descr="Graphical user interface, text, application&#10;&#10;Description automatically generated">
            <a:extLst>
              <a:ext uri="{FF2B5EF4-FFF2-40B4-BE49-F238E27FC236}">
                <a16:creationId xmlns:a16="http://schemas.microsoft.com/office/drawing/2014/main" id="{86256CBE-FD79-425E-98AB-38E045C35D31}"/>
              </a:ext>
            </a:extLst>
          </p:cNvPr>
          <p:cNvPicPr>
            <a:picLocks noChangeAspect="1"/>
          </p:cNvPicPr>
          <p:nvPr/>
        </p:nvPicPr>
        <p:blipFill rotWithShape="1">
          <a:blip r:embed="rId6"/>
          <a:srcRect t="13912"/>
          <a:stretch/>
        </p:blipFill>
        <p:spPr>
          <a:xfrm>
            <a:off x="4026223" y="2968484"/>
            <a:ext cx="2123107" cy="1199577"/>
          </a:xfrm>
          <a:prstGeom prst="rect">
            <a:avLst/>
          </a:prstGeom>
          <a:ln>
            <a:solidFill>
              <a:schemeClr val="bg2">
                <a:lumMod val="10000"/>
              </a:schemeClr>
            </a:solidFill>
          </a:ln>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A5F29813-A2B0-4408-8204-6BBB95D39DCE}"/>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39685" y="3317107"/>
            <a:ext cx="2025805" cy="1188440"/>
          </a:xfrm>
          <a:prstGeom prst="rect">
            <a:avLst/>
          </a:prstGeom>
          <a:noFill/>
          <a:ln>
            <a:solidFill>
              <a:schemeClr val="bg2">
                <a:lumMod val="1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73534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8BE7C1-5737-47FE-804B-941DD6125E2E}"/>
              </a:ext>
            </a:extLst>
          </p:cNvPr>
          <p:cNvSpPr>
            <a:spLocks noGrp="1"/>
          </p:cNvSpPr>
          <p:nvPr>
            <p:ph type="title"/>
          </p:nvPr>
        </p:nvSpPr>
        <p:spPr>
          <a:xfrm>
            <a:off x="356226" y="146371"/>
            <a:ext cx="6678507" cy="1135861"/>
          </a:xfrm>
        </p:spPr>
        <p:txBody>
          <a:bodyPr vert="horz" lIns="91440" tIns="45720" rIns="91440" bIns="45720" rtlCol="0" anchor="ctr">
            <a:noAutofit/>
          </a:bodyPr>
          <a:lstStyle/>
          <a:p>
            <a:r>
              <a:rPr lang="en-US" dirty="0"/>
              <a:t>Deterioration</a:t>
            </a:r>
          </a:p>
        </p:txBody>
      </p:sp>
      <p:sp>
        <p:nvSpPr>
          <p:cNvPr id="7" name="TextBox 6">
            <a:extLst>
              <a:ext uri="{FF2B5EF4-FFF2-40B4-BE49-F238E27FC236}">
                <a16:creationId xmlns:a16="http://schemas.microsoft.com/office/drawing/2014/main" id="{887CA0CC-8E18-468A-ADE1-4DBFCDB7E0F8}"/>
              </a:ext>
            </a:extLst>
          </p:cNvPr>
          <p:cNvSpPr txBox="1"/>
          <p:nvPr/>
        </p:nvSpPr>
        <p:spPr>
          <a:xfrm>
            <a:off x="295621" y="1140420"/>
            <a:ext cx="3476303" cy="3323987"/>
          </a:xfrm>
          <a:prstGeom prst="rect">
            <a:avLst/>
          </a:prstGeom>
          <a:noFill/>
        </p:spPr>
        <p:txBody>
          <a:bodyPr wrap="square">
            <a:spAutoFit/>
          </a:bodyPr>
          <a:lstStyle/>
          <a:p>
            <a:pPr marL="285750" indent="-285750">
              <a:buFont typeface="Arial" panose="020B0604020202020204" pitchFamily="34" charset="0"/>
              <a:buChar char="•"/>
            </a:pPr>
            <a:r>
              <a:rPr lang="en-GB" sz="1400" dirty="0">
                <a:solidFill>
                  <a:schemeClr val="bg2">
                    <a:lumMod val="10000"/>
                  </a:schemeClr>
                </a:solidFill>
              </a:rPr>
              <a:t>Recognising and managing deterioration e-learning for health and social care professionals</a:t>
            </a:r>
          </a:p>
          <a:p>
            <a:pPr marL="285750" indent="-285750">
              <a:buFont typeface="Arial" panose="020B0604020202020204" pitchFamily="34" charset="0"/>
              <a:buChar char="•"/>
            </a:pPr>
            <a:r>
              <a:rPr lang="en-GB" sz="1400" dirty="0">
                <a:solidFill>
                  <a:schemeClr val="bg2">
                    <a:lumMod val="10000"/>
                  </a:schemeClr>
                </a:solidFill>
              </a:rPr>
              <a:t>Signs of Life - Educational Game </a:t>
            </a:r>
          </a:p>
          <a:p>
            <a:pPr marL="285750" indent="-285750">
              <a:buFont typeface="Arial" panose="020B0604020202020204" pitchFamily="34" charset="0"/>
              <a:buChar char="•"/>
            </a:pPr>
            <a:r>
              <a:rPr lang="en-GB" sz="1400" dirty="0">
                <a:solidFill>
                  <a:schemeClr val="bg2">
                    <a:lumMod val="10000"/>
                  </a:schemeClr>
                </a:solidFill>
              </a:rPr>
              <a:t>NEWS in Primary Care e-learning, including a Train the Trainer package</a:t>
            </a:r>
          </a:p>
          <a:p>
            <a:pPr marL="285750" indent="-285750">
              <a:buFont typeface="Arial" panose="020B0604020202020204" pitchFamily="34" charset="0"/>
              <a:buChar char="•"/>
            </a:pPr>
            <a:r>
              <a:rPr lang="en-GB" sz="1400" dirty="0">
                <a:solidFill>
                  <a:schemeClr val="bg2">
                    <a:lumMod val="10000"/>
                  </a:schemeClr>
                </a:solidFill>
              </a:rPr>
              <a:t>NEWS in Secondary Care e-learning and case studies</a:t>
            </a:r>
          </a:p>
          <a:p>
            <a:pPr marL="285750" indent="-285750">
              <a:buFont typeface="Arial" panose="020B0604020202020204" pitchFamily="34" charset="0"/>
              <a:buChar char="•"/>
            </a:pPr>
            <a:r>
              <a:rPr lang="en-GB" sz="1400" dirty="0">
                <a:solidFill>
                  <a:schemeClr val="bg2">
                    <a:lumMod val="10000"/>
                  </a:schemeClr>
                </a:solidFill>
              </a:rPr>
              <a:t>NEWS and Deteroration in Care Homes</a:t>
            </a:r>
          </a:p>
          <a:p>
            <a:pPr marL="285750" indent="-285750">
              <a:buFont typeface="Arial" panose="020B0604020202020204" pitchFamily="34" charset="0"/>
              <a:buChar char="•"/>
            </a:pPr>
            <a:r>
              <a:rPr lang="en-GB" sz="1400" b="1" dirty="0">
                <a:solidFill>
                  <a:schemeClr val="bg2">
                    <a:lumMod val="10000"/>
                  </a:schemeClr>
                </a:solidFill>
              </a:rPr>
              <a:t>Coming Soon - </a:t>
            </a:r>
            <a:r>
              <a:rPr lang="en-GB" sz="1400" dirty="0">
                <a:solidFill>
                  <a:schemeClr val="bg2">
                    <a:lumMod val="10000"/>
                  </a:schemeClr>
                </a:solidFill>
              </a:rPr>
              <a:t>NEWS in Mental Health and NEWS in Ambulance services e-learning and case studies</a:t>
            </a:r>
          </a:p>
          <a:p>
            <a:pPr marL="285750" indent="-285750">
              <a:buFont typeface="Arial" panose="020B0604020202020204" pitchFamily="34" charset="0"/>
              <a:buChar char="•"/>
            </a:pPr>
            <a:endParaRPr lang="en-GB" sz="1400" dirty="0">
              <a:solidFill>
                <a:schemeClr val="bg2">
                  <a:lumMod val="10000"/>
                </a:schemeClr>
              </a:solidFill>
            </a:endParaRPr>
          </a:p>
          <a:p>
            <a:pPr marL="285750" indent="-285750" algn="l">
              <a:buFont typeface="Arial" panose="020B0604020202020204" pitchFamily="34" charset="0"/>
              <a:buChar char="•"/>
            </a:pPr>
            <a:endParaRPr lang="en-GB" sz="1400" b="1" dirty="0">
              <a:solidFill>
                <a:schemeClr val="bg2">
                  <a:lumMod val="10000"/>
                </a:schemeClr>
              </a:solidFill>
            </a:endParaRPr>
          </a:p>
        </p:txBody>
      </p:sp>
      <p:pic>
        <p:nvPicPr>
          <p:cNvPr id="3" name="Picture 2" descr="Graphical user interface, text, application, email&#10;&#10;Description automatically generated">
            <a:extLst>
              <a:ext uri="{FF2B5EF4-FFF2-40B4-BE49-F238E27FC236}">
                <a16:creationId xmlns:a16="http://schemas.microsoft.com/office/drawing/2014/main" id="{23294959-EBD7-460E-810E-583A570E5836}"/>
              </a:ext>
            </a:extLst>
          </p:cNvPr>
          <p:cNvPicPr>
            <a:picLocks noChangeAspect="1"/>
          </p:cNvPicPr>
          <p:nvPr/>
        </p:nvPicPr>
        <p:blipFill>
          <a:blip r:embed="rId3"/>
          <a:stretch>
            <a:fillRect/>
          </a:stretch>
        </p:blipFill>
        <p:spPr>
          <a:xfrm>
            <a:off x="3771924" y="1140420"/>
            <a:ext cx="2836081" cy="2903269"/>
          </a:xfrm>
          <a:prstGeom prst="rect">
            <a:avLst/>
          </a:prstGeom>
          <a:ln>
            <a:solidFill>
              <a:schemeClr val="bg2">
                <a:lumMod val="1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75085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C563937-3D75-4CD9-AAB2-ED772893E796}"/>
              </a:ext>
            </a:extLst>
          </p:cNvPr>
          <p:cNvSpPr txBox="1"/>
          <p:nvPr/>
        </p:nvSpPr>
        <p:spPr>
          <a:xfrm>
            <a:off x="382646" y="1807640"/>
            <a:ext cx="3701765" cy="923330"/>
          </a:xfrm>
          <a:prstGeom prst="rect">
            <a:avLst/>
          </a:prstGeom>
          <a:noFill/>
        </p:spPr>
        <p:txBody>
          <a:bodyPr wrap="square">
            <a:spAutoFit/>
          </a:bodyPr>
          <a:lstStyle/>
          <a:p>
            <a:r>
              <a:rPr lang="en-GB" dirty="0">
                <a:solidFill>
                  <a:schemeClr val="bg2">
                    <a:lumMod val="10000"/>
                  </a:schemeClr>
                </a:solidFill>
              </a:rPr>
              <a:t>For more information on HEE’s work on sepsis, please visit our website: </a:t>
            </a:r>
            <a:r>
              <a:rPr lang="en-GB" b="1" dirty="0">
                <a:solidFill>
                  <a:schemeClr val="bg2">
                    <a:lumMod val="10000"/>
                  </a:schemeClr>
                </a:solidFill>
              </a:rPr>
              <a:t>https://www.hee.nhs.uk/our-work/sepsis-awareness</a:t>
            </a:r>
            <a:endParaRPr lang="en-GB" dirty="0">
              <a:solidFill>
                <a:schemeClr val="bg2">
                  <a:lumMod val="10000"/>
                </a:schemeClr>
              </a:solidFill>
            </a:endParaRPr>
          </a:p>
        </p:txBody>
      </p:sp>
      <p:pic>
        <p:nvPicPr>
          <p:cNvPr id="9" name="Picture 8" descr="Graphical user interface, website&#10;&#10;Description automatically generated">
            <a:extLst>
              <a:ext uri="{FF2B5EF4-FFF2-40B4-BE49-F238E27FC236}">
                <a16:creationId xmlns:a16="http://schemas.microsoft.com/office/drawing/2014/main" id="{7264ADE3-6018-4A5B-AED4-D1C64F75BD8C}"/>
              </a:ext>
            </a:extLst>
          </p:cNvPr>
          <p:cNvPicPr>
            <a:picLocks noChangeAspect="1"/>
          </p:cNvPicPr>
          <p:nvPr/>
        </p:nvPicPr>
        <p:blipFill rotWithShape="1">
          <a:blip r:embed="rId2"/>
          <a:srcRect b="6251"/>
          <a:stretch/>
        </p:blipFill>
        <p:spPr>
          <a:xfrm>
            <a:off x="4499124" y="976116"/>
            <a:ext cx="1911335" cy="2411737"/>
          </a:xfrm>
          <a:prstGeom prst="rect">
            <a:avLst/>
          </a:prstGeom>
          <a:ln>
            <a:solidFill>
              <a:schemeClr val="bg2">
                <a:lumMod val="10000"/>
              </a:schemeClr>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FD3B9A26-9797-40C2-A66C-BD87E44A13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640700" y="2846913"/>
            <a:ext cx="2887422" cy="1761327"/>
          </a:xfrm>
          <a:prstGeom prst="rect">
            <a:avLst/>
          </a:prstGeom>
          <a:noFill/>
          <a:ln>
            <a:solidFill>
              <a:schemeClr val="bg2">
                <a:lumMod val="10000"/>
              </a:schemeClr>
            </a:solidFill>
          </a:ln>
          <a:effectLst>
            <a:outerShdw blurRad="50800" dist="38100" dir="2700000" algn="tl" rotWithShape="0">
              <a:prstClr val="black">
                <a:alpha val="40000"/>
              </a:prstClr>
            </a:outerShdw>
          </a:effectLst>
        </p:spPr>
      </p:pic>
      <p:sp>
        <p:nvSpPr>
          <p:cNvPr id="10" name="Title 1">
            <a:extLst>
              <a:ext uri="{FF2B5EF4-FFF2-40B4-BE49-F238E27FC236}">
                <a16:creationId xmlns:a16="http://schemas.microsoft.com/office/drawing/2014/main" id="{8CE6B3A1-CEFB-416D-83C4-37D4DBACA426}"/>
              </a:ext>
            </a:extLst>
          </p:cNvPr>
          <p:cNvSpPr txBox="1">
            <a:spLocks/>
          </p:cNvSpPr>
          <p:nvPr/>
        </p:nvSpPr>
        <p:spPr>
          <a:xfrm>
            <a:off x="402997" y="364262"/>
            <a:ext cx="5571696" cy="495911"/>
          </a:xfrm>
          <a:prstGeom prst="rect">
            <a:avLst/>
          </a:prstGeom>
        </p:spPr>
        <p:txBody>
          <a:bodyPr anchor="t"/>
          <a:lstStyle>
            <a:lvl1pPr algn="l" defTabSz="514337" rtl="0" eaLnBrk="1" latinLnBrk="0" hangingPunct="1">
              <a:lnSpc>
                <a:spcPct val="90000"/>
              </a:lnSpc>
              <a:spcBef>
                <a:spcPct val="0"/>
              </a:spcBef>
              <a:buNone/>
              <a:defRPr sz="2700" b="1" kern="1200">
                <a:solidFill>
                  <a:schemeClr val="accent5"/>
                </a:solidFill>
                <a:latin typeface="+mj-lt"/>
                <a:ea typeface="+mj-ea"/>
                <a:cs typeface="+mj-cs"/>
              </a:defRPr>
            </a:lvl1pPr>
          </a:lstStyle>
          <a:p>
            <a:r>
              <a:rPr lang="en-US" dirty="0">
                <a:cs typeface="Arial"/>
              </a:rPr>
              <a:t>Where to find HEE resources</a:t>
            </a:r>
            <a:endParaRPr lang="en-US" dirty="0"/>
          </a:p>
        </p:txBody>
      </p:sp>
      <p:sp>
        <p:nvSpPr>
          <p:cNvPr id="12" name="TextBox 11">
            <a:extLst>
              <a:ext uri="{FF2B5EF4-FFF2-40B4-BE49-F238E27FC236}">
                <a16:creationId xmlns:a16="http://schemas.microsoft.com/office/drawing/2014/main" id="{8ED375FB-AAFA-435B-831C-5D88305DD4AC}"/>
              </a:ext>
            </a:extLst>
          </p:cNvPr>
          <p:cNvSpPr txBox="1"/>
          <p:nvPr/>
        </p:nvSpPr>
        <p:spPr>
          <a:xfrm>
            <a:off x="402997" y="976116"/>
            <a:ext cx="3875706" cy="715581"/>
          </a:xfrm>
          <a:prstGeom prst="rect">
            <a:avLst/>
          </a:prstGeom>
          <a:noFill/>
        </p:spPr>
        <p:txBody>
          <a:bodyPr wrap="square">
            <a:spAutoFit/>
          </a:bodyPr>
          <a:lstStyle/>
          <a:p>
            <a:r>
              <a:rPr lang="en-GB" dirty="0">
                <a:solidFill>
                  <a:schemeClr val="bg2">
                    <a:lumMod val="10000"/>
                  </a:schemeClr>
                </a:solidFill>
              </a:rPr>
              <a:t>The </a:t>
            </a:r>
            <a:r>
              <a:rPr lang="en-GB" b="1" dirty="0">
                <a:solidFill>
                  <a:schemeClr val="bg2">
                    <a:lumMod val="10000"/>
                  </a:schemeClr>
                </a:solidFill>
              </a:rPr>
              <a:t>THINK SEPSIS </a:t>
            </a:r>
            <a:r>
              <a:rPr lang="en-GB" dirty="0">
                <a:solidFill>
                  <a:schemeClr val="bg2">
                    <a:lumMod val="10000"/>
                  </a:schemeClr>
                </a:solidFill>
              </a:rPr>
              <a:t>programme is freely available via the e-Learning for Healthcare Hub </a:t>
            </a:r>
          </a:p>
          <a:p>
            <a:r>
              <a:rPr lang="en-GB" b="1" dirty="0">
                <a:solidFill>
                  <a:schemeClr val="bg2">
                    <a:lumMod val="10000"/>
                  </a:schemeClr>
                </a:solidFill>
              </a:rPr>
              <a:t>https://www.e-lfh.org.uk/programmes/sepsis</a:t>
            </a:r>
            <a:r>
              <a:rPr lang="en-GB" dirty="0">
                <a:solidFill>
                  <a:schemeClr val="bg2">
                    <a:lumMod val="10000"/>
                  </a:schemeClr>
                </a:solidFill>
              </a:rPr>
              <a:t>. </a:t>
            </a:r>
          </a:p>
        </p:txBody>
      </p:sp>
    </p:spTree>
    <p:extLst>
      <p:ext uri="{BB962C8B-B14F-4D97-AF65-F5344CB8AC3E}">
        <p14:creationId xmlns:p14="http://schemas.microsoft.com/office/powerpoint/2010/main" val="1896700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EF315-7B27-41C4-96D9-2AC75CE8B655}"/>
              </a:ext>
            </a:extLst>
          </p:cNvPr>
          <p:cNvSpPr>
            <a:spLocks noGrp="1"/>
          </p:cNvSpPr>
          <p:nvPr>
            <p:ph type="title"/>
          </p:nvPr>
        </p:nvSpPr>
        <p:spPr>
          <a:xfrm>
            <a:off x="471487" y="480447"/>
            <a:ext cx="5915025" cy="994172"/>
          </a:xfrm>
        </p:spPr>
        <p:txBody>
          <a:bodyPr/>
          <a:lstStyle/>
          <a:p>
            <a:r>
              <a:rPr lang="en-GB" dirty="0"/>
              <a:t>Outline</a:t>
            </a:r>
          </a:p>
        </p:txBody>
      </p:sp>
      <p:sp>
        <p:nvSpPr>
          <p:cNvPr id="3" name="Content Placeholder 2">
            <a:extLst>
              <a:ext uri="{FF2B5EF4-FFF2-40B4-BE49-F238E27FC236}">
                <a16:creationId xmlns:a16="http://schemas.microsoft.com/office/drawing/2014/main" id="{D61758BD-8124-40EC-8989-3467BCE1B41A}"/>
              </a:ext>
            </a:extLst>
          </p:cNvPr>
          <p:cNvSpPr>
            <a:spLocks noGrp="1"/>
          </p:cNvSpPr>
          <p:nvPr>
            <p:ph idx="1"/>
          </p:nvPr>
        </p:nvSpPr>
        <p:spPr>
          <a:xfrm>
            <a:off x="471486" y="1781125"/>
            <a:ext cx="5915025" cy="2302983"/>
          </a:xfrm>
        </p:spPr>
        <p:txBody>
          <a:bodyPr>
            <a:normAutofit/>
          </a:bodyPr>
          <a:lstStyle/>
          <a:p>
            <a:r>
              <a:rPr lang="en-GB" sz="1600" dirty="0"/>
              <a:t>HEE’s role in educating the workforce</a:t>
            </a:r>
          </a:p>
          <a:p>
            <a:r>
              <a:rPr lang="en-GB" sz="1600" dirty="0"/>
              <a:t>HEE sepsis scoping work </a:t>
            </a:r>
          </a:p>
          <a:p>
            <a:r>
              <a:rPr lang="en-GB" sz="1600" dirty="0"/>
              <a:t>Available educational materials</a:t>
            </a:r>
          </a:p>
          <a:p>
            <a:endParaRPr lang="en-GB" sz="1600" dirty="0"/>
          </a:p>
        </p:txBody>
      </p:sp>
    </p:spTree>
    <p:extLst>
      <p:ext uri="{BB962C8B-B14F-4D97-AF65-F5344CB8AC3E}">
        <p14:creationId xmlns:p14="http://schemas.microsoft.com/office/powerpoint/2010/main" val="3975826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0EE71-C914-094E-A559-488862B868EA}"/>
              </a:ext>
            </a:extLst>
          </p:cNvPr>
          <p:cNvSpPr>
            <a:spLocks noGrp="1"/>
          </p:cNvSpPr>
          <p:nvPr>
            <p:ph type="title"/>
          </p:nvPr>
        </p:nvSpPr>
        <p:spPr>
          <a:xfrm>
            <a:off x="314946" y="171621"/>
            <a:ext cx="5915025" cy="994172"/>
          </a:xfrm>
        </p:spPr>
        <p:txBody>
          <a:bodyPr/>
          <a:lstStyle/>
          <a:p>
            <a:r>
              <a:rPr lang="en-US" dirty="0"/>
              <a:t>What does HEE do?</a:t>
            </a:r>
          </a:p>
        </p:txBody>
      </p:sp>
      <p:sp>
        <p:nvSpPr>
          <p:cNvPr id="3" name="Content Placeholder 2">
            <a:extLst>
              <a:ext uri="{FF2B5EF4-FFF2-40B4-BE49-F238E27FC236}">
                <a16:creationId xmlns:a16="http://schemas.microsoft.com/office/drawing/2014/main" id="{C1751748-6929-F942-9218-D8E81060E940}"/>
              </a:ext>
            </a:extLst>
          </p:cNvPr>
          <p:cNvSpPr>
            <a:spLocks noGrp="1"/>
          </p:cNvSpPr>
          <p:nvPr>
            <p:ph idx="1"/>
          </p:nvPr>
        </p:nvSpPr>
        <p:spPr>
          <a:xfrm>
            <a:off x="314946" y="1021194"/>
            <a:ext cx="6228108" cy="3414479"/>
          </a:xfrm>
        </p:spPr>
        <p:txBody>
          <a:bodyPr/>
          <a:lstStyle/>
          <a:p>
            <a:pPr marL="0" indent="0">
              <a:buNone/>
            </a:pPr>
            <a:r>
              <a:rPr lang="en-GB" dirty="0"/>
              <a:t>Health Education England (HEE) exists to support the delivery of excellent healthcare and health improvement to the patients and public of England by ensuring that the workforce of today and tomorrow has the right numbers, skills, values and behaviours, at the right time and in the right place.</a:t>
            </a:r>
            <a:endParaRPr lang="en-US" dirty="0"/>
          </a:p>
        </p:txBody>
      </p:sp>
      <p:grpSp>
        <p:nvGrpSpPr>
          <p:cNvPr id="6" name="Group 5">
            <a:extLst>
              <a:ext uri="{FF2B5EF4-FFF2-40B4-BE49-F238E27FC236}">
                <a16:creationId xmlns:a16="http://schemas.microsoft.com/office/drawing/2014/main" id="{A37C5C9F-2E0E-4690-A685-C410E5D7D3C2}"/>
              </a:ext>
            </a:extLst>
          </p:cNvPr>
          <p:cNvGrpSpPr/>
          <p:nvPr/>
        </p:nvGrpSpPr>
        <p:grpSpPr>
          <a:xfrm>
            <a:off x="1534110" y="2319455"/>
            <a:ext cx="4227354" cy="2101329"/>
            <a:chOff x="1626205" y="2524874"/>
            <a:chExt cx="3878707" cy="1884096"/>
          </a:xfrm>
        </p:grpSpPr>
        <p:graphicFrame>
          <p:nvGraphicFramePr>
            <p:cNvPr id="4" name="Object 3">
              <a:extLst>
                <a:ext uri="{FF2B5EF4-FFF2-40B4-BE49-F238E27FC236}">
                  <a16:creationId xmlns:a16="http://schemas.microsoft.com/office/drawing/2014/main" id="{E22D5F9A-A6CA-4C64-95C5-79FB754F8F60}"/>
                </a:ext>
              </a:extLst>
            </p:cNvPr>
            <p:cNvGraphicFramePr>
              <a:graphicFrameLocks noChangeAspect="1"/>
            </p:cNvGraphicFramePr>
            <p:nvPr>
              <p:extLst>
                <p:ext uri="{D42A27DB-BD31-4B8C-83A1-F6EECF244321}">
                  <p14:modId xmlns:p14="http://schemas.microsoft.com/office/powerpoint/2010/main" val="787173661"/>
                </p:ext>
              </p:extLst>
            </p:nvPr>
          </p:nvGraphicFramePr>
          <p:xfrm>
            <a:off x="1626205" y="2524874"/>
            <a:ext cx="3752557" cy="1884096"/>
          </p:xfrm>
          <a:graphic>
            <a:graphicData uri="http://schemas.openxmlformats.org/presentationml/2006/ole">
              <mc:AlternateContent xmlns:mc="http://schemas.openxmlformats.org/markup-compatibility/2006">
                <mc:Choice xmlns:v="urn:schemas-microsoft-com:vml" Requires="v">
                  <p:oleObj name="Acrobat Document" r:id="rId2" imgW="12509229" imgH="6279800" progId="AcroExch.Document.DC">
                    <p:embed/>
                  </p:oleObj>
                </mc:Choice>
                <mc:Fallback>
                  <p:oleObj name="Acrobat Document" r:id="rId2" imgW="12509229" imgH="6279800" progId="AcroExch.Document.DC">
                    <p:embed/>
                    <p:pic>
                      <p:nvPicPr>
                        <p:cNvPr id="4" name="Object 3">
                          <a:extLst>
                            <a:ext uri="{FF2B5EF4-FFF2-40B4-BE49-F238E27FC236}">
                              <a16:creationId xmlns:a16="http://schemas.microsoft.com/office/drawing/2014/main" id="{E22D5F9A-A6CA-4C64-95C5-79FB754F8F60}"/>
                            </a:ext>
                          </a:extLst>
                        </p:cNvPr>
                        <p:cNvPicPr/>
                        <p:nvPr/>
                      </p:nvPicPr>
                      <p:blipFill>
                        <a:blip r:embed="rId3"/>
                        <a:stretch>
                          <a:fillRect/>
                        </a:stretch>
                      </p:blipFill>
                      <p:spPr>
                        <a:xfrm>
                          <a:off x="1626205" y="2524874"/>
                          <a:ext cx="3752557" cy="1884096"/>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429DA061-8056-4D80-8DEF-FC4CC3593A38}"/>
                </a:ext>
              </a:extLst>
            </p:cNvPr>
            <p:cNvSpPr/>
            <p:nvPr/>
          </p:nvSpPr>
          <p:spPr>
            <a:xfrm>
              <a:off x="4471566" y="2524874"/>
              <a:ext cx="1033346" cy="373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814035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45133-45B0-5240-A8D3-5CBDEC48F99B}"/>
              </a:ext>
            </a:extLst>
          </p:cNvPr>
          <p:cNvSpPr>
            <a:spLocks noGrp="1"/>
          </p:cNvSpPr>
          <p:nvPr>
            <p:ph type="title"/>
          </p:nvPr>
        </p:nvSpPr>
        <p:spPr>
          <a:xfrm>
            <a:off x="328297" y="142872"/>
            <a:ext cx="4626896" cy="941463"/>
          </a:xfrm>
        </p:spPr>
        <p:txBody>
          <a:bodyPr>
            <a:normAutofit/>
          </a:bodyPr>
          <a:lstStyle/>
          <a:p>
            <a:pPr>
              <a:spcBef>
                <a:spcPts val="563"/>
              </a:spcBef>
              <a:defRPr/>
            </a:pPr>
            <a:r>
              <a:rPr lang="en-US" sz="3000" dirty="0"/>
              <a:t>HEE Mandate </a:t>
            </a:r>
            <a:endParaRPr lang="en-US" sz="2000" dirty="0"/>
          </a:p>
        </p:txBody>
      </p:sp>
      <p:sp>
        <p:nvSpPr>
          <p:cNvPr id="3" name="Content Placeholder 2">
            <a:extLst>
              <a:ext uri="{FF2B5EF4-FFF2-40B4-BE49-F238E27FC236}">
                <a16:creationId xmlns:a16="http://schemas.microsoft.com/office/drawing/2014/main" id="{AFCE4249-C62B-A048-8404-50527EB6E386}"/>
              </a:ext>
            </a:extLst>
          </p:cNvPr>
          <p:cNvSpPr>
            <a:spLocks noGrp="1"/>
          </p:cNvSpPr>
          <p:nvPr>
            <p:ph idx="1"/>
          </p:nvPr>
        </p:nvSpPr>
        <p:spPr>
          <a:xfrm>
            <a:off x="334777" y="1647384"/>
            <a:ext cx="4340806" cy="2877602"/>
          </a:xfrm>
        </p:spPr>
        <p:txBody>
          <a:bodyPr>
            <a:normAutofit fontScale="85000" lnSpcReduction="10000"/>
          </a:bodyPr>
          <a:lstStyle/>
          <a:p>
            <a:r>
              <a:rPr lang="en-GB" b="1" dirty="0"/>
              <a:t>2015-2016: </a:t>
            </a:r>
            <a:r>
              <a:rPr lang="en-GB" dirty="0"/>
              <a:t>Take steps to ensure that training is also available so that healthcare staff are competent in the recognition of, and response to, acute illness such as sepsis as a key factor in preventable mortality.</a:t>
            </a:r>
          </a:p>
          <a:p>
            <a:r>
              <a:rPr lang="en-GB" b="1" dirty="0"/>
              <a:t>2016-2017: </a:t>
            </a:r>
            <a:r>
              <a:rPr lang="en-GB" dirty="0"/>
              <a:t>Build on work started in 2015, including making available, by August 2016, a specific training module for sepsis. HEE will also make recommendations on any new materials identified as necessary from wider scoping work.</a:t>
            </a:r>
          </a:p>
          <a:p>
            <a:r>
              <a:rPr lang="en-GB" b="1" dirty="0"/>
              <a:t>2019-2020: </a:t>
            </a:r>
            <a:r>
              <a:rPr lang="en-GB" dirty="0"/>
              <a:t>Increase awareness of sepsis among health and care workers including pharmacists working in primary and community settings, health visitors, community nurses, and domiciliary and care home workers. HEE will also commission projects to fulfil specific education and training gaps in antimicrobial resistance and sepsis. </a:t>
            </a:r>
          </a:p>
          <a:p>
            <a:pPr marL="0" indent="0">
              <a:buNone/>
            </a:pPr>
            <a:endParaRPr lang="en-GB" dirty="0"/>
          </a:p>
        </p:txBody>
      </p:sp>
      <p:pic>
        <p:nvPicPr>
          <p:cNvPr id="9" name="Picture 8" descr="Text&#10;&#10;Description automatically generated">
            <a:extLst>
              <a:ext uri="{FF2B5EF4-FFF2-40B4-BE49-F238E27FC236}">
                <a16:creationId xmlns:a16="http://schemas.microsoft.com/office/drawing/2014/main" id="{6402DDC7-9C0E-4AED-B126-377F5E09759C}"/>
              </a:ext>
            </a:extLst>
          </p:cNvPr>
          <p:cNvPicPr>
            <a:picLocks noChangeAspect="1"/>
          </p:cNvPicPr>
          <p:nvPr/>
        </p:nvPicPr>
        <p:blipFill rotWithShape="1">
          <a:blip r:embed="rId2"/>
          <a:srcRect l="2158" r="6097" b="3058"/>
          <a:stretch/>
        </p:blipFill>
        <p:spPr>
          <a:xfrm>
            <a:off x="5517198" y="939840"/>
            <a:ext cx="1159719" cy="1631910"/>
          </a:xfrm>
          <a:prstGeom prst="rect">
            <a:avLst/>
          </a:prstGeom>
          <a:effectLst>
            <a:outerShdw blurRad="50800" dist="38100" dir="2700000" algn="tl" rotWithShape="0">
              <a:prstClr val="black">
                <a:alpha val="40000"/>
              </a:prstClr>
            </a:outerShdw>
          </a:effectLst>
        </p:spPr>
      </p:pic>
      <p:pic>
        <p:nvPicPr>
          <p:cNvPr id="11" name="Picture 10" descr="Graphical user interface, text, application, chat or text message&#10;&#10;Description automatically generated">
            <a:extLst>
              <a:ext uri="{FF2B5EF4-FFF2-40B4-BE49-F238E27FC236}">
                <a16:creationId xmlns:a16="http://schemas.microsoft.com/office/drawing/2014/main" id="{5F0D16ED-2341-4DF3-A3FD-703DE099C29C}"/>
              </a:ext>
            </a:extLst>
          </p:cNvPr>
          <p:cNvPicPr>
            <a:picLocks noChangeAspect="1"/>
          </p:cNvPicPr>
          <p:nvPr/>
        </p:nvPicPr>
        <p:blipFill rotWithShape="1">
          <a:blip r:embed="rId3"/>
          <a:srcRect l="2615" t="1941" r="2208" b="1681"/>
          <a:stretch/>
        </p:blipFill>
        <p:spPr>
          <a:xfrm>
            <a:off x="4654509" y="1647384"/>
            <a:ext cx="1211168" cy="1733606"/>
          </a:xfrm>
          <a:prstGeom prst="rect">
            <a:avLst/>
          </a:prstGeom>
          <a:effectLst>
            <a:outerShdw blurRad="50800" dist="38100" dir="5400000" algn="t" rotWithShape="0">
              <a:prstClr val="black">
                <a:alpha val="40000"/>
              </a:prstClr>
            </a:outerShdw>
          </a:effectLst>
        </p:spPr>
      </p:pic>
      <p:pic>
        <p:nvPicPr>
          <p:cNvPr id="13" name="Picture 12" descr="Graphical user interface, text, application, chat or text message, letter&#10;&#10;Description automatically generated">
            <a:extLst>
              <a:ext uri="{FF2B5EF4-FFF2-40B4-BE49-F238E27FC236}">
                <a16:creationId xmlns:a16="http://schemas.microsoft.com/office/drawing/2014/main" id="{5FCC3D84-3E59-475A-9A24-E8ABBB960710}"/>
              </a:ext>
            </a:extLst>
          </p:cNvPr>
          <p:cNvPicPr>
            <a:picLocks noChangeAspect="1"/>
          </p:cNvPicPr>
          <p:nvPr/>
        </p:nvPicPr>
        <p:blipFill>
          <a:blip r:embed="rId4"/>
          <a:stretch>
            <a:fillRect/>
          </a:stretch>
        </p:blipFill>
        <p:spPr>
          <a:xfrm>
            <a:off x="5526191" y="2187943"/>
            <a:ext cx="1205567" cy="1690807"/>
          </a:xfrm>
          <a:prstGeom prst="rect">
            <a:avLst/>
          </a:prstGeom>
          <a:effectLst>
            <a:outerShdw blurRad="50800" dist="38100" dir="5400000" algn="t" rotWithShape="0">
              <a:prstClr val="black">
                <a:alpha val="40000"/>
              </a:prstClr>
            </a:outerShdw>
          </a:effectLst>
        </p:spPr>
      </p:pic>
      <p:pic>
        <p:nvPicPr>
          <p:cNvPr id="15" name="Picture 14" descr="Graphical user interface, text, application&#10;&#10;Description automatically generated">
            <a:extLst>
              <a:ext uri="{FF2B5EF4-FFF2-40B4-BE49-F238E27FC236}">
                <a16:creationId xmlns:a16="http://schemas.microsoft.com/office/drawing/2014/main" id="{C84DAFA8-A1C8-442F-B334-5DBE62CEB9DD}"/>
              </a:ext>
            </a:extLst>
          </p:cNvPr>
          <p:cNvPicPr>
            <a:picLocks noChangeAspect="1"/>
          </p:cNvPicPr>
          <p:nvPr/>
        </p:nvPicPr>
        <p:blipFill rotWithShape="1">
          <a:blip r:embed="rId5"/>
          <a:srcRect l="2520" r="2301"/>
          <a:stretch/>
        </p:blipFill>
        <p:spPr>
          <a:xfrm>
            <a:off x="5020670" y="2883229"/>
            <a:ext cx="1190094" cy="1733607"/>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2B7B4751-E322-4BE2-B617-B0AB7C28755F}"/>
              </a:ext>
            </a:extLst>
          </p:cNvPr>
          <p:cNvSpPr txBox="1"/>
          <p:nvPr/>
        </p:nvSpPr>
        <p:spPr>
          <a:xfrm>
            <a:off x="310310" y="840933"/>
            <a:ext cx="5042275" cy="707886"/>
          </a:xfrm>
          <a:prstGeom prst="rect">
            <a:avLst/>
          </a:prstGeom>
          <a:noFill/>
        </p:spPr>
        <p:txBody>
          <a:bodyPr wrap="square">
            <a:spAutoFit/>
          </a:bodyPr>
          <a:lstStyle/>
          <a:p>
            <a:r>
              <a:rPr lang="en-GB" sz="2000" b="1" dirty="0">
                <a:solidFill>
                  <a:srgbClr val="005EB8"/>
                </a:solidFill>
                <a:latin typeface="Arial" panose="020B0604020202020204"/>
                <a:ea typeface="+mn-ea"/>
                <a:cs typeface="+mn-cs"/>
              </a:rPr>
              <a:t>All healthcare staff are competent in the recognition of, and response to, sepsis </a:t>
            </a:r>
            <a:endParaRPr lang="en-GB" sz="2000" b="1" dirty="0"/>
          </a:p>
        </p:txBody>
      </p:sp>
    </p:spTree>
    <p:extLst>
      <p:ext uri="{BB962C8B-B14F-4D97-AF65-F5344CB8AC3E}">
        <p14:creationId xmlns:p14="http://schemas.microsoft.com/office/powerpoint/2010/main" val="3802148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C6A40-D893-C743-9A64-3B9638BA929E}"/>
              </a:ext>
            </a:extLst>
          </p:cNvPr>
          <p:cNvSpPr>
            <a:spLocks noGrp="1"/>
          </p:cNvSpPr>
          <p:nvPr>
            <p:ph type="title"/>
          </p:nvPr>
        </p:nvSpPr>
        <p:spPr>
          <a:xfrm>
            <a:off x="314949" y="432932"/>
            <a:ext cx="3010710" cy="477154"/>
          </a:xfrm>
        </p:spPr>
        <p:txBody>
          <a:bodyPr>
            <a:normAutofit/>
          </a:bodyPr>
          <a:lstStyle/>
          <a:p>
            <a:r>
              <a:rPr lang="en-US" dirty="0"/>
              <a:t>Scoping work</a:t>
            </a:r>
          </a:p>
        </p:txBody>
      </p:sp>
      <p:sp>
        <p:nvSpPr>
          <p:cNvPr id="3" name="Content Placeholder 2">
            <a:extLst>
              <a:ext uri="{FF2B5EF4-FFF2-40B4-BE49-F238E27FC236}">
                <a16:creationId xmlns:a16="http://schemas.microsoft.com/office/drawing/2014/main" id="{867E7A13-BC47-1144-9B6B-C7E34F28558D}"/>
              </a:ext>
            </a:extLst>
          </p:cNvPr>
          <p:cNvSpPr>
            <a:spLocks noGrp="1"/>
          </p:cNvSpPr>
          <p:nvPr>
            <p:ph idx="1"/>
          </p:nvPr>
        </p:nvSpPr>
        <p:spPr>
          <a:xfrm>
            <a:off x="314949" y="1158027"/>
            <a:ext cx="3326025" cy="3067944"/>
          </a:xfrm>
        </p:spPr>
        <p:txBody>
          <a:bodyPr>
            <a:normAutofit/>
          </a:bodyPr>
          <a:lstStyle/>
          <a:p>
            <a:r>
              <a:rPr lang="en-GB" sz="1400" dirty="0"/>
              <a:t>Highlights numerous examples of good practice in relation to sepsis education and training.</a:t>
            </a:r>
          </a:p>
          <a:p>
            <a:endParaRPr lang="en-GB" sz="1400" dirty="0"/>
          </a:p>
          <a:p>
            <a:r>
              <a:rPr lang="en-GB" sz="1400" dirty="0"/>
              <a:t>Identifies clear gaps in the provision of sepsis education and training, particularly for:</a:t>
            </a:r>
          </a:p>
          <a:p>
            <a:pPr marL="385752" lvl="2" indent="0">
              <a:buNone/>
            </a:pPr>
            <a:r>
              <a:rPr lang="en-GB" sz="1400" dirty="0"/>
              <a:t>- healthcare staff working in community and primary care settings.</a:t>
            </a:r>
          </a:p>
          <a:p>
            <a:pPr marL="385752" lvl="2" indent="0">
              <a:buNone/>
            </a:pPr>
            <a:r>
              <a:rPr lang="en-GB" sz="1400" dirty="0"/>
              <a:t>- management and executive staff within healthcare providers.</a:t>
            </a:r>
          </a:p>
          <a:p>
            <a:pPr marL="385752" lvl="2" indent="0">
              <a:buNone/>
            </a:pPr>
            <a:r>
              <a:rPr lang="en-GB" sz="1400" dirty="0"/>
              <a:t>- staff in permanent and non-training roles. </a:t>
            </a:r>
          </a:p>
          <a:p>
            <a:pPr marL="257168" lvl="1" indent="0">
              <a:buNone/>
            </a:pPr>
            <a:endParaRPr lang="en-US" sz="1400" dirty="0"/>
          </a:p>
        </p:txBody>
      </p:sp>
      <p:pic>
        <p:nvPicPr>
          <p:cNvPr id="6" name="Content Placeholder 3">
            <a:extLst>
              <a:ext uri="{FF2B5EF4-FFF2-40B4-BE49-F238E27FC236}">
                <a16:creationId xmlns:a16="http://schemas.microsoft.com/office/drawing/2014/main" id="{4A58BA68-969D-4FFD-880E-28218AC99A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5205" y="432932"/>
            <a:ext cx="2818528" cy="4018151"/>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7833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4C8C0-1D0D-4E94-BF62-6EEDB56D7B68}"/>
              </a:ext>
            </a:extLst>
          </p:cNvPr>
          <p:cNvSpPr txBox="1">
            <a:spLocks/>
          </p:cNvSpPr>
          <p:nvPr/>
        </p:nvSpPr>
        <p:spPr>
          <a:xfrm>
            <a:off x="501705" y="292282"/>
            <a:ext cx="5432683" cy="945799"/>
          </a:xfrm>
          <a:prstGeom prst="rect">
            <a:avLst/>
          </a:prstGeom>
        </p:spPr>
        <p:txBody>
          <a:bodyPr anchor="t"/>
          <a:lstStyle>
            <a:lvl1pPr algn="l" defTabSz="514337" rtl="0" eaLnBrk="1" latinLnBrk="0" hangingPunct="1">
              <a:lnSpc>
                <a:spcPct val="90000"/>
              </a:lnSpc>
              <a:spcBef>
                <a:spcPct val="0"/>
              </a:spcBef>
              <a:buNone/>
              <a:defRPr sz="2700" b="1" kern="1200">
                <a:solidFill>
                  <a:schemeClr val="accent5"/>
                </a:solidFill>
                <a:latin typeface="+mj-lt"/>
                <a:ea typeface="+mj-ea"/>
                <a:cs typeface="+mj-cs"/>
              </a:defRPr>
            </a:lvl1pPr>
          </a:lstStyle>
          <a:p>
            <a:r>
              <a:rPr lang="en-US" dirty="0">
                <a:cs typeface="Arial"/>
              </a:rPr>
              <a:t>Sepsis educational resources</a:t>
            </a:r>
            <a:endParaRPr lang="en-US" dirty="0"/>
          </a:p>
        </p:txBody>
      </p:sp>
      <p:sp>
        <p:nvSpPr>
          <p:cNvPr id="3" name="TextBox 2">
            <a:extLst>
              <a:ext uri="{FF2B5EF4-FFF2-40B4-BE49-F238E27FC236}">
                <a16:creationId xmlns:a16="http://schemas.microsoft.com/office/drawing/2014/main" id="{48CF34EF-42CD-487B-9CFD-D225FBD2B8D7}"/>
              </a:ext>
            </a:extLst>
          </p:cNvPr>
          <p:cNvSpPr txBox="1"/>
          <p:nvPr/>
        </p:nvSpPr>
        <p:spPr>
          <a:xfrm>
            <a:off x="501705" y="970042"/>
            <a:ext cx="5807269" cy="400110"/>
          </a:xfrm>
          <a:prstGeom prst="rect">
            <a:avLst/>
          </a:prstGeom>
          <a:noFill/>
        </p:spPr>
        <p:txBody>
          <a:bodyPr wrap="square">
            <a:spAutoFit/>
          </a:bodyPr>
          <a:lstStyle/>
          <a:p>
            <a:r>
              <a:rPr lang="en-GB" sz="2000" b="1" dirty="0">
                <a:solidFill>
                  <a:srgbClr val="005EB8"/>
                </a:solidFill>
                <a:latin typeface="Arial" panose="020B0604020202020204"/>
              </a:rPr>
              <a:t>THINK SEPSIS</a:t>
            </a:r>
            <a:endParaRPr lang="en-GB" sz="2000" b="1" dirty="0"/>
          </a:p>
        </p:txBody>
      </p:sp>
      <p:pic>
        <p:nvPicPr>
          <p:cNvPr id="5" name="Picture 4" descr="Graphical user interface, website&#10;&#10;Description automatically generated">
            <a:extLst>
              <a:ext uri="{FF2B5EF4-FFF2-40B4-BE49-F238E27FC236}">
                <a16:creationId xmlns:a16="http://schemas.microsoft.com/office/drawing/2014/main" id="{BC882487-6E79-46FC-97CC-DC1114D912DD}"/>
              </a:ext>
            </a:extLst>
          </p:cNvPr>
          <p:cNvPicPr>
            <a:picLocks noChangeAspect="1"/>
          </p:cNvPicPr>
          <p:nvPr/>
        </p:nvPicPr>
        <p:blipFill rotWithShape="1">
          <a:blip r:embed="rId2"/>
          <a:srcRect b="6251"/>
          <a:stretch/>
        </p:blipFill>
        <p:spPr>
          <a:xfrm>
            <a:off x="3701828" y="970042"/>
            <a:ext cx="2753004" cy="3473760"/>
          </a:xfrm>
          <a:prstGeom prst="rect">
            <a:avLst/>
          </a:prstGeom>
          <a:ln>
            <a:solidFill>
              <a:schemeClr val="bg2">
                <a:lumMod val="10000"/>
              </a:schemeClr>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1E72AF16-CE9C-43DA-9380-96D8CB5BBC45}"/>
              </a:ext>
            </a:extLst>
          </p:cNvPr>
          <p:cNvSpPr txBox="1"/>
          <p:nvPr/>
        </p:nvSpPr>
        <p:spPr>
          <a:xfrm>
            <a:off x="501705" y="1516376"/>
            <a:ext cx="3025832" cy="2123658"/>
          </a:xfrm>
          <a:prstGeom prst="rect">
            <a:avLst/>
          </a:prstGeom>
          <a:noFill/>
        </p:spPr>
        <p:txBody>
          <a:bodyPr wrap="square">
            <a:spAutoFit/>
          </a:bodyPr>
          <a:lstStyle/>
          <a:p>
            <a:r>
              <a:rPr lang="en-GB" sz="1200" dirty="0">
                <a:solidFill>
                  <a:srgbClr val="000000"/>
                </a:solidFill>
                <a:latin typeface="+mj-lt"/>
              </a:rPr>
              <a:t>We worked with a wide range of partners and stakeholders to develop the THINK SEPSIS programme to help improve patients’ outcomes and reduce the number of avoidable deaths occurring every year. </a:t>
            </a:r>
          </a:p>
          <a:p>
            <a:endParaRPr lang="en-GB" sz="1200" dirty="0">
              <a:solidFill>
                <a:srgbClr val="000000"/>
              </a:solidFill>
              <a:latin typeface="+mj-lt"/>
            </a:endParaRPr>
          </a:p>
          <a:p>
            <a:r>
              <a:rPr lang="en-GB" sz="1200" dirty="0">
                <a:solidFill>
                  <a:srgbClr val="000000"/>
                </a:solidFill>
                <a:latin typeface="+mj-lt"/>
              </a:rPr>
              <a:t>This programme offers training to support primary care, secondary care and paediatrics staff in the prompt recognition of sepsis and rapid intervention. </a:t>
            </a:r>
          </a:p>
        </p:txBody>
      </p:sp>
    </p:spTree>
    <p:extLst>
      <p:ext uri="{BB962C8B-B14F-4D97-AF65-F5344CB8AC3E}">
        <p14:creationId xmlns:p14="http://schemas.microsoft.com/office/powerpoint/2010/main" val="944753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4C8C0-1D0D-4E94-BF62-6EEDB56D7B68}"/>
              </a:ext>
            </a:extLst>
          </p:cNvPr>
          <p:cNvSpPr txBox="1">
            <a:spLocks/>
          </p:cNvSpPr>
          <p:nvPr/>
        </p:nvSpPr>
        <p:spPr>
          <a:xfrm>
            <a:off x="163404" y="257563"/>
            <a:ext cx="5432683" cy="945799"/>
          </a:xfrm>
          <a:prstGeom prst="rect">
            <a:avLst/>
          </a:prstGeom>
        </p:spPr>
        <p:txBody>
          <a:bodyPr anchor="t"/>
          <a:lstStyle>
            <a:lvl1pPr algn="l" defTabSz="514337" rtl="0" eaLnBrk="1" latinLnBrk="0" hangingPunct="1">
              <a:lnSpc>
                <a:spcPct val="90000"/>
              </a:lnSpc>
              <a:spcBef>
                <a:spcPct val="0"/>
              </a:spcBef>
              <a:buNone/>
              <a:defRPr sz="2700" b="1" kern="1200">
                <a:solidFill>
                  <a:schemeClr val="accent5"/>
                </a:solidFill>
                <a:latin typeface="+mj-lt"/>
                <a:ea typeface="+mj-ea"/>
                <a:cs typeface="+mj-cs"/>
              </a:defRPr>
            </a:lvl1pPr>
          </a:lstStyle>
          <a:p>
            <a:r>
              <a:rPr lang="en-US" dirty="0">
                <a:cs typeface="Arial"/>
              </a:rPr>
              <a:t>Sepsis educational resources</a:t>
            </a:r>
            <a:endParaRPr lang="en-US" dirty="0"/>
          </a:p>
        </p:txBody>
      </p:sp>
      <p:sp>
        <p:nvSpPr>
          <p:cNvPr id="3" name="TextBox 2">
            <a:extLst>
              <a:ext uri="{FF2B5EF4-FFF2-40B4-BE49-F238E27FC236}">
                <a16:creationId xmlns:a16="http://schemas.microsoft.com/office/drawing/2014/main" id="{48CF34EF-42CD-487B-9CFD-D225FBD2B8D7}"/>
              </a:ext>
            </a:extLst>
          </p:cNvPr>
          <p:cNvSpPr txBox="1"/>
          <p:nvPr/>
        </p:nvSpPr>
        <p:spPr>
          <a:xfrm>
            <a:off x="163404" y="690694"/>
            <a:ext cx="5807269" cy="400110"/>
          </a:xfrm>
          <a:prstGeom prst="rect">
            <a:avLst/>
          </a:prstGeom>
          <a:noFill/>
        </p:spPr>
        <p:txBody>
          <a:bodyPr wrap="square">
            <a:spAutoFit/>
          </a:bodyPr>
          <a:lstStyle/>
          <a:p>
            <a:r>
              <a:rPr lang="en-GB" sz="2000" b="1" dirty="0">
                <a:solidFill>
                  <a:srgbClr val="005EB8"/>
                </a:solidFill>
                <a:latin typeface="Arial" panose="020B0604020202020204"/>
                <a:ea typeface="+mn-ea"/>
                <a:cs typeface="+mn-cs"/>
              </a:rPr>
              <a:t>Primary Care</a:t>
            </a:r>
            <a:endParaRPr lang="en-GB" sz="2000" b="1" dirty="0"/>
          </a:p>
        </p:txBody>
      </p:sp>
      <p:sp>
        <p:nvSpPr>
          <p:cNvPr id="4" name="Text Placeholder 1">
            <a:extLst>
              <a:ext uri="{FF2B5EF4-FFF2-40B4-BE49-F238E27FC236}">
                <a16:creationId xmlns:a16="http://schemas.microsoft.com/office/drawing/2014/main" id="{DC0A5D07-7AA8-4B87-9B30-B126BD00DFA1}"/>
              </a:ext>
            </a:extLst>
          </p:cNvPr>
          <p:cNvSpPr txBox="1">
            <a:spLocks/>
          </p:cNvSpPr>
          <p:nvPr/>
        </p:nvSpPr>
        <p:spPr>
          <a:xfrm>
            <a:off x="163404" y="1184781"/>
            <a:ext cx="2454458" cy="1564434"/>
          </a:xfrm>
          <a:prstGeom prst="rect">
            <a:avLst/>
          </a:prstGeom>
        </p:spPr>
        <p:txBody>
          <a:bodyPr>
            <a:normAutofit fontScale="85000" lnSpcReduction="20000"/>
          </a:bodyPr>
          <a:lst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bg2">
                    <a:lumMod val="25000"/>
                  </a:schemeClr>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bg2">
                    <a:lumMod val="25000"/>
                  </a:schemeClr>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bg2">
                    <a:lumMod val="25000"/>
                  </a:schemeClr>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bg2">
                    <a:lumMod val="25000"/>
                  </a:schemeClr>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bg2">
                    <a:lumMod val="25000"/>
                  </a:schemeClr>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marR="89992" indent="0" algn="l">
              <a:lnSpc>
                <a:spcPct val="112000"/>
              </a:lnSpc>
              <a:spcBef>
                <a:spcPts val="0"/>
              </a:spcBef>
              <a:spcAft>
                <a:spcPts val="0"/>
              </a:spcAft>
              <a:buNone/>
            </a:pPr>
            <a:r>
              <a:rPr lang="en-GB" sz="1400" b="1" kern="1400" dirty="0">
                <a:ln>
                  <a:noFill/>
                </a:ln>
                <a:solidFill>
                  <a:schemeClr val="bg2">
                    <a:lumMod val="10000"/>
                  </a:schemeClr>
                </a:solidFill>
                <a:effectLst/>
                <a:latin typeface="Arial" panose="020B0604020202020204" pitchFamily="34" charset="0"/>
              </a:rPr>
              <a:t>Sepsis in Primary Care </a:t>
            </a:r>
          </a:p>
          <a:p>
            <a:pPr marL="0" marR="89992" indent="0" algn="l">
              <a:lnSpc>
                <a:spcPct val="112000"/>
              </a:lnSpc>
              <a:spcBef>
                <a:spcPts val="0"/>
              </a:spcBef>
              <a:spcAft>
                <a:spcPts val="0"/>
              </a:spcAft>
              <a:buNone/>
            </a:pPr>
            <a:r>
              <a:rPr lang="en-GB" sz="1400" dirty="0">
                <a:solidFill>
                  <a:schemeClr val="bg2">
                    <a:lumMod val="10000"/>
                  </a:schemeClr>
                </a:solidFill>
              </a:rPr>
              <a:t>E-learning package to support clinical staff in primary care settings in the identification and management of sepsis in adults, children, elderly, and complex issues such as maternity and neutropenia.</a:t>
            </a:r>
          </a:p>
          <a:p>
            <a:pPr marL="0" indent="0">
              <a:buNone/>
            </a:pPr>
            <a:endParaRPr lang="en-GB" sz="1200" dirty="0">
              <a:solidFill>
                <a:schemeClr val="bg2">
                  <a:lumMod val="10000"/>
                </a:schemeClr>
              </a:solidFill>
            </a:endParaRPr>
          </a:p>
          <a:p>
            <a:pPr marL="0" indent="0">
              <a:buNone/>
            </a:pPr>
            <a:endParaRPr lang="en-GB" sz="1200" dirty="0">
              <a:solidFill>
                <a:schemeClr val="bg2">
                  <a:lumMod val="10000"/>
                </a:schemeClr>
              </a:solidFill>
            </a:endParaRPr>
          </a:p>
        </p:txBody>
      </p:sp>
      <p:pic>
        <p:nvPicPr>
          <p:cNvPr id="6" name="Picture 5" descr="Graphical user interface, text, website&#10;&#10;Description automatically generated">
            <a:extLst>
              <a:ext uri="{FF2B5EF4-FFF2-40B4-BE49-F238E27FC236}">
                <a16:creationId xmlns:a16="http://schemas.microsoft.com/office/drawing/2014/main" id="{66E40358-0B25-4279-AAFD-954BF96AC83E}"/>
              </a:ext>
            </a:extLst>
          </p:cNvPr>
          <p:cNvPicPr>
            <a:picLocks noChangeAspect="1"/>
          </p:cNvPicPr>
          <p:nvPr/>
        </p:nvPicPr>
        <p:blipFill>
          <a:blip r:embed="rId3"/>
          <a:stretch>
            <a:fillRect/>
          </a:stretch>
        </p:blipFill>
        <p:spPr>
          <a:xfrm>
            <a:off x="4970759" y="3003094"/>
            <a:ext cx="1617863" cy="1889893"/>
          </a:xfrm>
          <a:prstGeom prst="rect">
            <a:avLst/>
          </a:prstGeom>
          <a:ln>
            <a:solidFill>
              <a:schemeClr val="bg2">
                <a:lumMod val="10000"/>
              </a:schemeClr>
            </a:solidFill>
          </a:ln>
          <a:effectLst>
            <a:outerShdw blurRad="50800" dist="38100" dir="5400000" algn="t" rotWithShape="0">
              <a:prstClr val="black">
                <a:alpha val="40000"/>
              </a:prstClr>
            </a:outerShdw>
          </a:effectLst>
        </p:spPr>
      </p:pic>
      <p:pic>
        <p:nvPicPr>
          <p:cNvPr id="8" name="Picture 7" descr="Graphical user interface, website&#10;&#10;Description automatically generated">
            <a:extLst>
              <a:ext uri="{FF2B5EF4-FFF2-40B4-BE49-F238E27FC236}">
                <a16:creationId xmlns:a16="http://schemas.microsoft.com/office/drawing/2014/main" id="{6946E54C-AD94-4808-9016-1536F01FBF44}"/>
              </a:ext>
            </a:extLst>
          </p:cNvPr>
          <p:cNvPicPr>
            <a:picLocks noChangeAspect="1"/>
          </p:cNvPicPr>
          <p:nvPr/>
        </p:nvPicPr>
        <p:blipFill rotWithShape="1">
          <a:blip r:embed="rId4"/>
          <a:srcRect l="1679" r="1596"/>
          <a:stretch/>
        </p:blipFill>
        <p:spPr>
          <a:xfrm>
            <a:off x="269378" y="3140532"/>
            <a:ext cx="2435872" cy="1402189"/>
          </a:xfrm>
          <a:prstGeom prst="rect">
            <a:avLst/>
          </a:prstGeom>
          <a:ln>
            <a:solidFill>
              <a:schemeClr val="bg2">
                <a:lumMod val="10000"/>
              </a:schemeClr>
            </a:solidFill>
          </a:ln>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7EE2B26D-0C7A-4B17-B1C6-27D5F37E08BA}"/>
              </a:ext>
            </a:extLst>
          </p:cNvPr>
          <p:cNvSpPr txBox="1"/>
          <p:nvPr/>
        </p:nvSpPr>
        <p:spPr>
          <a:xfrm>
            <a:off x="2450583" y="1165291"/>
            <a:ext cx="2520176" cy="1754326"/>
          </a:xfrm>
          <a:prstGeom prst="rect">
            <a:avLst/>
          </a:prstGeom>
          <a:noFill/>
        </p:spPr>
        <p:txBody>
          <a:bodyPr wrap="square">
            <a:spAutoFit/>
          </a:bodyPr>
          <a:lstStyle/>
          <a:p>
            <a:r>
              <a:rPr lang="en-GB" sz="1200" b="1" dirty="0">
                <a:solidFill>
                  <a:schemeClr val="bg2">
                    <a:lumMod val="10000"/>
                  </a:schemeClr>
                </a:solidFill>
              </a:rPr>
              <a:t>GP Reception Learning Toolkit</a:t>
            </a:r>
          </a:p>
          <a:p>
            <a:r>
              <a:rPr lang="en-GB" sz="1200" dirty="0">
                <a:solidFill>
                  <a:schemeClr val="bg2">
                    <a:lumMod val="10000"/>
                  </a:schemeClr>
                </a:solidFill>
              </a:rPr>
              <a:t>E-Learning course to support receptionists in recognising specific symptoms that may indicate a deteriorating patient, including sepsis, and how they would consider escalating this to a clinician within the service/practice in which they operate.</a:t>
            </a:r>
          </a:p>
        </p:txBody>
      </p:sp>
      <p:pic>
        <p:nvPicPr>
          <p:cNvPr id="12" name="Picture 11" descr="Timeline&#10;&#10;Description automatically generated with low confidence">
            <a:extLst>
              <a:ext uri="{FF2B5EF4-FFF2-40B4-BE49-F238E27FC236}">
                <a16:creationId xmlns:a16="http://schemas.microsoft.com/office/drawing/2014/main" id="{6DAF410F-9A19-4EA8-93C1-7B573613E879}"/>
              </a:ext>
            </a:extLst>
          </p:cNvPr>
          <p:cNvPicPr>
            <a:picLocks noChangeAspect="1"/>
          </p:cNvPicPr>
          <p:nvPr/>
        </p:nvPicPr>
        <p:blipFill>
          <a:blip r:embed="rId5"/>
          <a:stretch>
            <a:fillRect/>
          </a:stretch>
        </p:blipFill>
        <p:spPr>
          <a:xfrm>
            <a:off x="2617862" y="2919617"/>
            <a:ext cx="2461563" cy="1387237"/>
          </a:xfrm>
          <a:prstGeom prst="rect">
            <a:avLst/>
          </a:prstGeom>
          <a:effectLst>
            <a:outerShdw blurRad="50800" dist="38100" dir="5400000" algn="t" rotWithShape="0">
              <a:prstClr val="black">
                <a:alpha val="40000"/>
              </a:prstClr>
            </a:outerShdw>
          </a:effectLst>
        </p:spPr>
      </p:pic>
      <p:sp>
        <p:nvSpPr>
          <p:cNvPr id="14" name="TextBox 13">
            <a:extLst>
              <a:ext uri="{FF2B5EF4-FFF2-40B4-BE49-F238E27FC236}">
                <a16:creationId xmlns:a16="http://schemas.microsoft.com/office/drawing/2014/main" id="{44AD3199-9F09-4769-81EF-2E2E3C8BC4FE}"/>
              </a:ext>
            </a:extLst>
          </p:cNvPr>
          <p:cNvSpPr txBox="1"/>
          <p:nvPr/>
        </p:nvSpPr>
        <p:spPr>
          <a:xfrm>
            <a:off x="5079425" y="1174281"/>
            <a:ext cx="1572822" cy="1384995"/>
          </a:xfrm>
          <a:prstGeom prst="rect">
            <a:avLst/>
          </a:prstGeom>
          <a:noFill/>
        </p:spPr>
        <p:txBody>
          <a:bodyPr wrap="square">
            <a:spAutoFit/>
          </a:bodyPr>
          <a:lstStyle/>
          <a:p>
            <a:r>
              <a:rPr lang="en-GB" sz="1200" b="1" dirty="0">
                <a:solidFill>
                  <a:schemeClr val="bg2">
                    <a:lumMod val="10000"/>
                  </a:schemeClr>
                </a:solidFill>
              </a:rPr>
              <a:t>RCGP Toolkit</a:t>
            </a:r>
          </a:p>
          <a:p>
            <a:pPr>
              <a:spcAft>
                <a:spcPts val="1200"/>
              </a:spcAft>
            </a:pPr>
            <a:r>
              <a:rPr lang="en-GB" sz="1200" dirty="0">
                <a:solidFill>
                  <a:schemeClr val="bg2">
                    <a:lumMod val="10000"/>
                  </a:schemeClr>
                </a:solidFill>
              </a:rPr>
              <a:t>Online toolkit linked to all learning resources available through a designated RCGP portal.</a:t>
            </a:r>
          </a:p>
        </p:txBody>
      </p:sp>
    </p:spTree>
    <p:extLst>
      <p:ext uri="{BB962C8B-B14F-4D97-AF65-F5344CB8AC3E}">
        <p14:creationId xmlns:p14="http://schemas.microsoft.com/office/powerpoint/2010/main" val="1366549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4C8C0-1D0D-4E94-BF62-6EEDB56D7B68}"/>
              </a:ext>
            </a:extLst>
          </p:cNvPr>
          <p:cNvSpPr txBox="1">
            <a:spLocks/>
          </p:cNvSpPr>
          <p:nvPr/>
        </p:nvSpPr>
        <p:spPr>
          <a:xfrm>
            <a:off x="422192" y="292282"/>
            <a:ext cx="5432683" cy="945799"/>
          </a:xfrm>
          <a:prstGeom prst="rect">
            <a:avLst/>
          </a:prstGeom>
        </p:spPr>
        <p:txBody>
          <a:bodyPr anchor="t"/>
          <a:lstStyle>
            <a:lvl1pPr algn="l" defTabSz="514337" rtl="0" eaLnBrk="1" latinLnBrk="0" hangingPunct="1">
              <a:lnSpc>
                <a:spcPct val="90000"/>
              </a:lnSpc>
              <a:spcBef>
                <a:spcPct val="0"/>
              </a:spcBef>
              <a:buNone/>
              <a:defRPr sz="2700" b="1" kern="1200">
                <a:solidFill>
                  <a:schemeClr val="accent5"/>
                </a:solidFill>
                <a:latin typeface="+mj-lt"/>
                <a:ea typeface="+mj-ea"/>
                <a:cs typeface="+mj-cs"/>
              </a:defRPr>
            </a:lvl1pPr>
          </a:lstStyle>
          <a:p>
            <a:r>
              <a:rPr lang="en-US" dirty="0">
                <a:cs typeface="Arial"/>
              </a:rPr>
              <a:t>Sepsis educational resources</a:t>
            </a:r>
            <a:endParaRPr lang="en-US" dirty="0"/>
          </a:p>
        </p:txBody>
      </p:sp>
      <p:sp>
        <p:nvSpPr>
          <p:cNvPr id="3" name="TextBox 2">
            <a:extLst>
              <a:ext uri="{FF2B5EF4-FFF2-40B4-BE49-F238E27FC236}">
                <a16:creationId xmlns:a16="http://schemas.microsoft.com/office/drawing/2014/main" id="{48CF34EF-42CD-487B-9CFD-D225FBD2B8D7}"/>
              </a:ext>
            </a:extLst>
          </p:cNvPr>
          <p:cNvSpPr txBox="1"/>
          <p:nvPr/>
        </p:nvSpPr>
        <p:spPr>
          <a:xfrm>
            <a:off x="422192" y="765181"/>
            <a:ext cx="5807269" cy="400110"/>
          </a:xfrm>
          <a:prstGeom prst="rect">
            <a:avLst/>
          </a:prstGeom>
          <a:noFill/>
        </p:spPr>
        <p:txBody>
          <a:bodyPr wrap="square">
            <a:spAutoFit/>
          </a:bodyPr>
          <a:lstStyle/>
          <a:p>
            <a:r>
              <a:rPr lang="en-GB" sz="2000" b="1" dirty="0">
                <a:solidFill>
                  <a:srgbClr val="005EB8"/>
                </a:solidFill>
                <a:latin typeface="Arial" panose="020B0604020202020204"/>
              </a:rPr>
              <a:t>Secondary</a:t>
            </a:r>
            <a:r>
              <a:rPr lang="en-GB" sz="2000" b="1" dirty="0">
                <a:solidFill>
                  <a:srgbClr val="005EB8"/>
                </a:solidFill>
                <a:latin typeface="Arial" panose="020B0604020202020204"/>
                <a:ea typeface="+mn-ea"/>
                <a:cs typeface="+mn-cs"/>
              </a:rPr>
              <a:t> Care</a:t>
            </a:r>
            <a:endParaRPr lang="en-GB" sz="2000" b="1" dirty="0"/>
          </a:p>
        </p:txBody>
      </p:sp>
      <p:pic>
        <p:nvPicPr>
          <p:cNvPr id="7" name="Picture 6" descr="Graphical user interface, text&#10;&#10;Description automatically generated">
            <a:extLst>
              <a:ext uri="{FF2B5EF4-FFF2-40B4-BE49-F238E27FC236}">
                <a16:creationId xmlns:a16="http://schemas.microsoft.com/office/drawing/2014/main" id="{EBCC7FE7-A32A-4A09-B40D-F1B443A66749}"/>
              </a:ext>
            </a:extLst>
          </p:cNvPr>
          <p:cNvPicPr>
            <a:picLocks noChangeAspect="1"/>
          </p:cNvPicPr>
          <p:nvPr/>
        </p:nvPicPr>
        <p:blipFill>
          <a:blip r:embed="rId2"/>
          <a:stretch>
            <a:fillRect/>
          </a:stretch>
        </p:blipFill>
        <p:spPr>
          <a:xfrm>
            <a:off x="554082" y="2807966"/>
            <a:ext cx="2701977" cy="1656372"/>
          </a:xfrm>
          <a:prstGeom prst="rect">
            <a:avLst/>
          </a:prstGeom>
          <a:ln>
            <a:solidFill>
              <a:schemeClr val="bg2">
                <a:lumMod val="10000"/>
              </a:schemeClr>
            </a:solidFill>
          </a:ln>
          <a:effectLst>
            <a:outerShdw blurRad="50800" dist="38100" dir="5400000" algn="t" rotWithShape="0">
              <a:prstClr val="black">
                <a:alpha val="40000"/>
              </a:prstClr>
            </a:outerShdw>
          </a:effectLst>
        </p:spPr>
      </p:pic>
      <p:pic>
        <p:nvPicPr>
          <p:cNvPr id="9" name="Picture 8" descr="Graphical user interface, website&#10;&#10;Description automatically generated">
            <a:extLst>
              <a:ext uri="{FF2B5EF4-FFF2-40B4-BE49-F238E27FC236}">
                <a16:creationId xmlns:a16="http://schemas.microsoft.com/office/drawing/2014/main" id="{765F685E-764A-480A-B442-4F41385A90FC}"/>
              </a:ext>
            </a:extLst>
          </p:cNvPr>
          <p:cNvPicPr>
            <a:picLocks noChangeAspect="1"/>
          </p:cNvPicPr>
          <p:nvPr/>
        </p:nvPicPr>
        <p:blipFill>
          <a:blip r:embed="rId3"/>
          <a:stretch>
            <a:fillRect/>
          </a:stretch>
        </p:blipFill>
        <p:spPr>
          <a:xfrm>
            <a:off x="3667889" y="2794440"/>
            <a:ext cx="2833866" cy="1669898"/>
          </a:xfrm>
          <a:prstGeom prst="rect">
            <a:avLst/>
          </a:prstGeom>
          <a:ln>
            <a:solidFill>
              <a:schemeClr val="bg2">
                <a:lumMod val="10000"/>
              </a:schemeClr>
            </a:solidFill>
          </a:ln>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505B9753-5FAC-44DD-BDFA-A28664A64B3A}"/>
              </a:ext>
            </a:extLst>
          </p:cNvPr>
          <p:cNvSpPr txBox="1"/>
          <p:nvPr/>
        </p:nvSpPr>
        <p:spPr>
          <a:xfrm>
            <a:off x="3601943" y="1171420"/>
            <a:ext cx="2957883" cy="1015663"/>
          </a:xfrm>
          <a:prstGeom prst="rect">
            <a:avLst/>
          </a:prstGeom>
          <a:noFill/>
        </p:spPr>
        <p:txBody>
          <a:bodyPr wrap="square">
            <a:spAutoFit/>
          </a:bodyPr>
          <a:lstStyle/>
          <a:p>
            <a:r>
              <a:rPr lang="en-GB" sz="1200" b="1" kern="1400" dirty="0">
                <a:solidFill>
                  <a:srgbClr val="000000"/>
                </a:solidFill>
                <a:latin typeface="Arial" panose="020B0604020202020204" pitchFamily="34" charset="0"/>
              </a:rPr>
              <a:t>Management of the Septic Patient </a:t>
            </a:r>
          </a:p>
          <a:p>
            <a:r>
              <a:rPr lang="en-GB" sz="1200" kern="1400" dirty="0">
                <a:solidFill>
                  <a:srgbClr val="000000"/>
                </a:solidFill>
                <a:latin typeface="Arial" panose="020B0604020202020204" pitchFamily="34" charset="0"/>
              </a:rPr>
              <a:t>This session focuses on the sepsis resuscitation care bundle and summarises the evidence regarding specific management strategies.</a:t>
            </a:r>
          </a:p>
        </p:txBody>
      </p:sp>
      <p:sp>
        <p:nvSpPr>
          <p:cNvPr id="15" name="TextBox 14">
            <a:extLst>
              <a:ext uri="{FF2B5EF4-FFF2-40B4-BE49-F238E27FC236}">
                <a16:creationId xmlns:a16="http://schemas.microsoft.com/office/drawing/2014/main" id="{005688AD-BF51-4AFB-B629-B9598B38639E}"/>
              </a:ext>
            </a:extLst>
          </p:cNvPr>
          <p:cNvSpPr txBox="1"/>
          <p:nvPr/>
        </p:nvSpPr>
        <p:spPr>
          <a:xfrm>
            <a:off x="422192" y="1171420"/>
            <a:ext cx="2957883" cy="1569660"/>
          </a:xfrm>
          <a:prstGeom prst="rect">
            <a:avLst/>
          </a:prstGeom>
          <a:noFill/>
        </p:spPr>
        <p:txBody>
          <a:bodyPr wrap="square">
            <a:spAutoFit/>
          </a:bodyPr>
          <a:lstStyle/>
          <a:p>
            <a:r>
              <a:rPr lang="en-GB" sz="1200" b="1" kern="1400" dirty="0">
                <a:solidFill>
                  <a:srgbClr val="000000"/>
                </a:solidFill>
                <a:latin typeface="Arial" panose="020B0604020202020204" pitchFamily="34" charset="0"/>
              </a:rPr>
              <a:t>Assessment and Differential Diagnosis of Sepsis</a:t>
            </a:r>
          </a:p>
          <a:p>
            <a:r>
              <a:rPr lang="en-GB" sz="1200" kern="1400" dirty="0">
                <a:solidFill>
                  <a:srgbClr val="000000"/>
                </a:solidFill>
                <a:latin typeface="Arial" panose="020B0604020202020204" pitchFamily="34" charset="0"/>
              </a:rPr>
              <a:t>How to assess a patient with suspected sepsis in terms of history, clinical examination and investigations and recognize the differential diagnoses in suspected sepsis both on admission to hospital and in hospital.</a:t>
            </a:r>
          </a:p>
        </p:txBody>
      </p:sp>
    </p:spTree>
    <p:extLst>
      <p:ext uri="{BB962C8B-B14F-4D97-AF65-F5344CB8AC3E}">
        <p14:creationId xmlns:p14="http://schemas.microsoft.com/office/powerpoint/2010/main" val="3305697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4C8C0-1D0D-4E94-BF62-6EEDB56D7B68}"/>
              </a:ext>
            </a:extLst>
          </p:cNvPr>
          <p:cNvSpPr txBox="1">
            <a:spLocks/>
          </p:cNvSpPr>
          <p:nvPr/>
        </p:nvSpPr>
        <p:spPr>
          <a:xfrm>
            <a:off x="343763" y="276396"/>
            <a:ext cx="5432683" cy="945799"/>
          </a:xfrm>
          <a:prstGeom prst="rect">
            <a:avLst/>
          </a:prstGeom>
        </p:spPr>
        <p:txBody>
          <a:bodyPr anchor="t"/>
          <a:lstStyle>
            <a:lvl1pPr algn="l" defTabSz="514337" rtl="0" eaLnBrk="1" latinLnBrk="0" hangingPunct="1">
              <a:lnSpc>
                <a:spcPct val="90000"/>
              </a:lnSpc>
              <a:spcBef>
                <a:spcPct val="0"/>
              </a:spcBef>
              <a:buNone/>
              <a:defRPr sz="2700" b="1" kern="1200">
                <a:solidFill>
                  <a:schemeClr val="accent5"/>
                </a:solidFill>
                <a:latin typeface="+mj-lt"/>
                <a:ea typeface="+mj-ea"/>
                <a:cs typeface="+mj-cs"/>
              </a:defRPr>
            </a:lvl1pPr>
          </a:lstStyle>
          <a:p>
            <a:r>
              <a:rPr lang="en-US" dirty="0">
                <a:cs typeface="Arial"/>
              </a:rPr>
              <a:t>Sepsis educational resources</a:t>
            </a:r>
            <a:endParaRPr lang="en-US" dirty="0"/>
          </a:p>
        </p:txBody>
      </p:sp>
      <p:sp>
        <p:nvSpPr>
          <p:cNvPr id="3" name="TextBox 2">
            <a:extLst>
              <a:ext uri="{FF2B5EF4-FFF2-40B4-BE49-F238E27FC236}">
                <a16:creationId xmlns:a16="http://schemas.microsoft.com/office/drawing/2014/main" id="{48CF34EF-42CD-487B-9CFD-D225FBD2B8D7}"/>
              </a:ext>
            </a:extLst>
          </p:cNvPr>
          <p:cNvSpPr txBox="1"/>
          <p:nvPr/>
        </p:nvSpPr>
        <p:spPr>
          <a:xfrm>
            <a:off x="343763" y="712907"/>
            <a:ext cx="5807269" cy="400110"/>
          </a:xfrm>
          <a:prstGeom prst="rect">
            <a:avLst/>
          </a:prstGeom>
          <a:noFill/>
        </p:spPr>
        <p:txBody>
          <a:bodyPr wrap="square">
            <a:spAutoFit/>
          </a:bodyPr>
          <a:lstStyle/>
          <a:p>
            <a:r>
              <a:rPr lang="en-GB" sz="2000" b="1" dirty="0">
                <a:solidFill>
                  <a:srgbClr val="005EB8"/>
                </a:solidFill>
                <a:latin typeface="Arial" panose="020B0604020202020204"/>
              </a:rPr>
              <a:t>Paediatric settings</a:t>
            </a:r>
            <a:endParaRPr lang="en-GB" sz="2000" b="1" dirty="0"/>
          </a:p>
        </p:txBody>
      </p:sp>
      <p:pic>
        <p:nvPicPr>
          <p:cNvPr id="10" name="Picture 9">
            <a:extLst>
              <a:ext uri="{FF2B5EF4-FFF2-40B4-BE49-F238E27FC236}">
                <a16:creationId xmlns:a16="http://schemas.microsoft.com/office/drawing/2014/main" id="{D69AF777-494A-4F57-AE91-2403070A6A2F}"/>
              </a:ext>
            </a:extLst>
          </p:cNvPr>
          <p:cNvPicPr/>
          <p:nvPr/>
        </p:nvPicPr>
        <p:blipFill rotWithShape="1">
          <a:blip r:embed="rId2" cstate="print">
            <a:extLst>
              <a:ext uri="{28A0092B-C50C-407E-A947-70E740481C1C}">
                <a14:useLocalDpi xmlns:a14="http://schemas.microsoft.com/office/drawing/2010/main" val="0"/>
              </a:ext>
            </a:extLst>
          </a:blip>
          <a:srcRect r="2228"/>
          <a:stretch/>
        </p:blipFill>
        <p:spPr bwMode="auto">
          <a:xfrm>
            <a:off x="343763" y="2744057"/>
            <a:ext cx="2619999" cy="1504315"/>
          </a:xfrm>
          <a:prstGeom prst="rect">
            <a:avLst/>
          </a:prstGeom>
          <a:noFill/>
          <a:ln>
            <a:solidFill>
              <a:schemeClr val="bg2">
                <a:lumMod val="10000"/>
              </a:schemeClr>
            </a:solidFill>
          </a:ln>
          <a:effectLst>
            <a:outerShdw blurRad="50800" dist="38100" dir="2700000" algn="tl" rotWithShape="0">
              <a:prstClr val="black">
                <a:alpha val="40000"/>
              </a:prstClr>
            </a:outerShdw>
          </a:effectLst>
        </p:spPr>
      </p:pic>
      <p:sp>
        <p:nvSpPr>
          <p:cNvPr id="12" name="Text Placeholder 1">
            <a:extLst>
              <a:ext uri="{FF2B5EF4-FFF2-40B4-BE49-F238E27FC236}">
                <a16:creationId xmlns:a16="http://schemas.microsoft.com/office/drawing/2014/main" id="{AC480BD5-493B-4303-8923-4312A2698C05}"/>
              </a:ext>
            </a:extLst>
          </p:cNvPr>
          <p:cNvSpPr txBox="1">
            <a:spLocks/>
          </p:cNvSpPr>
          <p:nvPr/>
        </p:nvSpPr>
        <p:spPr>
          <a:xfrm>
            <a:off x="3626174" y="1113017"/>
            <a:ext cx="3117273" cy="1818799"/>
          </a:xfrm>
          <a:prstGeom prst="rect">
            <a:avLst/>
          </a:prstGeom>
        </p:spPr>
        <p:txBody>
          <a:bodyPr>
            <a:noAutofit/>
          </a:bodyPr>
          <a:lst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bg2">
                    <a:lumMod val="25000"/>
                  </a:schemeClr>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bg2">
                    <a:lumMod val="25000"/>
                  </a:schemeClr>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bg2">
                    <a:lumMod val="25000"/>
                  </a:schemeClr>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bg2">
                    <a:lumMod val="25000"/>
                  </a:schemeClr>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bg2">
                    <a:lumMod val="25000"/>
                  </a:schemeClr>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spcBef>
                <a:spcPts val="0"/>
              </a:spcBef>
              <a:buNone/>
            </a:pPr>
            <a:r>
              <a:rPr lang="en-GB" sz="1400" b="1" dirty="0"/>
              <a:t>Paediatric sepsis podcasts</a:t>
            </a:r>
          </a:p>
          <a:p>
            <a:pPr marL="0" indent="0">
              <a:spcBef>
                <a:spcPts val="0"/>
              </a:spcBef>
              <a:buNone/>
            </a:pPr>
            <a:r>
              <a:rPr lang="en-GB" sz="1400" dirty="0"/>
              <a:t>They explore what sepsis is, the complexities of how to recognise and manage sepsis, what is different about sepsis in children with complex health conditions and offers real-world advice and guidance on how to manage paediatric sepsis.				</a:t>
            </a:r>
          </a:p>
        </p:txBody>
      </p:sp>
      <p:sp>
        <p:nvSpPr>
          <p:cNvPr id="14" name="TextBox 13">
            <a:extLst>
              <a:ext uri="{FF2B5EF4-FFF2-40B4-BE49-F238E27FC236}">
                <a16:creationId xmlns:a16="http://schemas.microsoft.com/office/drawing/2014/main" id="{C623C785-7C75-434A-91A3-1D164AB581FC}"/>
              </a:ext>
            </a:extLst>
          </p:cNvPr>
          <p:cNvSpPr txBox="1"/>
          <p:nvPr/>
        </p:nvSpPr>
        <p:spPr>
          <a:xfrm>
            <a:off x="315793" y="1113017"/>
            <a:ext cx="3300243" cy="1600438"/>
          </a:xfrm>
          <a:prstGeom prst="rect">
            <a:avLst/>
          </a:prstGeom>
          <a:noFill/>
        </p:spPr>
        <p:txBody>
          <a:bodyPr wrap="square">
            <a:spAutoFit/>
          </a:bodyPr>
          <a:lstStyle/>
          <a:p>
            <a:r>
              <a:rPr lang="en-GB" sz="1400" b="1" i="0" dirty="0">
                <a:solidFill>
                  <a:srgbClr val="333333"/>
                </a:solidFill>
                <a:effectLst/>
                <a:latin typeface="Helvetica Neue"/>
              </a:rPr>
              <a:t>Sepsis in Paediatrics e-learning</a:t>
            </a:r>
          </a:p>
          <a:p>
            <a:r>
              <a:rPr lang="en-GB" sz="1400" dirty="0">
                <a:solidFill>
                  <a:schemeClr val="bg2">
                    <a:lumMod val="10000"/>
                  </a:schemeClr>
                </a:solidFill>
              </a:rPr>
              <a:t>Case based guide aimed at supporting clinicians in the recognition and treatment of sepsis in children and involves the stories of three children, their assessment, experiences and treatment</a:t>
            </a:r>
          </a:p>
        </p:txBody>
      </p:sp>
      <p:pic>
        <p:nvPicPr>
          <p:cNvPr id="9" name="Picture 8">
            <a:extLst>
              <a:ext uri="{FF2B5EF4-FFF2-40B4-BE49-F238E27FC236}">
                <a16:creationId xmlns:a16="http://schemas.microsoft.com/office/drawing/2014/main" id="{355A1036-D4E4-4230-8FBF-3878FD36D4B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1486" y="3141612"/>
            <a:ext cx="2044150" cy="1797943"/>
          </a:xfrm>
          <a:prstGeom prst="rect">
            <a:avLst/>
          </a:prstGeom>
          <a:noFill/>
          <a:ln>
            <a:solidFill>
              <a:schemeClr val="bg2">
                <a:lumMod val="10000"/>
              </a:schemeClr>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FDBF9B72-A4E0-4EE9-8458-2ED1DF8EE6B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0354" y="2795306"/>
            <a:ext cx="2453005" cy="1403350"/>
          </a:xfrm>
          <a:prstGeom prst="rect">
            <a:avLst/>
          </a:prstGeom>
          <a:noFill/>
          <a:ln>
            <a:solidFill>
              <a:schemeClr val="bg2">
                <a:lumMod val="1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47420206"/>
      </p:ext>
    </p:extLst>
  </p:cSld>
  <p:clrMapOvr>
    <a:masterClrMapping/>
  </p:clrMapOvr>
</p:sld>
</file>

<file path=ppt/theme/theme1.xml><?xml version="1.0" encoding="utf-8"?>
<a:theme xmlns:a="http://schemas.openxmlformats.org/drawingml/2006/main" name="HEE">
  <a:themeElements>
    <a:clrScheme name="NHS">
      <a:dk1>
        <a:srgbClr val="005EB8"/>
      </a:dk1>
      <a:lt1>
        <a:srgbClr val="FFFFFF"/>
      </a:lt1>
      <a:dk2>
        <a:srgbClr val="0071CE"/>
      </a:dk2>
      <a:lt2>
        <a:srgbClr val="E8EDEE"/>
      </a:lt2>
      <a:accent1>
        <a:srgbClr val="41B6E6"/>
      </a:accent1>
      <a:accent2>
        <a:srgbClr val="00A9CE"/>
      </a:accent2>
      <a:accent3>
        <a:srgbClr val="003087"/>
      </a:accent3>
      <a:accent4>
        <a:srgbClr val="005EB8"/>
      </a:accent4>
      <a:accent5>
        <a:srgbClr val="AE2473"/>
      </a:accent5>
      <a:accent6>
        <a:srgbClr val="78BE2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E" id="{40B58ABE-F0EB-D841-B223-66075CE7CD45}" vid="{7644B2A3-1AD5-8C46-9520-D28DCA799E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5BD4264CB9094CA7944F610D2D7DCA" ma:contentTypeVersion="14" ma:contentTypeDescription="Create a new document." ma:contentTypeScope="" ma:versionID="c92bb787198726262cb709cd74480f08">
  <xsd:schema xmlns:xsd="http://www.w3.org/2001/XMLSchema" xmlns:xs="http://www.w3.org/2001/XMLSchema" xmlns:p="http://schemas.microsoft.com/office/2006/metadata/properties" xmlns:ns2="2279a1a0-7112-41f8-b496-d9a5c3576fb0" xmlns:ns3="95c0be1d-4093-4789-923d-5b0c8c8304dc" targetNamespace="http://schemas.microsoft.com/office/2006/metadata/properties" ma:root="true" ma:fieldsID="895483b15b1a378cc52d8472a66ebf61" ns2:_="" ns3:_="">
    <xsd:import namespace="2279a1a0-7112-41f8-b496-d9a5c3576fb0"/>
    <xsd:import namespace="95c0be1d-4093-4789-923d-5b0c8c8304d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Number_x0020_"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79a1a0-7112-41f8-b496-d9a5c3576f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Number_x0020_" ma:index="16" nillable="true" ma:displayName="Number " ma:format="Dropdown" ma:internalName="Number_x0020_" ma:percentage="FALSE">
      <xsd:simpleType>
        <xsd:restriction base="dms:Number"/>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5c0be1d-4093-4789-923d-5b0c8c8304d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umber_x0020_ xmlns="2279a1a0-7112-41f8-b496-d9a5c3576fb0" xsi:nil="true"/>
  </documentManagement>
</p:properties>
</file>

<file path=customXml/itemProps1.xml><?xml version="1.0" encoding="utf-8"?>
<ds:datastoreItem xmlns:ds="http://schemas.openxmlformats.org/officeDocument/2006/customXml" ds:itemID="{0AF72CE5-DD8D-4E1D-A9E6-FEF3BBB26D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79a1a0-7112-41f8-b496-d9a5c3576fb0"/>
    <ds:schemaRef ds:uri="95c0be1d-4093-4789-923d-5b0c8c8304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7698D54-59FB-4A06-ACD9-AA367A4D77CE}">
  <ds:schemaRefs>
    <ds:schemaRef ds:uri="http://schemas.microsoft.com/sharepoint/v3/contenttype/forms"/>
  </ds:schemaRefs>
</ds:datastoreItem>
</file>

<file path=customXml/itemProps3.xml><?xml version="1.0" encoding="utf-8"?>
<ds:datastoreItem xmlns:ds="http://schemas.openxmlformats.org/officeDocument/2006/customXml" ds:itemID="{1CCD5B01-7641-418C-9DDC-B23BA0B683B6}">
  <ds:schemaRefs>
    <ds:schemaRef ds:uri="http://schemas.microsoft.com/office/2006/metadata/properties"/>
    <ds:schemaRef ds:uri="http://schemas.microsoft.com/office/infopath/2007/PartnerControls"/>
    <ds:schemaRef ds:uri="2279a1a0-7112-41f8-b496-d9a5c3576fb0"/>
  </ds:schemaRefs>
</ds:datastoreItem>
</file>

<file path=docProps/app.xml><?xml version="1.0" encoding="utf-8"?>
<Properties xmlns="http://schemas.openxmlformats.org/officeDocument/2006/extended-properties" xmlns:vt="http://schemas.openxmlformats.org/officeDocument/2006/docPropsVTypes">
  <Template>HEE</Template>
  <TotalTime>880</TotalTime>
  <Words>1603</Words>
  <Application>Microsoft Office PowerPoint</Application>
  <PresentationFormat>Custom</PresentationFormat>
  <Paragraphs>118</Paragraphs>
  <Slides>14</Slides>
  <Notes>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9" baseType="lpstr">
      <vt:lpstr>Arial</vt:lpstr>
      <vt:lpstr>Calibri</vt:lpstr>
      <vt:lpstr>Helvetica Neue</vt:lpstr>
      <vt:lpstr>HEE</vt:lpstr>
      <vt:lpstr>Acrobat Document</vt:lpstr>
      <vt:lpstr>Sepsis Education and Training </vt:lpstr>
      <vt:lpstr>Outline</vt:lpstr>
      <vt:lpstr>What does HEE do?</vt:lpstr>
      <vt:lpstr>HEE Mandate </vt:lpstr>
      <vt:lpstr>Scoping work</vt:lpstr>
      <vt:lpstr>PowerPoint Presentation</vt:lpstr>
      <vt:lpstr>PowerPoint Presentation</vt:lpstr>
      <vt:lpstr>PowerPoint Presentation</vt:lpstr>
      <vt:lpstr>PowerPoint Presentation</vt:lpstr>
      <vt:lpstr>PowerPoint Presentation</vt:lpstr>
      <vt:lpstr>Sepsis Leadership</vt:lpstr>
      <vt:lpstr>Sepsis educational resources </vt:lpstr>
      <vt:lpstr>Deterioration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Studio Whatever</dc:creator>
  <cp:lastModifiedBy>Vanessa Petroni</cp:lastModifiedBy>
  <cp:revision>67</cp:revision>
  <dcterms:created xsi:type="dcterms:W3CDTF">2021-04-06T16:42:50Z</dcterms:created>
  <dcterms:modified xsi:type="dcterms:W3CDTF">2021-06-09T09:26:30Z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0x010100F65BD4264CB9094CA7944F610D2D7DCA</vt:lpwstr>
  </property>
</Properties>
</file>