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22"/>
  </p:notesMasterIdLst>
  <p:handoutMasterIdLst>
    <p:handoutMasterId r:id="rId23"/>
  </p:handoutMasterIdLst>
  <p:sldIdLst>
    <p:sldId id="274" r:id="rId4"/>
    <p:sldId id="257" r:id="rId5"/>
    <p:sldId id="258" r:id="rId6"/>
    <p:sldId id="260" r:id="rId7"/>
    <p:sldId id="259" r:id="rId8"/>
    <p:sldId id="275" r:id="rId9"/>
    <p:sldId id="261" r:id="rId10"/>
    <p:sldId id="262" r:id="rId11"/>
    <p:sldId id="276" r:id="rId12"/>
    <p:sldId id="264" r:id="rId13"/>
    <p:sldId id="265" r:id="rId14"/>
    <p:sldId id="266" r:id="rId15"/>
    <p:sldId id="267" r:id="rId16"/>
    <p:sldId id="268" r:id="rId17"/>
    <p:sldId id="269" r:id="rId18"/>
    <p:sldId id="270" r:id="rId19"/>
    <p:sldId id="272" r:id="rId20"/>
    <p:sldId id="27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Stone" initials="TS" lastIdx="29" clrIdx="0">
    <p:extLst>
      <p:ext uri="{19B8F6BF-5375-455C-9EA6-DF929625EA0E}">
        <p15:presenceInfo xmlns:p15="http://schemas.microsoft.com/office/powerpoint/2012/main" userId="S-1-5-21-3678363727-1580610807-3934050411-3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003087"/>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3" d="100"/>
          <a:sy n="93" d="100"/>
        </p:scale>
        <p:origin x="544"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0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FF7B4-FF90-4833-9D57-56AF579D2F4F}" type="datetimeFigureOut">
              <a:rPr lang="en-GB" smtClean="0"/>
              <a:t>21/01/2021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3C4F0C-61A4-461F-A2A9-CD9F93AD86D4}" type="slidenum">
              <a:rPr lang="en-GB" smtClean="0"/>
              <a:t>‹#›</a:t>
            </a:fld>
            <a:endParaRPr lang="en-GB"/>
          </a:p>
        </p:txBody>
      </p:sp>
    </p:spTree>
    <p:extLst>
      <p:ext uri="{BB962C8B-B14F-4D97-AF65-F5344CB8AC3E}">
        <p14:creationId xmlns:p14="http://schemas.microsoft.com/office/powerpoint/2010/main" val="1815550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D5940-33B3-4D6D-A191-730DCB690D44}" type="datetimeFigureOut">
              <a:rPr lang="en-GB" smtClean="0"/>
              <a:t>21/01/2021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45A09-B763-4311-8588-DDDE64CC6A49}" type="slidenum">
              <a:rPr lang="en-GB" smtClean="0"/>
              <a:t>‹#›</a:t>
            </a:fld>
            <a:endParaRPr lang="en-GB"/>
          </a:p>
        </p:txBody>
      </p:sp>
    </p:spTree>
    <p:extLst>
      <p:ext uri="{BB962C8B-B14F-4D97-AF65-F5344CB8AC3E}">
        <p14:creationId xmlns:p14="http://schemas.microsoft.com/office/powerpoint/2010/main" val="425081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6700" cy="3722687"/>
          </a:xfrm>
        </p:spPr>
      </p:sp>
      <p:sp>
        <p:nvSpPr>
          <p:cNvPr id="3" name="Notes Placeholder 2"/>
          <p:cNvSpPr>
            <a:spLocks noGrp="1"/>
          </p:cNvSpPr>
          <p:nvPr>
            <p:ph type="body" idx="1"/>
          </p:nvPr>
        </p:nvSpPr>
        <p:spPr/>
        <p:txBody>
          <a:bodyPr/>
          <a:lstStyle/>
          <a:p>
            <a:r>
              <a:rPr lang="en-GB" b="1" dirty="0" smtClean="0"/>
              <a:t>Introduce</a:t>
            </a:r>
            <a:r>
              <a:rPr lang="en-GB" b="1" baseline="0" dirty="0" smtClean="0"/>
              <a:t> ourselves </a:t>
            </a:r>
            <a:endParaRPr lang="en-GB" b="1" dirty="0" smtClean="0"/>
          </a:p>
          <a:p>
            <a:endParaRPr lang="en-GB" b="1" dirty="0" smtClean="0"/>
          </a:p>
          <a:p>
            <a:r>
              <a:rPr lang="en-GB" b="1" dirty="0" smtClean="0"/>
              <a:t>State Reason</a:t>
            </a:r>
            <a:r>
              <a:rPr lang="en-GB" dirty="0" smtClean="0"/>
              <a:t> for choice of subject. –</a:t>
            </a:r>
            <a:r>
              <a:rPr lang="en-GB" baseline="0" dirty="0" smtClean="0"/>
              <a:t> Sharing with your our experience of concerns during Covid-19</a:t>
            </a:r>
            <a:endParaRPr lang="en-GB" dirty="0" smtClean="0"/>
          </a:p>
          <a:p>
            <a:endParaRPr lang="en-GB" dirty="0" smtClean="0"/>
          </a:p>
          <a:p>
            <a:r>
              <a:rPr lang="en-GB" b="1" dirty="0" smtClean="0"/>
              <a:t>List</a:t>
            </a:r>
            <a:r>
              <a:rPr lang="en-GB" b="1" baseline="0" dirty="0" smtClean="0"/>
              <a:t> the topics </a:t>
            </a:r>
            <a:r>
              <a:rPr lang="en-GB" b="0" baseline="0" dirty="0" smtClean="0"/>
              <a:t>to be covered</a:t>
            </a:r>
          </a:p>
          <a:p>
            <a:endParaRPr lang="en-GB" baseline="0" dirty="0" smtClean="0"/>
          </a:p>
          <a:p>
            <a:r>
              <a:rPr lang="en-GB" b="1" baseline="0" dirty="0" smtClean="0"/>
              <a:t>Explain </a:t>
            </a:r>
            <a:r>
              <a:rPr lang="en-GB" b="0" baseline="0" dirty="0" smtClean="0"/>
              <a:t>what that means for the audience </a:t>
            </a:r>
            <a:r>
              <a:rPr lang="en-GB" b="1" baseline="0" dirty="0" smtClean="0"/>
              <a:t>in their terms/language not ours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Grant permission </a:t>
            </a:r>
            <a:r>
              <a:rPr lang="en-GB" baseline="0" dirty="0" smtClean="0"/>
              <a:t>to participate in web chat questions? NB: Chat and comments will be visible to all.</a:t>
            </a:r>
          </a:p>
          <a:p>
            <a:endParaRPr lang="en-GB" baseline="0" dirty="0" smtClean="0"/>
          </a:p>
          <a:p>
            <a:r>
              <a:rPr lang="en-GB" b="1" baseline="0" dirty="0" smtClean="0"/>
              <a:t>Tell them how </a:t>
            </a:r>
            <a:r>
              <a:rPr lang="en-GB" baseline="0" dirty="0" smtClean="0"/>
              <a:t>to use the platform/audio off when not speaking/ raise hand for questions </a:t>
            </a:r>
            <a:r>
              <a:rPr lang="en-GB" baseline="0" dirty="0" err="1" smtClean="0"/>
              <a:t>etc</a:t>
            </a:r>
            <a:endParaRPr lang="en-GB" baseline="0" dirty="0" smtClean="0"/>
          </a:p>
          <a:p>
            <a:endParaRPr lang="en-GB" baseline="0" dirty="0" smtClean="0"/>
          </a:p>
          <a:p>
            <a:r>
              <a:rPr lang="en-GB" b="1" baseline="0" dirty="0" smtClean="0"/>
              <a:t>State how they can access/download the slides/product </a:t>
            </a:r>
            <a:r>
              <a:rPr lang="en-GB" baseline="0" dirty="0" smtClean="0"/>
              <a:t>at the end of the webinar/ raise further questions and or receive a one to one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7FAA6-3132-4B70-938F-D12A4604110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04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Our organisational rebrand provided</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 opportunity to build upon the combined strengths of each of our services and better reflect</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our five-year strategy - ‘Delivering fair resolution and learning from harm.’ </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https://resolution.nhs.uk/our-strategy/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All our services</a:t>
            </a:r>
            <a:r>
              <a:rPr lang="en-GB" baseline="0" dirty="0" smtClean="0">
                <a:latin typeface="Arial" panose="020B0604020202020204" pitchFamily="34" charset="0"/>
                <a:cs typeface="Arial" panose="020B0604020202020204" pitchFamily="34" charset="0"/>
              </a:rPr>
              <a:t> are delivered under the banner of </a:t>
            </a:r>
            <a:r>
              <a:rPr lang="en-GB" dirty="0" smtClean="0">
                <a:latin typeface="Arial" panose="020B0604020202020204" pitchFamily="34" charset="0"/>
                <a:cs typeface="Arial" panose="020B0604020202020204" pitchFamily="34" charset="0"/>
              </a:rPr>
              <a:t>NHS Resolution.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They</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are not sub-brands</a:t>
            </a:r>
            <a:r>
              <a:rPr lang="en-GB" baseline="0" dirty="0" smtClean="0">
                <a:latin typeface="Arial" panose="020B0604020202020204" pitchFamily="34" charset="0"/>
                <a:cs typeface="Arial" panose="020B0604020202020204" pitchFamily="34" charset="0"/>
              </a:rPr>
              <a:t> and do not have separate</a:t>
            </a:r>
            <a:r>
              <a:rPr lang="en-GB" dirty="0" smtClean="0">
                <a:latin typeface="Arial" panose="020B0604020202020204" pitchFamily="34" charset="0"/>
                <a:cs typeface="Arial" panose="020B0604020202020204" pitchFamily="34" charset="0"/>
              </a:rPr>
              <a:t> logos or branding</a:t>
            </a: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While people get used to the change, we will make reference to our </a:t>
            </a:r>
            <a:r>
              <a:rPr lang="en-GB" baseline="0" dirty="0" smtClean="0">
                <a:latin typeface="Arial" panose="020B0604020202020204" pitchFamily="34" charset="0"/>
                <a:cs typeface="Arial" panose="020B0604020202020204" pitchFamily="34" charset="0"/>
              </a:rPr>
              <a:t>‘former’ service titles alongside the new names </a:t>
            </a:r>
            <a:r>
              <a:rPr lang="en-GB" dirty="0" smtClean="0">
                <a:latin typeface="Arial" panose="020B0604020202020204" pitchFamily="34" charset="0"/>
                <a:cs typeface="Arial" panose="020B0604020202020204" pitchFamily="34" charset="0"/>
              </a:rPr>
              <a:t>in all our communications until</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April 2019</a:t>
            </a:r>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188C0-3C82-4043-8C9B-A4347136EF8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45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7FAA6-3132-4B70-938F-D12A4604110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16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2400" b="1" dirty="0" smtClean="0">
                <a:solidFill>
                  <a:srgbClr val="425563"/>
                </a:solidFill>
              </a:rPr>
              <a:t>External motivations </a:t>
            </a:r>
            <a:r>
              <a:rPr lang="en-GB" sz="2400" dirty="0" smtClean="0">
                <a:solidFill>
                  <a:srgbClr val="425563"/>
                </a:solidFill>
              </a:rPr>
              <a:t>e.g.</a:t>
            </a:r>
            <a:r>
              <a:rPr lang="en-GB" sz="2400" b="1" dirty="0" smtClean="0">
                <a:solidFill>
                  <a:srgbClr val="425563"/>
                </a:solidFill>
              </a:rPr>
              <a:t> </a:t>
            </a:r>
            <a:r>
              <a:rPr lang="en-GB" sz="2400" dirty="0" smtClean="0">
                <a:solidFill>
                  <a:srgbClr val="425563"/>
                </a:solidFill>
              </a:rPr>
              <a:t>suggestions from NHS staff. </a:t>
            </a:r>
          </a:p>
          <a:p>
            <a:pPr lvl="1"/>
            <a:endParaRPr lang="en-GB" sz="2400" b="1" dirty="0" smtClean="0">
              <a:solidFill>
                <a:srgbClr val="425563"/>
              </a:solidFill>
            </a:endParaRPr>
          </a:p>
          <a:p>
            <a:pPr lvl="1"/>
            <a:r>
              <a:rPr lang="en-GB" sz="2400" b="1" dirty="0" smtClean="0">
                <a:solidFill>
                  <a:srgbClr val="425563"/>
                </a:solidFill>
              </a:rPr>
              <a:t>Personal or ‘intrinsic’ motivations </a:t>
            </a:r>
            <a:r>
              <a:rPr lang="en-GB" sz="2400" dirty="0" smtClean="0">
                <a:solidFill>
                  <a:srgbClr val="425563"/>
                </a:solidFill>
              </a:rPr>
              <a:t>e.g.</a:t>
            </a:r>
            <a:r>
              <a:rPr lang="en-GB" sz="2400" b="1" dirty="0" smtClean="0">
                <a:solidFill>
                  <a:srgbClr val="425563"/>
                </a:solidFill>
              </a:rPr>
              <a:t> </a:t>
            </a:r>
            <a:r>
              <a:rPr lang="en-GB" sz="2400" dirty="0" smtClean="0">
                <a:solidFill>
                  <a:srgbClr val="425563"/>
                </a:solidFill>
              </a:rPr>
              <a:t>wanting to prevent similar things happening to others, wanting to receive an apology, wanting the clinicians involved to be held to account, and financial compensation. Also emotional response (e.g. frustration and anger) brought about by poor incident or complaint handling.</a:t>
            </a:r>
            <a:endParaRPr lang="en-GB" sz="2400" dirty="0">
              <a:solidFill>
                <a:srgbClr val="425563"/>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F8A50A-80E7-4B76-92CA-E12543DD2D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8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E3F87-1C97-4B30-B15D-D718C0F13D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81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186" y="1597819"/>
            <a:ext cx="8490286" cy="110251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330186" y="2914650"/>
            <a:ext cx="64008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1350961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21/01/2021</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40034277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868467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23528"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21/01/2021</a:t>
            </a:fld>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0706457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186" y="1597820"/>
            <a:ext cx="8490286" cy="110251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330186" y="2914650"/>
            <a:ext cx="64008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5298427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3875135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3903172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529"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32604BE-60EE-4C94-86FC-82E9E5364A9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8329910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323528" y="1151335"/>
            <a:ext cx="4173860"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323528" y="1631156"/>
            <a:ext cx="4173860"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151335"/>
            <a:ext cx="4175447"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631156"/>
            <a:ext cx="4175447"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B32604BE-60EE-4C94-86FC-82E9E5364A9A}"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3504002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604BE-60EE-4C94-86FC-82E9E5364A9A}"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7021476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604BE-60EE-4C94-86FC-82E9E5364A9A}"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051257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19988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background - sign off slide">
    <p:spTree>
      <p:nvGrpSpPr>
        <p:cNvPr id="1" name=""/>
        <p:cNvGrpSpPr/>
        <p:nvPr/>
      </p:nvGrpSpPr>
      <p:grpSpPr>
        <a:xfrm>
          <a:off x="0" y="0"/>
          <a:ext cx="0" cy="0"/>
          <a:chOff x="0" y="0"/>
          <a:chExt cx="0" cy="0"/>
        </a:xfrm>
      </p:grpSpPr>
      <p:sp>
        <p:nvSpPr>
          <p:cNvPr id="16" name="Text Placeholder 15"/>
          <p:cNvSpPr>
            <a:spLocks noGrp="1"/>
          </p:cNvSpPr>
          <p:nvPr>
            <p:ph type="body" sz="quarter" idx="14"/>
          </p:nvPr>
        </p:nvSpPr>
        <p:spPr>
          <a:xfrm>
            <a:off x="307033" y="1489566"/>
            <a:ext cx="5334000" cy="735497"/>
          </a:xfrm>
          <a:prstGeom prst="rect">
            <a:avLst/>
          </a:prstGeom>
        </p:spPr>
        <p:txBody>
          <a:bodyPr/>
          <a:lstStyle>
            <a:lvl1pPr marL="0" indent="0">
              <a:buNone/>
              <a:defRPr b="1">
                <a:solidFill>
                  <a:srgbClr val="003087"/>
                </a:solidFill>
              </a:defRPr>
            </a:lvl1pPr>
            <a:lvl2pPr marL="7144" indent="0">
              <a:buNone/>
              <a:tabLst/>
              <a:defRPr sz="2100" b="0">
                <a:solidFill>
                  <a:srgbClr val="003087"/>
                </a:solidFill>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87257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4061374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528"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200151"/>
            <a:ext cx="4172272" cy="3394472"/>
          </a:xfrm>
        </p:spPr>
        <p:txBody>
          <a:bodyPr/>
          <a:lstStyle>
            <a:lvl1pPr>
              <a:buClr>
                <a:srgbClr val="003087"/>
              </a:buClr>
              <a:defRPr sz="2400">
                <a:latin typeface="Arial" panose="020B0604020202020204" pitchFamily="34" charset="0"/>
                <a:cs typeface="Arial" panose="020B0604020202020204" pitchFamily="34" charset="0"/>
              </a:defRPr>
            </a:lvl1pPr>
            <a:lvl2pPr>
              <a:buClr>
                <a:srgbClr val="003087"/>
              </a:buClr>
              <a:defRPr sz="2000">
                <a:latin typeface="Arial" panose="020B0604020202020204" pitchFamily="34" charset="0"/>
                <a:cs typeface="Arial" panose="020B0604020202020204" pitchFamily="34" charset="0"/>
              </a:defRPr>
            </a:lvl2pPr>
            <a:lvl3pPr>
              <a:buClr>
                <a:srgbClr val="003087"/>
              </a:buClr>
              <a:defRPr sz="2000">
                <a:latin typeface="Arial" panose="020B0604020202020204" pitchFamily="34" charset="0"/>
                <a:cs typeface="Arial" panose="020B0604020202020204" pitchFamily="34" charset="0"/>
              </a:defRPr>
            </a:lvl3pPr>
            <a:lvl4pPr>
              <a:buClr>
                <a:srgbClr val="003087"/>
              </a:buClr>
              <a:defRPr sz="2000">
                <a:latin typeface="Arial" panose="020B0604020202020204" pitchFamily="34" charset="0"/>
                <a:cs typeface="Arial" panose="020B0604020202020204" pitchFamily="34" charset="0"/>
              </a:defRPr>
            </a:lvl4pPr>
            <a:lvl5pPr>
              <a:buClr>
                <a:srgbClr val="003087"/>
              </a:buClr>
              <a:defRPr sz="20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32604BE-60EE-4C94-86FC-82E9E5364A9A}" type="datetimeFigureOut">
              <a:rPr lang="en-GB" smtClean="0"/>
              <a:t>21/01/2021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2513172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323528" y="1151335"/>
            <a:ext cx="4173860"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23528" y="1631156"/>
            <a:ext cx="4173860"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175447" cy="479822"/>
          </a:xfrm>
        </p:spPr>
        <p:txBody>
          <a:bodyPr anchor="ct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175447" cy="2963466"/>
          </a:xfrm>
        </p:spPr>
        <p:txBody>
          <a:bodyPr>
            <a:normAutofit/>
          </a:bodyPr>
          <a:lstStyle>
            <a:lvl1pPr>
              <a:buClr>
                <a:srgbClr val="003087"/>
              </a:buClr>
              <a:defRPr sz="2000">
                <a:latin typeface="Arial" panose="020B0604020202020204" pitchFamily="34" charset="0"/>
                <a:cs typeface="Arial" panose="020B0604020202020204" pitchFamily="34" charset="0"/>
              </a:defRPr>
            </a:lvl1pPr>
            <a:lvl2pPr>
              <a:buClr>
                <a:srgbClr val="003087"/>
              </a:buClr>
              <a:defRPr sz="1800">
                <a:latin typeface="Arial" panose="020B0604020202020204" pitchFamily="34" charset="0"/>
                <a:cs typeface="Arial" panose="020B0604020202020204" pitchFamily="34" charset="0"/>
              </a:defRPr>
            </a:lvl2pPr>
            <a:lvl3pPr>
              <a:buClr>
                <a:srgbClr val="003087"/>
              </a:buClr>
              <a:defRPr sz="1600">
                <a:latin typeface="Arial" panose="020B0604020202020204" pitchFamily="34" charset="0"/>
                <a:cs typeface="Arial" panose="020B0604020202020204" pitchFamily="34" charset="0"/>
              </a:defRPr>
            </a:lvl3pPr>
            <a:lvl4pPr>
              <a:buClr>
                <a:srgbClr val="003087"/>
              </a:buClr>
              <a:defRPr sz="1400">
                <a:latin typeface="Arial" panose="020B0604020202020204" pitchFamily="34" charset="0"/>
                <a:cs typeface="Arial" panose="020B0604020202020204" pitchFamily="34" charset="0"/>
              </a:defRPr>
            </a:lvl4pPr>
            <a:lvl5pPr>
              <a:buClr>
                <a:srgbClr val="003087"/>
              </a:buCl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B32604BE-60EE-4C94-86FC-82E9E5364A9A}" type="datetimeFigureOut">
              <a:rPr lang="en-GB" smtClean="0"/>
              <a:t>21/01/2021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273010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2604BE-60EE-4C94-86FC-82E9E5364A9A}" type="datetimeFigureOut">
              <a:rPr lang="en-GB" smtClean="0"/>
              <a:t>21/01/2021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42563339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604BE-60EE-4C94-86FC-82E9E5364A9A}" type="datetimeFigureOut">
              <a:rPr lang="en-GB" smtClean="0"/>
              <a:t>21/01/2021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622984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3252" y="1597819"/>
            <a:ext cx="8507220" cy="1102519"/>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13252" y="2914650"/>
            <a:ext cx="6400800" cy="1314450"/>
          </a:xfr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21/01/2021</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Tree>
    <p:extLst>
      <p:ext uri="{BB962C8B-B14F-4D97-AF65-F5344CB8AC3E}">
        <p14:creationId xmlns:p14="http://schemas.microsoft.com/office/powerpoint/2010/main" val="14603065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B32604BE-60EE-4C94-86FC-82E9E5364A9A}" type="datetimeFigureOut">
              <a:rPr lang="en-GB" smtClean="0"/>
              <a:t>21/01/2021</a:t>
            </a:fld>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48C01933-47BD-4396-AFBF-31BEABCE9233}" type="slidenum">
              <a:rPr lang="en-GB" smtClean="0"/>
              <a:t>‹#›</a:t>
            </a:fld>
            <a:endParaRPr lang="en-GB"/>
          </a:p>
        </p:txBody>
      </p:sp>
      <p:sp>
        <p:nvSpPr>
          <p:cNvPr id="6" name="Text Placeholder 15"/>
          <p:cNvSpPr>
            <a:spLocks noGrp="1"/>
          </p:cNvSpPr>
          <p:nvPr>
            <p:ph type="body" sz="quarter" idx="14"/>
          </p:nvPr>
        </p:nvSpPr>
        <p:spPr>
          <a:xfrm>
            <a:off x="307033" y="1489543"/>
            <a:ext cx="7721351" cy="1028201"/>
          </a:xfrm>
          <a:prstGeom prst="rect">
            <a:avLst/>
          </a:prstGeom>
        </p:spPr>
        <p:txBody>
          <a:bodyPr>
            <a:noAutofit/>
          </a:bodyPr>
          <a:lstStyle>
            <a:lvl1pPr marL="0" indent="0">
              <a:buNone/>
              <a:defRPr sz="3200" b="0">
                <a:solidFill>
                  <a:schemeClr val="bg1"/>
                </a:solidFill>
                <a:latin typeface="Arial" panose="020B0604020202020204" pitchFamily="34" charset="0"/>
                <a:cs typeface="Arial" panose="020B0604020202020204" pitchFamily="34" charset="0"/>
              </a:defRPr>
            </a:lvl1pPr>
            <a:lvl2pPr marL="9525" indent="0">
              <a:buNone/>
              <a:tabLst/>
              <a:defRPr sz="2800" b="0">
                <a:solidFill>
                  <a:schemeClr val="bg1"/>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2700297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21/01/2021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cxnSp>
        <p:nvCxnSpPr>
          <p:cNvPr id="16" name="Straight Connector 15"/>
          <p:cNvCxnSpPr/>
          <p:nvPr userDrawn="1"/>
        </p:nvCxnSpPr>
        <p:spPr>
          <a:xfrm>
            <a:off x="306342" y="893027"/>
            <a:ext cx="8516245" cy="1"/>
          </a:xfrm>
          <a:prstGeom prst="line">
            <a:avLst/>
          </a:prstGeom>
          <a:ln w="25400">
            <a:solidFill>
              <a:srgbClr val="41B6E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rgbClr val="003087"/>
                </a:solidFill>
                <a:latin typeface="Arial" charset="0"/>
                <a:ea typeface="Arial" charset="0"/>
                <a:cs typeface="Arial" charset="0"/>
              </a:rPr>
              <a:t>Advise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Resolve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Learn</a:t>
            </a:r>
          </a:p>
        </p:txBody>
      </p:sp>
      <p:cxnSp>
        <p:nvCxnSpPr>
          <p:cNvPr id="19" name="Straight Connector 18"/>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pPr/>
              <a:t>‹#›</a:t>
            </a:fld>
            <a:endParaRPr lang="en-GB" dirty="0"/>
          </a:p>
        </p:txBody>
      </p:sp>
      <p:pic>
        <p:nvPicPr>
          <p:cNvPr id="23" name="Picture 2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78279" y="267494"/>
            <a:ext cx="1033606" cy="543600"/>
          </a:xfrm>
          <a:prstGeom prst="rect">
            <a:avLst/>
          </a:prstGeom>
        </p:spPr>
      </p:pic>
    </p:spTree>
    <p:extLst>
      <p:ext uri="{BB962C8B-B14F-4D97-AF65-F5344CB8AC3E}">
        <p14:creationId xmlns:p14="http://schemas.microsoft.com/office/powerpoint/2010/main" val="94089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EB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499"/>
            <a:ext cx="6923112" cy="506897"/>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06342" y="1200151"/>
            <a:ext cx="8516245"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21/01/2021</a:t>
            </a:fld>
            <a:endParaRPr lang="en-GB"/>
          </a:p>
        </p:txBody>
      </p:sp>
      <p:sp>
        <p:nvSpPr>
          <p:cNvPr id="2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2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sp>
        <p:nvSpPr>
          <p:cNvPr id="27" name="TextBox 26"/>
          <p:cNvSpPr txBox="1"/>
          <p:nvPr userDrawn="1"/>
        </p:nvSpPr>
        <p:spPr>
          <a:xfrm>
            <a:off x="232609" y="4854091"/>
            <a:ext cx="2269355" cy="276999"/>
          </a:xfrm>
          <a:prstGeom prst="rect">
            <a:avLst/>
          </a:prstGeom>
          <a:noFill/>
          <a:ln>
            <a:noFill/>
          </a:ln>
        </p:spPr>
        <p:txBody>
          <a:bodyPr wrap="square" rtlCol="0">
            <a:spAutoFit/>
          </a:bodyPr>
          <a:lstStyle/>
          <a:p>
            <a:r>
              <a:rPr lang="en-US" sz="1200" dirty="0">
                <a:solidFill>
                  <a:schemeClr val="bg1"/>
                </a:solidFill>
                <a:latin typeface="Arial" charset="0"/>
                <a:ea typeface="Arial" charset="0"/>
                <a:cs typeface="Arial" charset="0"/>
              </a:rPr>
              <a:t>Advise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Resolve</a:t>
            </a:r>
            <a:r>
              <a:rPr lang="en-US" sz="1200" dirty="0">
                <a:solidFill>
                  <a:srgbClr val="003087"/>
                </a:solidFill>
                <a:latin typeface="Arial" charset="0"/>
                <a:ea typeface="Arial" charset="0"/>
                <a:cs typeface="Arial" charset="0"/>
              </a:rPr>
              <a:t>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a:t>
            </a:r>
            <a:r>
              <a:rPr lang="en-US" sz="1200" dirty="0">
                <a:solidFill>
                  <a:schemeClr val="bg1"/>
                </a:solidFill>
                <a:latin typeface="Arial" charset="0"/>
                <a:ea typeface="Arial" charset="0"/>
                <a:cs typeface="Arial" charset="0"/>
              </a:rPr>
              <a:t>Learn</a:t>
            </a:r>
          </a:p>
        </p:txBody>
      </p:sp>
      <p:cxnSp>
        <p:nvCxnSpPr>
          <p:cNvPr id="28" name="Straight Connector 27"/>
          <p:cNvCxnSpPr/>
          <p:nvPr userDrawn="1"/>
        </p:nvCxnSpPr>
        <p:spPr>
          <a:xfrm flipH="1">
            <a:off x="306545" y="4770223"/>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9"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mtClean="0">
                <a:solidFill>
                  <a:schemeClr val="bg1"/>
                </a:solidFill>
              </a:rPr>
              <a:pPr/>
              <a:t>‹#›</a:t>
            </a:fld>
            <a:endParaRPr lang="en-GB" dirty="0">
              <a:solidFill>
                <a:schemeClr val="bg1"/>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69079" y="223370"/>
            <a:ext cx="1033606" cy="543600"/>
          </a:xfrm>
          <a:prstGeom prst="rect">
            <a:avLst/>
          </a:prstGeom>
        </p:spPr>
      </p:pic>
    </p:spTree>
    <p:extLst>
      <p:ext uri="{BB962C8B-B14F-4D97-AF65-F5344CB8AC3E}">
        <p14:creationId xmlns:p14="http://schemas.microsoft.com/office/powerpoint/2010/main" val="278367350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7" r:id="rId3"/>
    <p:sldLayoutId id="2147483662" r:id="rId4"/>
    <p:sldLayoutId id="2147483664" r:id="rId5"/>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341" y="303500"/>
            <a:ext cx="6923112" cy="506897"/>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06343" y="1200151"/>
            <a:ext cx="8516245"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2604BE-60EE-4C94-86FC-82E9E5364A9A}" type="datetimeFigureOut">
              <a:rPr lang="en-GB" smtClean="0"/>
              <a:t>21/01/2021</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933-47BD-4396-AFBF-31BEABCE9233}" type="slidenum">
              <a:rPr lang="en-GB" smtClean="0"/>
              <a:t>‹#›</a:t>
            </a:fld>
            <a:endParaRPr lang="en-GB"/>
          </a:p>
        </p:txBody>
      </p:sp>
      <p:cxnSp>
        <p:nvCxnSpPr>
          <p:cNvPr id="16" name="Straight Connector 15"/>
          <p:cNvCxnSpPr/>
          <p:nvPr userDrawn="1"/>
        </p:nvCxnSpPr>
        <p:spPr>
          <a:xfrm>
            <a:off x="306343" y="893028"/>
            <a:ext cx="8516245" cy="1"/>
          </a:xfrm>
          <a:prstGeom prst="line">
            <a:avLst/>
          </a:prstGeom>
          <a:ln w="25400">
            <a:solidFill>
              <a:srgbClr val="41B6E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32610" y="4854092"/>
            <a:ext cx="2269355" cy="276999"/>
          </a:xfrm>
          <a:prstGeom prst="rect">
            <a:avLst/>
          </a:prstGeom>
          <a:noFill/>
          <a:ln>
            <a:noFill/>
          </a:ln>
        </p:spPr>
        <p:txBody>
          <a:bodyPr wrap="square" rtlCol="0">
            <a:spAutoFit/>
          </a:bodyPr>
          <a:lstStyle/>
          <a:p>
            <a:r>
              <a:rPr lang="en-US" sz="1200" dirty="0">
                <a:solidFill>
                  <a:srgbClr val="003087"/>
                </a:solidFill>
                <a:latin typeface="Arial" charset="0"/>
                <a:ea typeface="Arial" charset="0"/>
                <a:cs typeface="Arial" charset="0"/>
              </a:rPr>
              <a:t>Advise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Resolve </a:t>
            </a:r>
            <a:r>
              <a:rPr lang="en-US" sz="1200" dirty="0">
                <a:solidFill>
                  <a:srgbClr val="00A291"/>
                </a:solidFill>
                <a:latin typeface="Arial" charset="0"/>
                <a:ea typeface="Arial" charset="0"/>
                <a:cs typeface="Arial" charset="0"/>
              </a:rPr>
              <a:t>/</a:t>
            </a:r>
            <a:r>
              <a:rPr lang="en-US" sz="1200" dirty="0">
                <a:solidFill>
                  <a:srgbClr val="003087"/>
                </a:solidFill>
                <a:latin typeface="Arial" charset="0"/>
                <a:ea typeface="Arial" charset="0"/>
                <a:cs typeface="Arial" charset="0"/>
              </a:rPr>
              <a:t> Learn</a:t>
            </a:r>
          </a:p>
        </p:txBody>
      </p:sp>
      <p:cxnSp>
        <p:nvCxnSpPr>
          <p:cNvPr id="19" name="Straight Connector 18"/>
          <p:cNvCxnSpPr/>
          <p:nvPr userDrawn="1"/>
        </p:nvCxnSpPr>
        <p:spPr>
          <a:xfrm flipH="1">
            <a:off x="306546" y="4770224"/>
            <a:ext cx="8549707" cy="4953"/>
          </a:xfrm>
          <a:prstGeom prst="line">
            <a:avLst/>
          </a:prstGeom>
          <a:ln w="127000">
            <a:solidFill>
              <a:srgbClr val="41B6E6"/>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8632273" y="4828419"/>
            <a:ext cx="499110" cy="273844"/>
          </a:xfrm>
          <a:prstGeom prst="rect">
            <a:avLst/>
          </a:prstGeom>
          <a:ln>
            <a:noFill/>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453970-A3B0-4983-B149-25FA5DF36C17}" type="slidenum">
              <a:rPr lang="en-GB" sz="1200" smtClean="0"/>
              <a:pPr/>
              <a:t>‹#›</a:t>
            </a:fld>
            <a:endParaRPr lang="en-GB" sz="1200" dirty="0"/>
          </a:p>
        </p:txBody>
      </p:sp>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8280" y="267494"/>
            <a:ext cx="1033606" cy="543600"/>
          </a:xfrm>
          <a:prstGeom prst="rect">
            <a:avLst/>
          </a:prstGeom>
        </p:spPr>
      </p:pic>
    </p:spTree>
    <p:extLst>
      <p:ext uri="{BB962C8B-B14F-4D97-AF65-F5344CB8AC3E}">
        <p14:creationId xmlns:p14="http://schemas.microsoft.com/office/powerpoint/2010/main" val="24348957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txStyles>
    <p:titleStyle>
      <a:lvl1pPr algn="l" defTabSz="914378" rtl="0" eaLnBrk="1" latinLnBrk="0" hangingPunct="1">
        <a:spcBef>
          <a:spcPct val="0"/>
        </a:spcBef>
        <a:buNone/>
        <a:defRPr sz="3200" kern="1200">
          <a:solidFill>
            <a:srgbClr val="003087"/>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Michele.golden@resolution.nhs.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3" t="35226" r="14311"/>
          <a:stretch/>
        </p:blipFill>
        <p:spPr>
          <a:xfrm>
            <a:off x="-36512" y="-20538"/>
            <a:ext cx="9180512" cy="5164038"/>
          </a:xfrm>
          <a:prstGeom prst="rect">
            <a:avLst/>
          </a:prstGeom>
        </p:spPr>
      </p:pic>
      <p:sp>
        <p:nvSpPr>
          <p:cNvPr id="4" name="Rectangle 3"/>
          <p:cNvSpPr/>
          <p:nvPr/>
        </p:nvSpPr>
        <p:spPr>
          <a:xfrm>
            <a:off x="323529" y="1059582"/>
            <a:ext cx="5061356" cy="1200329"/>
          </a:xfrm>
          <a:prstGeom prst="rect">
            <a:avLst/>
          </a:prstGeom>
          <a:solidFill>
            <a:srgbClr val="43B6E6">
              <a:alpha val="0"/>
            </a:srgbClr>
          </a:solidFill>
        </p:spPr>
        <p:txBody>
          <a:bodyPr wrap="square" anchor="ctr">
            <a:spAutoFit/>
          </a:bodyPr>
          <a:lstStyle/>
          <a:p>
            <a:pPr defTabSz="914378">
              <a:defRPr/>
            </a:pPr>
            <a:r>
              <a:rPr lang="en-GB" sz="2400" dirty="0" smtClean="0">
                <a:solidFill>
                  <a:srgbClr val="425563"/>
                </a:solidFill>
                <a:latin typeface="Arial" panose="020B0604020202020204" pitchFamily="34" charset="0"/>
                <a:cs typeface="Arial" panose="020B0604020202020204" pitchFamily="34" charset="0"/>
              </a:rPr>
              <a:t>Michele Golden</a:t>
            </a:r>
          </a:p>
          <a:p>
            <a:pPr defTabSz="914378">
              <a:defRPr/>
            </a:pPr>
            <a:r>
              <a:rPr lang="en-GB" sz="2400" dirty="0" smtClean="0">
                <a:solidFill>
                  <a:srgbClr val="425563"/>
                </a:solidFill>
                <a:latin typeface="Arial" panose="020B0604020202020204" pitchFamily="34" charset="0"/>
                <a:cs typeface="Arial" panose="020B0604020202020204" pitchFamily="34" charset="0"/>
              </a:rPr>
              <a:t>Deputy Director of Safety and Learning</a:t>
            </a:r>
            <a:endParaRPr lang="en-GB" sz="2400" dirty="0">
              <a:solidFill>
                <a:srgbClr val="425563"/>
              </a:solidFill>
              <a:latin typeface="Arial" panose="020B0604020202020204" pitchFamily="34" charset="0"/>
              <a:cs typeface="Arial" panose="020B0604020202020204" pitchFamily="34" charset="0"/>
            </a:endParaRPr>
          </a:p>
        </p:txBody>
      </p:sp>
      <p:sp>
        <p:nvSpPr>
          <p:cNvPr id="8" name="TextBox 7"/>
          <p:cNvSpPr txBox="1"/>
          <p:nvPr/>
        </p:nvSpPr>
        <p:spPr>
          <a:xfrm>
            <a:off x="323529" y="377529"/>
            <a:ext cx="7272808" cy="584775"/>
          </a:xfrm>
          <a:prstGeom prst="rect">
            <a:avLst/>
          </a:prstGeom>
          <a:solidFill>
            <a:srgbClr val="425563">
              <a:alpha val="0"/>
            </a:srgbClr>
          </a:solidFill>
        </p:spPr>
        <p:txBody>
          <a:bodyPr wrap="square" rtlCol="0">
            <a:spAutoFit/>
          </a:bodyPr>
          <a:lstStyle/>
          <a:p>
            <a:pPr defTabSz="914378"/>
            <a:r>
              <a:rPr lang="en-GB" sz="3200" dirty="0" smtClean="0">
                <a:solidFill>
                  <a:srgbClr val="425563"/>
                </a:solidFill>
                <a:latin typeface="Arial" panose="020B0604020202020204" pitchFamily="34" charset="0"/>
                <a:cs typeface="Arial" panose="020B0604020202020204" pitchFamily="34" charset="0"/>
              </a:rPr>
              <a:t>Improving practice in early resolution</a:t>
            </a:r>
            <a:endParaRPr lang="en-GB" sz="3200" dirty="0">
              <a:solidFill>
                <a:srgbClr val="425563"/>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3574" y="267494"/>
            <a:ext cx="1016898" cy="536310"/>
          </a:xfrm>
          <a:prstGeom prst="rect">
            <a:avLst/>
          </a:prstGeom>
        </p:spPr>
      </p:pic>
    </p:spTree>
    <p:extLst>
      <p:ext uri="{BB962C8B-B14F-4D97-AF65-F5344CB8AC3E}">
        <p14:creationId xmlns:p14="http://schemas.microsoft.com/office/powerpoint/2010/main" val="2694062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619128" y="987725"/>
            <a:ext cx="6899276" cy="500137"/>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p>
            <a:pPr marL="257157" indent="-257157" defTabSz="685800">
              <a:buFont typeface="Arial" panose="020B0604020202020204" pitchFamily="34" charset="0"/>
              <a:buChar char="•"/>
              <a:defRPr/>
            </a:pPr>
            <a:endParaRPr lang="en-GB" sz="3000" dirty="0">
              <a:solidFill>
                <a:srgbClr val="536876"/>
              </a:solidFill>
              <a:latin typeface="Arial"/>
              <a:ea typeface="Arial"/>
              <a:cs typeface="Aria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306" y="1087719"/>
            <a:ext cx="2331296" cy="3285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0840" y="1087721"/>
            <a:ext cx="2381262" cy="3350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393" y="2528022"/>
            <a:ext cx="1414691" cy="20035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2382" y="2543284"/>
            <a:ext cx="1381115" cy="19730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idx="4294967295"/>
          </p:nvPr>
        </p:nvSpPr>
        <p:spPr>
          <a:xfrm>
            <a:off x="467544" y="303213"/>
            <a:ext cx="6923088" cy="506412"/>
          </a:xfrm>
          <a:prstGeom prst="rect">
            <a:avLst/>
          </a:prstGeom>
        </p:spPr>
        <p:txBody>
          <a:bodyPr/>
          <a:lstStyle/>
          <a:p>
            <a:r>
              <a:rPr lang="en-GB" sz="2400" dirty="0"/>
              <a:t>Clinical lens to claims data</a:t>
            </a:r>
          </a:p>
        </p:txBody>
      </p:sp>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5820" y="3397208"/>
            <a:ext cx="2293144" cy="12930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1490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benefits of mediation</a:t>
            </a:r>
            <a:endParaRPr lang="en-GB" dirty="0"/>
          </a:p>
        </p:txBody>
      </p:sp>
      <p:sp>
        <p:nvSpPr>
          <p:cNvPr id="3" name="Content Placeholder 2"/>
          <p:cNvSpPr>
            <a:spLocks noGrp="1"/>
          </p:cNvSpPr>
          <p:nvPr>
            <p:ph idx="1"/>
          </p:nvPr>
        </p:nvSpPr>
        <p:spPr>
          <a:xfrm>
            <a:off x="306341" y="1059582"/>
            <a:ext cx="8516245" cy="3394472"/>
          </a:xfrm>
        </p:spPr>
        <p:txBody>
          <a:bodyPr>
            <a:normAutofit/>
          </a:bodyPr>
          <a:lstStyle/>
          <a:p>
            <a:pPr>
              <a:spcBef>
                <a:spcPts val="600"/>
              </a:spcBef>
              <a:spcAft>
                <a:spcPts val="600"/>
              </a:spcAft>
            </a:pPr>
            <a:r>
              <a:rPr lang="en-GB" dirty="0"/>
              <a:t>Mediation normally takes one day and is flexible in terms of when and where it can take place. </a:t>
            </a:r>
          </a:p>
          <a:p>
            <a:pPr>
              <a:spcBef>
                <a:spcPts val="600"/>
              </a:spcBef>
              <a:spcAft>
                <a:spcPts val="600"/>
              </a:spcAft>
            </a:pPr>
            <a:r>
              <a:rPr lang="en-GB" dirty="0"/>
              <a:t>A party is free to leave the mediation if they wish and the mediation may end up with no settlement for other reasons. </a:t>
            </a:r>
          </a:p>
          <a:p>
            <a:pPr>
              <a:spcBef>
                <a:spcPts val="600"/>
              </a:spcBef>
              <a:spcAft>
                <a:spcPts val="600"/>
              </a:spcAft>
            </a:pPr>
            <a:r>
              <a:rPr lang="en-GB" dirty="0"/>
              <a:t>About 75% of mediations result in a satisfactory outcome, often within a single day.</a:t>
            </a:r>
          </a:p>
          <a:p>
            <a:pPr marL="0" indent="0">
              <a:buNone/>
            </a:pPr>
            <a:endParaRPr lang="en-GB" dirty="0"/>
          </a:p>
        </p:txBody>
      </p:sp>
    </p:spTree>
    <p:extLst>
      <p:ext uri="{BB962C8B-B14F-4D97-AF65-F5344CB8AC3E}">
        <p14:creationId xmlns:p14="http://schemas.microsoft.com/office/powerpoint/2010/main" val="342025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Cases suitable for mediation</a:t>
            </a:r>
            <a:endParaRPr lang="en-GB" dirty="0"/>
          </a:p>
        </p:txBody>
      </p:sp>
      <p:sp>
        <p:nvSpPr>
          <p:cNvPr id="3" name="Content Placeholder 2"/>
          <p:cNvSpPr>
            <a:spLocks noGrp="1"/>
          </p:cNvSpPr>
          <p:nvPr>
            <p:ph idx="1"/>
          </p:nvPr>
        </p:nvSpPr>
        <p:spPr/>
        <p:txBody>
          <a:bodyPr>
            <a:normAutofit fontScale="92500"/>
          </a:bodyPr>
          <a:lstStyle/>
          <a:p>
            <a:pPr lvl="0">
              <a:spcBef>
                <a:spcPts val="600"/>
              </a:spcBef>
              <a:spcAft>
                <a:spcPts val="600"/>
              </a:spcAft>
            </a:pPr>
            <a:r>
              <a:rPr lang="en-GB" dirty="0" smtClean="0">
                <a:solidFill>
                  <a:prstClr val="black"/>
                </a:solidFill>
              </a:rPr>
              <a:t>Cases </a:t>
            </a:r>
            <a:r>
              <a:rPr lang="en-GB" dirty="0">
                <a:solidFill>
                  <a:prstClr val="black"/>
                </a:solidFill>
              </a:rPr>
              <a:t>where the claimant is seeking a response other than a financial </a:t>
            </a:r>
            <a:r>
              <a:rPr lang="en-GB" dirty="0" smtClean="0">
                <a:solidFill>
                  <a:prstClr val="black"/>
                </a:solidFill>
              </a:rPr>
              <a:t>award</a:t>
            </a:r>
          </a:p>
          <a:p>
            <a:pPr lvl="0">
              <a:spcBef>
                <a:spcPts val="600"/>
              </a:spcBef>
              <a:spcAft>
                <a:spcPts val="600"/>
              </a:spcAft>
            </a:pPr>
            <a:r>
              <a:rPr lang="en-GB" dirty="0" smtClean="0">
                <a:solidFill>
                  <a:prstClr val="black"/>
                </a:solidFill>
              </a:rPr>
              <a:t>Cases </a:t>
            </a:r>
            <a:r>
              <a:rPr lang="en-GB" dirty="0">
                <a:solidFill>
                  <a:prstClr val="black"/>
                </a:solidFill>
              </a:rPr>
              <a:t>involving highly emotional, complex or sensitive </a:t>
            </a:r>
            <a:r>
              <a:rPr lang="en-GB" dirty="0" smtClean="0">
                <a:solidFill>
                  <a:prstClr val="black"/>
                </a:solidFill>
              </a:rPr>
              <a:t>issues</a:t>
            </a:r>
          </a:p>
          <a:p>
            <a:pPr lvl="0">
              <a:spcBef>
                <a:spcPts val="600"/>
              </a:spcBef>
              <a:spcAft>
                <a:spcPts val="600"/>
              </a:spcAft>
            </a:pPr>
            <a:r>
              <a:rPr lang="en-GB" dirty="0" smtClean="0"/>
              <a:t>Cases </a:t>
            </a:r>
            <a:r>
              <a:rPr lang="en-GB" dirty="0"/>
              <a:t>involving Litigants in </a:t>
            </a:r>
            <a:r>
              <a:rPr lang="en-GB" dirty="0" smtClean="0"/>
              <a:t>Person</a:t>
            </a:r>
          </a:p>
          <a:p>
            <a:pPr lvl="0">
              <a:spcBef>
                <a:spcPts val="600"/>
              </a:spcBef>
              <a:spcAft>
                <a:spcPts val="600"/>
              </a:spcAft>
            </a:pPr>
            <a:r>
              <a:rPr lang="en-GB" dirty="0" smtClean="0"/>
              <a:t>Cases </a:t>
            </a:r>
            <a:r>
              <a:rPr lang="en-GB" dirty="0"/>
              <a:t>where the costs significantly outweigh any potential award of </a:t>
            </a:r>
            <a:r>
              <a:rPr lang="en-GB" dirty="0" smtClean="0"/>
              <a:t>damages</a:t>
            </a:r>
            <a:endParaRPr lang="en-GB" dirty="0"/>
          </a:p>
          <a:p>
            <a:pPr lvl="0">
              <a:spcBef>
                <a:spcPts val="600"/>
              </a:spcBef>
              <a:spcAft>
                <a:spcPts val="600"/>
              </a:spcAft>
            </a:pPr>
            <a:r>
              <a:rPr lang="en-GB" dirty="0" smtClean="0">
                <a:solidFill>
                  <a:prstClr val="black"/>
                </a:solidFill>
              </a:rPr>
              <a:t>Cases </a:t>
            </a:r>
            <a:r>
              <a:rPr lang="en-GB" dirty="0">
                <a:solidFill>
                  <a:prstClr val="black"/>
                </a:solidFill>
              </a:rPr>
              <a:t>can be agreed for mediation at any </a:t>
            </a:r>
            <a:r>
              <a:rPr lang="en-GB" dirty="0" smtClean="0">
                <a:solidFill>
                  <a:prstClr val="black"/>
                </a:solidFill>
              </a:rPr>
              <a:t>stage</a:t>
            </a:r>
            <a:endParaRPr lang="en-GB" dirty="0">
              <a:solidFill>
                <a:prstClr val="black"/>
              </a:solidFill>
            </a:endParaRPr>
          </a:p>
          <a:p>
            <a:pPr marL="0" indent="0">
              <a:buNone/>
            </a:pPr>
            <a:endParaRPr lang="en-GB" dirty="0"/>
          </a:p>
        </p:txBody>
      </p:sp>
    </p:spTree>
    <p:extLst>
      <p:ext uri="{BB962C8B-B14F-4D97-AF65-F5344CB8AC3E}">
        <p14:creationId xmlns:p14="http://schemas.microsoft.com/office/powerpoint/2010/main" val="421574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Mediation costs</a:t>
            </a:r>
            <a:endParaRPr lang="en-GB" dirty="0"/>
          </a:p>
        </p:txBody>
      </p:sp>
      <p:sp>
        <p:nvSpPr>
          <p:cNvPr id="3" name="Content Placeholder 2"/>
          <p:cNvSpPr>
            <a:spLocks noGrp="1"/>
          </p:cNvSpPr>
          <p:nvPr>
            <p:ph idx="1"/>
          </p:nvPr>
        </p:nvSpPr>
        <p:spPr>
          <a:xfrm>
            <a:off x="306341" y="1059582"/>
            <a:ext cx="8516245" cy="3531839"/>
          </a:xfrm>
        </p:spPr>
        <p:txBody>
          <a:bodyPr>
            <a:normAutofit fontScale="55000" lnSpcReduction="20000"/>
          </a:bodyPr>
          <a:lstStyle/>
          <a:p>
            <a:pPr marL="0" lvl="0" indent="0">
              <a:spcBef>
                <a:spcPts val="1200"/>
              </a:spcBef>
              <a:spcAft>
                <a:spcPts val="600"/>
              </a:spcAft>
              <a:buClr>
                <a:srgbClr val="005EB8"/>
              </a:buClr>
              <a:buNone/>
            </a:pPr>
            <a:r>
              <a:rPr lang="en-GB" sz="3300" b="1" dirty="0">
                <a:solidFill>
                  <a:prstClr val="black"/>
                </a:solidFill>
              </a:rPr>
              <a:t>We pay mediation costs in the following cases:</a:t>
            </a:r>
          </a:p>
          <a:p>
            <a:pPr>
              <a:spcBef>
                <a:spcPts val="600"/>
              </a:spcBef>
              <a:spcAft>
                <a:spcPts val="600"/>
              </a:spcAft>
              <a:buSzPct val="83000"/>
            </a:pPr>
            <a:r>
              <a:rPr lang="en-GB" sz="3300" dirty="0">
                <a:solidFill>
                  <a:prstClr val="black"/>
                </a:solidFill>
              </a:rPr>
              <a:t>w</a:t>
            </a:r>
            <a:r>
              <a:rPr lang="en-GB" sz="3300" dirty="0" smtClean="0">
                <a:solidFill>
                  <a:prstClr val="black"/>
                </a:solidFill>
              </a:rPr>
              <a:t>here </a:t>
            </a:r>
            <a:r>
              <a:rPr lang="en-GB" sz="3300" dirty="0">
                <a:solidFill>
                  <a:prstClr val="black"/>
                </a:solidFill>
              </a:rPr>
              <a:t>liability is admitted in full;</a:t>
            </a:r>
          </a:p>
          <a:p>
            <a:pPr>
              <a:spcBef>
                <a:spcPts val="600"/>
              </a:spcBef>
              <a:spcAft>
                <a:spcPts val="600"/>
              </a:spcAft>
              <a:buSzPct val="83000"/>
            </a:pPr>
            <a:r>
              <a:rPr lang="en-GB" sz="3300" dirty="0">
                <a:solidFill>
                  <a:prstClr val="black"/>
                </a:solidFill>
              </a:rPr>
              <a:t>p</a:t>
            </a:r>
            <a:r>
              <a:rPr lang="en-GB" sz="3300" dirty="0" smtClean="0">
                <a:solidFill>
                  <a:prstClr val="black"/>
                </a:solidFill>
              </a:rPr>
              <a:t>artial </a:t>
            </a:r>
            <a:r>
              <a:rPr lang="en-GB" sz="3300" dirty="0">
                <a:solidFill>
                  <a:prstClr val="black"/>
                </a:solidFill>
              </a:rPr>
              <a:t>admissions have been made and/or it is the intention to settle the case;</a:t>
            </a:r>
          </a:p>
          <a:p>
            <a:pPr>
              <a:spcBef>
                <a:spcPts val="600"/>
              </a:spcBef>
              <a:spcAft>
                <a:spcPts val="600"/>
              </a:spcAft>
              <a:buSzPct val="83000"/>
            </a:pPr>
            <a:r>
              <a:rPr lang="en-GB" sz="3300" dirty="0">
                <a:solidFill>
                  <a:prstClr val="black"/>
                </a:solidFill>
              </a:rPr>
              <a:t>t</a:t>
            </a:r>
            <a:r>
              <a:rPr lang="en-GB" sz="3300" dirty="0" smtClean="0">
                <a:solidFill>
                  <a:prstClr val="black"/>
                </a:solidFill>
              </a:rPr>
              <a:t>he </a:t>
            </a:r>
            <a:r>
              <a:rPr lang="en-GB" sz="3300" dirty="0">
                <a:solidFill>
                  <a:prstClr val="black"/>
                </a:solidFill>
              </a:rPr>
              <a:t>claimant is unrepresented;</a:t>
            </a:r>
          </a:p>
          <a:p>
            <a:pPr>
              <a:spcBef>
                <a:spcPts val="600"/>
              </a:spcBef>
              <a:spcAft>
                <a:spcPts val="600"/>
              </a:spcAft>
              <a:buSzPct val="83000"/>
            </a:pPr>
            <a:r>
              <a:rPr lang="en-GB" sz="3300" dirty="0">
                <a:solidFill>
                  <a:prstClr val="black"/>
                </a:solidFill>
              </a:rPr>
              <a:t>i</a:t>
            </a:r>
            <a:r>
              <a:rPr lang="en-GB" sz="3300" dirty="0" smtClean="0">
                <a:solidFill>
                  <a:prstClr val="black"/>
                </a:solidFill>
              </a:rPr>
              <a:t>n </a:t>
            </a:r>
            <a:r>
              <a:rPr lang="en-GB" sz="3300" dirty="0">
                <a:solidFill>
                  <a:prstClr val="black"/>
                </a:solidFill>
              </a:rPr>
              <a:t>other cases the cost is split </a:t>
            </a:r>
            <a:r>
              <a:rPr lang="en-GB" sz="3300" dirty="0" smtClean="0">
                <a:solidFill>
                  <a:prstClr val="black"/>
                </a:solidFill>
              </a:rPr>
              <a:t>equally</a:t>
            </a:r>
            <a:r>
              <a:rPr lang="en-GB" sz="3300" dirty="0">
                <a:solidFill>
                  <a:prstClr val="black"/>
                </a:solidFill>
              </a:rPr>
              <a:t>.</a:t>
            </a:r>
          </a:p>
          <a:p>
            <a:pPr marL="0" indent="0">
              <a:spcBef>
                <a:spcPts val="600"/>
              </a:spcBef>
              <a:spcAft>
                <a:spcPts val="600"/>
              </a:spcAft>
              <a:buSzPct val="83000"/>
              <a:buNone/>
            </a:pPr>
            <a:r>
              <a:rPr lang="en-GB" sz="3300" dirty="0"/>
              <a:t>In the majority of cases, barristers are not required, which tends to lead to more open discussions; </a:t>
            </a:r>
          </a:p>
          <a:p>
            <a:pPr marL="0" indent="0">
              <a:spcBef>
                <a:spcPts val="600"/>
              </a:spcBef>
              <a:spcAft>
                <a:spcPts val="600"/>
              </a:spcAft>
              <a:buSzPct val="83000"/>
              <a:buNone/>
            </a:pPr>
            <a:r>
              <a:rPr lang="en-GB" sz="3300" dirty="0"/>
              <a:t>It is very important that a member of staff from the </a:t>
            </a:r>
            <a:r>
              <a:rPr lang="en-GB" sz="3300" dirty="0" smtClean="0"/>
              <a:t>trust attends. </a:t>
            </a:r>
            <a:r>
              <a:rPr lang="en-GB" sz="3300" dirty="0"/>
              <a:t>it seems to help the negotiations if the </a:t>
            </a:r>
            <a:r>
              <a:rPr lang="en-GB" sz="3300" dirty="0" smtClean="0"/>
              <a:t>claimant </a:t>
            </a:r>
            <a:r>
              <a:rPr lang="en-GB" sz="3300" dirty="0"/>
              <a:t>can see that the </a:t>
            </a:r>
            <a:r>
              <a:rPr lang="en-GB" sz="3300" dirty="0" smtClean="0"/>
              <a:t>trust has </a:t>
            </a:r>
            <a:r>
              <a:rPr lang="en-GB" sz="3300" dirty="0"/>
              <a:t>taken their case seriously.</a:t>
            </a:r>
          </a:p>
          <a:p>
            <a:endParaRPr lang="en-GB" dirty="0"/>
          </a:p>
        </p:txBody>
      </p:sp>
    </p:spTree>
    <p:extLst>
      <p:ext uri="{BB962C8B-B14F-4D97-AF65-F5344CB8AC3E}">
        <p14:creationId xmlns:p14="http://schemas.microsoft.com/office/powerpoint/2010/main" val="270586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Court action</a:t>
            </a:r>
            <a:endParaRPr lang="en-GB" dirty="0"/>
          </a:p>
        </p:txBody>
      </p:sp>
      <p:sp>
        <p:nvSpPr>
          <p:cNvPr id="3" name="Content Placeholder 2"/>
          <p:cNvSpPr>
            <a:spLocks noGrp="1"/>
          </p:cNvSpPr>
          <p:nvPr>
            <p:ph idx="1"/>
          </p:nvPr>
        </p:nvSpPr>
        <p:spPr>
          <a:xfrm>
            <a:off x="306341" y="1059582"/>
            <a:ext cx="8516245" cy="3394472"/>
          </a:xfrm>
        </p:spPr>
        <p:txBody>
          <a:bodyPr>
            <a:normAutofit fontScale="92500"/>
          </a:bodyPr>
          <a:lstStyle/>
          <a:p>
            <a:pPr>
              <a:spcBef>
                <a:spcPts val="600"/>
              </a:spcBef>
              <a:spcAft>
                <a:spcPts val="600"/>
              </a:spcAft>
            </a:pPr>
            <a:r>
              <a:rPr lang="en-GB" dirty="0"/>
              <a:t>Very few cases get to </a:t>
            </a:r>
            <a:r>
              <a:rPr lang="en-GB" dirty="0" smtClean="0"/>
              <a:t>Trial. There </a:t>
            </a:r>
            <a:r>
              <a:rPr lang="en-GB" dirty="0"/>
              <a:t>are many reasons for this:</a:t>
            </a:r>
          </a:p>
          <a:p>
            <a:pPr lvl="1">
              <a:spcBef>
                <a:spcPts val="600"/>
              </a:spcBef>
              <a:spcAft>
                <a:spcPts val="600"/>
              </a:spcAft>
            </a:pPr>
            <a:r>
              <a:rPr lang="en-GB" b="1" dirty="0"/>
              <a:t>Time</a:t>
            </a:r>
            <a:r>
              <a:rPr lang="en-GB" dirty="0"/>
              <a:t> - </a:t>
            </a:r>
            <a:r>
              <a:rPr lang="en-GB" dirty="0" smtClean="0"/>
              <a:t>the </a:t>
            </a:r>
            <a:r>
              <a:rPr lang="en-GB" dirty="0"/>
              <a:t>c</a:t>
            </a:r>
            <a:r>
              <a:rPr lang="en-GB" dirty="0" smtClean="0"/>
              <a:t>laimant </a:t>
            </a:r>
            <a:r>
              <a:rPr lang="en-GB" dirty="0"/>
              <a:t>has three years from the date of the incident occurring or their date of knowledge of this, to settle the claim or issue </a:t>
            </a:r>
            <a:r>
              <a:rPr lang="en-GB" dirty="0" smtClean="0"/>
              <a:t>court </a:t>
            </a:r>
            <a:r>
              <a:rPr lang="en-GB" dirty="0"/>
              <a:t>proceedings. This can be extended.</a:t>
            </a:r>
          </a:p>
          <a:p>
            <a:pPr lvl="1">
              <a:spcBef>
                <a:spcPts val="600"/>
              </a:spcBef>
              <a:spcAft>
                <a:spcPts val="600"/>
              </a:spcAft>
            </a:pPr>
            <a:r>
              <a:rPr lang="en-GB" b="1" dirty="0"/>
              <a:t>Liability dispute </a:t>
            </a:r>
            <a:r>
              <a:rPr lang="en-GB" dirty="0"/>
              <a:t>- </a:t>
            </a:r>
            <a:r>
              <a:rPr lang="en-GB" dirty="0" smtClean="0"/>
              <a:t>often </a:t>
            </a:r>
            <a:r>
              <a:rPr lang="en-GB" dirty="0"/>
              <a:t>at an early stage the experts cannot agree whether there was a breach of duty, and so both parties are advised that they have a strong case. If this cannot be resolved by negotiation, proceedings may follow, and it often won’t be until the experts have to meet (as ordered by the </a:t>
            </a:r>
            <a:r>
              <a:rPr lang="en-GB" dirty="0" smtClean="0"/>
              <a:t>court</a:t>
            </a:r>
            <a:r>
              <a:rPr lang="en-GB" dirty="0"/>
              <a:t>) that some agreement is reached.</a:t>
            </a:r>
          </a:p>
          <a:p>
            <a:endParaRPr lang="en-GB" dirty="0"/>
          </a:p>
        </p:txBody>
      </p:sp>
    </p:spTree>
    <p:extLst>
      <p:ext uri="{BB962C8B-B14F-4D97-AF65-F5344CB8AC3E}">
        <p14:creationId xmlns:p14="http://schemas.microsoft.com/office/powerpoint/2010/main" val="34127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306341" y="1131590"/>
            <a:ext cx="8516245" cy="3394472"/>
          </a:xfrm>
        </p:spPr>
        <p:txBody>
          <a:bodyPr>
            <a:normAutofit lnSpcReduction="10000"/>
          </a:bodyPr>
          <a:lstStyle/>
          <a:p>
            <a:pPr lvl="1">
              <a:spcBef>
                <a:spcPts val="600"/>
              </a:spcBef>
              <a:spcAft>
                <a:spcPts val="600"/>
              </a:spcAft>
            </a:pPr>
            <a:r>
              <a:rPr lang="en-GB" b="1" dirty="0"/>
              <a:t>Dispute as to the </a:t>
            </a:r>
            <a:r>
              <a:rPr lang="en-GB" b="1" dirty="0" smtClean="0"/>
              <a:t>value </a:t>
            </a:r>
            <a:r>
              <a:rPr lang="en-GB" b="1" dirty="0"/>
              <a:t>of a </a:t>
            </a:r>
            <a:r>
              <a:rPr lang="en-GB" b="1" dirty="0" smtClean="0"/>
              <a:t>claim </a:t>
            </a:r>
            <a:r>
              <a:rPr lang="en-GB" dirty="0"/>
              <a:t>– in the same way, it may be that each side has their own views on the extent of damage caused, which become entrenched. These are the cases that really should be mediated before </a:t>
            </a:r>
            <a:r>
              <a:rPr lang="en-GB" dirty="0" smtClean="0"/>
              <a:t>court action.</a:t>
            </a:r>
            <a:endParaRPr lang="en-GB" dirty="0"/>
          </a:p>
          <a:p>
            <a:pPr>
              <a:spcBef>
                <a:spcPts val="600"/>
              </a:spcBef>
              <a:spcAft>
                <a:spcPts val="600"/>
              </a:spcAft>
            </a:pPr>
            <a:r>
              <a:rPr lang="en-GB" dirty="0"/>
              <a:t>The need for the </a:t>
            </a:r>
            <a:r>
              <a:rPr lang="en-GB" dirty="0" smtClean="0"/>
              <a:t>court </a:t>
            </a:r>
            <a:r>
              <a:rPr lang="en-GB" dirty="0"/>
              <a:t>to approve an award for a child or an adult </a:t>
            </a:r>
            <a:r>
              <a:rPr lang="en-GB" dirty="0" smtClean="0"/>
              <a:t>with </a:t>
            </a:r>
            <a:r>
              <a:rPr lang="en-GB" dirty="0"/>
              <a:t>a disability.</a:t>
            </a:r>
          </a:p>
          <a:p>
            <a:pPr>
              <a:spcBef>
                <a:spcPts val="600"/>
              </a:spcBef>
              <a:spcAft>
                <a:spcPts val="600"/>
              </a:spcAft>
            </a:pPr>
            <a:r>
              <a:rPr lang="en-GB" dirty="0"/>
              <a:t>We are more than happy to take a case to trial, if we believe that we have a good prospect of success, or where we need to test an important point of law. </a:t>
            </a:r>
          </a:p>
          <a:p>
            <a:endParaRPr lang="en-GB" dirty="0"/>
          </a:p>
        </p:txBody>
      </p:sp>
    </p:spTree>
    <p:extLst>
      <p:ext uri="{BB962C8B-B14F-4D97-AF65-F5344CB8AC3E}">
        <p14:creationId xmlns:p14="http://schemas.microsoft.com/office/powerpoint/2010/main" val="306803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way forward</a:t>
            </a:r>
            <a:endParaRPr lang="en-GB" dirty="0"/>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GB" dirty="0"/>
              <a:t>We are currently looking at how many cases have </a:t>
            </a:r>
            <a:r>
              <a:rPr lang="en-GB" dirty="0" smtClean="0"/>
              <a:t>court </a:t>
            </a:r>
            <a:r>
              <a:rPr lang="en-GB" dirty="0"/>
              <a:t>proceedings issued, and the reasons why. </a:t>
            </a:r>
          </a:p>
          <a:p>
            <a:pPr>
              <a:spcBef>
                <a:spcPts val="600"/>
              </a:spcBef>
              <a:spcAft>
                <a:spcPts val="600"/>
              </a:spcAft>
            </a:pPr>
            <a:r>
              <a:rPr lang="en-GB" dirty="0"/>
              <a:t>It is hoped that we can create a reputation in the </a:t>
            </a:r>
            <a:r>
              <a:rPr lang="en-GB" dirty="0" smtClean="0"/>
              <a:t>claimant </a:t>
            </a:r>
            <a:r>
              <a:rPr lang="en-GB" dirty="0"/>
              <a:t>lobby that when we indicate we will take a case to </a:t>
            </a:r>
            <a:r>
              <a:rPr lang="en-GB" dirty="0" smtClean="0"/>
              <a:t>trial</a:t>
            </a:r>
            <a:r>
              <a:rPr lang="en-GB" dirty="0"/>
              <a:t>, we mean it.</a:t>
            </a:r>
          </a:p>
          <a:p>
            <a:pPr>
              <a:spcBef>
                <a:spcPts val="600"/>
              </a:spcBef>
              <a:spcAft>
                <a:spcPts val="600"/>
              </a:spcAft>
            </a:pPr>
            <a:r>
              <a:rPr lang="en-GB" dirty="0"/>
              <a:t>To create this reputation, we also need to demonstrate that where a genuine claim is presented, we will make early admissions and settlement offers. </a:t>
            </a:r>
          </a:p>
          <a:p>
            <a:endParaRPr lang="en-GB" dirty="0"/>
          </a:p>
        </p:txBody>
      </p:sp>
    </p:spTree>
    <p:extLst>
      <p:ext uri="{BB962C8B-B14F-4D97-AF65-F5344CB8AC3E}">
        <p14:creationId xmlns:p14="http://schemas.microsoft.com/office/powerpoint/2010/main" val="309678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Drivers - why do people claim?</a:t>
            </a:r>
          </a:p>
        </p:txBody>
      </p:sp>
      <p:sp>
        <p:nvSpPr>
          <p:cNvPr id="3" name="Content Placeholder 2"/>
          <p:cNvSpPr>
            <a:spLocks noGrp="1"/>
          </p:cNvSpPr>
          <p:nvPr>
            <p:ph sz="half" idx="1"/>
          </p:nvPr>
        </p:nvSpPr>
        <p:spPr>
          <a:xfrm>
            <a:off x="323528" y="1200151"/>
            <a:ext cx="5904656" cy="3394472"/>
          </a:xfrm>
        </p:spPr>
        <p:txBody>
          <a:bodyPr>
            <a:noAutofit/>
          </a:bodyPr>
          <a:lstStyle/>
          <a:p>
            <a:pPr marL="0" indent="0">
              <a:spcBef>
                <a:spcPts val="600"/>
              </a:spcBef>
              <a:spcAft>
                <a:spcPts val="600"/>
              </a:spcAft>
              <a:buNone/>
            </a:pPr>
            <a:r>
              <a:rPr lang="en-GB" sz="1600" dirty="0">
                <a:latin typeface="Arial"/>
                <a:ea typeface="Arial"/>
                <a:cs typeface="Arial"/>
                <a:sym typeface="Helvetica Light"/>
              </a:rPr>
              <a:t>Key conclusions from surveying 728 past claimants include:</a:t>
            </a:r>
          </a:p>
          <a:p>
            <a:pPr lvl="0">
              <a:spcBef>
                <a:spcPts val="600"/>
              </a:spcBef>
              <a:spcAft>
                <a:spcPts val="600"/>
              </a:spcAft>
            </a:pPr>
            <a:r>
              <a:rPr lang="en-GB" sz="1600" dirty="0">
                <a:latin typeface="Arial"/>
                <a:ea typeface="Arial"/>
                <a:cs typeface="Arial"/>
                <a:sym typeface="Helvetica Light"/>
              </a:rPr>
              <a:t>Reactions of NHS staff </a:t>
            </a:r>
            <a:r>
              <a:rPr lang="en-GB" sz="1600" dirty="0" smtClean="0">
                <a:latin typeface="Arial"/>
                <a:ea typeface="Arial"/>
                <a:cs typeface="Arial"/>
                <a:sym typeface="Helvetica Light"/>
              </a:rPr>
              <a:t>…were </a:t>
            </a:r>
            <a:r>
              <a:rPr lang="en-GB" sz="1600" dirty="0">
                <a:latin typeface="Arial"/>
                <a:ea typeface="Arial"/>
                <a:cs typeface="Arial"/>
                <a:sym typeface="Helvetica Light"/>
              </a:rPr>
              <a:t>generally considered inadequate</a:t>
            </a:r>
          </a:p>
          <a:p>
            <a:pPr lvl="0">
              <a:spcBef>
                <a:spcPts val="600"/>
              </a:spcBef>
              <a:spcAft>
                <a:spcPts val="600"/>
              </a:spcAft>
            </a:pPr>
            <a:r>
              <a:rPr lang="en-GB" sz="1600" dirty="0">
                <a:latin typeface="Arial"/>
                <a:ea typeface="Arial"/>
                <a:cs typeface="Arial"/>
                <a:sym typeface="Helvetica Light"/>
              </a:rPr>
              <a:t>The majority </a:t>
            </a:r>
            <a:r>
              <a:rPr lang="en-GB" sz="1600" dirty="0" smtClean="0">
                <a:latin typeface="Arial"/>
                <a:ea typeface="Arial"/>
                <a:cs typeface="Arial"/>
                <a:sym typeface="Helvetica Light"/>
              </a:rPr>
              <a:t>…were </a:t>
            </a:r>
            <a:r>
              <a:rPr lang="en-GB" sz="1600" dirty="0">
                <a:latin typeface="Arial"/>
                <a:ea typeface="Arial"/>
                <a:cs typeface="Arial"/>
                <a:sym typeface="Helvetica Light"/>
              </a:rPr>
              <a:t>not satisfied with the NHS complaints’ handling process</a:t>
            </a:r>
          </a:p>
          <a:p>
            <a:pPr lvl="0">
              <a:spcBef>
                <a:spcPts val="600"/>
              </a:spcBef>
              <a:spcAft>
                <a:spcPts val="600"/>
              </a:spcAft>
            </a:pPr>
            <a:r>
              <a:rPr lang="en-GB" sz="1600" dirty="0">
                <a:latin typeface="Arial"/>
                <a:ea typeface="Arial"/>
                <a:cs typeface="Arial"/>
                <a:sym typeface="Helvetica Light"/>
              </a:rPr>
              <a:t>A major external motivation to claim was suggestions from NHS </a:t>
            </a:r>
            <a:r>
              <a:rPr lang="en-GB" sz="1600" dirty="0" smtClean="0">
                <a:latin typeface="Arial"/>
                <a:ea typeface="Arial"/>
                <a:cs typeface="Arial"/>
                <a:sym typeface="Helvetica Light"/>
              </a:rPr>
              <a:t>staff</a:t>
            </a:r>
          </a:p>
          <a:p>
            <a:pPr lvl="1">
              <a:spcBef>
                <a:spcPts val="600"/>
              </a:spcBef>
              <a:spcAft>
                <a:spcPts val="600"/>
              </a:spcAft>
            </a:pPr>
            <a:r>
              <a:rPr lang="en-GB" sz="1600" b="1" dirty="0"/>
              <a:t>External motivations </a:t>
            </a:r>
            <a:r>
              <a:rPr lang="en-GB" sz="1600" dirty="0"/>
              <a:t>e.g.</a:t>
            </a:r>
            <a:r>
              <a:rPr lang="en-GB" sz="1600" b="1" dirty="0"/>
              <a:t> </a:t>
            </a:r>
            <a:r>
              <a:rPr lang="en-GB" sz="1600" dirty="0"/>
              <a:t>suggestions from NHS staff. </a:t>
            </a:r>
          </a:p>
          <a:p>
            <a:pPr lvl="1">
              <a:spcBef>
                <a:spcPts val="600"/>
              </a:spcBef>
              <a:spcAft>
                <a:spcPts val="600"/>
              </a:spcAft>
            </a:pPr>
            <a:r>
              <a:rPr lang="en-GB" sz="1600" b="1" dirty="0"/>
              <a:t>Personal or ‘intrinsic’ </a:t>
            </a:r>
            <a:r>
              <a:rPr lang="en-GB" sz="1600" b="1" dirty="0" smtClean="0"/>
              <a:t>motivations</a:t>
            </a:r>
            <a:endParaRPr lang="en-GB" sz="1600" dirty="0">
              <a:latin typeface="Arial"/>
              <a:ea typeface="Arial"/>
              <a:cs typeface="Arial"/>
              <a:sym typeface="Helvetica Ligh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1977"/>
          <a:stretch/>
        </p:blipFill>
        <p:spPr>
          <a:xfrm>
            <a:off x="6323012" y="1119993"/>
            <a:ext cx="2442389" cy="3395973"/>
          </a:xfrm>
          <a:prstGeom prst="rect">
            <a:avLst/>
          </a:prstGeom>
          <a:ln w="6350">
            <a:solidFill>
              <a:schemeClr val="tx1"/>
            </a:solidFill>
          </a:ln>
          <a:effectLst/>
        </p:spPr>
      </p:pic>
    </p:spTree>
    <p:extLst>
      <p:ext uri="{BB962C8B-B14F-4D97-AF65-F5344CB8AC3E}">
        <p14:creationId xmlns:p14="http://schemas.microsoft.com/office/powerpoint/2010/main" val="18785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95536" y="1131590"/>
            <a:ext cx="8153400" cy="1223962"/>
          </a:xfrm>
        </p:spPr>
        <p:txBody>
          <a:bodyPr>
            <a:normAutofit fontScale="77500" lnSpcReduction="20000"/>
          </a:bodyPr>
          <a:lstStyle/>
          <a:p>
            <a:endParaRPr lang="en-GB" dirty="0" smtClean="0"/>
          </a:p>
          <a:p>
            <a:pPr marL="0" indent="0">
              <a:buNone/>
            </a:pPr>
            <a:r>
              <a:rPr lang="en-GB" sz="3600" dirty="0" smtClean="0"/>
              <a:t>Thank you</a:t>
            </a:r>
          </a:p>
          <a:p>
            <a:pPr marL="0" indent="0">
              <a:buNone/>
            </a:pPr>
            <a:r>
              <a:rPr lang="en-GB" sz="3600" smtClean="0">
                <a:hlinkClick r:id="rId3"/>
              </a:rPr>
              <a:t>Michele.golden@resolution.nhs.uk</a:t>
            </a:r>
            <a:endParaRPr lang="en-GB" sz="3600" dirty="0" smtClean="0"/>
          </a:p>
        </p:txBody>
      </p:sp>
      <p:sp>
        <p:nvSpPr>
          <p:cNvPr id="4" name="TextBox 3"/>
          <p:cNvSpPr txBox="1"/>
          <p:nvPr/>
        </p:nvSpPr>
        <p:spPr>
          <a:xfrm>
            <a:off x="395536" y="3579862"/>
            <a:ext cx="3816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solution.nhs.uk</a:t>
            </a:r>
            <a:endParaRPr kumimoji="0" lang="en-US"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48391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kern="0" dirty="0">
                <a:latin typeface="Arial"/>
                <a:ea typeface="Arial"/>
                <a:cs typeface="Arial"/>
              </a:rPr>
              <a:t>Our purpose is to provide expertise to the NHS on resolving concerns fairly, share learning for improvement and preserve resources for patient </a:t>
            </a:r>
            <a:r>
              <a:rPr lang="en-GB" kern="0" dirty="0" smtClean="0">
                <a:latin typeface="Arial"/>
                <a:ea typeface="Arial"/>
                <a:cs typeface="Arial"/>
              </a:rPr>
              <a:t>care</a:t>
            </a:r>
            <a:endParaRPr lang="en-GB" kern="0" dirty="0">
              <a:latin typeface="Arial"/>
              <a:ea typeface="Arial"/>
              <a:cs typeface="Arial"/>
            </a:endParaRPr>
          </a:p>
        </p:txBody>
      </p:sp>
    </p:spTree>
    <p:extLst>
      <p:ext uri="{BB962C8B-B14F-4D97-AF65-F5344CB8AC3E}">
        <p14:creationId xmlns:p14="http://schemas.microsoft.com/office/powerpoint/2010/main" val="3796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NHS</a:t>
            </a:r>
            <a:r>
              <a:rPr lang="en-GB" sz="2700" dirty="0"/>
              <a:t> </a:t>
            </a:r>
            <a:r>
              <a:rPr lang="en-GB" sz="2400" dirty="0"/>
              <a:t>Resolution</a:t>
            </a:r>
          </a:p>
        </p:txBody>
      </p:sp>
      <p:sp>
        <p:nvSpPr>
          <p:cNvPr id="4" name="Rectangle 3"/>
          <p:cNvSpPr/>
          <p:nvPr/>
        </p:nvSpPr>
        <p:spPr>
          <a:xfrm>
            <a:off x="1817696" y="2427735"/>
            <a:ext cx="6912767"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257175" lvl="1" indent="-257175" defTabSz="685800">
              <a:spcBef>
                <a:spcPts val="900"/>
              </a:spcBef>
              <a:spcAft>
                <a:spcPts val="900"/>
              </a:spcAft>
              <a:buClr>
                <a:srgbClr val="003087"/>
              </a:buClr>
              <a:buFont typeface="Arial" panose="020B0604020202020204" pitchFamily="34" charset="0"/>
              <a:buChar char="•"/>
              <a:defRPr/>
            </a:pPr>
            <a:r>
              <a:rPr lang="en-GB" b="1" kern="0" dirty="0">
                <a:solidFill>
                  <a:srgbClr val="231F20"/>
                </a:solidFill>
                <a:latin typeface="Arial"/>
                <a:ea typeface="Arial"/>
                <a:cs typeface="Arial"/>
              </a:rPr>
              <a:t>Claims Management: </a:t>
            </a:r>
            <a:r>
              <a:rPr lang="en-GB" kern="0" dirty="0">
                <a:solidFill>
                  <a:srgbClr val="231F20"/>
                </a:solidFill>
                <a:latin typeface="Arial"/>
                <a:ea typeface="Arial"/>
                <a:cs typeface="Arial"/>
              </a:rPr>
              <a:t>providing indemnity schemes to the NHS in England and resolving claims for compensation fairly.</a:t>
            </a:r>
          </a:p>
          <a:p>
            <a:pPr marL="257175" lvl="1" indent="-257175" defTabSz="685800">
              <a:spcBef>
                <a:spcPts val="900"/>
              </a:spcBef>
              <a:spcAft>
                <a:spcPts val="900"/>
              </a:spcAft>
              <a:buClr>
                <a:srgbClr val="003087"/>
              </a:buClr>
              <a:buFont typeface="Arial" panose="020B0604020202020204" pitchFamily="34" charset="0"/>
              <a:buChar char="•"/>
              <a:defRPr/>
            </a:pPr>
            <a:r>
              <a:rPr lang="en-GB" b="1" kern="0" dirty="0">
                <a:solidFill>
                  <a:srgbClr val="231F20"/>
                </a:solidFill>
                <a:latin typeface="Arial"/>
                <a:ea typeface="Arial"/>
                <a:cs typeface="Arial"/>
              </a:rPr>
              <a:t>Practitioner Performance Advice </a:t>
            </a:r>
            <a:r>
              <a:rPr lang="en-GB" kern="0" dirty="0">
                <a:solidFill>
                  <a:srgbClr val="231F20"/>
                </a:solidFill>
                <a:latin typeface="Arial"/>
                <a:ea typeface="Arial"/>
                <a:cs typeface="Arial"/>
              </a:rPr>
              <a:t>(formerly NCAS): supporting the resolution of performance concerns of individual doctors, dentists and pharmacists.</a:t>
            </a:r>
          </a:p>
          <a:p>
            <a:pPr marL="257175" lvl="1" indent="-257175" defTabSz="685800">
              <a:spcBef>
                <a:spcPts val="900"/>
              </a:spcBef>
              <a:spcAft>
                <a:spcPts val="900"/>
              </a:spcAft>
              <a:buClr>
                <a:srgbClr val="003087"/>
              </a:buClr>
              <a:buFont typeface="Arial" panose="020B0604020202020204" pitchFamily="34" charset="0"/>
              <a:buChar char="•"/>
              <a:defRPr/>
            </a:pPr>
            <a:r>
              <a:rPr lang="en-GB" b="1" kern="0" dirty="0">
                <a:solidFill>
                  <a:srgbClr val="231F20"/>
                </a:solidFill>
                <a:latin typeface="Arial"/>
                <a:ea typeface="Arial"/>
                <a:cs typeface="Arial"/>
              </a:rPr>
              <a:t>Primary Care Appeals </a:t>
            </a:r>
            <a:r>
              <a:rPr lang="en-GB" kern="0" dirty="0">
                <a:solidFill>
                  <a:srgbClr val="231F20"/>
                </a:solidFill>
                <a:latin typeface="Arial"/>
                <a:ea typeface="Arial"/>
                <a:cs typeface="Arial"/>
              </a:rPr>
              <a:t>(formerly FHSAU): ensuring the prompt and fair resolution of appeals and disputes between NHS England and primary care providers.</a:t>
            </a:r>
          </a:p>
          <a:p>
            <a:pPr marL="257175" lvl="1" indent="-257175" defTabSz="685800">
              <a:spcBef>
                <a:spcPts val="900"/>
              </a:spcBef>
              <a:spcAft>
                <a:spcPts val="900"/>
              </a:spcAft>
              <a:buClr>
                <a:srgbClr val="003087"/>
              </a:buClr>
              <a:buFont typeface="Arial" panose="020B0604020202020204" pitchFamily="34" charset="0"/>
              <a:buChar char="•"/>
              <a:defRPr/>
            </a:pPr>
            <a:r>
              <a:rPr lang="en-GB" b="1" kern="0" dirty="0">
                <a:solidFill>
                  <a:srgbClr val="231F20"/>
                </a:solidFill>
                <a:latin typeface="Arial"/>
                <a:ea typeface="Arial"/>
                <a:cs typeface="Arial"/>
              </a:rPr>
              <a:t>Safety and Learning: </a:t>
            </a:r>
            <a:r>
              <a:rPr lang="en-GB" kern="0" dirty="0">
                <a:solidFill>
                  <a:srgbClr val="231F20"/>
                </a:solidFill>
                <a:latin typeface="Arial"/>
                <a:ea typeface="Arial"/>
                <a:cs typeface="Arial"/>
              </a:rPr>
              <a:t>helping to make the NHS a safer place by learning from harm and sharing best practice to reduce future risk.</a:t>
            </a:r>
          </a:p>
        </p:txBody>
      </p:sp>
      <p:sp>
        <p:nvSpPr>
          <p:cNvPr id="7" name="Rectangle 6"/>
          <p:cNvSpPr/>
          <p:nvPr/>
        </p:nvSpPr>
        <p:spPr>
          <a:xfrm>
            <a:off x="1489805" y="4031804"/>
            <a:ext cx="5498527"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342884" lvl="1" defTabSz="685766">
              <a:defRPr/>
            </a:pPr>
            <a:endParaRPr lang="en-GB" dirty="0">
              <a:solidFill>
                <a:srgbClr val="425563"/>
              </a:solidFill>
              <a:latin typeface="Arial" panose="020B0604020202020204" pitchFamily="34" charset="0"/>
              <a:cs typeface="Arial" panose="020B0604020202020204" pitchFamily="34" charset="0"/>
            </a:endParaRPr>
          </a:p>
        </p:txBody>
      </p:sp>
      <p:sp>
        <p:nvSpPr>
          <p:cNvPr id="9" name="Rounded Rectangle 8"/>
          <p:cNvSpPr/>
          <p:nvPr/>
        </p:nvSpPr>
        <p:spPr>
          <a:xfrm>
            <a:off x="306341" y="1016944"/>
            <a:ext cx="1275093" cy="1620180"/>
          </a:xfrm>
          <a:prstGeom prst="roundRect">
            <a:avLst/>
          </a:prstGeom>
          <a:solidFill>
            <a:srgbClr val="005EB8"/>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66">
              <a:defRPr/>
            </a:pPr>
            <a:r>
              <a:rPr lang="en-GB" sz="2100" b="1" dirty="0">
                <a:solidFill>
                  <a:prstClr val="white"/>
                </a:solidFill>
                <a:latin typeface="Arial" panose="020B0604020202020204" pitchFamily="34" charset="0"/>
                <a:cs typeface="Arial" panose="020B0604020202020204" pitchFamily="34" charset="0"/>
              </a:rPr>
              <a:t>April 2017 </a:t>
            </a:r>
          </a:p>
          <a:p>
            <a:pPr defTabSz="685766">
              <a:defRPr/>
            </a:pPr>
            <a:endParaRPr lang="en-GB" sz="1041" b="1" dirty="0">
              <a:solidFill>
                <a:prstClr val="white"/>
              </a:solidFill>
              <a:latin typeface="Arial" panose="020B0604020202020204" pitchFamily="34" charset="0"/>
              <a:cs typeface="Arial" panose="020B0604020202020204" pitchFamily="34" charset="0"/>
            </a:endParaRPr>
          </a:p>
          <a:p>
            <a:pPr defTabSz="685766">
              <a:defRPr/>
            </a:pPr>
            <a:r>
              <a:rPr lang="en-GB" sz="1500" dirty="0">
                <a:solidFill>
                  <a:prstClr val="white"/>
                </a:solidFill>
                <a:latin typeface="Arial" panose="020B0604020202020204" pitchFamily="34" charset="0"/>
                <a:cs typeface="Arial" panose="020B0604020202020204" pitchFamily="34" charset="0"/>
              </a:rPr>
              <a:t>we became NHS Resolution</a:t>
            </a:r>
          </a:p>
        </p:txBody>
      </p:sp>
      <p:sp>
        <p:nvSpPr>
          <p:cNvPr id="18" name="Rounded Rectangle 17"/>
          <p:cNvSpPr/>
          <p:nvPr/>
        </p:nvSpPr>
        <p:spPr>
          <a:xfrm>
            <a:off x="321224" y="2818202"/>
            <a:ext cx="1275093" cy="1620180"/>
          </a:xfrm>
          <a:prstGeom prst="roundRect">
            <a:avLst/>
          </a:prstGeom>
          <a:solidFill>
            <a:srgbClr val="005EB8"/>
          </a:solid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66">
              <a:defRPr/>
            </a:pPr>
            <a:r>
              <a:rPr lang="en-GB" sz="2100" b="1" dirty="0">
                <a:solidFill>
                  <a:prstClr val="white"/>
                </a:solidFill>
                <a:latin typeface="Arial" panose="020B0604020202020204" pitchFamily="34" charset="0"/>
                <a:cs typeface="Arial" panose="020B0604020202020204" pitchFamily="34" charset="0"/>
              </a:rPr>
              <a:t>July 2018 </a:t>
            </a:r>
          </a:p>
          <a:p>
            <a:pPr defTabSz="685766">
              <a:defRPr/>
            </a:pPr>
            <a:endParaRPr lang="en-GB" sz="600" dirty="0">
              <a:solidFill>
                <a:prstClr val="white"/>
              </a:solidFill>
              <a:latin typeface="Arial" panose="020B0604020202020204" pitchFamily="34" charset="0"/>
              <a:cs typeface="Arial" panose="020B0604020202020204" pitchFamily="34" charset="0"/>
            </a:endParaRPr>
          </a:p>
          <a:p>
            <a:pPr defTabSz="685766">
              <a:defRPr/>
            </a:pPr>
            <a:r>
              <a:rPr lang="en-GB" sz="1500" dirty="0">
                <a:solidFill>
                  <a:prstClr val="white"/>
                </a:solidFill>
                <a:latin typeface="Arial" panose="020B0604020202020204" pitchFamily="34" charset="0"/>
                <a:cs typeface="Arial" panose="020B0604020202020204" pitchFamily="34" charset="0"/>
              </a:rPr>
              <a:t>we updated our service names</a:t>
            </a:r>
          </a:p>
        </p:txBody>
      </p:sp>
    </p:spTree>
    <p:extLst>
      <p:ext uri="{BB962C8B-B14F-4D97-AF65-F5344CB8AC3E}">
        <p14:creationId xmlns:p14="http://schemas.microsoft.com/office/powerpoint/2010/main" val="1751218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Our priorities</a:t>
            </a:r>
          </a:p>
        </p:txBody>
      </p:sp>
      <p:sp>
        <p:nvSpPr>
          <p:cNvPr id="3" name="Content Placeholder 2"/>
          <p:cNvSpPr>
            <a:spLocks noGrp="1"/>
          </p:cNvSpPr>
          <p:nvPr>
            <p:ph idx="1"/>
          </p:nvPr>
        </p:nvSpPr>
        <p:spPr/>
        <p:txBody>
          <a:bodyPr/>
          <a:lstStyle/>
          <a:p>
            <a:pPr marL="0" indent="0">
              <a:buNone/>
            </a:pPr>
            <a:r>
              <a:rPr lang="en-GB" sz="1800" kern="0" dirty="0">
                <a:solidFill>
                  <a:srgbClr val="231F20"/>
                </a:solidFill>
                <a:latin typeface="Arial"/>
                <a:ea typeface="Arial"/>
                <a:cs typeface="Arial"/>
              </a:rPr>
              <a:t>We have four priorities, which will drive our strategy for the next five years:</a:t>
            </a:r>
          </a:p>
          <a:p>
            <a:endParaRPr lang="en-GB" dirty="0"/>
          </a:p>
        </p:txBody>
      </p:sp>
      <p:pic>
        <p:nvPicPr>
          <p:cNvPr id="4" name="Picture 3"/>
          <p:cNvPicPr>
            <a:picLocks noChangeAspect="1"/>
          </p:cNvPicPr>
          <p:nvPr/>
        </p:nvPicPr>
        <p:blipFill>
          <a:blip r:embed="rId2"/>
          <a:stretch>
            <a:fillRect/>
          </a:stretch>
        </p:blipFill>
        <p:spPr>
          <a:xfrm>
            <a:off x="658771" y="1813874"/>
            <a:ext cx="7610408" cy="2403000"/>
          </a:xfrm>
          <a:prstGeom prst="rect">
            <a:avLst/>
          </a:prstGeom>
        </p:spPr>
      </p:pic>
    </p:spTree>
    <p:extLst>
      <p:ext uri="{BB962C8B-B14F-4D97-AF65-F5344CB8AC3E}">
        <p14:creationId xmlns:p14="http://schemas.microsoft.com/office/powerpoint/2010/main" val="145325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environment </a:t>
            </a:r>
            <a:r>
              <a:rPr lang="en-GB" sz="2400" dirty="0" smtClean="0"/>
              <a:t>we operate in</a:t>
            </a:r>
            <a:r>
              <a:rPr lang="en-GB" sz="2400" dirty="0"/>
              <a:t>…</a:t>
            </a:r>
          </a:p>
        </p:txBody>
      </p:sp>
      <p:sp>
        <p:nvSpPr>
          <p:cNvPr id="3" name="Content Placeholder 2"/>
          <p:cNvSpPr>
            <a:spLocks noGrp="1"/>
          </p:cNvSpPr>
          <p:nvPr>
            <p:ph idx="1"/>
          </p:nvPr>
        </p:nvSpPr>
        <p:spPr/>
        <p:txBody>
          <a:bodyPr>
            <a:normAutofit fontScale="92500" lnSpcReduction="20000"/>
          </a:bodyPr>
          <a:lstStyle/>
          <a:p>
            <a:pPr>
              <a:spcBef>
                <a:spcPts val="900"/>
              </a:spcBef>
              <a:spcAft>
                <a:spcPts val="900"/>
              </a:spcAft>
            </a:pPr>
            <a:r>
              <a:rPr lang="en-US" altLang="en-US" kern="0" dirty="0">
                <a:solidFill>
                  <a:srgbClr val="231F20"/>
                </a:solidFill>
                <a:latin typeface="Arial"/>
                <a:ea typeface="Arial"/>
                <a:cs typeface="Arial"/>
              </a:rPr>
              <a:t>Operating between the health service and civil justice </a:t>
            </a:r>
            <a:r>
              <a:rPr lang="en-US" altLang="en-US" kern="0" dirty="0" smtClean="0">
                <a:solidFill>
                  <a:srgbClr val="231F20"/>
                </a:solidFill>
                <a:latin typeface="Arial"/>
                <a:ea typeface="Arial"/>
                <a:cs typeface="Arial"/>
              </a:rPr>
              <a:t>systems - constant </a:t>
            </a:r>
            <a:r>
              <a:rPr lang="en-US" altLang="en-US" kern="0" dirty="0">
                <a:solidFill>
                  <a:srgbClr val="231F20"/>
                </a:solidFill>
                <a:latin typeface="Arial"/>
                <a:ea typeface="Arial"/>
                <a:cs typeface="Arial"/>
              </a:rPr>
              <a:t>change, challenge and political </a:t>
            </a:r>
            <a:r>
              <a:rPr lang="en-US" altLang="en-US" kern="0" dirty="0" smtClean="0">
                <a:solidFill>
                  <a:srgbClr val="231F20"/>
                </a:solidFill>
                <a:latin typeface="Arial"/>
                <a:ea typeface="Arial"/>
                <a:cs typeface="Arial"/>
              </a:rPr>
              <a:t>interest, Covid-19.</a:t>
            </a:r>
            <a:endParaRPr lang="en-US" altLang="en-US" kern="0" dirty="0">
              <a:solidFill>
                <a:srgbClr val="231F20"/>
              </a:solidFill>
              <a:latin typeface="Arial"/>
              <a:ea typeface="Arial"/>
              <a:cs typeface="Arial"/>
            </a:endParaRPr>
          </a:p>
          <a:p>
            <a:pPr>
              <a:spcBef>
                <a:spcPts val="900"/>
              </a:spcBef>
              <a:spcAft>
                <a:spcPts val="900"/>
              </a:spcAft>
            </a:pPr>
            <a:r>
              <a:rPr lang="en-US" altLang="en-US" kern="0" dirty="0">
                <a:solidFill>
                  <a:srgbClr val="231F20"/>
                </a:solidFill>
                <a:latin typeface="Arial"/>
                <a:ea typeface="Arial"/>
                <a:cs typeface="Arial"/>
              </a:rPr>
              <a:t>Rising costs – limited resource, </a:t>
            </a:r>
            <a:r>
              <a:rPr lang="en-US" altLang="en-US" kern="0" dirty="0" smtClean="0">
                <a:solidFill>
                  <a:srgbClr val="231F20"/>
                </a:solidFill>
                <a:latin typeface="Arial"/>
                <a:ea typeface="Arial"/>
                <a:cs typeface="Arial"/>
              </a:rPr>
              <a:t>competition.</a:t>
            </a:r>
            <a:endParaRPr lang="en-US" altLang="en-US" kern="0" dirty="0">
              <a:solidFill>
                <a:srgbClr val="231F20"/>
              </a:solidFill>
              <a:latin typeface="Arial"/>
              <a:ea typeface="Arial"/>
              <a:cs typeface="Arial"/>
            </a:endParaRPr>
          </a:p>
          <a:p>
            <a:pPr>
              <a:spcBef>
                <a:spcPts val="900"/>
              </a:spcBef>
              <a:spcAft>
                <a:spcPts val="900"/>
              </a:spcAft>
            </a:pPr>
            <a:r>
              <a:rPr lang="en-US" altLang="en-US" kern="0" dirty="0">
                <a:solidFill>
                  <a:srgbClr val="231F20"/>
                </a:solidFill>
                <a:latin typeface="Arial"/>
                <a:ea typeface="Arial"/>
                <a:cs typeface="Arial"/>
              </a:rPr>
              <a:t>NHS structural changes – NHS Improvement and NHS England closer worker, health and social care </a:t>
            </a:r>
            <a:r>
              <a:rPr lang="en-US" altLang="en-US" kern="0" dirty="0" smtClean="0">
                <a:solidFill>
                  <a:srgbClr val="231F20"/>
                </a:solidFill>
                <a:latin typeface="Arial"/>
                <a:ea typeface="Arial"/>
                <a:cs typeface="Arial"/>
              </a:rPr>
              <a:t>integration.</a:t>
            </a:r>
            <a:endParaRPr lang="en-US" altLang="en-US" kern="0" dirty="0">
              <a:solidFill>
                <a:srgbClr val="231F20"/>
              </a:solidFill>
              <a:latin typeface="Arial"/>
              <a:ea typeface="Arial"/>
              <a:cs typeface="Arial"/>
            </a:endParaRPr>
          </a:p>
          <a:p>
            <a:pPr>
              <a:spcBef>
                <a:spcPts val="900"/>
              </a:spcBef>
              <a:spcAft>
                <a:spcPts val="900"/>
              </a:spcAft>
            </a:pPr>
            <a:r>
              <a:rPr lang="en-US" altLang="en-US" kern="0" dirty="0">
                <a:solidFill>
                  <a:srgbClr val="231F20"/>
                </a:solidFill>
                <a:latin typeface="Arial"/>
                <a:ea typeface="Arial"/>
                <a:cs typeface="Arial"/>
              </a:rPr>
              <a:t>Expectation of </a:t>
            </a:r>
            <a:r>
              <a:rPr lang="en-US" altLang="en-US" kern="0" dirty="0" smtClean="0">
                <a:solidFill>
                  <a:srgbClr val="231F20"/>
                </a:solidFill>
                <a:latin typeface="Arial"/>
                <a:ea typeface="Arial"/>
                <a:cs typeface="Arial"/>
              </a:rPr>
              <a:t>closer </a:t>
            </a:r>
            <a:r>
              <a:rPr lang="en-US" altLang="en-US" kern="0" dirty="0">
                <a:solidFill>
                  <a:srgbClr val="231F20"/>
                </a:solidFill>
                <a:latin typeface="Arial"/>
                <a:ea typeface="Arial"/>
                <a:cs typeface="Arial"/>
              </a:rPr>
              <a:t>working and a collaborative </a:t>
            </a:r>
            <a:r>
              <a:rPr lang="en-US" altLang="en-US" kern="0" dirty="0" smtClean="0">
                <a:solidFill>
                  <a:srgbClr val="231F20"/>
                </a:solidFill>
                <a:latin typeface="Arial"/>
                <a:ea typeface="Arial"/>
                <a:cs typeface="Arial"/>
              </a:rPr>
              <a:t>approach.</a:t>
            </a:r>
            <a:endParaRPr lang="en-US" altLang="en-US" kern="0" dirty="0">
              <a:solidFill>
                <a:srgbClr val="231F20"/>
              </a:solidFill>
              <a:latin typeface="Arial"/>
              <a:ea typeface="Arial"/>
              <a:cs typeface="Arial"/>
            </a:endParaRPr>
          </a:p>
          <a:p>
            <a:pPr>
              <a:spcBef>
                <a:spcPts val="900"/>
              </a:spcBef>
              <a:spcAft>
                <a:spcPts val="900"/>
              </a:spcAft>
            </a:pPr>
            <a:r>
              <a:rPr lang="en-US" altLang="en-US" kern="0" dirty="0">
                <a:solidFill>
                  <a:srgbClr val="231F20"/>
                </a:solidFill>
                <a:latin typeface="Arial"/>
                <a:ea typeface="Arial"/>
                <a:cs typeface="Arial"/>
              </a:rPr>
              <a:t>An increased focus on safety and transparency – Francis Report, Duty of Candour, </a:t>
            </a:r>
            <a:r>
              <a:rPr lang="en-US" altLang="en-US" kern="0" dirty="0" err="1">
                <a:solidFill>
                  <a:srgbClr val="231F20"/>
                </a:solidFill>
                <a:latin typeface="Arial"/>
                <a:ea typeface="Arial"/>
                <a:cs typeface="Arial"/>
              </a:rPr>
              <a:t>Gosport</a:t>
            </a:r>
            <a:r>
              <a:rPr lang="en-US" altLang="en-US" kern="0" dirty="0">
                <a:solidFill>
                  <a:srgbClr val="231F20"/>
                </a:solidFill>
                <a:latin typeface="Arial"/>
                <a:ea typeface="Arial"/>
                <a:cs typeface="Arial"/>
              </a:rPr>
              <a:t> </a:t>
            </a:r>
            <a:r>
              <a:rPr lang="en-US" altLang="en-US" kern="0" dirty="0" smtClean="0">
                <a:solidFill>
                  <a:srgbClr val="231F20"/>
                </a:solidFill>
                <a:latin typeface="Arial"/>
                <a:ea typeface="Arial"/>
                <a:cs typeface="Arial"/>
              </a:rPr>
              <a:t>Enquiry.</a:t>
            </a:r>
            <a:endParaRPr lang="en-US" altLang="en-US" kern="0" dirty="0">
              <a:solidFill>
                <a:srgbClr val="231F20"/>
              </a:solidFill>
              <a:latin typeface="Arial"/>
              <a:ea typeface="Arial"/>
              <a:cs typeface="Arial"/>
            </a:endParaRPr>
          </a:p>
          <a:p>
            <a:endParaRPr lang="en-GB" dirty="0"/>
          </a:p>
        </p:txBody>
      </p:sp>
    </p:spTree>
    <p:extLst>
      <p:ext uri="{BB962C8B-B14F-4D97-AF65-F5344CB8AC3E}">
        <p14:creationId xmlns:p14="http://schemas.microsoft.com/office/powerpoint/2010/main" val="23958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scale of the challenge</a:t>
            </a:r>
            <a:endParaRPr lang="en-GB" dirty="0"/>
          </a:p>
        </p:txBody>
      </p:sp>
      <p:sp>
        <p:nvSpPr>
          <p:cNvPr id="3" name="Content Placeholder 2"/>
          <p:cNvSpPr>
            <a:spLocks noGrp="1"/>
          </p:cNvSpPr>
          <p:nvPr>
            <p:ph idx="1"/>
          </p:nvPr>
        </p:nvSpPr>
        <p:spPr>
          <a:xfrm>
            <a:off x="306358" y="1200155"/>
            <a:ext cx="8526492" cy="3394472"/>
          </a:xfrm>
        </p:spPr>
        <p:txBody>
          <a:bodyPr>
            <a:normAutofit/>
          </a:bodyPr>
          <a:lstStyle/>
          <a:p>
            <a:pPr marL="0" indent="0">
              <a:buNone/>
            </a:pPr>
            <a:r>
              <a:rPr lang="en-GB" dirty="0" smtClean="0">
                <a:latin typeface="Arial"/>
                <a:ea typeface="Arial"/>
                <a:cs typeface="Arial"/>
              </a:rPr>
              <a:t>‘The cost of clinical negligence claims is rising at a faster rate year-on-year, than NHS funding’ </a:t>
            </a:r>
            <a:endParaRPr lang="en-GB" dirty="0">
              <a:latin typeface="Arial"/>
              <a:ea typeface="Arial"/>
              <a:cs typeface="Arial"/>
            </a:endParaRPr>
          </a:p>
          <a:p>
            <a:pPr marL="0" indent="0">
              <a:buNone/>
            </a:pPr>
            <a:r>
              <a:rPr lang="en-GB" b="1" dirty="0" smtClean="0">
                <a:solidFill>
                  <a:srgbClr val="003087"/>
                </a:solidFill>
                <a:latin typeface="Arial"/>
                <a:ea typeface="Arial"/>
                <a:cs typeface="Arial"/>
              </a:rPr>
              <a:t>			National </a:t>
            </a:r>
            <a:r>
              <a:rPr lang="en-GB" b="1" dirty="0">
                <a:solidFill>
                  <a:srgbClr val="003087"/>
                </a:solidFill>
                <a:latin typeface="Arial"/>
                <a:ea typeface="Arial"/>
                <a:cs typeface="Arial"/>
              </a:rPr>
              <a:t>Audit Office (NAO) </a:t>
            </a:r>
            <a:r>
              <a:rPr lang="en-GB" b="1" dirty="0" smtClean="0">
                <a:solidFill>
                  <a:srgbClr val="003087"/>
                </a:solidFill>
                <a:latin typeface="Arial"/>
                <a:ea typeface="Arial"/>
                <a:cs typeface="Arial"/>
              </a:rPr>
              <a:t>2017</a:t>
            </a:r>
          </a:p>
          <a:p>
            <a:pPr marL="0" indent="0">
              <a:buNone/>
            </a:pPr>
            <a:endParaRPr lang="en-GB" b="1" dirty="0" smtClean="0">
              <a:solidFill>
                <a:srgbClr val="003087"/>
              </a:solidFill>
              <a:latin typeface="Arial"/>
              <a:ea typeface="Arial"/>
              <a:cs typeface="Arial"/>
            </a:endParaRPr>
          </a:p>
          <a:p>
            <a:pPr marL="268288" indent="-268288"/>
            <a:r>
              <a:rPr lang="en-GB" b="1" dirty="0">
                <a:solidFill>
                  <a:srgbClr val="003087"/>
                </a:solidFill>
                <a:latin typeface="Arial"/>
                <a:ea typeface="Arial"/>
                <a:cs typeface="Arial"/>
              </a:rPr>
              <a:t>900</a:t>
            </a:r>
            <a:r>
              <a:rPr lang="en-GB" dirty="0">
                <a:solidFill>
                  <a:srgbClr val="536876"/>
                </a:solidFill>
                <a:latin typeface="Arial"/>
                <a:ea typeface="Arial"/>
                <a:cs typeface="Arial"/>
              </a:rPr>
              <a:t> </a:t>
            </a:r>
            <a:r>
              <a:rPr lang="en-GB" dirty="0">
                <a:latin typeface="Arial"/>
                <a:ea typeface="Arial"/>
                <a:cs typeface="Arial"/>
              </a:rPr>
              <a:t>new </a:t>
            </a:r>
            <a:r>
              <a:rPr lang="en-GB" dirty="0" smtClean="0">
                <a:latin typeface="Arial"/>
                <a:ea typeface="Arial"/>
                <a:cs typeface="Arial"/>
              </a:rPr>
              <a:t>clinical negligence claims </a:t>
            </a:r>
            <a:r>
              <a:rPr lang="en-GB" dirty="0">
                <a:latin typeface="Arial"/>
                <a:ea typeface="Arial"/>
                <a:cs typeface="Arial"/>
              </a:rPr>
              <a:t>a month</a:t>
            </a:r>
          </a:p>
          <a:p>
            <a:pPr marL="268288" indent="-268288"/>
            <a:r>
              <a:rPr lang="en-GB" b="1" dirty="0">
                <a:solidFill>
                  <a:srgbClr val="003087"/>
                </a:solidFill>
                <a:latin typeface="Arial"/>
                <a:ea typeface="Arial"/>
                <a:cs typeface="Arial"/>
              </a:rPr>
              <a:t>£</a:t>
            </a:r>
            <a:r>
              <a:rPr lang="en-GB" b="1" dirty="0" smtClean="0">
                <a:solidFill>
                  <a:srgbClr val="003087"/>
                </a:solidFill>
                <a:latin typeface="Arial"/>
                <a:ea typeface="Arial"/>
                <a:cs typeface="Arial"/>
              </a:rPr>
              <a:t>2.4bn</a:t>
            </a:r>
            <a:r>
              <a:rPr lang="en-GB" dirty="0" smtClean="0">
                <a:solidFill>
                  <a:srgbClr val="536876"/>
                </a:solidFill>
                <a:latin typeface="Arial"/>
                <a:ea typeface="Arial"/>
                <a:cs typeface="Arial"/>
              </a:rPr>
              <a:t> </a:t>
            </a:r>
            <a:r>
              <a:rPr lang="en-GB" dirty="0">
                <a:latin typeface="Arial"/>
                <a:ea typeface="Arial"/>
                <a:cs typeface="Arial"/>
              </a:rPr>
              <a:t>cash cost vs </a:t>
            </a:r>
            <a:r>
              <a:rPr lang="en-GB" b="1" dirty="0" smtClean="0">
                <a:solidFill>
                  <a:srgbClr val="003087"/>
                </a:solidFill>
                <a:latin typeface="Arial"/>
                <a:ea typeface="Arial"/>
                <a:cs typeface="Arial"/>
              </a:rPr>
              <a:t>£9bn</a:t>
            </a:r>
            <a:r>
              <a:rPr lang="en-GB" dirty="0" smtClean="0">
                <a:solidFill>
                  <a:srgbClr val="536876"/>
                </a:solidFill>
                <a:latin typeface="Arial"/>
                <a:ea typeface="Arial"/>
                <a:cs typeface="Arial"/>
              </a:rPr>
              <a:t> </a:t>
            </a:r>
            <a:r>
              <a:rPr lang="en-GB" dirty="0">
                <a:latin typeface="Arial"/>
                <a:ea typeface="Arial"/>
                <a:cs typeface="Arial"/>
              </a:rPr>
              <a:t>incurred cost</a:t>
            </a:r>
          </a:p>
          <a:p>
            <a:pPr marL="268288" indent="-268288"/>
            <a:r>
              <a:rPr lang="en-GB" b="1" dirty="0" smtClean="0">
                <a:solidFill>
                  <a:srgbClr val="003087"/>
                </a:solidFill>
                <a:latin typeface="Arial"/>
                <a:ea typeface="Arial"/>
                <a:cs typeface="Arial"/>
              </a:rPr>
              <a:t>£83.4bn</a:t>
            </a:r>
            <a:r>
              <a:rPr lang="en-GB" dirty="0" smtClean="0">
                <a:solidFill>
                  <a:srgbClr val="536876"/>
                </a:solidFill>
                <a:latin typeface="Arial"/>
                <a:ea typeface="Arial"/>
                <a:cs typeface="Arial"/>
              </a:rPr>
              <a:t> </a:t>
            </a:r>
            <a:r>
              <a:rPr lang="en-GB" dirty="0">
                <a:latin typeface="Arial"/>
                <a:ea typeface="Arial"/>
                <a:cs typeface="Arial"/>
              </a:rPr>
              <a:t>provision </a:t>
            </a:r>
            <a:r>
              <a:rPr lang="en-GB" dirty="0" smtClean="0">
                <a:latin typeface="Arial"/>
                <a:ea typeface="Arial"/>
                <a:cs typeface="Arial"/>
              </a:rPr>
              <a:t> (up £6.4bn on 2017/18)</a:t>
            </a:r>
            <a:endParaRPr lang="en-GB" dirty="0">
              <a:latin typeface="Arial"/>
              <a:ea typeface="Arial"/>
              <a:cs typeface="Arial"/>
            </a:endParaRPr>
          </a:p>
          <a:p>
            <a:endParaRPr lang="en-GB" dirty="0"/>
          </a:p>
        </p:txBody>
      </p:sp>
    </p:spTree>
    <p:extLst>
      <p:ext uri="{BB962C8B-B14F-4D97-AF65-F5344CB8AC3E}">
        <p14:creationId xmlns:p14="http://schemas.microsoft.com/office/powerpoint/2010/main" val="28950522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3539" y="938419"/>
            <a:ext cx="2531462" cy="307777"/>
          </a:xfrm>
          <a:prstGeom prst="rect">
            <a:avLst/>
          </a:prstGeom>
        </p:spPr>
        <p:txBody>
          <a:bodyPr wrap="none">
            <a:spAutoFit/>
          </a:bodyPr>
          <a:lstStyle/>
          <a:p>
            <a:pPr defTabSz="914378">
              <a:defRPr/>
            </a:pPr>
            <a:r>
              <a:rPr lang="en-GB" sz="1400" dirty="0">
                <a:solidFill>
                  <a:srgbClr val="00A499"/>
                </a:solidFill>
                <a:latin typeface="Arial" panose="020B0604020202020204" pitchFamily="34" charset="0"/>
                <a:cs typeface="Arial" panose="020B0604020202020204" pitchFamily="34" charset="0"/>
              </a:rPr>
              <a:t>Current (worst case scenario)</a:t>
            </a:r>
          </a:p>
        </p:txBody>
      </p:sp>
      <p:sp>
        <p:nvSpPr>
          <p:cNvPr id="6" name="Rectangle 5"/>
          <p:cNvSpPr/>
          <p:nvPr/>
        </p:nvSpPr>
        <p:spPr>
          <a:xfrm>
            <a:off x="413539" y="2917944"/>
            <a:ext cx="2339102" cy="300082"/>
          </a:xfrm>
          <a:prstGeom prst="rect">
            <a:avLst/>
          </a:prstGeom>
        </p:spPr>
        <p:txBody>
          <a:bodyPr wrap="none">
            <a:spAutoFit/>
          </a:bodyPr>
          <a:lstStyle/>
          <a:p>
            <a:pPr defTabSz="914378">
              <a:defRPr/>
            </a:pPr>
            <a:r>
              <a:rPr lang="en-GB" sz="1350" dirty="0">
                <a:solidFill>
                  <a:srgbClr val="00A499"/>
                </a:solidFill>
                <a:latin typeface="Arial" panose="020B0604020202020204" pitchFamily="34" charset="0"/>
                <a:cs typeface="Arial" panose="020B0604020202020204" pitchFamily="34" charset="0"/>
              </a:rPr>
              <a:t>Future (best case scenario) </a:t>
            </a:r>
          </a:p>
        </p:txBody>
      </p:sp>
      <p:sp>
        <p:nvSpPr>
          <p:cNvPr id="2" name="Title 1"/>
          <p:cNvSpPr>
            <a:spLocks noGrp="1"/>
          </p:cNvSpPr>
          <p:nvPr>
            <p:ph type="title"/>
          </p:nvPr>
        </p:nvSpPr>
        <p:spPr/>
        <p:txBody>
          <a:bodyPr/>
          <a:lstStyle/>
          <a:p>
            <a:r>
              <a:rPr lang="en-GB" sz="2400" dirty="0"/>
              <a:t>Our role – Moving upstream</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830" y="3147814"/>
            <a:ext cx="5119411" cy="141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5" y="1264943"/>
            <a:ext cx="5405995" cy="156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595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Early Notification scheme</a:t>
            </a:r>
          </a:p>
        </p:txBody>
      </p:sp>
      <p:sp>
        <p:nvSpPr>
          <p:cNvPr id="3" name="Content Placeholder 2"/>
          <p:cNvSpPr>
            <a:spLocks noGrp="1"/>
          </p:cNvSpPr>
          <p:nvPr>
            <p:ph idx="1"/>
          </p:nvPr>
        </p:nvSpPr>
        <p:spPr>
          <a:xfrm>
            <a:off x="306341" y="1188740"/>
            <a:ext cx="8586134" cy="2865100"/>
          </a:xfrm>
        </p:spPr>
        <p:txBody>
          <a:bodyPr>
            <a:noAutofit/>
          </a:bodyPr>
          <a:lstStyle/>
          <a:p>
            <a:pPr marL="0" indent="0">
              <a:buNone/>
            </a:pPr>
            <a:r>
              <a:rPr lang="en-GB" sz="2000" dirty="0">
                <a:solidFill>
                  <a:srgbClr val="231F20"/>
                </a:solidFill>
                <a:latin typeface="Arial"/>
                <a:ea typeface="Arial"/>
                <a:cs typeface="Arial"/>
                <a:sym typeface="Helvetica Light"/>
              </a:rPr>
              <a:t>Since April </a:t>
            </a:r>
            <a:r>
              <a:rPr lang="en-GB" sz="2000" dirty="0" smtClean="0">
                <a:solidFill>
                  <a:srgbClr val="231F20"/>
                </a:solidFill>
                <a:latin typeface="Arial"/>
                <a:ea typeface="Arial"/>
                <a:cs typeface="Arial"/>
                <a:sym typeface="Helvetica Light"/>
              </a:rPr>
              <a:t>2017: trusts required to notify </a:t>
            </a:r>
            <a:r>
              <a:rPr lang="en-GB" sz="2000" dirty="0">
                <a:solidFill>
                  <a:srgbClr val="231F20"/>
                </a:solidFill>
                <a:latin typeface="Arial"/>
                <a:ea typeface="Arial"/>
                <a:cs typeface="Arial"/>
                <a:sym typeface="Helvetica Light"/>
              </a:rPr>
              <a:t>maternity </a:t>
            </a:r>
            <a:r>
              <a:rPr lang="en-GB" sz="2000" dirty="0" smtClean="0">
                <a:solidFill>
                  <a:srgbClr val="231F20"/>
                </a:solidFill>
                <a:latin typeface="Arial"/>
                <a:ea typeface="Arial"/>
                <a:cs typeface="Arial"/>
                <a:sym typeface="Helvetica Light"/>
              </a:rPr>
              <a:t>incidents, which </a:t>
            </a:r>
            <a:r>
              <a:rPr lang="en-GB" sz="2000" dirty="0">
                <a:solidFill>
                  <a:srgbClr val="231F20"/>
                </a:solidFill>
                <a:latin typeface="Arial"/>
                <a:ea typeface="Arial"/>
                <a:cs typeface="Arial"/>
                <a:sym typeface="Helvetica Light"/>
              </a:rPr>
              <a:t>are likely to result in severe brain injury </a:t>
            </a:r>
            <a:r>
              <a:rPr lang="en-GB" sz="2000" dirty="0" smtClean="0">
                <a:solidFill>
                  <a:srgbClr val="231F20"/>
                </a:solidFill>
                <a:latin typeface="Arial"/>
                <a:ea typeface="Arial"/>
                <a:cs typeface="Arial"/>
                <a:sym typeface="Helvetica Light"/>
              </a:rPr>
              <a:t>within </a:t>
            </a:r>
            <a:r>
              <a:rPr lang="en-GB" sz="2000" dirty="0">
                <a:solidFill>
                  <a:srgbClr val="231F20"/>
                </a:solidFill>
                <a:latin typeface="Arial"/>
                <a:ea typeface="Arial"/>
                <a:cs typeface="Arial"/>
                <a:sym typeface="Helvetica Light"/>
              </a:rPr>
              <a:t>30 days of the </a:t>
            </a:r>
            <a:r>
              <a:rPr lang="en-GB" sz="2000" dirty="0" smtClean="0">
                <a:solidFill>
                  <a:srgbClr val="231F20"/>
                </a:solidFill>
                <a:latin typeface="Arial"/>
                <a:ea typeface="Arial"/>
                <a:cs typeface="Arial"/>
                <a:sym typeface="Helvetica Light"/>
              </a:rPr>
              <a:t>incident. These </a:t>
            </a:r>
            <a:r>
              <a:rPr lang="en-GB" sz="2000" dirty="0">
                <a:solidFill>
                  <a:srgbClr val="231F20"/>
                </a:solidFill>
                <a:latin typeface="Arial"/>
                <a:ea typeface="Arial"/>
                <a:cs typeface="Arial"/>
                <a:sym typeface="Helvetica Light"/>
              </a:rPr>
              <a:t>relate to babies born at term, following labour, </a:t>
            </a:r>
            <a:r>
              <a:rPr lang="en-GB" sz="2000" dirty="0" smtClean="0">
                <a:solidFill>
                  <a:srgbClr val="231F20"/>
                </a:solidFill>
                <a:latin typeface="Arial"/>
                <a:ea typeface="Arial"/>
                <a:cs typeface="Arial"/>
                <a:sym typeface="Helvetica Light"/>
              </a:rPr>
              <a:t>with a </a:t>
            </a:r>
            <a:r>
              <a:rPr lang="en-GB" sz="2000" dirty="0">
                <a:solidFill>
                  <a:srgbClr val="231F20"/>
                </a:solidFill>
                <a:latin typeface="Arial"/>
                <a:ea typeface="Arial"/>
                <a:cs typeface="Arial"/>
                <a:sym typeface="Helvetica Light"/>
              </a:rPr>
              <a:t>potentially severe brain injury diagnosed in the first seven days of </a:t>
            </a:r>
            <a:r>
              <a:rPr lang="en-GB" sz="2000" dirty="0" smtClean="0">
                <a:solidFill>
                  <a:srgbClr val="231F20"/>
                </a:solidFill>
                <a:latin typeface="Arial"/>
                <a:ea typeface="Arial"/>
                <a:cs typeface="Arial"/>
                <a:sym typeface="Helvetica Light"/>
              </a:rPr>
              <a:t>life with the aims of:</a:t>
            </a:r>
          </a:p>
          <a:p>
            <a:r>
              <a:rPr lang="en-GB" sz="2000" b="1" dirty="0" smtClean="0">
                <a:solidFill>
                  <a:srgbClr val="231F20"/>
                </a:solidFill>
              </a:rPr>
              <a:t>Identifying </a:t>
            </a:r>
            <a:r>
              <a:rPr lang="en-GB" sz="2000" b="1" dirty="0">
                <a:solidFill>
                  <a:srgbClr val="231F20"/>
                </a:solidFill>
              </a:rPr>
              <a:t>learning </a:t>
            </a:r>
            <a:r>
              <a:rPr lang="en-GB" sz="2000" dirty="0">
                <a:solidFill>
                  <a:srgbClr val="231F20"/>
                </a:solidFill>
              </a:rPr>
              <a:t>and </a:t>
            </a:r>
            <a:r>
              <a:rPr lang="en-GB" sz="2000" dirty="0" smtClean="0">
                <a:solidFill>
                  <a:srgbClr val="231F20"/>
                </a:solidFill>
              </a:rPr>
              <a:t>sharing </a:t>
            </a:r>
            <a:r>
              <a:rPr lang="en-GB" sz="2000" dirty="0">
                <a:solidFill>
                  <a:srgbClr val="231F20"/>
                </a:solidFill>
              </a:rPr>
              <a:t>at a national, regional and local level</a:t>
            </a:r>
            <a:r>
              <a:rPr lang="en-GB" sz="2000" dirty="0" smtClean="0">
                <a:solidFill>
                  <a:srgbClr val="231F20"/>
                </a:solidFill>
              </a:rPr>
              <a:t>; </a:t>
            </a:r>
            <a:endParaRPr lang="en-GB" sz="2000" dirty="0">
              <a:solidFill>
                <a:srgbClr val="231F20"/>
              </a:solidFill>
            </a:endParaRPr>
          </a:p>
          <a:p>
            <a:r>
              <a:rPr lang="en-GB" sz="2000" b="1" dirty="0" smtClean="0">
                <a:solidFill>
                  <a:srgbClr val="231F20"/>
                </a:solidFill>
              </a:rPr>
              <a:t>Improving </a:t>
            </a:r>
            <a:r>
              <a:rPr lang="en-GB" sz="2000" b="1" dirty="0">
                <a:solidFill>
                  <a:srgbClr val="231F20"/>
                </a:solidFill>
              </a:rPr>
              <a:t>the experience </a:t>
            </a:r>
            <a:r>
              <a:rPr lang="en-GB" sz="2000" dirty="0">
                <a:solidFill>
                  <a:srgbClr val="231F20"/>
                </a:solidFill>
              </a:rPr>
              <a:t>for both the families and staff affected; </a:t>
            </a:r>
            <a:r>
              <a:rPr lang="en-GB" sz="2000" dirty="0" smtClean="0">
                <a:solidFill>
                  <a:srgbClr val="231F20"/>
                </a:solidFill>
              </a:rPr>
              <a:t>and</a:t>
            </a:r>
          </a:p>
          <a:p>
            <a:r>
              <a:rPr lang="en-GB" sz="2000" b="1" dirty="0">
                <a:solidFill>
                  <a:srgbClr val="231F20"/>
                </a:solidFill>
              </a:rPr>
              <a:t>a</a:t>
            </a:r>
            <a:r>
              <a:rPr lang="en-GB" sz="2000" b="1" dirty="0" smtClean="0">
                <a:solidFill>
                  <a:srgbClr val="231F20"/>
                </a:solidFill>
              </a:rPr>
              <a:t>ccelerating </a:t>
            </a:r>
            <a:r>
              <a:rPr lang="en-GB" sz="2000" b="1" dirty="0">
                <a:solidFill>
                  <a:srgbClr val="231F20"/>
                </a:solidFill>
              </a:rPr>
              <a:t>liability </a:t>
            </a:r>
            <a:r>
              <a:rPr lang="en-GB" sz="2000" b="1" dirty="0" smtClean="0">
                <a:solidFill>
                  <a:srgbClr val="231F20"/>
                </a:solidFill>
              </a:rPr>
              <a:t>investigations, </a:t>
            </a:r>
            <a:r>
              <a:rPr lang="en-GB" sz="2000" dirty="0">
                <a:solidFill>
                  <a:srgbClr val="231F20"/>
                </a:solidFill>
              </a:rPr>
              <a:t>allowing contemporaneous collation of evidence and early admissions of </a:t>
            </a:r>
            <a:r>
              <a:rPr lang="en-GB" sz="2000" dirty="0" smtClean="0">
                <a:solidFill>
                  <a:srgbClr val="231F20"/>
                </a:solidFill>
              </a:rPr>
              <a:t>liability.</a:t>
            </a:r>
            <a:endParaRPr lang="en-GB" sz="2000" dirty="0">
              <a:solidFill>
                <a:srgbClr val="231F20"/>
              </a:solidFill>
            </a:endParaRPr>
          </a:p>
        </p:txBody>
      </p:sp>
    </p:spTree>
    <p:extLst>
      <p:ext uri="{BB962C8B-B14F-4D97-AF65-F5344CB8AC3E}">
        <p14:creationId xmlns:p14="http://schemas.microsoft.com/office/powerpoint/2010/main" val="13271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Early Notification </a:t>
            </a:r>
            <a:r>
              <a:rPr lang="en-GB" sz="2400" dirty="0" smtClean="0"/>
              <a:t>scheme – progress so far</a:t>
            </a:r>
            <a:endParaRPr lang="en-GB" sz="2400" dirty="0"/>
          </a:p>
        </p:txBody>
      </p:sp>
      <p:sp>
        <p:nvSpPr>
          <p:cNvPr id="3" name="Content Placeholder 2"/>
          <p:cNvSpPr>
            <a:spLocks noGrp="1"/>
          </p:cNvSpPr>
          <p:nvPr>
            <p:ph idx="1"/>
          </p:nvPr>
        </p:nvSpPr>
        <p:spPr>
          <a:xfrm>
            <a:off x="306341" y="1113472"/>
            <a:ext cx="5129750" cy="3589051"/>
          </a:xfrm>
        </p:spPr>
        <p:txBody>
          <a:bodyPr>
            <a:noAutofit/>
          </a:bodyPr>
          <a:lstStyle/>
          <a:p>
            <a:pPr marL="42863" indent="0">
              <a:buNone/>
            </a:pPr>
            <a:r>
              <a:rPr lang="en-GB" sz="1800" dirty="0">
                <a:solidFill>
                  <a:srgbClr val="231F20"/>
                </a:solidFill>
              </a:rPr>
              <a:t>Year </a:t>
            </a:r>
            <a:r>
              <a:rPr lang="en-GB" sz="1800" dirty="0" smtClean="0">
                <a:solidFill>
                  <a:srgbClr val="231F20"/>
                </a:solidFill>
              </a:rPr>
              <a:t>one:</a:t>
            </a:r>
            <a:endParaRPr lang="en-GB" sz="1800" dirty="0">
              <a:solidFill>
                <a:srgbClr val="231F20"/>
              </a:solidFill>
            </a:endParaRPr>
          </a:p>
          <a:p>
            <a:pPr marL="300065"/>
            <a:r>
              <a:rPr lang="en-GB" sz="1800" b="1" dirty="0">
                <a:solidFill>
                  <a:srgbClr val="231F20"/>
                </a:solidFill>
              </a:rPr>
              <a:t>760 cases reported </a:t>
            </a:r>
            <a:r>
              <a:rPr lang="en-GB" sz="1800" dirty="0">
                <a:solidFill>
                  <a:srgbClr val="231F20"/>
                </a:solidFill>
              </a:rPr>
              <a:t>(100% of expectation)</a:t>
            </a:r>
          </a:p>
          <a:p>
            <a:pPr marL="300065"/>
            <a:r>
              <a:rPr lang="en-GB" sz="1800" dirty="0" smtClean="0">
                <a:solidFill>
                  <a:srgbClr val="231F20"/>
                </a:solidFill>
              </a:rPr>
              <a:t>51 admissions </a:t>
            </a:r>
            <a:r>
              <a:rPr lang="en-GB" sz="1800" dirty="0">
                <a:solidFill>
                  <a:srgbClr val="231F20"/>
                </a:solidFill>
              </a:rPr>
              <a:t>of liability </a:t>
            </a:r>
            <a:r>
              <a:rPr lang="en-GB" sz="1800" dirty="0" smtClean="0">
                <a:solidFill>
                  <a:srgbClr val="231F20"/>
                </a:solidFill>
              </a:rPr>
              <a:t>made</a:t>
            </a:r>
          </a:p>
          <a:p>
            <a:pPr marL="300065"/>
            <a:r>
              <a:rPr lang="en-GB" sz="1800" dirty="0" smtClean="0">
                <a:solidFill>
                  <a:srgbClr val="231F20"/>
                </a:solidFill>
              </a:rPr>
              <a:t>In </a:t>
            </a:r>
            <a:r>
              <a:rPr lang="en-GB" sz="1800" dirty="0">
                <a:solidFill>
                  <a:srgbClr val="231F20"/>
                </a:solidFill>
              </a:rPr>
              <a:t>all </a:t>
            </a:r>
            <a:r>
              <a:rPr lang="en-GB" sz="1800" dirty="0" smtClean="0">
                <a:solidFill>
                  <a:srgbClr val="231F20"/>
                </a:solidFill>
              </a:rPr>
              <a:t>cases; </a:t>
            </a:r>
          </a:p>
          <a:p>
            <a:pPr marL="600075" lvl="1"/>
            <a:r>
              <a:rPr lang="en-GB" sz="1800" dirty="0">
                <a:solidFill>
                  <a:srgbClr val="231F20"/>
                </a:solidFill>
              </a:rPr>
              <a:t>a</a:t>
            </a:r>
            <a:r>
              <a:rPr lang="en-GB" sz="1800" dirty="0" smtClean="0">
                <a:solidFill>
                  <a:srgbClr val="231F20"/>
                </a:solidFill>
              </a:rPr>
              <a:t>pologies </a:t>
            </a:r>
            <a:r>
              <a:rPr lang="en-GB" sz="1800" dirty="0">
                <a:solidFill>
                  <a:srgbClr val="231F20"/>
                </a:solidFill>
              </a:rPr>
              <a:t>provided by the hospital</a:t>
            </a:r>
          </a:p>
          <a:p>
            <a:pPr marL="600075" lvl="1"/>
            <a:r>
              <a:rPr lang="en-GB" sz="1800" dirty="0">
                <a:solidFill>
                  <a:srgbClr val="231F20"/>
                </a:solidFill>
              </a:rPr>
              <a:t>o</a:t>
            </a:r>
            <a:r>
              <a:rPr lang="en-GB" sz="1800" dirty="0" smtClean="0">
                <a:solidFill>
                  <a:srgbClr val="231F20"/>
                </a:solidFill>
              </a:rPr>
              <a:t>ffers </a:t>
            </a:r>
            <a:r>
              <a:rPr lang="en-GB" sz="1800" dirty="0">
                <a:solidFill>
                  <a:srgbClr val="231F20"/>
                </a:solidFill>
              </a:rPr>
              <a:t>of practical and financial support provided within months of the incident.</a:t>
            </a:r>
          </a:p>
          <a:p>
            <a:pPr marL="300065"/>
            <a:r>
              <a:rPr lang="en-GB" sz="1800" dirty="0" smtClean="0">
                <a:solidFill>
                  <a:srgbClr val="231F20"/>
                </a:solidFill>
              </a:rPr>
              <a:t>Support for families and staff:</a:t>
            </a:r>
          </a:p>
          <a:p>
            <a:pPr marL="600075" lvl="1"/>
            <a:r>
              <a:rPr lang="en-GB" sz="1800" dirty="0">
                <a:solidFill>
                  <a:srgbClr val="231F20"/>
                </a:solidFill>
              </a:rPr>
              <a:t>Training to support candour</a:t>
            </a:r>
          </a:p>
          <a:p>
            <a:pPr marL="600075" lvl="1"/>
            <a:r>
              <a:rPr lang="en-GB" sz="1800" dirty="0">
                <a:solidFill>
                  <a:srgbClr val="231F20"/>
                </a:solidFill>
              </a:rPr>
              <a:t>Early mediation </a:t>
            </a:r>
          </a:p>
          <a:p>
            <a:pPr marL="600075" lvl="1"/>
            <a:r>
              <a:rPr lang="en-GB" sz="1800" dirty="0">
                <a:solidFill>
                  <a:srgbClr val="231F20"/>
                </a:solidFill>
              </a:rPr>
              <a:t>Direct contact/advice.</a:t>
            </a:r>
          </a:p>
          <a:p>
            <a:pPr marL="385782" lvl="1" indent="0">
              <a:buNone/>
            </a:pPr>
            <a:r>
              <a:rPr lang="en-GB" sz="1800" dirty="0">
                <a:solidFill>
                  <a:srgbClr val="425563"/>
                </a:solidFill>
              </a:rPr>
              <a:t> </a:t>
            </a:r>
            <a:endParaRPr lang="en-GB" sz="1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85"/>
          <a:stretch/>
        </p:blipFill>
        <p:spPr bwMode="auto">
          <a:xfrm>
            <a:off x="5274078" y="1152918"/>
            <a:ext cx="3535542" cy="3294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1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(size 16-9) - landscape widescreen</Template>
  <TotalTime>1553</TotalTime>
  <Words>1329</Words>
  <Application>Microsoft Office PowerPoint</Application>
  <PresentationFormat>On-screen Show (16:9)</PresentationFormat>
  <Paragraphs>118</Paragraphs>
  <Slides>18</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Helvetica Light</vt:lpstr>
      <vt:lpstr>Office Theme</vt:lpstr>
      <vt:lpstr>1_Office Theme</vt:lpstr>
      <vt:lpstr>2_Office Theme</vt:lpstr>
      <vt:lpstr>PowerPoint Presentation</vt:lpstr>
      <vt:lpstr>PowerPoint Presentation</vt:lpstr>
      <vt:lpstr>NHS Resolution</vt:lpstr>
      <vt:lpstr>Our priorities</vt:lpstr>
      <vt:lpstr>The environment we operate in…</vt:lpstr>
      <vt:lpstr>The scale of the challenge</vt:lpstr>
      <vt:lpstr>Our role – Moving upstream</vt:lpstr>
      <vt:lpstr>The Early Notification scheme</vt:lpstr>
      <vt:lpstr>The Early Notification scheme – progress so far</vt:lpstr>
      <vt:lpstr>Clinical lens to claims data</vt:lpstr>
      <vt:lpstr>The benefits of mediation</vt:lpstr>
      <vt:lpstr>Cases suitable for mediation</vt:lpstr>
      <vt:lpstr>Mediation costs</vt:lpstr>
      <vt:lpstr>Court action</vt:lpstr>
      <vt:lpstr>   </vt:lpstr>
      <vt:lpstr>The way forward</vt:lpstr>
      <vt:lpstr>Drivers - why do people claim?</vt:lpstr>
      <vt:lpstr>PowerPoint Presentation</vt:lpstr>
    </vt:vector>
  </TitlesOfParts>
  <Company>NHS Resolution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practice in early resolution</dc:title>
  <dc:creator>Michele Golden</dc:creator>
  <cp:lastModifiedBy>Michele Golden</cp:lastModifiedBy>
  <cp:revision>13</cp:revision>
  <dcterms:created xsi:type="dcterms:W3CDTF">2020-10-05T16:38:15Z</dcterms:created>
  <dcterms:modified xsi:type="dcterms:W3CDTF">2021-01-21T16:00:59Z</dcterms:modified>
</cp:coreProperties>
</file>