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1" r:id="rId2"/>
    <p:sldId id="262" r:id="rId3"/>
    <p:sldId id="263" r:id="rId4"/>
    <p:sldId id="264" r:id="rId5"/>
    <p:sldId id="266" r:id="rId6"/>
    <p:sldId id="268" r:id="rId7"/>
    <p:sldId id="267" r:id="rId8"/>
    <p:sldId id="271" r:id="rId9"/>
    <p:sldId id="269" r:id="rId10"/>
    <p:sldId id="272" r:id="rId11"/>
    <p:sldId id="294" r:id="rId12"/>
    <p:sldId id="274" r:id="rId13"/>
    <p:sldId id="275" r:id="rId14"/>
    <p:sldId id="270" r:id="rId15"/>
    <p:sldId id="277" r:id="rId16"/>
    <p:sldId id="329" r:id="rId17"/>
    <p:sldId id="330" r:id="rId18"/>
    <p:sldId id="331" r:id="rId19"/>
    <p:sldId id="295" r:id="rId20"/>
    <p:sldId id="308" r:id="rId21"/>
    <p:sldId id="332" r:id="rId22"/>
    <p:sldId id="309" r:id="rId23"/>
    <p:sldId id="310" r:id="rId24"/>
    <p:sldId id="333" r:id="rId25"/>
    <p:sldId id="300" r:id="rId26"/>
    <p:sldId id="334" r:id="rId27"/>
    <p:sldId id="301" r:id="rId28"/>
    <p:sldId id="290" r:id="rId29"/>
    <p:sldId id="291" r:id="rId30"/>
    <p:sldId id="335" r:id="rId31"/>
    <p:sldId id="302" r:id="rId32"/>
    <p:sldId id="303" r:id="rId33"/>
    <p:sldId id="304" r:id="rId34"/>
    <p:sldId id="336" r:id="rId35"/>
    <p:sldId id="337" r:id="rId36"/>
    <p:sldId id="338" r:id="rId37"/>
    <p:sldId id="339" r:id="rId38"/>
    <p:sldId id="341" r:id="rId39"/>
    <p:sldId id="340" r:id="rId40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2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99A39"/>
    <a:srgbClr val="3773BD"/>
    <a:srgbClr val="661961"/>
    <a:srgbClr val="4F0028"/>
    <a:srgbClr val="FFEFD2"/>
    <a:srgbClr val="3874BD"/>
    <a:srgbClr val="6E9352"/>
    <a:srgbClr val="51828B"/>
    <a:srgbClr val="437AA6"/>
    <a:srgbClr val="598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88815" autoAdjust="0"/>
  </p:normalViewPr>
  <p:slideViewPr>
    <p:cSldViewPr snapToGrid="0">
      <p:cViewPr varScale="1">
        <p:scale>
          <a:sx n="116" d="100"/>
          <a:sy n="116" d="100"/>
        </p:scale>
        <p:origin x="2720" y="176"/>
      </p:cViewPr>
      <p:guideLst>
        <p:guide orient="horz" pos="1049"/>
        <p:guide pos="258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483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484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485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D345D8-83E9-314D-B4BD-20F3D4BA4F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07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3EDF7D-907C-D445-B342-70E31F9F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59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DFF1C8-2181-444A-A723-53423D3D4D46}" type="slidenum">
              <a:rPr lang="en-US"/>
              <a:pPr/>
              <a:t>1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E6F1F-C3BA-954A-BCAF-5B041C854C8F}" type="slidenum">
              <a:rPr lang="en-US"/>
              <a:pPr/>
              <a:t>10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71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C55E98-5C8C-1D43-8F8C-76924C4347EE}" type="slidenum">
              <a:rPr lang="en-US"/>
              <a:pPr/>
              <a:t>11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520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EDF7D-907C-D445-B342-70E31F9FAFF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5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EDF7D-907C-D445-B342-70E31F9FAFF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66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E6F1F-C3BA-954A-BCAF-5B041C854C8F}" type="slidenum">
              <a:rPr lang="en-US"/>
              <a:pPr/>
              <a:t>14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816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E6F1F-C3BA-954A-BCAF-5B041C854C8F}" type="slidenum">
              <a:rPr lang="en-US"/>
              <a:pPr/>
              <a:t>15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430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35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7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59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986EE-645B-C44F-B769-AA8A33E9B6F5}" type="slidenum">
              <a:rPr lang="en-US"/>
              <a:pPr/>
              <a:t>19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770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C9D9C7-E09B-6241-AFE3-A57BCE2005F9}" type="slidenum">
              <a:rPr lang="en-US"/>
              <a:pPr/>
              <a:t>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986EE-645B-C44F-B769-AA8A33E9B6F5}" type="slidenum">
              <a:rPr lang="en-US"/>
              <a:pPr/>
              <a:t>20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504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98676C-4443-1E4E-AE46-2F2602171901}" type="slidenum">
              <a:rPr lang="en-US"/>
              <a:pPr/>
              <a:t>21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0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986EE-645B-C44F-B769-AA8A33E9B6F5}" type="slidenum">
              <a:rPr lang="en-US"/>
              <a:pPr/>
              <a:t>22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870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986EE-645B-C44F-B769-AA8A33E9B6F5}" type="slidenum">
              <a:rPr lang="en-US"/>
              <a:pPr/>
              <a:t>23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86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A51710-C6D7-AA48-988B-1B64E5AD714B}" type="slidenum">
              <a:rPr lang="en-US"/>
              <a:pPr/>
              <a:t>24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680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986EE-645B-C44F-B769-AA8A33E9B6F5}" type="slidenum">
              <a:rPr lang="en-US"/>
              <a:pPr/>
              <a:t>25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83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5B6A7-CEB0-BD44-8AEC-A19FF438CA11}" type="slidenum">
              <a:rPr lang="en-US"/>
              <a:pPr/>
              <a:t>26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770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986EE-645B-C44F-B769-AA8A33E9B6F5}" type="slidenum">
              <a:rPr lang="en-US"/>
              <a:pPr/>
              <a:t>27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00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5AF1CA-FCC3-DA44-8DD0-A1A45DB3B98A}" type="slidenum">
              <a:rPr lang="en-US"/>
              <a:pPr/>
              <a:t>28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2229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9775CF-789B-0C41-BEAB-5319E47CA138}" type="slidenum">
              <a:rPr lang="en-US"/>
              <a:pPr/>
              <a:t>29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87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E6F1F-C3BA-954A-BCAF-5B041C854C8F}" type="slidenum">
              <a:rPr lang="en-US"/>
              <a:pPr/>
              <a:t>3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7F3DC1-9C77-7440-A1EA-C923E849D231}" type="slidenum">
              <a:rPr lang="en-US"/>
              <a:pPr/>
              <a:t>30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518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986EE-645B-C44F-B769-AA8A33E9B6F5}" type="slidenum">
              <a:rPr lang="en-US"/>
              <a:pPr/>
              <a:t>31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92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986EE-645B-C44F-B769-AA8A33E9B6F5}" type="slidenum">
              <a:rPr lang="en-US"/>
              <a:pPr/>
              <a:t>32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29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986EE-645B-C44F-B769-AA8A33E9B6F5}" type="slidenum">
              <a:rPr lang="en-US"/>
              <a:pPr/>
              <a:t>33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846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BD9E81-29F2-9548-8C16-201C7A689E9E}" type="slidenum">
              <a:rPr lang="en-US"/>
              <a:pPr/>
              <a:t>34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3136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78A3E5-8EBD-F94B-9CFC-F6574A8F492B}" type="slidenum">
              <a:rPr lang="en-US"/>
              <a:pPr/>
              <a:t>35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167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53D7E6-8662-2A40-A218-D2EDAF27B978}" type="slidenum">
              <a:rPr lang="en-US"/>
              <a:pPr/>
              <a:t>36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0027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38851A-15AA-F14B-AED2-2F21C62C900C}" type="slidenum">
              <a:rPr lang="en-US"/>
              <a:pPr/>
              <a:t>37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5000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E6F1F-C3BA-954A-BCAF-5B041C854C8F}" type="slidenum">
              <a:rPr lang="en-US"/>
              <a:pPr/>
              <a:t>38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2528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DFF1C8-2181-444A-A723-53423D3D4D46}" type="slidenum">
              <a:rPr lang="en-US"/>
              <a:pPr/>
              <a:t>39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/>
              <a:cs typeface="Verdan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E6F1F-C3BA-954A-BCAF-5B041C854C8F}" type="slidenum">
              <a:rPr lang="en-US"/>
              <a:pPr/>
              <a:t>4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30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E6F1F-C3BA-954A-BCAF-5B041C854C8F}" type="slidenum">
              <a:rPr lang="en-US"/>
              <a:pPr/>
              <a:t>5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567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E6F1F-C3BA-954A-BCAF-5B041C854C8F}" type="slidenum">
              <a:rPr lang="en-US"/>
              <a:pPr/>
              <a:t>6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886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E6F1F-C3BA-954A-BCAF-5B041C854C8F}" type="slidenum">
              <a:rPr lang="en-US"/>
              <a:pPr/>
              <a:t>7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00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EDF7D-907C-D445-B342-70E31F9FAFF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62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E6F1F-C3BA-954A-BCAF-5B041C854C8F}" type="slidenum">
              <a:rPr lang="en-US"/>
              <a:pPr/>
              <a:t>9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752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DD87A-ECC2-324B-932F-0D8700D0DE8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059378"/>
      </p:ext>
    </p:extLst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43A6A-960C-3547-B08C-1C99A891A92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84517"/>
      </p:ext>
    </p:extLst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04484-9B8B-C94C-AA5D-4E836EE0572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058880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4A5556-15AE-5F4B-BBB2-13204DD5637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235526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E688B-29A9-744F-9D30-01FB087A4C9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130351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25A70-0130-3544-8FC5-FDDEE930F09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060941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6DB0D-8E25-3A4D-9941-F59426C2C9D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572408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E006E-4597-884C-A908-CF7BF92B296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188745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09A4B-D3DF-D64C-9574-6115527C560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050410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6FAC7-3768-7446-942D-1E2277FC2DC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859933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D7EEA-B72E-084B-A87F-CC5B967F2D2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802327"/>
      </p:ext>
    </p:extLst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D9E4D9F-6A30-AF42-A8D0-AC4950989386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ut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A422BC-69BC-E146-8368-541F89091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206817" y="3775495"/>
            <a:ext cx="31173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GB" sz="1200" b="1" dirty="0">
                <a:solidFill>
                  <a:srgbClr val="FDF3B3"/>
                </a:solidFill>
                <a:latin typeface="Arial" charset="0"/>
              </a:rPr>
              <a:t> </a:t>
            </a:r>
            <a:r>
              <a:rPr lang="en-GB" sz="1200" dirty="0">
                <a:solidFill>
                  <a:srgbClr val="FDF3B0"/>
                </a:solidFill>
                <a:latin typeface="Arial" charset="0"/>
              </a:rPr>
              <a:t>Copyright © Healthcare Quality Quest, 2021</a:t>
            </a:r>
            <a:endParaRPr lang="en-GB" dirty="0">
              <a:solidFill>
                <a:srgbClr val="FDF3B0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DCD957E1-9FAA-4448-A771-42A9734F3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" name="Group 35">
            <a:extLst>
              <a:ext uri="{FF2B5EF4-FFF2-40B4-BE49-F238E27FC236}">
                <a16:creationId xmlns:a16="http://schemas.microsoft.com/office/drawing/2014/main" id="{7F785745-1FB3-9F40-8D93-B4500525E936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410900"/>
            <a:ext cx="6869113" cy="536575"/>
            <a:chOff x="384" y="986"/>
            <a:chExt cx="4327" cy="338"/>
          </a:xfrm>
        </p:grpSpPr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8150EEA1-F86C-F841-9D77-CDA5232333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986"/>
              <a:ext cx="4080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72777"/>
                      </a:gs>
                      <a:gs pos="50000">
                        <a:srgbClr val="FFF1A5"/>
                      </a:gs>
                      <a:gs pos="100000">
                        <a:srgbClr val="272777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GB" sz="2600" b="1" dirty="0" err="1">
                  <a:solidFill>
                    <a:srgbClr val="4F0028"/>
                  </a:solidFill>
                  <a:latin typeface="Arial" charset="0"/>
                  <a:ea typeface="Arial"/>
                </a:rPr>
                <a:t>dentify</a:t>
              </a:r>
              <a:r>
                <a:rPr lang="en-GB" sz="2600" b="1" dirty="0">
                  <a:solidFill>
                    <a:srgbClr val="4F0028"/>
                  </a:solidFill>
                  <a:latin typeface="Arial" charset="0"/>
                  <a:ea typeface="Arial"/>
                </a:rPr>
                <a:t> the IMPROVEMENT </a:t>
              </a:r>
            </a:p>
          </p:txBody>
        </p:sp>
        <p:sp>
          <p:nvSpPr>
            <p:cNvPr id="16" name="Oval 7">
              <a:extLst>
                <a:ext uri="{FF2B5EF4-FFF2-40B4-BE49-F238E27FC236}">
                  <a16:creationId xmlns:a16="http://schemas.microsoft.com/office/drawing/2014/main" id="{1829CFE0-4D2E-0B4A-A106-E8ACF8D57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036"/>
              <a:ext cx="288" cy="288"/>
            </a:xfrm>
            <a:prstGeom prst="ellipse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400" b="1" dirty="0">
                  <a:solidFill>
                    <a:schemeClr val="bg1"/>
                  </a:solidFill>
                  <a:latin typeface="Arial" charset="0"/>
                  <a:ea typeface="Arial"/>
                </a:rPr>
                <a:t>I</a:t>
              </a:r>
              <a:endParaRPr lang="en-US" b="1" dirty="0">
                <a:solidFill>
                  <a:schemeClr val="bg1"/>
                </a:solidFill>
                <a:latin typeface="Arial" charset="0"/>
                <a:ea typeface="Arial"/>
              </a:endParaRPr>
            </a:p>
          </p:txBody>
        </p:sp>
      </p:grpSp>
      <p:grpSp>
        <p:nvGrpSpPr>
          <p:cNvPr id="17" name="Group 36">
            <a:extLst>
              <a:ext uri="{FF2B5EF4-FFF2-40B4-BE49-F238E27FC236}">
                <a16:creationId xmlns:a16="http://schemas.microsoft.com/office/drawing/2014/main" id="{0305E1A7-8CDD-0A43-92B7-C5872A93B308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983988"/>
            <a:ext cx="7935913" cy="892175"/>
            <a:chOff x="384" y="1347"/>
            <a:chExt cx="4999" cy="562"/>
          </a:xfrm>
        </p:grpSpPr>
        <p:sp>
          <p:nvSpPr>
            <p:cNvPr id="18" name="Text Box 9">
              <a:extLst>
                <a:ext uri="{FF2B5EF4-FFF2-40B4-BE49-F238E27FC236}">
                  <a16:creationId xmlns:a16="http://schemas.microsoft.com/office/drawing/2014/main" id="{B77C0C61-EDDE-2B4F-95D1-369E9ED9C2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1347"/>
              <a:ext cx="4752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72777"/>
                      </a:gs>
                      <a:gs pos="50000">
                        <a:srgbClr val="FFF1A5"/>
                      </a:gs>
                      <a:gs pos="100000">
                        <a:srgbClr val="272777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600" b="1" dirty="0" err="1">
                  <a:solidFill>
                    <a:srgbClr val="4F0028"/>
                  </a:solidFill>
                  <a:latin typeface="Arial" charset="0"/>
                  <a:ea typeface="Arial"/>
                </a:rPr>
                <a:t>ould</a:t>
              </a:r>
              <a:r>
                <a:rPr lang="en-GB" sz="2600" b="1" dirty="0">
                  <a:solidFill>
                    <a:srgbClr val="4F0028"/>
                  </a:solidFill>
                  <a:latin typeface="Arial" charset="0"/>
                  <a:ea typeface="Arial"/>
                </a:rPr>
                <a:t> opinion to favour the improvement — and</a:t>
              </a:r>
              <a:br>
                <a:rPr lang="en-GB" sz="2600" b="1" dirty="0">
                  <a:solidFill>
                    <a:srgbClr val="4F0028"/>
                  </a:solidFill>
                  <a:latin typeface="Arial" charset="0"/>
                  <a:ea typeface="Arial"/>
                </a:rPr>
              </a:br>
              <a:r>
                <a:rPr lang="en-GB" sz="2600" b="1" dirty="0">
                  <a:solidFill>
                    <a:srgbClr val="4F0028"/>
                  </a:solidFill>
                  <a:latin typeface="Arial" charset="0"/>
                  <a:ea typeface="Arial"/>
                </a:rPr>
                <a:t>overcome barriers</a:t>
              </a:r>
              <a:r>
                <a:rPr lang="en-GB" sz="2600" dirty="0">
                  <a:solidFill>
                    <a:srgbClr val="4F0028"/>
                  </a:solidFill>
                  <a:latin typeface="Arial" charset="0"/>
                  <a:ea typeface="Arial"/>
                </a:rPr>
                <a:t> </a:t>
              </a:r>
            </a:p>
          </p:txBody>
        </p:sp>
        <p:sp>
          <p:nvSpPr>
            <p:cNvPr id="19" name="Oval 10">
              <a:extLst>
                <a:ext uri="{FF2B5EF4-FFF2-40B4-BE49-F238E27FC236}">
                  <a16:creationId xmlns:a16="http://schemas.microsoft.com/office/drawing/2014/main" id="{5E7CB740-C080-6A42-9C0E-A9A25ACE3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372"/>
              <a:ext cx="288" cy="288"/>
            </a:xfrm>
            <a:prstGeom prst="ellipse">
              <a:avLst/>
            </a:prstGeom>
            <a:solidFill>
              <a:srgbClr val="6E935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400" b="1" dirty="0">
                  <a:solidFill>
                    <a:schemeClr val="bg1"/>
                  </a:solidFill>
                  <a:latin typeface="Arial" charset="0"/>
                  <a:ea typeface="Arial"/>
                </a:rPr>
                <a:t>M</a:t>
              </a:r>
            </a:p>
          </p:txBody>
        </p:sp>
      </p:grpSp>
      <p:grpSp>
        <p:nvGrpSpPr>
          <p:cNvPr id="20" name="Group 37">
            <a:extLst>
              <a:ext uri="{FF2B5EF4-FFF2-40B4-BE49-F238E27FC236}">
                <a16:creationId xmlns:a16="http://schemas.microsoft.com/office/drawing/2014/main" id="{EEC888B9-58D4-BA44-9BC5-958B3A302B1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814251"/>
            <a:ext cx="7881938" cy="542925"/>
            <a:chOff x="384" y="1870"/>
            <a:chExt cx="4965" cy="342"/>
          </a:xfrm>
        </p:grpSpPr>
        <p:sp>
          <p:nvSpPr>
            <p:cNvPr id="21" name="Text Box 12">
              <a:extLst>
                <a:ext uri="{FF2B5EF4-FFF2-40B4-BE49-F238E27FC236}">
                  <a16:creationId xmlns:a16="http://schemas.microsoft.com/office/drawing/2014/main" id="{5DC9F40C-D8B0-904C-95E7-2D990E78D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" y="1870"/>
              <a:ext cx="4699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72777"/>
                      </a:gs>
                      <a:gs pos="50000">
                        <a:srgbClr val="FFF1A5"/>
                      </a:gs>
                      <a:gs pos="100000">
                        <a:srgbClr val="272777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GB" sz="2600" b="1" dirty="0" err="1">
                  <a:solidFill>
                    <a:srgbClr val="4F0028"/>
                  </a:solidFill>
                  <a:latin typeface="Arial" charset="0"/>
                  <a:ea typeface="Arial"/>
                </a:rPr>
                <a:t>repare</a:t>
              </a:r>
              <a:r>
                <a:rPr lang="en-GB" sz="2600" b="1" dirty="0">
                  <a:solidFill>
                    <a:srgbClr val="4F0028"/>
                  </a:solidFill>
                  <a:latin typeface="Arial" charset="0"/>
                  <a:ea typeface="Arial"/>
                </a:rPr>
                <a:t> for a new way — strategies and tactics</a:t>
              </a:r>
              <a:endParaRPr lang="en-GB" sz="2600" dirty="0">
                <a:solidFill>
                  <a:srgbClr val="4F0028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22" name="Oval 13">
              <a:extLst>
                <a:ext uri="{FF2B5EF4-FFF2-40B4-BE49-F238E27FC236}">
                  <a16:creationId xmlns:a16="http://schemas.microsoft.com/office/drawing/2014/main" id="{0E2FC9D9-218C-0F4F-9377-9009A758E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924"/>
              <a:ext cx="307" cy="288"/>
            </a:xfrm>
            <a:prstGeom prst="ellipse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400" b="1" dirty="0">
                  <a:solidFill>
                    <a:schemeClr val="bg1"/>
                  </a:solidFill>
                  <a:latin typeface="Arial" charset="0"/>
                  <a:ea typeface="Arial"/>
                </a:rPr>
                <a:t>P</a:t>
              </a:r>
            </a:p>
          </p:txBody>
        </p:sp>
      </p:grpSp>
      <p:grpSp>
        <p:nvGrpSpPr>
          <p:cNvPr id="23" name="Group 38">
            <a:extLst>
              <a:ext uri="{FF2B5EF4-FFF2-40B4-BE49-F238E27FC236}">
                <a16:creationId xmlns:a16="http://schemas.microsoft.com/office/drawing/2014/main" id="{3DA0D288-DE7F-1443-A2EB-DA381B0807D6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322253"/>
            <a:ext cx="6869113" cy="554038"/>
            <a:chOff x="384" y="2190"/>
            <a:chExt cx="4327" cy="349"/>
          </a:xfrm>
        </p:grpSpPr>
        <p:sp>
          <p:nvSpPr>
            <p:cNvPr id="24" name="Text Box 15">
              <a:extLst>
                <a:ext uri="{FF2B5EF4-FFF2-40B4-BE49-F238E27FC236}">
                  <a16:creationId xmlns:a16="http://schemas.microsoft.com/office/drawing/2014/main" id="{ADB4D964-5B0D-BE47-B253-3B9C0511B1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2190"/>
              <a:ext cx="4080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72777"/>
                      </a:gs>
                      <a:gs pos="50000">
                        <a:srgbClr val="FFF1A5"/>
                      </a:gs>
                      <a:gs pos="100000">
                        <a:srgbClr val="272777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GB" sz="2600" b="1" dirty="0" err="1">
                  <a:solidFill>
                    <a:srgbClr val="4F0028"/>
                  </a:solidFill>
                  <a:latin typeface="Arial" charset="0"/>
                  <a:ea typeface="Arial"/>
                </a:rPr>
                <a:t>edesign</a:t>
              </a:r>
              <a:r>
                <a:rPr lang="en-GB" sz="2600" b="1" dirty="0">
                  <a:solidFill>
                    <a:srgbClr val="4F0028"/>
                  </a:solidFill>
                  <a:latin typeface="Arial" charset="0"/>
                  <a:ea typeface="Arial"/>
                </a:rPr>
                <a:t> the way things work now</a:t>
              </a:r>
              <a:endParaRPr lang="en-GB" sz="2600" dirty="0">
                <a:solidFill>
                  <a:srgbClr val="4F0028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25" name="Oval 16">
              <a:extLst>
                <a:ext uri="{FF2B5EF4-FFF2-40B4-BE49-F238E27FC236}">
                  <a16:creationId xmlns:a16="http://schemas.microsoft.com/office/drawing/2014/main" id="{09F76B80-E722-7342-8EFC-9B15ECCFD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251"/>
              <a:ext cx="288" cy="288"/>
            </a:xfrm>
            <a:prstGeom prst="ellipse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400" b="1" dirty="0">
                  <a:solidFill>
                    <a:schemeClr val="bg1"/>
                  </a:solidFill>
                  <a:latin typeface="Arial" charset="0"/>
                  <a:ea typeface="Arial"/>
                </a:rPr>
                <a:t>R</a:t>
              </a:r>
            </a:p>
          </p:txBody>
        </p:sp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26B88F58-2F88-B746-984B-5A72AE9B252A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842950"/>
            <a:ext cx="6869113" cy="558800"/>
            <a:chOff x="384" y="2518"/>
            <a:chExt cx="4327" cy="352"/>
          </a:xfrm>
        </p:grpSpPr>
        <p:sp>
          <p:nvSpPr>
            <p:cNvPr id="27" name="Text Box 18">
              <a:extLst>
                <a:ext uri="{FF2B5EF4-FFF2-40B4-BE49-F238E27FC236}">
                  <a16:creationId xmlns:a16="http://schemas.microsoft.com/office/drawing/2014/main" id="{FC3121C1-D08E-EF45-8E08-D0B88E339E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2518"/>
              <a:ext cx="4080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72777"/>
                      </a:gs>
                      <a:gs pos="50000">
                        <a:srgbClr val="FFF1A5"/>
                      </a:gs>
                      <a:gs pos="100000">
                        <a:srgbClr val="272777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GB" sz="2600" b="1" dirty="0" err="1">
                  <a:solidFill>
                    <a:srgbClr val="4F0028"/>
                  </a:solidFill>
                  <a:latin typeface="Arial" charset="0"/>
                  <a:ea typeface="Arial"/>
                </a:rPr>
                <a:t>perate</a:t>
              </a:r>
              <a:r>
                <a:rPr lang="en-GB" sz="2600" b="1" dirty="0">
                  <a:solidFill>
                    <a:srgbClr val="4F0028"/>
                  </a:solidFill>
                  <a:latin typeface="Arial" charset="0"/>
                  <a:ea typeface="Arial"/>
                </a:rPr>
                <a:t> the new way — on a pilot basis</a:t>
              </a:r>
              <a:endParaRPr lang="en-GB" sz="2600" dirty="0">
                <a:solidFill>
                  <a:srgbClr val="4F0028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28" name="Oval 19">
              <a:extLst>
                <a:ext uri="{FF2B5EF4-FFF2-40B4-BE49-F238E27FC236}">
                  <a16:creationId xmlns:a16="http://schemas.microsoft.com/office/drawing/2014/main" id="{F5B3E5D7-FCBA-2E44-93BF-D0433D4FE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582"/>
              <a:ext cx="288" cy="288"/>
            </a:xfrm>
            <a:prstGeom prst="ellipse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400" b="1" dirty="0">
                  <a:solidFill>
                    <a:schemeClr val="bg1"/>
                  </a:solidFill>
                  <a:latin typeface="Arial" charset="0"/>
                  <a:ea typeface="Arial"/>
                </a:rPr>
                <a:t>O</a:t>
              </a:r>
            </a:p>
          </p:txBody>
        </p:sp>
      </p:grpSp>
      <p:grpSp>
        <p:nvGrpSpPr>
          <p:cNvPr id="29" name="Group 40">
            <a:extLst>
              <a:ext uri="{FF2B5EF4-FFF2-40B4-BE49-F238E27FC236}">
                <a16:creationId xmlns:a16="http://schemas.microsoft.com/office/drawing/2014/main" id="{75013629-8032-8843-9716-668FBB34D5C0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4376350"/>
            <a:ext cx="6869113" cy="555625"/>
            <a:chOff x="384" y="2854"/>
            <a:chExt cx="4327" cy="350"/>
          </a:xfrm>
        </p:grpSpPr>
        <p:sp>
          <p:nvSpPr>
            <p:cNvPr id="30" name="Text Box 21">
              <a:extLst>
                <a:ext uri="{FF2B5EF4-FFF2-40B4-BE49-F238E27FC236}">
                  <a16:creationId xmlns:a16="http://schemas.microsoft.com/office/drawing/2014/main" id="{8160F907-42B5-C94D-A2F0-865C6C359A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2854"/>
              <a:ext cx="4080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72777"/>
                      </a:gs>
                      <a:gs pos="50000">
                        <a:srgbClr val="FFF1A5"/>
                      </a:gs>
                      <a:gs pos="100000">
                        <a:srgbClr val="272777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GB" sz="2600" b="1" dirty="0" err="1">
                  <a:solidFill>
                    <a:srgbClr val="4F0028"/>
                  </a:solidFill>
                  <a:latin typeface="Arial" charset="0"/>
                  <a:ea typeface="Arial"/>
                </a:rPr>
                <a:t>erify</a:t>
              </a:r>
              <a:r>
                <a:rPr lang="en-GB" sz="2600" b="1" dirty="0">
                  <a:solidFill>
                    <a:srgbClr val="4F0028"/>
                  </a:solidFill>
                  <a:latin typeface="Arial" charset="0"/>
                  <a:ea typeface="Arial"/>
                </a:rPr>
                <a:t> that the new way works</a:t>
              </a:r>
            </a:p>
          </p:txBody>
        </p:sp>
        <p:sp>
          <p:nvSpPr>
            <p:cNvPr id="31" name="Oval 22">
              <a:extLst>
                <a:ext uri="{FF2B5EF4-FFF2-40B4-BE49-F238E27FC236}">
                  <a16:creationId xmlns:a16="http://schemas.microsoft.com/office/drawing/2014/main" id="{9A8A1EFB-9021-AF47-ACB3-978B81EEC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916"/>
              <a:ext cx="288" cy="288"/>
            </a:xfrm>
            <a:prstGeom prst="ellipse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400" b="1" dirty="0">
                  <a:solidFill>
                    <a:schemeClr val="bg1"/>
                  </a:solidFill>
                  <a:latin typeface="Arial" charset="0"/>
                  <a:ea typeface="Arial"/>
                </a:rPr>
                <a:t>V</a:t>
              </a:r>
            </a:p>
          </p:txBody>
        </p:sp>
      </p:grpSp>
      <p:grpSp>
        <p:nvGrpSpPr>
          <p:cNvPr id="32" name="Group 41">
            <a:extLst>
              <a:ext uri="{FF2B5EF4-FFF2-40B4-BE49-F238E27FC236}">
                <a16:creationId xmlns:a16="http://schemas.microsoft.com/office/drawing/2014/main" id="{09AC40A3-43B0-5142-94CB-95C1A57B3EE5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4928800"/>
            <a:ext cx="7466013" cy="536575"/>
            <a:chOff x="384" y="3202"/>
            <a:chExt cx="4703" cy="338"/>
          </a:xfrm>
        </p:grpSpPr>
        <p:sp>
          <p:nvSpPr>
            <p:cNvPr id="33" name="Text Box 24">
              <a:extLst>
                <a:ext uri="{FF2B5EF4-FFF2-40B4-BE49-F238E27FC236}">
                  <a16:creationId xmlns:a16="http://schemas.microsoft.com/office/drawing/2014/main" id="{405866C8-9ABD-EB4E-B83A-369507D36D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3202"/>
              <a:ext cx="445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72777"/>
                      </a:gs>
                      <a:gs pos="50000">
                        <a:srgbClr val="FFF1A5"/>
                      </a:gs>
                      <a:gs pos="100000">
                        <a:srgbClr val="272777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GB" sz="2600" b="1" dirty="0" err="1">
                  <a:solidFill>
                    <a:srgbClr val="4F0028"/>
                  </a:solidFill>
                  <a:latin typeface="Arial" charset="0"/>
                  <a:ea typeface="Arial"/>
                </a:rPr>
                <a:t>liminate</a:t>
              </a:r>
              <a:r>
                <a:rPr lang="en-GB" sz="2600" b="1" dirty="0">
                  <a:solidFill>
                    <a:srgbClr val="4F0028"/>
                  </a:solidFill>
                  <a:latin typeface="Arial" charset="0"/>
                  <a:ea typeface="Arial"/>
                </a:rPr>
                <a:t> unwanted variation in the new way</a:t>
              </a:r>
              <a:endParaRPr lang="en-GB" sz="2600" dirty="0">
                <a:solidFill>
                  <a:srgbClr val="4F0028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34" name="Oval 25">
              <a:extLst>
                <a:ext uri="{FF2B5EF4-FFF2-40B4-BE49-F238E27FC236}">
                  <a16:creationId xmlns:a16="http://schemas.microsoft.com/office/drawing/2014/main" id="{C5D0EF7B-5F60-4444-A7EF-57955FF36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3252"/>
              <a:ext cx="288" cy="288"/>
            </a:xfrm>
            <a:prstGeom prst="ellipse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400" b="1" dirty="0">
                  <a:solidFill>
                    <a:schemeClr val="bg1"/>
                  </a:solidFill>
                  <a:latin typeface="Arial" charset="0"/>
                  <a:ea typeface="Arial"/>
                </a:rPr>
                <a:t>E</a:t>
              </a:r>
            </a:p>
          </p:txBody>
        </p:sp>
      </p:grpSp>
      <p:grpSp>
        <p:nvGrpSpPr>
          <p:cNvPr id="35" name="Group 42">
            <a:extLst>
              <a:ext uri="{FF2B5EF4-FFF2-40B4-BE49-F238E27FC236}">
                <a16:creationId xmlns:a16="http://schemas.microsoft.com/office/drawing/2014/main" id="{C7618701-EF8B-984E-9BBF-1EFC7BCCD691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5465375"/>
            <a:ext cx="6869113" cy="546100"/>
            <a:chOff x="384" y="3540"/>
            <a:chExt cx="4327" cy="344"/>
          </a:xfrm>
        </p:grpSpPr>
        <p:sp>
          <p:nvSpPr>
            <p:cNvPr id="36" name="Text Box 27">
              <a:extLst>
                <a:ext uri="{FF2B5EF4-FFF2-40B4-BE49-F238E27FC236}">
                  <a16:creationId xmlns:a16="http://schemas.microsoft.com/office/drawing/2014/main" id="{6C4FCE4D-824A-EB42-ADE9-4DDF77DCB3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3540"/>
              <a:ext cx="4080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72777"/>
                      </a:gs>
                      <a:gs pos="50000">
                        <a:srgbClr val="FFF1A5"/>
                      </a:gs>
                      <a:gs pos="100000">
                        <a:srgbClr val="272777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GB" sz="2600" b="1" dirty="0" err="1">
                  <a:solidFill>
                    <a:srgbClr val="4F0028"/>
                  </a:solidFill>
                  <a:latin typeface="Arial" charset="0"/>
                  <a:ea typeface="Arial"/>
                </a:rPr>
                <a:t>tabilize</a:t>
              </a:r>
              <a:r>
                <a:rPr lang="en-GB" sz="2600" b="1" dirty="0">
                  <a:solidFill>
                    <a:srgbClr val="4F0028"/>
                  </a:solidFill>
                  <a:latin typeface="Arial" charset="0"/>
                  <a:ea typeface="Arial"/>
                </a:rPr>
                <a:t> the new way</a:t>
              </a:r>
              <a:endParaRPr lang="en-GB" sz="2600" dirty="0">
                <a:solidFill>
                  <a:srgbClr val="4F0028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37" name="Oval 28">
              <a:extLst>
                <a:ext uri="{FF2B5EF4-FFF2-40B4-BE49-F238E27FC236}">
                  <a16:creationId xmlns:a16="http://schemas.microsoft.com/office/drawing/2014/main" id="{5587D888-0C80-5640-8CF4-92E61AD8F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3596"/>
              <a:ext cx="288" cy="288"/>
            </a:xfrm>
            <a:prstGeom prst="ellipse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400" b="1" dirty="0">
                  <a:solidFill>
                    <a:schemeClr val="bg1"/>
                  </a:solidFill>
                  <a:latin typeface="Arial" charset="0"/>
                  <a:ea typeface="Arial"/>
                </a:rPr>
                <a:t>S</a:t>
              </a:r>
            </a:p>
          </p:txBody>
        </p:sp>
      </p:grpSp>
      <p:sp>
        <p:nvSpPr>
          <p:cNvPr id="38" name="Text Box 32">
            <a:extLst>
              <a:ext uri="{FF2B5EF4-FFF2-40B4-BE49-F238E27FC236}">
                <a16:creationId xmlns:a16="http://schemas.microsoft.com/office/drawing/2014/main" id="{C0BA27A5-FFD0-924F-A39D-3E1CBF98B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25" y="546372"/>
            <a:ext cx="590310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</a:rPr>
              <a:t>I–M–P–R–O–V–E–S model</a:t>
            </a:r>
          </a:p>
        </p:txBody>
      </p:sp>
    </p:spTree>
    <p:extLst>
      <p:ext uri="{BB962C8B-B14F-4D97-AF65-F5344CB8AC3E}">
        <p14:creationId xmlns:p14="http://schemas.microsoft.com/office/powerpoint/2010/main" val="146983529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0C59867-0F47-954E-AD1F-498D506FC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40BBDB3C-9B8C-D445-B3A5-B52B421F3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3" y="497977"/>
            <a:ext cx="6477000" cy="66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272777"/>
                    </a:gs>
                    <a:gs pos="50000">
                      <a:srgbClr val="FFF1A5"/>
                    </a:gs>
                    <a:gs pos="100000">
                      <a:srgbClr val="272777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GB" sz="3400" b="1" dirty="0" err="1">
                <a:solidFill>
                  <a:schemeClr val="bg1"/>
                </a:solidFill>
                <a:latin typeface="Arial" charset="0"/>
                <a:ea typeface="Arial"/>
              </a:rPr>
              <a:t>dentify</a:t>
            </a:r>
            <a:r>
              <a:rPr lang="en-GB" sz="3400" b="1" dirty="0">
                <a:solidFill>
                  <a:schemeClr val="bg1"/>
                </a:solidFill>
                <a:latin typeface="Arial" charset="0"/>
                <a:ea typeface="Arial"/>
              </a:rPr>
              <a:t> the improvement</a:t>
            </a:r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C07D7437-6288-CC41-A820-ED60C187D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650377"/>
            <a:ext cx="457200" cy="457200"/>
          </a:xfrm>
          <a:prstGeom prst="ellipse">
            <a:avLst/>
          </a:prstGeom>
          <a:solidFill>
            <a:srgbClr val="799A3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3400" b="1" dirty="0">
                <a:solidFill>
                  <a:schemeClr val="bg1"/>
                </a:solidFill>
                <a:latin typeface="Arial" charset="0"/>
                <a:ea typeface="Arial"/>
              </a:rPr>
              <a:t>I</a:t>
            </a:r>
            <a:endParaRPr lang="en-US" sz="3400" b="1" dirty="0">
              <a:solidFill>
                <a:schemeClr val="bg1"/>
              </a:solidFill>
              <a:latin typeface="Arial" charset="0"/>
              <a:ea typeface="Arial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B7EE573F-3E26-D74E-BBCD-03905D341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1618383"/>
            <a:ext cx="6477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0000"/>
                    </a:gs>
                    <a:gs pos="50000">
                      <a:srgbClr val="FFF2A6"/>
                    </a:gs>
                    <a:gs pos="100000">
                      <a:srgbClr val="FF0000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500" b="1" i="1" dirty="0">
                <a:solidFill>
                  <a:srgbClr val="FEEAB4"/>
                </a:solidFill>
                <a:latin typeface="Arial"/>
                <a:cs typeface="Arial"/>
              </a:rPr>
              <a:t>An </a:t>
            </a:r>
            <a:r>
              <a:rPr lang="en-US" sz="3500" b="1" i="1" dirty="0">
                <a:solidFill>
                  <a:schemeClr val="bg1"/>
                </a:solidFill>
                <a:latin typeface="Arial"/>
                <a:cs typeface="Arial"/>
              </a:rPr>
              <a:t>improvement</a:t>
            </a:r>
            <a:r>
              <a:rPr lang="en-US" sz="3500" b="1" i="1" dirty="0">
                <a:solidFill>
                  <a:srgbClr val="FEEAB4"/>
                </a:solidFill>
                <a:latin typeface="Arial"/>
                <a:cs typeface="Arial"/>
              </a:rPr>
              <a:t> </a:t>
            </a:r>
            <a:r>
              <a:rPr lang="en-US" sz="3500" b="1" dirty="0">
                <a:solidFill>
                  <a:srgbClr val="FEEAB4"/>
                </a:solidFill>
                <a:latin typeface="Arial"/>
                <a:cs typeface="Arial"/>
              </a:rPr>
              <a:t>is the </a:t>
            </a:r>
            <a:r>
              <a:rPr lang="en-US" sz="3500" b="1" dirty="0">
                <a:solidFill>
                  <a:srgbClr val="FFFFFF"/>
                </a:solidFill>
                <a:latin typeface="Arial"/>
                <a:cs typeface="Arial"/>
              </a:rPr>
              <a:t>exact outcome</a:t>
            </a:r>
            <a:r>
              <a:rPr lang="en-US" sz="3500" b="1" dirty="0">
                <a:solidFill>
                  <a:srgbClr val="FEEAB4"/>
                </a:solidFill>
                <a:latin typeface="Arial"/>
                <a:cs typeface="Arial"/>
              </a:rPr>
              <a:t> to be achieved through the change process, preferably expressed in measurable terms</a:t>
            </a:r>
            <a:r>
              <a:rPr lang="en-US" sz="3500" b="1" i="1" dirty="0">
                <a:solidFill>
                  <a:srgbClr val="FEEAB4"/>
                </a:solidFill>
                <a:latin typeface="Arial"/>
                <a:cs typeface="Arial"/>
              </a:rPr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F0CB05-061B-DC4B-9318-221488AAF34B}"/>
              </a:ext>
            </a:extLst>
          </p:cNvPr>
          <p:cNvGrpSpPr/>
          <p:nvPr/>
        </p:nvGrpSpPr>
        <p:grpSpPr>
          <a:xfrm>
            <a:off x="609700" y="4719853"/>
            <a:ext cx="7920880" cy="1125502"/>
            <a:chOff x="609700" y="4692959"/>
            <a:chExt cx="7920880" cy="112550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28EEB3-9CF2-8841-A0A0-3A9646A6ECAA}"/>
                </a:ext>
              </a:extLst>
            </p:cNvPr>
            <p:cNvSpPr/>
            <p:nvPr/>
          </p:nvSpPr>
          <p:spPr bwMode="auto">
            <a:xfrm>
              <a:off x="609700" y="4692959"/>
              <a:ext cx="7920880" cy="1125502"/>
            </a:xfrm>
            <a:prstGeom prst="rect">
              <a:avLst/>
            </a:prstGeom>
            <a:solidFill>
              <a:srgbClr val="FFDD9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00" b="0" i="0" u="none" strike="noStrike" cap="none" normalizeH="0" baseline="0">
                <a:ln>
                  <a:noFill/>
                </a:ln>
                <a:solidFill>
                  <a:srgbClr val="FFEEBB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4" name="Text Box 6">
              <a:extLst>
                <a:ext uri="{FF2B5EF4-FFF2-40B4-BE49-F238E27FC236}">
                  <a16:creationId xmlns:a16="http://schemas.microsoft.com/office/drawing/2014/main" id="{DDD1B234-C701-8841-A6DA-F94608176A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1748" y="4797152"/>
              <a:ext cx="7056784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0000"/>
                      </a:gs>
                      <a:gs pos="50000">
                        <a:srgbClr val="FFF2A6"/>
                      </a:gs>
                      <a:gs pos="100000">
                        <a:srgbClr val="FF0000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i="1" dirty="0">
                  <a:solidFill>
                    <a:srgbClr val="3773BD"/>
                  </a:solidFill>
                  <a:latin typeface="Arial"/>
                  <a:cs typeface="Arial"/>
                </a:rPr>
                <a:t>Number or percentage or ratio of time or patients the desired outcome will happen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02170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ACC12-F718-D345-9DA8-8828A1043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D2FF67F6-6800-F24A-9C69-6EE31CA66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405" y="548458"/>
            <a:ext cx="800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EEAB4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3400" b="1" dirty="0">
                <a:solidFill>
                  <a:srgbClr val="FEEAB4"/>
                </a:solidFill>
                <a:latin typeface="Arial" charset="0"/>
                <a:ea typeface="Arial"/>
              </a:rPr>
              <a:t>How to figure out what</a:t>
            </a:r>
            <a:r>
              <a:rPr lang="ja-JP" altLang="en-GB" sz="3400" b="1" dirty="0">
                <a:solidFill>
                  <a:srgbClr val="FEEAB4"/>
                </a:solidFill>
                <a:latin typeface="Arial"/>
                <a:ea typeface="Arial"/>
              </a:rPr>
              <a:t>’</a:t>
            </a:r>
            <a:r>
              <a:rPr lang="en-GB" sz="3400" b="1" dirty="0">
                <a:solidFill>
                  <a:srgbClr val="FEEAB4"/>
                </a:solidFill>
                <a:latin typeface="Arial" charset="0"/>
                <a:ea typeface="Arial"/>
              </a:rPr>
              <a:t>s needed</a:t>
            </a:r>
            <a:endParaRPr lang="en-GB" sz="3400" dirty="0">
              <a:solidFill>
                <a:srgbClr val="FEEAB4"/>
              </a:solidFill>
              <a:latin typeface="Arial" charset="0"/>
              <a:ea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8B685B-74AB-634B-8145-5062B86671EF}"/>
              </a:ext>
            </a:extLst>
          </p:cNvPr>
          <p:cNvGrpSpPr/>
          <p:nvPr/>
        </p:nvGrpSpPr>
        <p:grpSpPr>
          <a:xfrm>
            <a:off x="304800" y="1268760"/>
            <a:ext cx="4191000" cy="4680520"/>
            <a:chOff x="304800" y="1268760"/>
            <a:chExt cx="4191000" cy="468052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50120FB-D575-A342-94CD-25449DA198C6}"/>
                </a:ext>
              </a:extLst>
            </p:cNvPr>
            <p:cNvSpPr/>
            <p:nvPr/>
          </p:nvSpPr>
          <p:spPr bwMode="auto">
            <a:xfrm>
              <a:off x="323528" y="1268760"/>
              <a:ext cx="1944216" cy="4680520"/>
            </a:xfrm>
            <a:prstGeom prst="roundRect">
              <a:avLst/>
            </a:prstGeom>
            <a:gradFill flip="none" rotWithShape="1">
              <a:gsLst>
                <a:gs pos="0">
                  <a:srgbClr val="FED78B"/>
                </a:gs>
                <a:gs pos="100000">
                  <a:srgbClr val="FED78B"/>
                </a:gs>
                <a:gs pos="53000">
                  <a:srgbClr val="FFEEBB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00" b="0" i="0" u="none" strike="noStrike" cap="none" normalizeH="0" baseline="0">
                <a:ln>
                  <a:noFill/>
                </a:ln>
                <a:solidFill>
                  <a:srgbClr val="FFEEBB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2FDF03A-4E4A-504D-88C3-F79C7E122941}"/>
                </a:ext>
              </a:extLst>
            </p:cNvPr>
            <p:cNvSpPr/>
            <p:nvPr/>
          </p:nvSpPr>
          <p:spPr bwMode="auto">
            <a:xfrm>
              <a:off x="2521680" y="1268760"/>
              <a:ext cx="1944216" cy="4680520"/>
            </a:xfrm>
            <a:prstGeom prst="roundRect">
              <a:avLst/>
            </a:prstGeom>
            <a:gradFill flip="none" rotWithShape="1">
              <a:gsLst>
                <a:gs pos="0">
                  <a:srgbClr val="FED78B"/>
                </a:gs>
                <a:gs pos="100000">
                  <a:srgbClr val="FED78B"/>
                </a:gs>
                <a:gs pos="53000">
                  <a:srgbClr val="FFEEBB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00" b="0" i="0" u="none" strike="noStrike" cap="none" normalizeH="0" baseline="0">
                <a:ln>
                  <a:noFill/>
                </a:ln>
                <a:solidFill>
                  <a:srgbClr val="FFEEBB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7" name="Group 35">
              <a:extLst>
                <a:ext uri="{FF2B5EF4-FFF2-40B4-BE49-F238E27FC236}">
                  <a16:creationId xmlns:a16="http://schemas.microsoft.com/office/drawing/2014/main" id="{5FF74529-E83F-164E-BE2B-33F69D36B7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1598613"/>
              <a:ext cx="4191000" cy="4065587"/>
              <a:chOff x="192" y="1007"/>
              <a:chExt cx="2640" cy="2561"/>
            </a:xfrm>
          </p:grpSpPr>
          <p:sp>
            <p:nvSpPr>
              <p:cNvPr id="8" name="Text Box 8">
                <a:extLst>
                  <a:ext uri="{FF2B5EF4-FFF2-40B4-BE49-F238E27FC236}">
                    <a16:creationId xmlns:a16="http://schemas.microsoft.com/office/drawing/2014/main" id="{12A61DF8-FCC5-E343-9646-7B2CA2817E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" y="1007"/>
                <a:ext cx="891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272777"/>
                        </a:gs>
                        <a:gs pos="50000">
                          <a:srgbClr val="FFF1A5"/>
                        </a:gs>
                        <a:gs pos="100000">
                          <a:srgbClr val="272777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sz="2000" b="1" dirty="0">
                    <a:solidFill>
                      <a:srgbClr val="661A60"/>
                    </a:solidFill>
                    <a:latin typeface="Arial" charset="0"/>
                    <a:ea typeface="Arial"/>
                  </a:rPr>
                  <a:t>Problem</a:t>
                </a:r>
                <a:endParaRPr lang="en-GB" sz="2000" dirty="0">
                  <a:solidFill>
                    <a:srgbClr val="661A60"/>
                  </a:solidFill>
                  <a:latin typeface="Arial" charset="0"/>
                  <a:ea typeface="Arial"/>
                </a:endParaRPr>
              </a:p>
            </p:txBody>
          </p:sp>
          <p:sp>
            <p:nvSpPr>
              <p:cNvPr id="9" name="Text Box 9">
                <a:extLst>
                  <a:ext uri="{FF2B5EF4-FFF2-40B4-BE49-F238E27FC236}">
                    <a16:creationId xmlns:a16="http://schemas.microsoft.com/office/drawing/2014/main" id="{060632E6-0D71-F54A-AE56-27596D9DFC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8" y="1920"/>
                <a:ext cx="1152" cy="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272777"/>
                        </a:gs>
                        <a:gs pos="50000">
                          <a:srgbClr val="FFF1A5"/>
                        </a:gs>
                        <a:gs pos="100000">
                          <a:srgbClr val="272777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b="1" i="1" dirty="0">
                    <a:solidFill>
                      <a:srgbClr val="3874BD"/>
                    </a:solidFill>
                    <a:latin typeface="Arial" charset="0"/>
                    <a:ea typeface="Arial"/>
                  </a:rPr>
                  <a:t>What </a:t>
                </a:r>
                <a:r>
                  <a:rPr lang="en-GB" b="1" i="1" dirty="0" err="1">
                    <a:solidFill>
                      <a:srgbClr val="3874BD"/>
                    </a:solidFill>
                    <a:latin typeface="Arial" charset="0"/>
                    <a:ea typeface="Arial"/>
                  </a:rPr>
                  <a:t>isn</a:t>
                </a:r>
                <a:r>
                  <a:rPr lang="ja-JP" altLang="en-GB" b="1" i="1" dirty="0">
                    <a:solidFill>
                      <a:srgbClr val="3874BD"/>
                    </a:solidFill>
                    <a:latin typeface="Arial"/>
                    <a:ea typeface="Arial"/>
                  </a:rPr>
                  <a:t>’</a:t>
                </a:r>
                <a:r>
                  <a:rPr lang="en-GB" b="1" i="1" dirty="0">
                    <a:solidFill>
                      <a:srgbClr val="3874BD"/>
                    </a:solidFill>
                    <a:latin typeface="Arial" charset="0"/>
                    <a:ea typeface="Arial"/>
                  </a:rPr>
                  <a:t>t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GB" b="1" i="1" dirty="0">
                    <a:solidFill>
                      <a:srgbClr val="3874BD"/>
                    </a:solidFill>
                    <a:latin typeface="Arial" charset="0"/>
                    <a:ea typeface="Arial"/>
                  </a:rPr>
                  <a:t>happening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GB" b="1" i="1" dirty="0">
                    <a:solidFill>
                      <a:srgbClr val="3874BD"/>
                    </a:solidFill>
                    <a:latin typeface="Arial" charset="0"/>
                    <a:ea typeface="Arial"/>
                  </a:rPr>
                  <a:t>now?</a:t>
                </a:r>
                <a:endParaRPr lang="en-GB" dirty="0">
                  <a:solidFill>
                    <a:srgbClr val="3874BD"/>
                  </a:solidFill>
                  <a:latin typeface="Arial" charset="0"/>
                  <a:ea typeface="Arial"/>
                </a:endParaRPr>
              </a:p>
            </p:txBody>
          </p:sp>
          <p:sp>
            <p:nvSpPr>
              <p:cNvPr id="10" name="Text Box 10">
                <a:extLst>
                  <a:ext uri="{FF2B5EF4-FFF2-40B4-BE49-F238E27FC236}">
                    <a16:creationId xmlns:a16="http://schemas.microsoft.com/office/drawing/2014/main" id="{18D3A477-5876-7845-BD03-0405BC8310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" y="3158"/>
                <a:ext cx="1248" cy="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272777"/>
                        </a:gs>
                        <a:gs pos="50000">
                          <a:srgbClr val="FFF1A5"/>
                        </a:gs>
                        <a:gs pos="100000">
                          <a:srgbClr val="272777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sz="2000" b="1" i="1" dirty="0">
                    <a:solidFill>
                      <a:srgbClr val="661A60"/>
                    </a:solidFill>
                    <a:latin typeface="Arial" charset="0"/>
                    <a:ea typeface="Arial"/>
                  </a:rPr>
                  <a:t>the clinical audit findings</a:t>
                </a:r>
              </a:p>
            </p:txBody>
          </p:sp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907986E8-F030-DA4E-9BEA-FBED62EABE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1" y="1007"/>
                <a:ext cx="891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272777"/>
                        </a:gs>
                        <a:gs pos="50000">
                          <a:srgbClr val="FFF1A5"/>
                        </a:gs>
                        <a:gs pos="100000">
                          <a:srgbClr val="272777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sz="2000" b="1" dirty="0">
                    <a:solidFill>
                      <a:srgbClr val="661A60"/>
                    </a:solidFill>
                    <a:latin typeface="Arial" charset="0"/>
                    <a:ea typeface="Arial"/>
                  </a:rPr>
                  <a:t>Causes</a:t>
                </a:r>
              </a:p>
            </p:txBody>
          </p:sp>
          <p:sp>
            <p:nvSpPr>
              <p:cNvPr id="12" name="Text Box 14">
                <a:extLst>
                  <a:ext uri="{FF2B5EF4-FFF2-40B4-BE49-F238E27FC236}">
                    <a16:creationId xmlns:a16="http://schemas.microsoft.com/office/drawing/2014/main" id="{46146BC4-66E9-894A-BF7B-A770449AB3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4" y="1920"/>
                <a:ext cx="1232" cy="4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272777"/>
                        </a:gs>
                        <a:gs pos="50000">
                          <a:srgbClr val="FFF1A5"/>
                        </a:gs>
                        <a:gs pos="100000">
                          <a:srgbClr val="272777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b="1" i="1" dirty="0">
                    <a:solidFill>
                      <a:srgbClr val="3874BD"/>
                    </a:solidFill>
                    <a:latin typeface="Arial" charset="0"/>
                    <a:ea typeface="Arial"/>
                  </a:rPr>
                  <a:t>Why </a:t>
                </a:r>
                <a:r>
                  <a:rPr lang="en-GB" b="1" i="1" dirty="0" err="1">
                    <a:solidFill>
                      <a:srgbClr val="3874BD"/>
                    </a:solidFill>
                    <a:latin typeface="Arial" charset="0"/>
                    <a:ea typeface="Arial"/>
                  </a:rPr>
                  <a:t>isn</a:t>
                </a:r>
                <a:r>
                  <a:rPr lang="ja-JP" altLang="en-GB" b="1" i="1" dirty="0">
                    <a:solidFill>
                      <a:srgbClr val="3874BD"/>
                    </a:solidFill>
                    <a:latin typeface="Arial"/>
                    <a:ea typeface="Arial"/>
                  </a:rPr>
                  <a:t>’</a:t>
                </a:r>
                <a:r>
                  <a:rPr lang="en-GB" b="1" i="1" dirty="0">
                    <a:solidFill>
                      <a:srgbClr val="3874BD"/>
                    </a:solidFill>
                    <a:latin typeface="Arial" charset="0"/>
                    <a:ea typeface="Arial"/>
                  </a:rPr>
                  <a:t>t it happening?</a:t>
                </a:r>
                <a:endParaRPr lang="en-GB" dirty="0">
                  <a:solidFill>
                    <a:srgbClr val="3874BD"/>
                  </a:solidFill>
                  <a:latin typeface="Arial" charset="0"/>
                  <a:ea typeface="Arial"/>
                </a:endParaRPr>
              </a:p>
            </p:txBody>
          </p:sp>
          <p:sp>
            <p:nvSpPr>
              <p:cNvPr id="13" name="Text Box 15">
                <a:extLst>
                  <a:ext uri="{FF2B5EF4-FFF2-40B4-BE49-F238E27FC236}">
                    <a16:creationId xmlns:a16="http://schemas.microsoft.com/office/drawing/2014/main" id="{6F54E870-E132-6949-AAA0-C7EBF44FA8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52" y="3157"/>
                <a:ext cx="1280" cy="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272777"/>
                        </a:gs>
                        <a:gs pos="50000">
                          <a:srgbClr val="FFF1A5"/>
                        </a:gs>
                        <a:gs pos="100000">
                          <a:srgbClr val="272777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sz="2000" b="1" i="1" dirty="0">
                    <a:solidFill>
                      <a:srgbClr val="661A60"/>
                    </a:solidFill>
                    <a:latin typeface="Arial" charset="0"/>
                    <a:ea typeface="Arial"/>
                  </a:rPr>
                  <a:t>the findings of analysis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87BFD0-69ED-124C-BC97-D4DD32767D47}"/>
              </a:ext>
            </a:extLst>
          </p:cNvPr>
          <p:cNvGrpSpPr/>
          <p:nvPr/>
        </p:nvGrpSpPr>
        <p:grpSpPr>
          <a:xfrm>
            <a:off x="4710113" y="1268760"/>
            <a:ext cx="4233862" cy="4680520"/>
            <a:chOff x="4710113" y="1268760"/>
            <a:chExt cx="4233862" cy="468052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696A85D-ACC7-7849-B94E-A2EF4E5AEA94}"/>
                </a:ext>
              </a:extLst>
            </p:cNvPr>
            <p:cNvSpPr/>
            <p:nvPr/>
          </p:nvSpPr>
          <p:spPr bwMode="auto">
            <a:xfrm>
              <a:off x="4734972" y="1268760"/>
              <a:ext cx="1944216" cy="4680520"/>
            </a:xfrm>
            <a:prstGeom prst="roundRect">
              <a:avLst/>
            </a:prstGeom>
            <a:gradFill flip="none" rotWithShape="1">
              <a:gsLst>
                <a:gs pos="0">
                  <a:srgbClr val="FED78B"/>
                </a:gs>
                <a:gs pos="100000">
                  <a:srgbClr val="FED78B"/>
                </a:gs>
                <a:gs pos="53000">
                  <a:srgbClr val="FFEEBB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00" b="0" i="0" u="none" strike="noStrike" cap="none" normalizeH="0" baseline="0">
                <a:ln>
                  <a:noFill/>
                </a:ln>
                <a:solidFill>
                  <a:srgbClr val="FFEEBB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7B0CB89-1681-B740-9D31-A5E09AF8C0A0}"/>
                </a:ext>
              </a:extLst>
            </p:cNvPr>
            <p:cNvSpPr/>
            <p:nvPr/>
          </p:nvSpPr>
          <p:spPr bwMode="auto">
            <a:xfrm>
              <a:off x="6938786" y="1268760"/>
              <a:ext cx="1944216" cy="4680520"/>
            </a:xfrm>
            <a:prstGeom prst="roundRect">
              <a:avLst/>
            </a:prstGeom>
            <a:gradFill flip="none" rotWithShape="1">
              <a:gsLst>
                <a:gs pos="0">
                  <a:srgbClr val="FED78B"/>
                </a:gs>
                <a:gs pos="100000">
                  <a:srgbClr val="FED78B"/>
                </a:gs>
                <a:gs pos="53000">
                  <a:srgbClr val="FFEEBB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00" b="0" i="0" u="none" strike="noStrike" cap="none" normalizeH="0" baseline="0">
                <a:ln>
                  <a:noFill/>
                </a:ln>
                <a:solidFill>
                  <a:srgbClr val="FFEEBB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17" name="Group 34">
              <a:extLst>
                <a:ext uri="{FF2B5EF4-FFF2-40B4-BE49-F238E27FC236}">
                  <a16:creationId xmlns:a16="http://schemas.microsoft.com/office/drawing/2014/main" id="{CAD19147-6F50-A548-92EA-4B6317BBE0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0113" y="1598613"/>
              <a:ext cx="4233862" cy="4064000"/>
              <a:chOff x="2967" y="1007"/>
              <a:chExt cx="2667" cy="2560"/>
            </a:xfrm>
          </p:grpSpPr>
          <p:sp>
            <p:nvSpPr>
              <p:cNvPr id="18" name="Text Box 19">
                <a:extLst>
                  <a:ext uri="{FF2B5EF4-FFF2-40B4-BE49-F238E27FC236}">
                    <a16:creationId xmlns:a16="http://schemas.microsoft.com/office/drawing/2014/main" id="{EDE8694C-8397-3E45-96C1-320DE0DB76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23" y="1007"/>
                <a:ext cx="891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272777"/>
                        </a:gs>
                        <a:gs pos="50000">
                          <a:srgbClr val="FFF1A5"/>
                        </a:gs>
                        <a:gs pos="100000">
                          <a:srgbClr val="272777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sz="2000" b="1" dirty="0">
                    <a:solidFill>
                      <a:srgbClr val="661A60"/>
                    </a:solidFill>
                    <a:latin typeface="Arial" charset="0"/>
                    <a:ea typeface="Arial"/>
                  </a:rPr>
                  <a:t>Action</a:t>
                </a:r>
              </a:p>
            </p:txBody>
          </p:sp>
          <p:sp>
            <p:nvSpPr>
              <p:cNvPr id="19" name="Text Box 20">
                <a:extLst>
                  <a:ext uri="{FF2B5EF4-FFF2-40B4-BE49-F238E27FC236}">
                    <a16:creationId xmlns:a16="http://schemas.microsoft.com/office/drawing/2014/main" id="{42B3A851-3F06-B245-A47E-0CA9C1016C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98" y="1775"/>
                <a:ext cx="1152" cy="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272777"/>
                        </a:gs>
                        <a:gs pos="50000">
                          <a:srgbClr val="FFF1A5"/>
                        </a:gs>
                        <a:gs pos="100000">
                          <a:srgbClr val="272777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b="1" i="1" dirty="0">
                    <a:solidFill>
                      <a:srgbClr val="3874BD"/>
                    </a:solidFill>
                    <a:latin typeface="Arial" charset="0"/>
                    <a:ea typeface="Arial"/>
                  </a:rPr>
                  <a:t>What do we have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GB" b="1" i="1" dirty="0">
                    <a:solidFill>
                      <a:srgbClr val="3874BD"/>
                    </a:solidFill>
                    <a:latin typeface="Arial" charset="0"/>
                    <a:ea typeface="Arial"/>
                  </a:rPr>
                  <a:t>to do to achieve it?</a:t>
                </a:r>
                <a:endParaRPr lang="en-GB" dirty="0">
                  <a:solidFill>
                    <a:srgbClr val="3874BD"/>
                  </a:solidFill>
                  <a:latin typeface="Arial" charset="0"/>
                  <a:ea typeface="Arial"/>
                </a:endParaRPr>
              </a:p>
            </p:txBody>
          </p:sp>
          <p:sp>
            <p:nvSpPr>
              <p:cNvPr id="20" name="Text Box 21">
                <a:extLst>
                  <a:ext uri="{FF2B5EF4-FFF2-40B4-BE49-F238E27FC236}">
                    <a16:creationId xmlns:a16="http://schemas.microsoft.com/office/drawing/2014/main" id="{79D1E5E0-8E4F-CD4D-831E-B60C470A73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0" y="3157"/>
                <a:ext cx="1314" cy="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272777"/>
                        </a:gs>
                        <a:gs pos="50000">
                          <a:srgbClr val="FFF1A5"/>
                        </a:gs>
                        <a:gs pos="100000">
                          <a:srgbClr val="272777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sz="2000" b="1" i="1" dirty="0">
                    <a:solidFill>
                      <a:srgbClr val="661A60"/>
                    </a:solidFill>
                    <a:latin typeface="Arial" charset="0"/>
                    <a:ea typeface="Arial"/>
                  </a:rPr>
                  <a:t>the process of making change</a:t>
                </a:r>
              </a:p>
            </p:txBody>
          </p:sp>
          <p:sp>
            <p:nvSpPr>
              <p:cNvPr id="21" name="Text Box 24">
                <a:extLst>
                  <a:ext uri="{FF2B5EF4-FFF2-40B4-BE49-F238E27FC236}">
                    <a16:creationId xmlns:a16="http://schemas.microsoft.com/office/drawing/2014/main" id="{81C14A66-8671-C74E-9559-23FEECC4B9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3" y="1007"/>
                <a:ext cx="1200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272777"/>
                        </a:gs>
                        <a:gs pos="50000">
                          <a:srgbClr val="FFF1A5"/>
                        </a:gs>
                        <a:gs pos="100000">
                          <a:srgbClr val="272777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sz="2000" b="1" dirty="0">
                    <a:solidFill>
                      <a:srgbClr val="661A60"/>
                    </a:solidFill>
                    <a:latin typeface="Arial" charset="0"/>
                    <a:ea typeface="Arial"/>
                  </a:rPr>
                  <a:t>Improvement</a:t>
                </a:r>
              </a:p>
            </p:txBody>
          </p:sp>
          <p:sp>
            <p:nvSpPr>
              <p:cNvPr id="22" name="Text Box 25">
                <a:extLst>
                  <a:ext uri="{FF2B5EF4-FFF2-40B4-BE49-F238E27FC236}">
                    <a16:creationId xmlns:a16="http://schemas.microsoft.com/office/drawing/2014/main" id="{3A7EDFB5-9E15-8D4B-AA60-A6AD33E59B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7" y="1631"/>
                <a:ext cx="1216" cy="13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272777"/>
                        </a:gs>
                        <a:gs pos="50000">
                          <a:srgbClr val="FFF1A5"/>
                        </a:gs>
                        <a:gs pos="100000">
                          <a:srgbClr val="272777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b="1" i="1" dirty="0">
                    <a:solidFill>
                      <a:srgbClr val="3874BD"/>
                    </a:solidFill>
                    <a:latin typeface="Arial" charset="0"/>
                    <a:ea typeface="Arial"/>
                  </a:rPr>
                  <a:t>What do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GB" b="1" i="1" dirty="0">
                    <a:solidFill>
                      <a:srgbClr val="3874BD"/>
                    </a:solidFill>
                    <a:latin typeface="Arial" charset="0"/>
                    <a:ea typeface="Arial"/>
                  </a:rPr>
                  <a:t>we want to achieve — the level of patient care we want?</a:t>
                </a:r>
                <a:endParaRPr lang="en-GB" dirty="0">
                  <a:solidFill>
                    <a:srgbClr val="3874BD"/>
                  </a:solidFill>
                  <a:latin typeface="Arial" charset="0"/>
                  <a:ea typeface="Arial"/>
                </a:endParaRPr>
              </a:p>
            </p:txBody>
          </p:sp>
          <p:sp>
            <p:nvSpPr>
              <p:cNvPr id="23" name="Text Box 26">
                <a:extLst>
                  <a:ext uri="{FF2B5EF4-FFF2-40B4-BE49-F238E27FC236}">
                    <a16:creationId xmlns:a16="http://schemas.microsoft.com/office/drawing/2014/main" id="{A113308B-B965-6E44-9BDC-909913752C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7" y="3157"/>
                <a:ext cx="1088" cy="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272777"/>
                        </a:gs>
                        <a:gs pos="50000">
                          <a:srgbClr val="FFF1A5"/>
                        </a:gs>
                        <a:gs pos="100000">
                          <a:srgbClr val="272777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sz="2000" b="1" i="1" dirty="0">
                    <a:solidFill>
                      <a:srgbClr val="661A60"/>
                    </a:solidFill>
                    <a:latin typeface="Arial" charset="0"/>
                    <a:ea typeface="Arial"/>
                  </a:rPr>
                  <a:t>the result or outcome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210515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ACC12-F718-D345-9DA8-8828A1043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D2FF67F6-6800-F24A-9C69-6EE31CA66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406" y="548458"/>
            <a:ext cx="800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EEAB4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3400" b="1" dirty="0">
                <a:solidFill>
                  <a:srgbClr val="FEEAB4"/>
                </a:solidFill>
                <a:latin typeface="Arial" charset="0"/>
                <a:ea typeface="Arial"/>
              </a:rPr>
              <a:t>Improvement and action</a:t>
            </a:r>
            <a:endParaRPr lang="en-GB" sz="3400" dirty="0">
              <a:solidFill>
                <a:srgbClr val="FEEAB4"/>
              </a:solidFill>
              <a:latin typeface="Arial" charset="0"/>
              <a:ea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50120FB-D575-A342-94CD-25449DA198C6}"/>
              </a:ext>
            </a:extLst>
          </p:cNvPr>
          <p:cNvSpPr/>
          <p:nvPr/>
        </p:nvSpPr>
        <p:spPr bwMode="auto">
          <a:xfrm>
            <a:off x="320634" y="1506268"/>
            <a:ext cx="4068000" cy="2638222"/>
          </a:xfrm>
          <a:prstGeom prst="roundRect">
            <a:avLst>
              <a:gd name="adj" fmla="val 12166"/>
            </a:avLst>
          </a:prstGeom>
          <a:gradFill flip="none" rotWithShape="1">
            <a:gsLst>
              <a:gs pos="0">
                <a:srgbClr val="FED78B"/>
              </a:gs>
              <a:gs pos="100000">
                <a:srgbClr val="FED78B"/>
              </a:gs>
              <a:gs pos="53000">
                <a:srgbClr val="FFEEBB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GB" sz="2800" b="1" i="1" dirty="0">
                <a:solidFill>
                  <a:srgbClr val="3874BD"/>
                </a:solidFill>
                <a:latin typeface="Arial" charset="0"/>
                <a:ea typeface="Arial"/>
              </a:rPr>
              <a:t>Improvement </a:t>
            </a:r>
            <a:r>
              <a:rPr lang="en-GB" sz="2800" b="1" dirty="0">
                <a:solidFill>
                  <a:srgbClr val="3874BD"/>
                </a:solidFill>
                <a:latin typeface="Arial" charset="0"/>
                <a:ea typeface="Arial"/>
              </a:rPr>
              <a:t>is the exact outcome you want to achieve —</a:t>
            </a:r>
          </a:p>
          <a:p>
            <a:pPr algn="ctr">
              <a:lnSpc>
                <a:spcPct val="90000"/>
              </a:lnSpc>
            </a:pPr>
            <a:r>
              <a:rPr lang="en-GB" sz="2800" b="1" dirty="0">
                <a:solidFill>
                  <a:srgbClr val="3874BD"/>
                </a:solidFill>
                <a:latin typeface="Arial" charset="0"/>
                <a:ea typeface="Arial"/>
              </a:rPr>
              <a:t>the percentage of patients that get</a:t>
            </a:r>
            <a:br>
              <a:rPr lang="en-GB" sz="2800" b="1" dirty="0">
                <a:solidFill>
                  <a:srgbClr val="3874BD"/>
                </a:solidFill>
                <a:latin typeface="Arial" charset="0"/>
                <a:ea typeface="Arial"/>
              </a:rPr>
            </a:br>
            <a:r>
              <a:rPr lang="en-GB" sz="2800" b="1" dirty="0">
                <a:solidFill>
                  <a:srgbClr val="3874BD"/>
                </a:solidFill>
                <a:latin typeface="Arial" charset="0"/>
                <a:ea typeface="Arial"/>
              </a:rPr>
              <a:t>the right care</a:t>
            </a:r>
            <a:endParaRPr lang="en-GB" sz="2800" dirty="0">
              <a:solidFill>
                <a:srgbClr val="3874BD"/>
              </a:solidFill>
              <a:latin typeface="Arial" charset="0"/>
              <a:ea typeface="Arial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580B380-17A8-1747-A25C-A6F38B6BF945}"/>
              </a:ext>
            </a:extLst>
          </p:cNvPr>
          <p:cNvSpPr/>
          <p:nvPr/>
        </p:nvSpPr>
        <p:spPr bwMode="auto">
          <a:xfrm>
            <a:off x="4838493" y="1506268"/>
            <a:ext cx="4068000" cy="2638222"/>
          </a:xfrm>
          <a:prstGeom prst="roundRect">
            <a:avLst>
              <a:gd name="adj" fmla="val 11716"/>
            </a:avLst>
          </a:prstGeom>
          <a:gradFill flip="none" rotWithShape="1">
            <a:gsLst>
              <a:gs pos="0">
                <a:srgbClr val="FED78B"/>
              </a:gs>
              <a:gs pos="100000">
                <a:srgbClr val="FED78B"/>
              </a:gs>
              <a:gs pos="53000">
                <a:srgbClr val="FFEEBB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GB" sz="2800" b="1" i="1" dirty="0">
                <a:solidFill>
                  <a:srgbClr val="3874BD"/>
                </a:solidFill>
                <a:latin typeface="Arial" charset="0"/>
                <a:ea typeface="Arial"/>
              </a:rPr>
              <a:t>Action </a:t>
            </a:r>
            <a:r>
              <a:rPr lang="en-GB" sz="2800" b="1" dirty="0">
                <a:solidFill>
                  <a:srgbClr val="3874BD"/>
                </a:solidFill>
                <a:latin typeface="Arial" charset="0"/>
                <a:ea typeface="Arial"/>
              </a:rPr>
              <a:t>is what has to happen to minimize the cause/s of the problem/s — the </a:t>
            </a:r>
            <a:r>
              <a:rPr lang="en-GB" sz="2800" b="1" i="1" dirty="0">
                <a:solidFill>
                  <a:srgbClr val="3874BD"/>
                </a:solidFill>
                <a:latin typeface="Arial" charset="0"/>
                <a:ea typeface="Arial"/>
              </a:rPr>
              <a:t>change</a:t>
            </a:r>
            <a:r>
              <a:rPr lang="en-GB" sz="2800" b="1" dirty="0">
                <a:solidFill>
                  <a:srgbClr val="3874BD"/>
                </a:solidFill>
                <a:latin typeface="Arial" charset="0"/>
                <a:ea typeface="Arial"/>
              </a:rPr>
              <a:t> process to get the improvement</a:t>
            </a:r>
            <a:endParaRPr lang="en-GB" sz="2800" dirty="0">
              <a:solidFill>
                <a:srgbClr val="3874BD"/>
              </a:solidFill>
              <a:latin typeface="Arial" charset="0"/>
              <a:ea typeface="Arial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96310FD-3374-1C41-916F-2BFF51A097DA}"/>
              </a:ext>
            </a:extLst>
          </p:cNvPr>
          <p:cNvSpPr/>
          <p:nvPr/>
        </p:nvSpPr>
        <p:spPr bwMode="auto">
          <a:xfrm>
            <a:off x="320634" y="4548250"/>
            <a:ext cx="8585859" cy="1258785"/>
          </a:xfrm>
          <a:prstGeom prst="roundRect">
            <a:avLst>
              <a:gd name="adj" fmla="val 20385"/>
            </a:avLst>
          </a:prstGeom>
          <a:gradFill flip="none" rotWithShape="1">
            <a:gsLst>
              <a:gs pos="0">
                <a:srgbClr val="FED78B"/>
              </a:gs>
              <a:gs pos="100000">
                <a:srgbClr val="FED78B"/>
              </a:gs>
              <a:gs pos="53000">
                <a:srgbClr val="FFEEBB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GB" sz="2800" b="1" i="1" dirty="0">
                <a:solidFill>
                  <a:srgbClr val="3874BD"/>
                </a:solidFill>
                <a:latin typeface="Arial" charset="0"/>
                <a:ea typeface="Arial"/>
              </a:rPr>
              <a:t>Think about exactly what action will result</a:t>
            </a:r>
            <a:br>
              <a:rPr lang="en-GB" sz="2800" b="1" i="1" dirty="0">
                <a:solidFill>
                  <a:srgbClr val="3874BD"/>
                </a:solidFill>
                <a:latin typeface="Arial" charset="0"/>
                <a:ea typeface="Arial"/>
              </a:rPr>
            </a:br>
            <a:r>
              <a:rPr lang="en-GB" sz="2800" b="1" i="1" dirty="0">
                <a:solidFill>
                  <a:srgbClr val="3874BD"/>
                </a:solidFill>
                <a:latin typeface="Arial" charset="0"/>
                <a:ea typeface="Arial"/>
              </a:rPr>
              <a:t>in the intended improvement</a:t>
            </a:r>
            <a:endParaRPr lang="en-GB" sz="2800" dirty="0">
              <a:solidFill>
                <a:srgbClr val="3874BD"/>
              </a:solidFill>
              <a:latin typeface="Arial" charset="0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99964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F9C72-0737-0340-88FA-ADF909862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4B3F5167-90F0-6F4D-BF80-53B591DAD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92" y="557168"/>
            <a:ext cx="800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</a:rPr>
              <a:t>Example: </a:t>
            </a:r>
            <a:r>
              <a:rPr lang="en-GB" sz="3400" b="1" dirty="0">
                <a:solidFill>
                  <a:srgbClr val="799A39"/>
                </a:solidFill>
                <a:latin typeface="Arial" charset="0"/>
                <a:ea typeface="Arial"/>
              </a:rPr>
              <a:t>Information for patients</a:t>
            </a:r>
            <a:endParaRPr lang="en-GB" sz="3400" dirty="0">
              <a:solidFill>
                <a:srgbClr val="799A39"/>
              </a:solidFill>
              <a:latin typeface="Arial" charset="0"/>
              <a:ea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4E125C-1953-394F-8C29-25ED235378C0}"/>
              </a:ext>
            </a:extLst>
          </p:cNvPr>
          <p:cNvGrpSpPr/>
          <p:nvPr/>
        </p:nvGrpSpPr>
        <p:grpSpPr>
          <a:xfrm>
            <a:off x="276225" y="1289492"/>
            <a:ext cx="8610600" cy="771260"/>
            <a:chOff x="276225" y="1289492"/>
            <a:chExt cx="8610600" cy="771260"/>
          </a:xfrm>
        </p:grpSpPr>
        <p:sp>
          <p:nvSpPr>
            <p:cNvPr id="5" name="Text Box 21">
              <a:extLst>
                <a:ext uri="{FF2B5EF4-FFF2-40B4-BE49-F238E27FC236}">
                  <a16:creationId xmlns:a16="http://schemas.microsoft.com/office/drawing/2014/main" id="{D446DA57-F62E-7B47-B0EA-38D4E14013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225" y="1289492"/>
              <a:ext cx="8610600" cy="734423"/>
            </a:xfrm>
            <a:prstGeom prst="rect">
              <a:avLst/>
            </a:prstGeom>
            <a:solidFill>
              <a:srgbClr val="437AA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tIns="72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000" b="1" i="1" dirty="0">
                  <a:solidFill>
                    <a:srgbClr val="FFEBC1"/>
                  </a:solidFill>
                  <a:latin typeface="Arial" charset="0"/>
                  <a:ea typeface="Arial"/>
                </a:rPr>
                <a:t>	</a:t>
              </a:r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</a:rPr>
                <a:t>	33% of patients </a:t>
              </a:r>
              <a:r>
                <a:rPr lang="en-GB" sz="2000" b="1" dirty="0" err="1">
                  <a:solidFill>
                    <a:schemeClr val="bg1"/>
                  </a:solidFill>
                  <a:latin typeface="Arial" charset="0"/>
                  <a:ea typeface="Arial"/>
                </a:rPr>
                <a:t>aren</a:t>
              </a:r>
              <a:r>
                <a:rPr lang="ja-JP" altLang="en-GB" sz="2000" b="1" dirty="0">
                  <a:solidFill>
                    <a:schemeClr val="bg1"/>
                  </a:solidFill>
                  <a:latin typeface="Arial"/>
                  <a:ea typeface="Arial"/>
                </a:rPr>
                <a:t>’</a:t>
              </a:r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</a:rPr>
                <a:t>t satisfied with the timeliness, 			nature of and the way information was given</a:t>
              </a:r>
              <a:endParaRPr lang="en-US" sz="2800" b="1" dirty="0">
                <a:solidFill>
                  <a:schemeClr val="bg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8" name="Rectangle 34">
              <a:extLst>
                <a:ext uri="{FF2B5EF4-FFF2-40B4-BE49-F238E27FC236}">
                  <a16:creationId xmlns:a16="http://schemas.microsoft.com/office/drawing/2014/main" id="{93BB2866-CEBD-4A49-A781-A08CCFFA3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425" y="1374952"/>
              <a:ext cx="1143000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r>
                <a:rPr lang="en-US" sz="2000" b="1" dirty="0">
                  <a:solidFill>
                    <a:srgbClr val="FFEBC1"/>
                  </a:solidFill>
                  <a:latin typeface="Arial" charset="0"/>
                  <a:ea typeface="Arial"/>
                </a:rPr>
                <a:t>Problem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A79069-538B-1C44-B6BE-F0CA561B1F89}"/>
              </a:ext>
            </a:extLst>
          </p:cNvPr>
          <p:cNvGrpSpPr/>
          <p:nvPr/>
        </p:nvGrpSpPr>
        <p:grpSpPr>
          <a:xfrm>
            <a:off x="276225" y="2055912"/>
            <a:ext cx="8610600" cy="731235"/>
            <a:chOff x="276225" y="2055912"/>
            <a:chExt cx="8610600" cy="731235"/>
          </a:xfrm>
        </p:grpSpPr>
        <p:sp>
          <p:nvSpPr>
            <p:cNvPr id="7" name="Text Box 30">
              <a:extLst>
                <a:ext uri="{FF2B5EF4-FFF2-40B4-BE49-F238E27FC236}">
                  <a16:creationId xmlns:a16="http://schemas.microsoft.com/office/drawing/2014/main" id="{00F485CA-F3E0-D147-9A71-B9766E91F2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225" y="2055912"/>
              <a:ext cx="8610600" cy="709219"/>
            </a:xfrm>
            <a:prstGeom prst="rect">
              <a:avLst/>
            </a:prstGeom>
            <a:solidFill>
              <a:srgbClr val="59877A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tIns="108000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</a:rPr>
                <a:t>		95% of patients are satisfied with how information 			was given</a:t>
              </a:r>
              <a:endParaRPr lang="en-US" sz="2800" b="1" dirty="0">
                <a:solidFill>
                  <a:schemeClr val="bg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9" name="Rectangle 35">
              <a:extLst>
                <a:ext uri="{FF2B5EF4-FFF2-40B4-BE49-F238E27FC236}">
                  <a16:creationId xmlns:a16="http://schemas.microsoft.com/office/drawing/2014/main" id="{917EB69D-7614-574D-81B6-74984C9CD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284" y="2101347"/>
              <a:ext cx="1752600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r>
                <a:rPr lang="en-US" sz="2000" b="1" dirty="0">
                  <a:solidFill>
                    <a:srgbClr val="FFEBC1"/>
                  </a:solidFill>
                  <a:latin typeface="Arial" charset="0"/>
                  <a:ea typeface="Arial"/>
                </a:rPr>
                <a:t>Improvement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F63455-13DC-8B4C-BAF4-D69F96F099C4}"/>
              </a:ext>
            </a:extLst>
          </p:cNvPr>
          <p:cNvGrpSpPr/>
          <p:nvPr/>
        </p:nvGrpSpPr>
        <p:grpSpPr>
          <a:xfrm>
            <a:off x="276225" y="2791960"/>
            <a:ext cx="8610600" cy="3323987"/>
            <a:chOff x="276225" y="2774868"/>
            <a:chExt cx="8610600" cy="3323987"/>
          </a:xfrm>
        </p:grpSpPr>
        <p:sp>
          <p:nvSpPr>
            <p:cNvPr id="6" name="Text Box 22">
              <a:extLst>
                <a:ext uri="{FF2B5EF4-FFF2-40B4-BE49-F238E27FC236}">
                  <a16:creationId xmlns:a16="http://schemas.microsoft.com/office/drawing/2014/main" id="{2EB32B1C-BF05-E94F-9050-511DB376FE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225" y="2774868"/>
              <a:ext cx="8610600" cy="3323987"/>
            </a:xfrm>
            <a:prstGeom prst="rect">
              <a:avLst/>
            </a:prstGeom>
            <a:solidFill>
              <a:srgbClr val="799A3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tIns="7200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</a:rPr>
                <a:t>		Staff members provide as much information as they 			can at one time</a:t>
              </a:r>
            </a:p>
            <a:p>
              <a:pPr>
                <a:spcBef>
                  <a:spcPts val="6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</a:rPr>
                <a:t>		Staff lack confidence on how to pace giving </a:t>
              </a:r>
              <a:b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</a:rPr>
              </a:br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</a:rPr>
                <a:t>		information to patients</a:t>
              </a:r>
            </a:p>
            <a:p>
              <a:pPr>
                <a:spcBef>
                  <a:spcPts val="6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</a:rPr>
                <a:t>		Information package </a:t>
              </a:r>
              <a:r>
                <a:rPr lang="en-GB" sz="2000" b="1" dirty="0" err="1">
                  <a:solidFill>
                    <a:schemeClr val="bg1"/>
                  </a:solidFill>
                  <a:latin typeface="Arial" charset="0"/>
                  <a:ea typeface="Arial"/>
                </a:rPr>
                <a:t>isn</a:t>
              </a:r>
              <a:r>
                <a:rPr lang="ja-JP" altLang="en-GB" sz="2000" b="1" dirty="0">
                  <a:solidFill>
                    <a:schemeClr val="bg1"/>
                  </a:solidFill>
                  <a:latin typeface="Arial"/>
                  <a:ea typeface="Arial"/>
                </a:rPr>
                <a:t>’</a:t>
              </a:r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</a:rPr>
                <a:t>t available</a:t>
              </a:r>
            </a:p>
            <a:p>
              <a:pPr>
                <a:spcBef>
                  <a:spcPts val="6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</a:rPr>
                <a:t>		The organization’s policy and support is insufficient</a:t>
              </a:r>
            </a:p>
            <a:p>
              <a:pPr>
                <a:spcBef>
                  <a:spcPts val="6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</a:rPr>
                <a:t>		Time isn’t allocated</a:t>
              </a:r>
            </a:p>
            <a:p>
              <a:pPr>
                <a:spcBef>
                  <a:spcPts val="6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</a:rPr>
                <a:t>		Roles not clear</a:t>
              </a:r>
            </a:p>
            <a:p>
              <a:pPr>
                <a:spcBef>
                  <a:spcPts val="6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</a:rPr>
                <a:t>		No allocated place</a:t>
              </a:r>
            </a:p>
          </p:txBody>
        </p:sp>
        <p:sp>
          <p:nvSpPr>
            <p:cNvPr id="10" name="Rectangle 36">
              <a:extLst>
                <a:ext uri="{FF2B5EF4-FFF2-40B4-BE49-F238E27FC236}">
                  <a16:creationId xmlns:a16="http://schemas.microsoft.com/office/drawing/2014/main" id="{804E9C0E-9DDF-354B-AF8F-0BB716372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101" y="2806437"/>
              <a:ext cx="1143000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r>
                <a:rPr lang="en-US" sz="2000" b="1" dirty="0">
                  <a:solidFill>
                    <a:srgbClr val="FFEBC1"/>
                  </a:solidFill>
                  <a:latin typeface="Arial" charset="0"/>
                  <a:ea typeface="Arial"/>
                </a:rPr>
                <a:t>Causes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23692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F9C72-0737-0340-88FA-ADF909862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D5B3B016-1A02-E643-8B26-2C7731DD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93" y="580838"/>
            <a:ext cx="8548688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4F002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3100" b="1" dirty="0">
                <a:solidFill>
                  <a:srgbClr val="4F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 involved — </a:t>
            </a:r>
            <a:r>
              <a:rPr lang="en-GB" sz="3100" b="1" i="1" dirty="0">
                <a:solidFill>
                  <a:srgbClr val="799A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or what has to change?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05D2114-FBF9-E346-9842-1929C6A91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1954006"/>
            <a:ext cx="8630965" cy="1080000"/>
          </a:xfrm>
          <a:prstGeom prst="rect">
            <a:avLst/>
          </a:prstGeom>
          <a:solidFill>
            <a:srgbClr val="799A3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4000" tIns="0" rIns="0" bIns="0" anchor="ctr"/>
          <a:lstStyle/>
          <a:p>
            <a:r>
              <a:rPr lang="en-GB" b="1" dirty="0">
                <a:solidFill>
                  <a:srgbClr val="FFEB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professionals 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attitudes, beliefs, knowledge,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2400C898-0815-9F4E-8DBF-5A7F175F5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3034126"/>
            <a:ext cx="8630965" cy="1080000"/>
          </a:xfrm>
          <a:prstGeom prst="rect">
            <a:avLst/>
          </a:prstGeom>
          <a:solidFill>
            <a:srgbClr val="59877A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4000" tIns="0" rIns="0" bIns="0" anchor="ctr"/>
          <a:lstStyle/>
          <a:p>
            <a:r>
              <a:rPr lang="en-GB" b="1" dirty="0">
                <a:solidFill>
                  <a:srgbClr val="FFEB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interaction 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communication, networking, team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work, leadership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4DAD574A-045A-A943-B81B-F18055F54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5194366"/>
            <a:ext cx="8630965" cy="720080"/>
          </a:xfrm>
          <a:prstGeom prst="rect">
            <a:avLst/>
          </a:prstGeom>
          <a:solidFill>
            <a:srgbClr val="3874B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4000" tIns="0" rIns="0" bIns="0" anchor="ctr"/>
          <a:lstStyle/>
          <a:p>
            <a:r>
              <a:rPr lang="en-GB" b="1" dirty="0">
                <a:solidFill>
                  <a:srgbClr val="FFEB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or regulatory 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funding, contracting, inspection</a:t>
            </a: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370F28BC-6FC9-874C-B1BE-9C265001D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4114246"/>
            <a:ext cx="8630965" cy="1080000"/>
          </a:xfrm>
          <a:prstGeom prst="rect">
            <a:avLst/>
          </a:prstGeom>
          <a:solidFill>
            <a:srgbClr val="437AA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4000" tIns="0" rIns="0" bIns="0" anchor="ctr"/>
          <a:lstStyle/>
          <a:p>
            <a:r>
              <a:rPr lang="en-GB" b="1" dirty="0">
                <a:solidFill>
                  <a:srgbClr val="FFEB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Organizational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roles, staff, environment, policies,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procedures, processes, systems, culture</a:t>
            </a:r>
          </a:p>
        </p:txBody>
      </p:sp>
    </p:spTree>
    <p:extLst>
      <p:ext uri="{BB962C8B-B14F-4D97-AF65-F5344CB8AC3E}">
        <p14:creationId xmlns:p14="http://schemas.microsoft.com/office/powerpoint/2010/main" val="152640168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8B68D6-2761-9A4A-A778-6FD4935A4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7BE2AD-508E-6C4A-A207-0292E82AB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68" y="2828073"/>
            <a:ext cx="8713820" cy="3194437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AE644946-4883-1648-A6C1-B4E64B794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3" y="556397"/>
            <a:ext cx="8548688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4F0028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  <a:cs typeface="Arial"/>
              </a:rPr>
              <a:t>Individual professionals — Why don</a:t>
            </a:r>
            <a:r>
              <a:rPr lang="ja-JP" altLang="en-GB" sz="3400" b="1" dirty="0">
                <a:solidFill>
                  <a:srgbClr val="4F0028"/>
                </a:solidFill>
                <a:latin typeface="Arial" charset="0"/>
                <a:ea typeface="Arial"/>
                <a:cs typeface="Arial"/>
              </a:rPr>
              <a:t>’</a:t>
            </a:r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  <a:cs typeface="Arial"/>
              </a:rPr>
              <a:t>t they do what we expect them to do</a:t>
            </a:r>
          </a:p>
        </p:txBody>
      </p:sp>
    </p:spTree>
    <p:extLst>
      <p:ext uri="{BB962C8B-B14F-4D97-AF65-F5344CB8AC3E}">
        <p14:creationId xmlns:p14="http://schemas.microsoft.com/office/powerpoint/2010/main" val="3127850089"/>
      </p:ext>
    </p:extLst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2B84F6-1971-C242-B472-8552B6BF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AutoShape 5">
            <a:extLst>
              <a:ext uri="{FF2B5EF4-FFF2-40B4-BE49-F238E27FC236}">
                <a16:creationId xmlns:a16="http://schemas.microsoft.com/office/drawing/2014/main" id="{58350424-DD00-5648-933F-FDA213DE0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042" y="1441018"/>
            <a:ext cx="1759128" cy="971110"/>
          </a:xfrm>
          <a:prstGeom prst="wedgeEllipseCallout">
            <a:avLst>
              <a:gd name="adj1" fmla="val -14346"/>
              <a:gd name="adj2" fmla="val 63497"/>
            </a:avLst>
          </a:prstGeom>
          <a:solidFill>
            <a:srgbClr val="3874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goes against</a:t>
            </a:r>
          </a:p>
          <a:p>
            <a:pPr algn="ctr"/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grain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17ED3061-9446-DE49-9B40-F6FEB8386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0291" y="1768976"/>
            <a:ext cx="2043417" cy="691055"/>
          </a:xfrm>
          <a:prstGeom prst="wedgeEllipseCallout">
            <a:avLst>
              <a:gd name="adj1" fmla="val -8228"/>
              <a:gd name="adj2" fmla="val 89525"/>
            </a:avLst>
          </a:prstGeom>
          <a:solidFill>
            <a:srgbClr val="6E935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in it for me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BFA60241-E3F4-DE45-AF17-5CC149258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9504" y="1962472"/>
            <a:ext cx="1329905" cy="715358"/>
          </a:xfrm>
          <a:prstGeom prst="wedgeEllipseCallout">
            <a:avLst>
              <a:gd name="adj1" fmla="val -22678"/>
              <a:gd name="adj2" fmla="val 73441"/>
            </a:avLst>
          </a:prstGeom>
          <a:solidFill>
            <a:srgbClr val="59877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more</a:t>
            </a:r>
          </a:p>
          <a:p>
            <a:pPr algn="ctr"/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5DDF6F86-366B-4041-8112-7C475007C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444" y="1590509"/>
            <a:ext cx="1715052" cy="679051"/>
          </a:xfrm>
          <a:prstGeom prst="wedgeEllipseCallout">
            <a:avLst>
              <a:gd name="adj1" fmla="val 19969"/>
              <a:gd name="adj2" fmla="val 79040"/>
            </a:avLst>
          </a:prstGeom>
          <a:solidFill>
            <a:srgbClr val="59877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not worth it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5ABDCFF2-83AD-3544-A3F8-B6A262C49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123" y="2111963"/>
            <a:ext cx="1433075" cy="740973"/>
          </a:xfrm>
          <a:prstGeom prst="wedgeEllipseCallout">
            <a:avLst>
              <a:gd name="adj1" fmla="val 21274"/>
              <a:gd name="adj2" fmla="val 70448"/>
            </a:avLst>
          </a:prstGeom>
          <a:solidFill>
            <a:srgbClr val="6E935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don’t see</a:t>
            </a:r>
          </a:p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point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354CE975-182E-CD42-B621-3F1B377A5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6171755"/>
            <a:ext cx="8658225" cy="533400"/>
          </a:xfrm>
          <a:prstGeom prst="rect">
            <a:avLst/>
          </a:prstGeom>
          <a:solidFill>
            <a:srgbClr val="799A3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don’t believe in the change</a:t>
            </a:r>
            <a:endParaRPr lang="en-US" sz="2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0BC024-B48B-DE41-881A-BF0D8425F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68" y="2828073"/>
            <a:ext cx="8713820" cy="3194437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0F338949-F475-F74D-AAA8-2F064A5D8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7688"/>
            <a:ext cx="85486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4F0028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  <a:cs typeface="Arial"/>
              </a:rPr>
              <a:t>They don</a:t>
            </a:r>
            <a:r>
              <a:rPr lang="ja-JP" altLang="en-GB" sz="3400" b="1" dirty="0">
                <a:solidFill>
                  <a:srgbClr val="4F0028"/>
                </a:solidFill>
                <a:latin typeface="Arial" charset="0"/>
                <a:ea typeface="Arial"/>
                <a:cs typeface="Arial"/>
              </a:rPr>
              <a:t>’</a:t>
            </a:r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  <a:cs typeface="Arial"/>
              </a:rPr>
              <a:t>t </a:t>
            </a:r>
            <a:r>
              <a:rPr lang="en-GB" sz="3400" b="1" i="1" dirty="0">
                <a:solidFill>
                  <a:srgbClr val="799A39"/>
                </a:solidFill>
                <a:latin typeface="Arial" charset="0"/>
                <a:ea typeface="Arial"/>
                <a:cs typeface="Arial"/>
              </a:rPr>
              <a:t>want</a:t>
            </a:r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  <a:cs typeface="Arial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112168350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5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8E6EBB-E751-1146-AE13-0EB8C1A94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AutoShape 6">
            <a:extLst>
              <a:ext uri="{FF2B5EF4-FFF2-40B4-BE49-F238E27FC236}">
                <a16:creationId xmlns:a16="http://schemas.microsoft.com/office/drawing/2014/main" id="{6C3BE374-327E-124B-9F15-6CC50B1CA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3424" y="1751742"/>
            <a:ext cx="1944216" cy="883824"/>
          </a:xfrm>
          <a:prstGeom prst="wedgeEllipseCallout">
            <a:avLst>
              <a:gd name="adj1" fmla="val -7395"/>
              <a:gd name="adj2" fmla="val 73913"/>
            </a:avLst>
          </a:prstGeom>
          <a:solidFill>
            <a:srgbClr val="799A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manager</a:t>
            </a:r>
          </a:p>
          <a:p>
            <a:pPr algn="ctr"/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says to ignore it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86E9EC99-03E6-C04C-8B61-D62DF3B44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607" y="1434238"/>
            <a:ext cx="1570856" cy="866775"/>
          </a:xfrm>
          <a:prstGeom prst="wedgeEllipseCallout">
            <a:avLst>
              <a:gd name="adj1" fmla="val -10134"/>
              <a:gd name="adj2" fmla="val 73294"/>
            </a:avLst>
          </a:prstGeom>
          <a:solidFill>
            <a:srgbClr val="437A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don’t have</a:t>
            </a:r>
          </a:p>
          <a:p>
            <a:pPr algn="ctr"/>
            <a:r>
              <a:rPr lang="en-GB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 need</a:t>
            </a:r>
            <a:endParaRPr lang="en-US" sz="1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8">
            <a:extLst>
              <a:ext uri="{FF2B5EF4-FFF2-40B4-BE49-F238E27FC236}">
                <a16:creationId xmlns:a16="http://schemas.microsoft.com/office/drawing/2014/main" id="{5B559F46-EAC6-4045-9431-57C7D7837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612" y="1255917"/>
            <a:ext cx="2004392" cy="875887"/>
          </a:xfrm>
          <a:prstGeom prst="wedgeEllipseCallout">
            <a:avLst>
              <a:gd name="adj1" fmla="val -17650"/>
              <a:gd name="adj2" fmla="val 69033"/>
            </a:avLst>
          </a:prstGeom>
          <a:solidFill>
            <a:srgbClr val="3874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doesn’t match</a:t>
            </a:r>
          </a:p>
          <a:p>
            <a:pPr algn="ctr"/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‘the system’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FCCB8BEB-7F99-314E-98AE-BCCEC6F1E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8641" y="1292270"/>
            <a:ext cx="1440160" cy="796186"/>
          </a:xfrm>
          <a:prstGeom prst="wedgeEllipseCallout">
            <a:avLst>
              <a:gd name="adj1" fmla="val 18639"/>
              <a:gd name="adj2" fmla="val 75664"/>
            </a:avLst>
          </a:prstGeom>
          <a:solidFill>
            <a:srgbClr val="799A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don’t </a:t>
            </a:r>
          </a:p>
          <a:p>
            <a:pPr algn="ctr"/>
            <a:r>
              <a:rPr lang="en-GB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 how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B6F1CAED-5F65-384E-88B5-C47E11BBD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6153989"/>
            <a:ext cx="8658225" cy="533400"/>
          </a:xfrm>
          <a:prstGeom prst="rect">
            <a:avLst/>
          </a:prstGeom>
          <a:solidFill>
            <a:srgbClr val="799A3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don’t have what it takes to make the change</a:t>
            </a:r>
            <a:endParaRPr lang="en-US" sz="2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11">
            <a:extLst>
              <a:ext uri="{FF2B5EF4-FFF2-40B4-BE49-F238E27FC236}">
                <a16:creationId xmlns:a16="http://schemas.microsoft.com/office/drawing/2014/main" id="{9D0B5970-E9AB-AF4A-8E59-32F2AB523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60" y="1806972"/>
            <a:ext cx="1987360" cy="990004"/>
          </a:xfrm>
          <a:prstGeom prst="wedgeEllipseCallout">
            <a:avLst>
              <a:gd name="adj1" fmla="val 5921"/>
              <a:gd name="adj2" fmla="val 69531"/>
            </a:avLst>
          </a:prstGeom>
          <a:solidFill>
            <a:srgbClr val="3874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don’t really know</a:t>
            </a:r>
          </a:p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you want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26074B-3620-C94B-B29C-0547DF043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68" y="2828073"/>
            <a:ext cx="8713820" cy="3194437"/>
          </a:xfrm>
          <a:prstGeom prst="rect">
            <a:avLst/>
          </a:prstGeom>
        </p:spPr>
      </p:pic>
      <p:sp>
        <p:nvSpPr>
          <p:cNvPr id="21" name="Text Box 5">
            <a:extLst>
              <a:ext uri="{FF2B5EF4-FFF2-40B4-BE49-F238E27FC236}">
                <a16:creationId xmlns:a16="http://schemas.microsoft.com/office/drawing/2014/main" id="{CDA3F8C8-EE19-F346-8323-D55FF0971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76" y="553454"/>
            <a:ext cx="909592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4F0028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  <a:cs typeface="Arial"/>
              </a:rPr>
              <a:t>They </a:t>
            </a:r>
            <a:r>
              <a:rPr lang="en-GB" sz="3400" b="1" i="1" dirty="0">
                <a:solidFill>
                  <a:srgbClr val="799A39"/>
                </a:solidFill>
                <a:latin typeface="Arial" charset="0"/>
                <a:ea typeface="Arial"/>
                <a:cs typeface="Arial"/>
              </a:rPr>
              <a:t>can</a:t>
            </a:r>
            <a:r>
              <a:rPr lang="ja-JP" altLang="en-GB" sz="3400" b="1" i="1">
                <a:solidFill>
                  <a:srgbClr val="799A39"/>
                </a:solidFill>
                <a:latin typeface="Arial" charset="0"/>
                <a:ea typeface="Arial"/>
                <a:cs typeface="Arial"/>
              </a:rPr>
              <a:t>’</a:t>
            </a:r>
            <a:r>
              <a:rPr lang="en-GB" sz="3400" b="1" i="1" dirty="0">
                <a:solidFill>
                  <a:srgbClr val="799A39"/>
                </a:solidFill>
                <a:latin typeface="Arial" charset="0"/>
                <a:ea typeface="Arial"/>
                <a:cs typeface="Arial"/>
              </a:rPr>
              <a:t>t </a:t>
            </a:r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  <a:cs typeface="Arial"/>
              </a:rPr>
              <a:t>— the organizational factor</a:t>
            </a:r>
          </a:p>
        </p:txBody>
      </p:sp>
    </p:spTree>
    <p:extLst>
      <p:ext uri="{BB962C8B-B14F-4D97-AF65-F5344CB8AC3E}">
        <p14:creationId xmlns:p14="http://schemas.microsoft.com/office/powerpoint/2010/main" val="388569152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 autoUpdateAnimBg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11B89CC-E5F3-EE47-8B5A-B7461BEFC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228600" y="547688"/>
            <a:ext cx="8807896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4F002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4F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increase the uptake and sustainability of change by individual professionals, they need —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23850" y="3002249"/>
            <a:ext cx="8658225" cy="687388"/>
            <a:chOff x="204" y="1104"/>
            <a:chExt cx="5454" cy="433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04" y="1104"/>
              <a:ext cx="5454" cy="433"/>
            </a:xfrm>
            <a:prstGeom prst="rect">
              <a:avLst/>
            </a:prstGeom>
            <a:solidFill>
              <a:srgbClr val="6E935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40" y="1175"/>
              <a:ext cx="537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26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Scientific evidence </a:t>
              </a:r>
              <a:r>
                <a:rPr lang="en-GB" sz="2600" b="1" dirty="0">
                  <a:solidFill>
                    <a:srgbClr val="FED78B"/>
                  </a:solidFill>
                  <a:latin typeface="Arial" charset="0"/>
                  <a:ea typeface="Arial"/>
                  <a:cs typeface="Arial"/>
                </a:rPr>
                <a:t>of what is the right or best way</a:t>
              </a:r>
            </a:p>
          </p:txBody>
        </p:sp>
      </p:grpSp>
      <p:grpSp>
        <p:nvGrpSpPr>
          <p:cNvPr id="17" name="Group 11"/>
          <p:cNvGrpSpPr>
            <a:grpSpLocks/>
          </p:cNvGrpSpPr>
          <p:nvPr/>
        </p:nvGrpSpPr>
        <p:grpSpPr bwMode="auto">
          <a:xfrm>
            <a:off x="323850" y="3694438"/>
            <a:ext cx="8658225" cy="687388"/>
            <a:chOff x="204" y="2208"/>
            <a:chExt cx="5454" cy="433"/>
          </a:xfrm>
        </p:grpSpPr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204" y="2208"/>
              <a:ext cx="5454" cy="433"/>
            </a:xfrm>
            <a:prstGeom prst="rect">
              <a:avLst/>
            </a:prstGeom>
            <a:solidFill>
              <a:srgbClr val="437AA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240" y="2274"/>
              <a:ext cx="537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26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Belief </a:t>
              </a:r>
              <a:r>
                <a:rPr lang="en-GB" sz="2600" b="1" dirty="0">
                  <a:solidFill>
                    <a:srgbClr val="FED78B"/>
                  </a:solidFill>
                  <a:latin typeface="Arial" charset="0"/>
                  <a:ea typeface="Arial"/>
                  <a:cs typeface="Arial"/>
                </a:rPr>
                <a:t>in the value of the evidence</a:t>
              </a:r>
            </a:p>
          </p:txBody>
        </p:sp>
      </p:grp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323850" y="4382611"/>
            <a:ext cx="8658225" cy="685800"/>
            <a:chOff x="204" y="3552"/>
            <a:chExt cx="5454" cy="432"/>
          </a:xfrm>
        </p:grpSpPr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204" y="3552"/>
              <a:ext cx="5454" cy="432"/>
            </a:xfrm>
            <a:prstGeom prst="rect">
              <a:avLst/>
            </a:prstGeom>
            <a:solidFill>
              <a:srgbClr val="3874B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240" y="3618"/>
              <a:ext cx="537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2600" b="1" dirty="0">
                  <a:solidFill>
                    <a:srgbClr val="FED78B"/>
                  </a:solidFill>
                  <a:latin typeface="Arial" charset="0"/>
                  <a:ea typeface="Arial"/>
                  <a:cs typeface="Arial"/>
                </a:rPr>
                <a:t>A </a:t>
              </a:r>
              <a:r>
                <a:rPr lang="en-GB" sz="26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feasible way </a:t>
              </a:r>
              <a:r>
                <a:rPr lang="en-GB" sz="2600" b="1" dirty="0">
                  <a:solidFill>
                    <a:srgbClr val="FED78B"/>
                  </a:solidFill>
                  <a:latin typeface="Arial" charset="0"/>
                  <a:ea typeface="Arial"/>
                  <a:cs typeface="Arial"/>
                </a:rPr>
                <a:t>to implement the evidence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926067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E77E35-5A36-0A4B-BD3E-59CC035CE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271" name="Text Box 79"/>
          <p:cNvSpPr txBox="1">
            <a:spLocks noChangeArrowheads="1"/>
          </p:cNvSpPr>
          <p:nvPr/>
        </p:nvSpPr>
        <p:spPr bwMode="auto">
          <a:xfrm>
            <a:off x="3048708" y="2762622"/>
            <a:ext cx="51090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DFBDD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DFBDD"/>
                </a:solidFill>
                <a:latin typeface="Arial" charset="0"/>
              </a:rPr>
              <a:t>How to use a model —</a:t>
            </a:r>
            <a:endParaRPr lang="en-GB" sz="3600" i="1" dirty="0">
              <a:solidFill>
                <a:srgbClr val="FDFBDD"/>
              </a:solidFill>
              <a:latin typeface="Arial" charset="0"/>
            </a:endParaRPr>
          </a:p>
        </p:txBody>
      </p:sp>
      <p:sp>
        <p:nvSpPr>
          <p:cNvPr id="8272" name="Text Box 80"/>
          <p:cNvSpPr txBox="1">
            <a:spLocks noChangeArrowheads="1"/>
          </p:cNvSpPr>
          <p:nvPr/>
        </p:nvSpPr>
        <p:spPr bwMode="auto">
          <a:xfrm>
            <a:off x="3066170" y="3296022"/>
            <a:ext cx="441659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DFBDD"/>
                </a:solidFill>
                <a:latin typeface="Arial" charset="0"/>
              </a:rPr>
              <a:t>I–M–P–R–O–V–E–S</a:t>
            </a:r>
          </a:p>
          <a:p>
            <a:r>
              <a:rPr lang="en-GB" sz="3600" b="1" dirty="0">
                <a:solidFill>
                  <a:srgbClr val="FDFBDD"/>
                </a:solidFill>
                <a:latin typeface="Arial" charset="0"/>
              </a:rPr>
              <a:t>to plan achieving</a:t>
            </a:r>
          </a:p>
          <a:p>
            <a:r>
              <a:rPr lang="en-GB" sz="3600" b="1" dirty="0">
                <a:solidFill>
                  <a:srgbClr val="FDFBDD"/>
                </a:solidFill>
                <a:latin typeface="Arial" charset="0"/>
              </a:rPr>
              <a:t>an improvement</a:t>
            </a:r>
            <a:endParaRPr lang="en-GB" sz="3600" dirty="0"/>
          </a:p>
        </p:txBody>
      </p:sp>
      <p:sp>
        <p:nvSpPr>
          <p:cNvPr id="8292" name="Oval 100"/>
          <p:cNvSpPr>
            <a:spLocks noChangeArrowheads="1"/>
          </p:cNvSpPr>
          <p:nvPr/>
        </p:nvSpPr>
        <p:spPr bwMode="auto">
          <a:xfrm>
            <a:off x="2295525" y="2963250"/>
            <a:ext cx="252413" cy="252412"/>
          </a:xfrm>
          <a:prstGeom prst="ellipse">
            <a:avLst/>
          </a:prstGeom>
          <a:noFill/>
          <a:ln w="19050">
            <a:solidFill>
              <a:srgbClr val="FAD8AA">
                <a:alpha val="8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294" name="Oval 102"/>
          <p:cNvSpPr>
            <a:spLocks noChangeArrowheads="1"/>
          </p:cNvSpPr>
          <p:nvPr/>
        </p:nvSpPr>
        <p:spPr bwMode="auto">
          <a:xfrm>
            <a:off x="2614613" y="2960075"/>
            <a:ext cx="252412" cy="252412"/>
          </a:xfrm>
          <a:prstGeom prst="ellipse">
            <a:avLst/>
          </a:prstGeom>
          <a:noFill/>
          <a:ln w="19050">
            <a:solidFill>
              <a:srgbClr val="FAD8A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295" name="Oval 103"/>
          <p:cNvSpPr>
            <a:spLocks noChangeArrowheads="1"/>
          </p:cNvSpPr>
          <p:nvPr/>
        </p:nvSpPr>
        <p:spPr bwMode="auto">
          <a:xfrm>
            <a:off x="1978025" y="2955312"/>
            <a:ext cx="252413" cy="252413"/>
          </a:xfrm>
          <a:prstGeom prst="ellipse">
            <a:avLst/>
          </a:prstGeom>
          <a:noFill/>
          <a:ln w="19050">
            <a:solidFill>
              <a:srgbClr val="FAD8AA">
                <a:alpha val="64999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296" name="Oval 104"/>
          <p:cNvSpPr>
            <a:spLocks noChangeArrowheads="1"/>
          </p:cNvSpPr>
          <p:nvPr/>
        </p:nvSpPr>
        <p:spPr bwMode="auto">
          <a:xfrm>
            <a:off x="1660525" y="2958487"/>
            <a:ext cx="252413" cy="252413"/>
          </a:xfrm>
          <a:prstGeom prst="ellipse">
            <a:avLst/>
          </a:prstGeom>
          <a:noFill/>
          <a:ln w="19050">
            <a:solidFill>
              <a:srgbClr val="FAD8AA">
                <a:alpha val="45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297" name="Oval 105"/>
          <p:cNvSpPr>
            <a:spLocks noChangeArrowheads="1"/>
          </p:cNvSpPr>
          <p:nvPr/>
        </p:nvSpPr>
        <p:spPr bwMode="auto">
          <a:xfrm>
            <a:off x="1343025" y="2961662"/>
            <a:ext cx="252413" cy="252413"/>
          </a:xfrm>
          <a:prstGeom prst="ellipse">
            <a:avLst/>
          </a:prstGeom>
          <a:noFill/>
          <a:ln w="19050">
            <a:solidFill>
              <a:srgbClr val="FAD8AA">
                <a:alpha val="39999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298" name="Oval 106"/>
          <p:cNvSpPr>
            <a:spLocks noChangeArrowheads="1"/>
          </p:cNvSpPr>
          <p:nvPr/>
        </p:nvSpPr>
        <p:spPr bwMode="auto">
          <a:xfrm>
            <a:off x="1025525" y="2953725"/>
            <a:ext cx="252413" cy="252412"/>
          </a:xfrm>
          <a:prstGeom prst="ellipse">
            <a:avLst/>
          </a:prstGeom>
          <a:noFill/>
          <a:ln w="19050">
            <a:solidFill>
              <a:srgbClr val="FAD8AA">
                <a:alpha val="25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71" grpId="0"/>
      <p:bldP spid="8272" grpId="0"/>
      <p:bldP spid="8292" grpId="0" animBg="1"/>
      <p:bldP spid="8294" grpId="0" animBg="1"/>
      <p:bldP spid="8295" grpId="0" animBg="1"/>
      <p:bldP spid="8296" grpId="0" animBg="1"/>
      <p:bldP spid="8297" grpId="0" animBg="1"/>
      <p:bldP spid="829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A7B7555-3E23-4D4F-BE57-5E667FCB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547690"/>
            <a:ext cx="88518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4F0028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3400" b="1" dirty="0">
                <a:solidFill>
                  <a:srgbClr val="4F0028"/>
                </a:solidFill>
                <a:latin typeface="Arial"/>
                <a:cs typeface="Arial"/>
              </a:rPr>
              <a:t>Social factors —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51520" y="2161885"/>
            <a:ext cx="8756650" cy="687388"/>
            <a:chOff x="204" y="1104"/>
            <a:chExt cx="5516" cy="433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04" y="1104"/>
              <a:ext cx="5454" cy="433"/>
            </a:xfrm>
            <a:prstGeom prst="rect">
              <a:avLst/>
            </a:prstGeom>
            <a:solidFill>
              <a:srgbClr val="799A3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dirty="0">
                <a:ea typeface="Arial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40" y="1175"/>
              <a:ext cx="548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GB" sz="2600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Information or communication from a credible source</a:t>
              </a:r>
              <a:endParaRPr lang="en-GB" sz="2600" b="1" dirty="0">
                <a:solidFill>
                  <a:schemeClr val="bg1"/>
                </a:solidFill>
                <a:latin typeface="Arial" charset="0"/>
                <a:ea typeface="Arial"/>
                <a:cs typeface="Arial"/>
              </a:endParaRPr>
            </a:p>
          </p:txBody>
        </p:sp>
      </p:grp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251520" y="2854074"/>
            <a:ext cx="8658225" cy="687388"/>
            <a:chOff x="204" y="2208"/>
            <a:chExt cx="5454" cy="433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204" y="2208"/>
              <a:ext cx="5454" cy="433"/>
            </a:xfrm>
            <a:prstGeom prst="rect">
              <a:avLst/>
            </a:prstGeom>
            <a:solidFill>
              <a:srgbClr val="59877A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dirty="0">
                <a:ea typeface="Arial"/>
              </a:endParaRPr>
            </a:p>
          </p:txBody>
        </p: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240" y="2274"/>
              <a:ext cx="537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sz="2600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Teams of professionals working together</a:t>
              </a:r>
              <a:endParaRPr lang="en-GB" sz="2600" b="1" dirty="0">
                <a:solidFill>
                  <a:schemeClr val="bg1"/>
                </a:solidFill>
                <a:latin typeface="Arial" charset="0"/>
                <a:ea typeface="Arial"/>
                <a:cs typeface="Arial"/>
              </a:endParaRPr>
            </a:p>
          </p:txBody>
        </p:sp>
      </p:grp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251520" y="3542247"/>
            <a:ext cx="8658225" cy="685800"/>
            <a:chOff x="204" y="3552"/>
            <a:chExt cx="5454" cy="432"/>
          </a:xfrm>
        </p:grpSpPr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204" y="3552"/>
              <a:ext cx="5454" cy="432"/>
            </a:xfrm>
            <a:prstGeom prst="rect">
              <a:avLst/>
            </a:prstGeom>
            <a:solidFill>
              <a:srgbClr val="437AA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dirty="0">
                <a:ea typeface="Arial"/>
              </a:endParaRPr>
            </a:p>
          </p:txBody>
        </p:sp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>
              <a:off x="240" y="3618"/>
              <a:ext cx="537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sz="2600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Leadership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1520" y="4231828"/>
            <a:ext cx="8658225" cy="685800"/>
            <a:chOff x="323850" y="4231828"/>
            <a:chExt cx="8658225" cy="685800"/>
          </a:xfrm>
        </p:grpSpPr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323850" y="4231828"/>
              <a:ext cx="8658225" cy="685800"/>
            </a:xfrm>
            <a:prstGeom prst="rect">
              <a:avLst/>
            </a:prstGeom>
            <a:solidFill>
              <a:srgbClr val="3874B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dirty="0">
                <a:ea typeface="Arial"/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383771" y="4340488"/>
              <a:ext cx="8534400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sz="2600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Professional bodies support as relevant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A4B0496-1549-A542-9DA1-40F4E81F2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9755" y="4694233"/>
            <a:ext cx="3458770" cy="2022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410E67-AA7C-5346-95DD-3D4CC87EC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544" y="241188"/>
            <a:ext cx="1922743" cy="19227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BFA073-6125-FF41-AE9D-2EF0E5A5C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1705" y="3341228"/>
            <a:ext cx="4904220" cy="38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887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A68A2C8-B0F9-4244-9A4E-A3684F373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82626" y="499627"/>
            <a:ext cx="3037795" cy="66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272777"/>
                    </a:gs>
                    <a:gs pos="50000">
                      <a:srgbClr val="FFF1A5"/>
                    </a:gs>
                    <a:gs pos="100000">
                      <a:srgbClr val="272777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GB" sz="3400" b="1" dirty="0" err="1">
                <a:solidFill>
                  <a:srgbClr val="4F0028"/>
                </a:solidFill>
                <a:latin typeface="Arial" charset="0"/>
                <a:ea typeface="Arial"/>
              </a:rPr>
              <a:t>ould</a:t>
            </a:r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</a:rPr>
              <a:t> opinion</a:t>
            </a:r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312738" y="652027"/>
            <a:ext cx="457200" cy="457200"/>
          </a:xfrm>
          <a:prstGeom prst="ellipse">
            <a:avLst/>
          </a:prstGeom>
          <a:solidFill>
            <a:srgbClr val="59877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3400" b="1" dirty="0">
                <a:solidFill>
                  <a:schemeClr val="bg1"/>
                </a:solidFill>
                <a:latin typeface="Arial" charset="0"/>
                <a:ea typeface="Arial"/>
              </a:rPr>
              <a:t>M</a:t>
            </a:r>
            <a:endParaRPr lang="en-US" sz="3400" b="1" dirty="0">
              <a:solidFill>
                <a:schemeClr val="bg1"/>
              </a:solidFill>
              <a:latin typeface="Arial" charset="0"/>
              <a:ea typeface="Arial"/>
            </a:endParaRPr>
          </a:p>
        </p:txBody>
      </p:sp>
      <p:grpSp>
        <p:nvGrpSpPr>
          <p:cNvPr id="15366" name="Group 6"/>
          <p:cNvGrpSpPr>
            <a:grpSpLocks/>
          </p:cNvGrpSpPr>
          <p:nvPr/>
        </p:nvGrpSpPr>
        <p:grpSpPr bwMode="auto">
          <a:xfrm>
            <a:off x="762000" y="2863850"/>
            <a:ext cx="6994525" cy="892175"/>
            <a:chOff x="672" y="1886"/>
            <a:chExt cx="4406" cy="562"/>
          </a:xfrm>
        </p:grpSpPr>
        <p:sp>
          <p:nvSpPr>
            <p:cNvPr id="15367" name="Rectangle 7"/>
            <p:cNvSpPr>
              <a:spLocks noChangeArrowheads="1"/>
            </p:cNvSpPr>
            <p:nvPr/>
          </p:nvSpPr>
          <p:spPr bwMode="auto">
            <a:xfrm>
              <a:off x="854" y="1886"/>
              <a:ext cx="4224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Use discussion, focus groups, force field </a:t>
              </a:r>
            </a:p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analysis or an opinion leader</a:t>
              </a:r>
              <a:endParaRPr lang="en-GB" sz="26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15368" name="Oval 8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762000" y="3976685"/>
            <a:ext cx="5438775" cy="492124"/>
            <a:chOff x="672" y="1886"/>
            <a:chExt cx="3426" cy="310"/>
          </a:xfrm>
        </p:grpSpPr>
        <p:sp>
          <p:nvSpPr>
            <p:cNvPr id="15370" name="Rectangle 10"/>
            <p:cNvSpPr>
              <a:spLocks noChangeArrowheads="1"/>
            </p:cNvSpPr>
            <p:nvPr/>
          </p:nvSpPr>
          <p:spPr bwMode="auto">
            <a:xfrm>
              <a:off x="854" y="1886"/>
              <a:ext cx="324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Find selling points and barriers</a:t>
              </a:r>
              <a:endParaRPr lang="en-GB" sz="26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15371" name="Oval 11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15386" name="Group 26"/>
          <p:cNvGrpSpPr>
            <a:grpSpLocks/>
          </p:cNvGrpSpPr>
          <p:nvPr/>
        </p:nvGrpSpPr>
        <p:grpSpPr bwMode="auto">
          <a:xfrm>
            <a:off x="690563" y="4953000"/>
            <a:ext cx="7615238" cy="685800"/>
            <a:chOff x="435" y="3120"/>
            <a:chExt cx="4797" cy="432"/>
          </a:xfrm>
        </p:grpSpPr>
        <p:sp>
          <p:nvSpPr>
            <p:cNvPr id="15373" name="Rectangle 13"/>
            <p:cNvSpPr>
              <a:spLocks noChangeArrowheads="1"/>
            </p:cNvSpPr>
            <p:nvPr/>
          </p:nvSpPr>
          <p:spPr bwMode="auto">
            <a:xfrm>
              <a:off x="435" y="3120"/>
              <a:ext cx="2349" cy="432"/>
            </a:xfrm>
            <a:prstGeom prst="rect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15374" name="Rectangle 14"/>
            <p:cNvSpPr>
              <a:spLocks noChangeArrowheads="1"/>
            </p:cNvSpPr>
            <p:nvPr/>
          </p:nvSpPr>
          <p:spPr bwMode="auto">
            <a:xfrm>
              <a:off x="2928" y="3120"/>
              <a:ext cx="2304" cy="432"/>
            </a:xfrm>
            <a:prstGeom prst="rect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grpSp>
          <p:nvGrpSpPr>
            <p:cNvPr id="15375" name="Group 15"/>
            <p:cNvGrpSpPr>
              <a:grpSpLocks/>
            </p:cNvGrpSpPr>
            <p:nvPr/>
          </p:nvGrpSpPr>
          <p:grpSpPr bwMode="auto">
            <a:xfrm>
              <a:off x="498" y="3190"/>
              <a:ext cx="4734" cy="310"/>
              <a:chOff x="498" y="2998"/>
              <a:chExt cx="4734" cy="310"/>
            </a:xfrm>
          </p:grpSpPr>
          <p:sp>
            <p:nvSpPr>
              <p:cNvPr id="15376" name="Rectangle 16"/>
              <p:cNvSpPr>
                <a:spLocks noChangeArrowheads="1"/>
              </p:cNvSpPr>
              <p:nvPr/>
            </p:nvSpPr>
            <p:spPr bwMode="auto">
              <a:xfrm>
                <a:off x="498" y="2998"/>
                <a:ext cx="2286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D4000F"/>
                        </a:gs>
                        <a:gs pos="50000">
                          <a:srgbClr val="CC74CC"/>
                        </a:gs>
                        <a:gs pos="100000">
                          <a:srgbClr val="D4000F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FFEE8A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GB" sz="2600" b="1" dirty="0">
                    <a:solidFill>
                      <a:schemeClr val="bg1"/>
                    </a:solidFill>
                    <a:latin typeface="Arial" charset="0"/>
                    <a:ea typeface="Arial"/>
                  </a:rPr>
                  <a:t>Pros …</a:t>
                </a:r>
              </a:p>
            </p:txBody>
          </p:sp>
          <p:sp>
            <p:nvSpPr>
              <p:cNvPr id="15377" name="Rectangle 17"/>
              <p:cNvSpPr>
                <a:spLocks noChangeArrowheads="1"/>
              </p:cNvSpPr>
              <p:nvPr/>
            </p:nvSpPr>
            <p:spPr bwMode="auto">
              <a:xfrm>
                <a:off x="2946" y="2998"/>
                <a:ext cx="2286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D4000F"/>
                        </a:gs>
                        <a:gs pos="50000">
                          <a:srgbClr val="CC74CC"/>
                        </a:gs>
                        <a:gs pos="100000">
                          <a:srgbClr val="D4000F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FFEE8A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GB" sz="2600" b="1" dirty="0">
                    <a:solidFill>
                      <a:schemeClr val="bg1"/>
                    </a:solidFill>
                    <a:latin typeface="Arial" charset="0"/>
                    <a:ea typeface="Arial"/>
                  </a:rPr>
                  <a:t>Cons …</a:t>
                </a:r>
              </a:p>
            </p:txBody>
          </p:sp>
        </p:grpSp>
      </p:grpSp>
      <p:grpSp>
        <p:nvGrpSpPr>
          <p:cNvPr id="15385" name="Group 25"/>
          <p:cNvGrpSpPr>
            <a:grpSpLocks/>
          </p:cNvGrpSpPr>
          <p:nvPr/>
        </p:nvGrpSpPr>
        <p:grpSpPr bwMode="auto">
          <a:xfrm>
            <a:off x="704850" y="1797050"/>
            <a:ext cx="7600950" cy="685800"/>
            <a:chOff x="348" y="960"/>
            <a:chExt cx="4788" cy="432"/>
          </a:xfrm>
          <a:solidFill>
            <a:srgbClr val="799A39"/>
          </a:solidFill>
        </p:grpSpPr>
        <p:sp>
          <p:nvSpPr>
            <p:cNvPr id="15381" name="Rectangle 21"/>
            <p:cNvSpPr>
              <a:spLocks noChangeArrowheads="1"/>
            </p:cNvSpPr>
            <p:nvPr/>
          </p:nvSpPr>
          <p:spPr bwMode="auto">
            <a:xfrm>
              <a:off x="348" y="960"/>
              <a:ext cx="4788" cy="43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15383" name="Rectangle 23"/>
            <p:cNvSpPr>
              <a:spLocks noChangeArrowheads="1"/>
            </p:cNvSpPr>
            <p:nvPr/>
          </p:nvSpPr>
          <p:spPr bwMode="auto">
            <a:xfrm>
              <a:off x="1632" y="1031"/>
              <a:ext cx="2286" cy="31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D4000F"/>
                      </a:gs>
                      <a:gs pos="50000">
                        <a:srgbClr val="CC74CC"/>
                      </a:gs>
                      <a:gs pos="100000">
                        <a:srgbClr val="D4000F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FFEE8A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2600" b="1" i="1" dirty="0">
                  <a:solidFill>
                    <a:schemeClr val="bg1"/>
                  </a:solidFill>
                  <a:latin typeface="Arial" charset="0"/>
                  <a:ea typeface="Arial"/>
                </a:rPr>
                <a:t>Are people ready?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782463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8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8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8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E74C715-7181-E549-AAB8-F31662253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547690"/>
            <a:ext cx="88518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4F0028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3400" b="1" dirty="0">
                <a:solidFill>
                  <a:srgbClr val="4F0028"/>
                </a:solidFill>
                <a:latin typeface="Arial"/>
                <a:cs typeface="Arial"/>
              </a:rPr>
              <a:t>Organizational factors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08992" y="1618722"/>
            <a:ext cx="8699500" cy="687388"/>
            <a:chOff x="240" y="1104"/>
            <a:chExt cx="5480" cy="433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42" y="1104"/>
              <a:ext cx="5416" cy="433"/>
            </a:xfrm>
            <a:prstGeom prst="rect">
              <a:avLst/>
            </a:prstGeom>
            <a:solidFill>
              <a:srgbClr val="437AA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dirty="0">
                <a:ea typeface="Arial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40" y="1175"/>
              <a:ext cx="548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GB" sz="2600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Teams are enabled to change things on their own</a:t>
              </a:r>
              <a:endParaRPr lang="en-GB" sz="2600" b="1" dirty="0">
                <a:solidFill>
                  <a:schemeClr val="bg1"/>
                </a:solidFill>
                <a:latin typeface="Arial" charset="0"/>
                <a:ea typeface="Arial"/>
                <a:cs typeface="Arial"/>
              </a:endParaRPr>
            </a:p>
          </p:txBody>
        </p:sp>
      </p:grp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308992" y="2310911"/>
            <a:ext cx="8601075" cy="687388"/>
            <a:chOff x="240" y="2208"/>
            <a:chExt cx="5418" cy="433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242" y="2208"/>
              <a:ext cx="5416" cy="433"/>
            </a:xfrm>
            <a:prstGeom prst="rect">
              <a:avLst/>
            </a:prstGeom>
            <a:solidFill>
              <a:srgbClr val="3874B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dirty="0">
                <a:ea typeface="Arial"/>
              </a:endParaRPr>
            </a:p>
          </p:txBody>
        </p: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240" y="2274"/>
              <a:ext cx="537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sz="2600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Strategy, structure, culture, support</a:t>
              </a:r>
              <a:endParaRPr lang="en-GB" sz="2600" b="1" dirty="0">
                <a:solidFill>
                  <a:schemeClr val="bg1"/>
                </a:solidFill>
                <a:latin typeface="Arial" charset="0"/>
                <a:ea typeface="Arial"/>
                <a:cs typeface="Arial"/>
              </a:endParaRPr>
            </a:p>
          </p:txBody>
        </p:sp>
      </p:grp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308992" y="2999084"/>
            <a:ext cx="8601075" cy="685800"/>
            <a:chOff x="240" y="3552"/>
            <a:chExt cx="5418" cy="432"/>
          </a:xfrm>
        </p:grpSpPr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242" y="3552"/>
              <a:ext cx="5416" cy="432"/>
            </a:xfrm>
            <a:prstGeom prst="rect">
              <a:avLst/>
            </a:prstGeom>
            <a:solidFill>
              <a:srgbClr val="6E935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dirty="0">
                <a:ea typeface="Arial"/>
              </a:endParaRPr>
            </a:p>
          </p:txBody>
        </p:sp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>
              <a:off x="240" y="3618"/>
              <a:ext cx="537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sz="2600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Process redesign and implementation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11763" y="3688665"/>
            <a:ext cx="8598304" cy="685800"/>
            <a:chOff x="383771" y="4231828"/>
            <a:chExt cx="8598304" cy="685800"/>
          </a:xfrm>
        </p:grpSpPr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384746" y="4231828"/>
              <a:ext cx="8597329" cy="685800"/>
            </a:xfrm>
            <a:prstGeom prst="rect">
              <a:avLst/>
            </a:prstGeom>
            <a:solidFill>
              <a:srgbClr val="59877A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dirty="0">
                <a:ea typeface="Arial"/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383771" y="4294225"/>
              <a:ext cx="8534400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sz="2600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Systems approach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1763" y="4374465"/>
            <a:ext cx="8598304" cy="685800"/>
            <a:chOff x="383771" y="4231828"/>
            <a:chExt cx="8598304" cy="685800"/>
          </a:xfrm>
        </p:grpSpPr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384746" y="4231828"/>
              <a:ext cx="8597329" cy="685800"/>
            </a:xfrm>
            <a:prstGeom prst="rect">
              <a:avLst/>
            </a:prstGeom>
            <a:solidFill>
              <a:srgbClr val="799A3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dirty="0">
                <a:ea typeface="Arial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383771" y="4313179"/>
              <a:ext cx="8534400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sz="2600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Continuous learning as an organization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2084" y="5902537"/>
            <a:ext cx="8597983" cy="719871"/>
            <a:chOff x="384092" y="4832739"/>
            <a:chExt cx="8597983" cy="719871"/>
          </a:xfrm>
        </p:grpSpPr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384746" y="4832739"/>
              <a:ext cx="8597329" cy="719871"/>
            </a:xfrm>
            <a:prstGeom prst="rect">
              <a:avLst/>
            </a:prstGeom>
            <a:solidFill>
              <a:srgbClr val="3773B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ea typeface="Arial"/>
              </a:endParaRPr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384092" y="4942655"/>
              <a:ext cx="856666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EEBB"/>
                  </a:solidFill>
                  <a:latin typeface="Arial"/>
                  <a:cs typeface="Arial"/>
                </a:rPr>
                <a:t>The organization is active in supporting improvement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EF6961E-94A1-3C4A-A1D5-A21F73C9D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4759019"/>
            <a:ext cx="3479304" cy="12801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EE5B1E-92E5-844E-A1F2-72E98C462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009" y="2427342"/>
            <a:ext cx="3652780" cy="205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3209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41142E-23A4-C941-A873-DAA3E0A4F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07660" y="554671"/>
            <a:ext cx="88518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4F0028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4F0028"/>
                </a:solidFill>
                <a:latin typeface="Arial"/>
                <a:cs typeface="Arial"/>
              </a:rPr>
              <a:t>Financial factors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23850" y="2161885"/>
            <a:ext cx="8756650" cy="687388"/>
            <a:chOff x="204" y="1104"/>
            <a:chExt cx="5516" cy="433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04" y="1104"/>
              <a:ext cx="5454" cy="433"/>
            </a:xfrm>
            <a:prstGeom prst="rect">
              <a:avLst/>
            </a:prstGeom>
            <a:solidFill>
              <a:srgbClr val="6E935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dirty="0">
                <a:ea typeface="Arial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40" y="1175"/>
              <a:ext cx="548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GB" sz="2600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Pay-for-performance or other targets</a:t>
              </a:r>
              <a:endParaRPr lang="en-GB" sz="2600" b="1" dirty="0">
                <a:solidFill>
                  <a:schemeClr val="bg1"/>
                </a:solidFill>
                <a:latin typeface="Arial" charset="0"/>
                <a:ea typeface="Arial"/>
                <a:cs typeface="Arial"/>
              </a:endParaRPr>
            </a:p>
          </p:txBody>
        </p:sp>
      </p:grp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323850" y="2854074"/>
            <a:ext cx="8658225" cy="687388"/>
            <a:chOff x="204" y="2208"/>
            <a:chExt cx="5454" cy="433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204" y="2208"/>
              <a:ext cx="5454" cy="433"/>
            </a:xfrm>
            <a:prstGeom prst="rect">
              <a:avLst/>
            </a:prstGeom>
            <a:solidFill>
              <a:srgbClr val="59877A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dirty="0">
                <a:ea typeface="Arial"/>
              </a:endParaRPr>
            </a:p>
          </p:txBody>
        </p: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240" y="2274"/>
              <a:ext cx="537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sz="2600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Financial rewards or penalties</a:t>
              </a:r>
              <a:endParaRPr lang="en-GB" sz="2600" b="1" dirty="0">
                <a:solidFill>
                  <a:schemeClr val="bg1"/>
                </a:solidFill>
                <a:latin typeface="Arial" charset="0"/>
                <a:ea typeface="Arial"/>
                <a:cs typeface="Arial"/>
              </a:endParaRPr>
            </a:p>
          </p:txBody>
        </p:sp>
      </p:grp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323850" y="3542247"/>
            <a:ext cx="8658225" cy="685800"/>
            <a:chOff x="204" y="3552"/>
            <a:chExt cx="5454" cy="432"/>
          </a:xfrm>
        </p:grpSpPr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204" y="3552"/>
              <a:ext cx="5454" cy="432"/>
            </a:xfrm>
            <a:prstGeom prst="rect">
              <a:avLst/>
            </a:prstGeom>
            <a:solidFill>
              <a:srgbClr val="437AA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dirty="0">
                <a:ea typeface="Arial"/>
              </a:endParaRPr>
            </a:p>
          </p:txBody>
        </p:sp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>
              <a:off x="240" y="3618"/>
              <a:ext cx="537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sz="2600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Contractual arrangements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3850" y="4231828"/>
            <a:ext cx="8658225" cy="685800"/>
            <a:chOff x="323850" y="4231828"/>
            <a:chExt cx="8658225" cy="685800"/>
          </a:xfrm>
        </p:grpSpPr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323850" y="4231828"/>
              <a:ext cx="8658225" cy="685800"/>
            </a:xfrm>
            <a:prstGeom prst="rect">
              <a:avLst/>
            </a:prstGeom>
            <a:solidFill>
              <a:srgbClr val="3773B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dirty="0">
                <a:ea typeface="Arial"/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383771" y="4360564"/>
              <a:ext cx="8534400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sz="2600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Regulator influences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864915F-4560-D940-BDE5-06586D0D5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781" y="4280926"/>
            <a:ext cx="2071604" cy="18307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60507-4414-CE4C-A954-07AC5E584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4018750"/>
            <a:ext cx="2483768" cy="222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3291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BCCDE6B-71A9-E247-B01F-EE937F26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88067" y="498343"/>
            <a:ext cx="64770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272777"/>
                    </a:gs>
                    <a:gs pos="50000">
                      <a:srgbClr val="FFF1A5"/>
                    </a:gs>
                    <a:gs pos="100000">
                      <a:srgbClr val="272777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GB" sz="3400" b="1" dirty="0" err="1">
                <a:solidFill>
                  <a:srgbClr val="4F0028"/>
                </a:solidFill>
                <a:latin typeface="Arial" charset="0"/>
                <a:ea typeface="Arial"/>
              </a:rPr>
              <a:t>repare</a:t>
            </a:r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</a:rPr>
              <a:t> a strategy for change</a:t>
            </a:r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318179" y="650743"/>
            <a:ext cx="457200" cy="457200"/>
          </a:xfrm>
          <a:prstGeom prst="ellipse">
            <a:avLst/>
          </a:prstGeom>
          <a:solidFill>
            <a:srgbClr val="799A3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3400" b="1" dirty="0">
                <a:solidFill>
                  <a:schemeClr val="bg1"/>
                </a:solidFill>
                <a:latin typeface="Arial" charset="0"/>
                <a:ea typeface="Arial"/>
              </a:rPr>
              <a:t>P</a:t>
            </a:r>
            <a:endParaRPr lang="en-US" sz="3400" b="1" dirty="0">
              <a:solidFill>
                <a:schemeClr val="bg1"/>
              </a:solidFill>
              <a:latin typeface="Arial" charset="0"/>
              <a:ea typeface="Arial"/>
            </a:endParaRPr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375915" y="1994916"/>
            <a:ext cx="5616575" cy="492125"/>
            <a:chOff x="672" y="1886"/>
            <a:chExt cx="3538" cy="310"/>
          </a:xfrm>
        </p:grpSpPr>
        <p:sp>
          <p:nvSpPr>
            <p:cNvPr id="16391" name="Rectangle 7"/>
            <p:cNvSpPr>
              <a:spLocks noChangeArrowheads="1"/>
            </p:cNvSpPr>
            <p:nvPr/>
          </p:nvSpPr>
          <p:spPr bwMode="auto">
            <a:xfrm>
              <a:off x="854" y="1886"/>
              <a:ext cx="335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Reaffirm or amend improvement</a:t>
              </a:r>
              <a:endParaRPr lang="en-GB" sz="26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16392" name="Oval 8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6E935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383852" y="2941215"/>
            <a:ext cx="8474076" cy="492125"/>
            <a:chOff x="672" y="1886"/>
            <a:chExt cx="5338" cy="310"/>
          </a:xfrm>
        </p:grpSpPr>
        <p:sp>
          <p:nvSpPr>
            <p:cNvPr id="16394" name="Rectangle 10"/>
            <p:cNvSpPr>
              <a:spLocks noChangeArrowheads="1"/>
            </p:cNvSpPr>
            <p:nvPr/>
          </p:nvSpPr>
          <p:spPr bwMode="auto">
            <a:xfrm>
              <a:off x="854" y="1886"/>
              <a:ext cx="515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State benefits and barriers and investigate barriers</a:t>
              </a:r>
              <a:endParaRPr lang="en-GB" sz="26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16395" name="Oval 11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6E935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16396" name="Group 12"/>
          <p:cNvGrpSpPr>
            <a:grpSpLocks/>
          </p:cNvGrpSpPr>
          <p:nvPr/>
        </p:nvGrpSpPr>
        <p:grpSpPr bwMode="auto">
          <a:xfrm>
            <a:off x="375915" y="3887514"/>
            <a:ext cx="6735762" cy="492125"/>
            <a:chOff x="672" y="1886"/>
            <a:chExt cx="4243" cy="310"/>
          </a:xfrm>
        </p:grpSpPr>
        <p:sp>
          <p:nvSpPr>
            <p:cNvPr id="16397" name="Rectangle 13"/>
            <p:cNvSpPr>
              <a:spLocks noChangeArrowheads="1"/>
            </p:cNvSpPr>
            <p:nvPr/>
          </p:nvSpPr>
          <p:spPr bwMode="auto">
            <a:xfrm>
              <a:off x="854" y="1886"/>
              <a:ext cx="4061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Reaffirm or amend who will be involved</a:t>
              </a:r>
            </a:p>
          </p:txBody>
        </p:sp>
        <p:sp>
          <p:nvSpPr>
            <p:cNvPr id="16398" name="Oval 14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6E935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374327" y="4833813"/>
            <a:ext cx="8088313" cy="492125"/>
            <a:chOff x="672" y="1886"/>
            <a:chExt cx="5095" cy="310"/>
          </a:xfrm>
        </p:grpSpPr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854" y="1886"/>
              <a:ext cx="4913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Reaffirm or amend the types of changes needed</a:t>
              </a:r>
              <a:endParaRPr lang="en-GB" sz="26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16401" name="Oval 17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6E935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777835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8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8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8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78E0AEA-819C-D345-8B3D-41DD45902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547690"/>
            <a:ext cx="88518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4F002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4F0028"/>
                </a:solidFill>
                <a:latin typeface="Arial"/>
                <a:cs typeface="Arial"/>
              </a:rPr>
              <a:t>Types of contexts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3873" y="1592168"/>
            <a:ext cx="8652301" cy="833584"/>
            <a:chOff x="276225" y="1710933"/>
            <a:chExt cx="8652301" cy="83358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325090" y="1710933"/>
              <a:ext cx="8603436" cy="749639"/>
            </a:xfrm>
            <a:prstGeom prst="rect">
              <a:avLst/>
            </a:prstGeom>
            <a:solidFill>
              <a:srgbClr val="6E935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00" b="0" i="0" u="none" strike="noStrike" cap="none" normalizeH="0" baseline="0">
                <a:ln>
                  <a:noFill/>
                </a:ln>
                <a:solidFill>
                  <a:srgbClr val="FFEEBB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" name="Text Box 21"/>
            <p:cNvSpPr txBox="1">
              <a:spLocks noChangeArrowheads="1"/>
            </p:cNvSpPr>
            <p:nvPr/>
          </p:nvSpPr>
          <p:spPr bwMode="auto">
            <a:xfrm>
              <a:off x="276225" y="1815140"/>
              <a:ext cx="7620496" cy="615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108000" tIns="93600">
              <a:no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 i="1" dirty="0">
                  <a:solidFill>
                    <a:srgbClr val="FFEBC1"/>
                  </a:solidFill>
                  <a:latin typeface="Arial" charset="0"/>
                  <a:ea typeface="Arial"/>
                </a:rPr>
                <a:t>	</a:t>
              </a:r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/>
                </a:rPr>
                <a:t>	    Clear causes — Act on the causes</a:t>
              </a:r>
            </a:p>
          </p:txBody>
        </p:sp>
        <p:sp>
          <p:nvSpPr>
            <p:cNvPr id="7" name="Rectangle 34"/>
            <p:cNvSpPr>
              <a:spLocks noChangeArrowheads="1"/>
            </p:cNvSpPr>
            <p:nvPr/>
          </p:nvSpPr>
          <p:spPr bwMode="auto">
            <a:xfrm>
              <a:off x="352425" y="1858717"/>
              <a:ext cx="1143000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b="1" i="1" dirty="0">
                  <a:solidFill>
                    <a:srgbClr val="FFEBC1"/>
                  </a:solidFill>
                  <a:latin typeface="Arial" charset="0"/>
                  <a:ea typeface="Arial"/>
                </a:rPr>
                <a:t>Simple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6259" y="2369074"/>
            <a:ext cx="8659915" cy="972448"/>
            <a:chOff x="251520" y="2464464"/>
            <a:chExt cx="8659915" cy="972448"/>
          </a:xfrm>
        </p:grpSpPr>
        <p:sp>
          <p:nvSpPr>
            <p:cNvPr id="2" name="Rectangle 1"/>
            <p:cNvSpPr/>
            <p:nvPr/>
          </p:nvSpPr>
          <p:spPr bwMode="auto">
            <a:xfrm>
              <a:off x="307998" y="2464464"/>
              <a:ext cx="8603437" cy="972448"/>
            </a:xfrm>
            <a:prstGeom prst="rect">
              <a:avLst/>
            </a:prstGeom>
            <a:solidFill>
              <a:srgbClr val="59877A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00" b="0" i="0" u="none" strike="noStrike" cap="none" normalizeH="0" baseline="0">
                <a:ln>
                  <a:noFill/>
                </a:ln>
                <a:solidFill>
                  <a:srgbClr val="FFEEBB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6" name="Text Box 30"/>
            <p:cNvSpPr txBox="1">
              <a:spLocks noChangeArrowheads="1"/>
            </p:cNvSpPr>
            <p:nvPr/>
          </p:nvSpPr>
          <p:spPr bwMode="auto">
            <a:xfrm>
              <a:off x="251520" y="2568712"/>
              <a:ext cx="8610600" cy="763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>
              <a:no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/>
                </a:rPr>
                <a:t>		    Not so clear cause-and-effect relationships  		    — Act on the causes</a:t>
              </a:r>
              <a:endParaRPr lang="en-US" b="1" dirty="0">
                <a:solidFill>
                  <a:schemeClr val="bg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8" name="Rectangle 35"/>
            <p:cNvSpPr>
              <a:spLocks noChangeArrowheads="1"/>
            </p:cNvSpPr>
            <p:nvPr/>
          </p:nvSpPr>
          <p:spPr bwMode="auto">
            <a:xfrm>
              <a:off x="327720" y="2525135"/>
              <a:ext cx="1752600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b="1" i="1" dirty="0">
                  <a:solidFill>
                    <a:srgbClr val="FFEBC1"/>
                  </a:solidFill>
                  <a:latin typeface="Arial" charset="0"/>
                  <a:ea typeface="Arial"/>
                </a:rPr>
                <a:t>Complicated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5823" y="3391092"/>
            <a:ext cx="8650351" cy="1334052"/>
            <a:chOff x="276224" y="3391092"/>
            <a:chExt cx="8650351" cy="1334052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23138" y="3391092"/>
              <a:ext cx="8603437" cy="1334052"/>
            </a:xfrm>
            <a:prstGeom prst="rect">
              <a:avLst/>
            </a:prstGeom>
            <a:solidFill>
              <a:srgbClr val="437AA6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00" b="0" i="0" u="none" strike="noStrike" cap="none" normalizeH="0" baseline="0">
                <a:ln>
                  <a:noFill/>
                </a:ln>
                <a:solidFill>
                  <a:srgbClr val="FFEEBB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" name="Text Box 22"/>
            <p:cNvSpPr txBox="1">
              <a:spLocks noChangeArrowheads="1"/>
            </p:cNvSpPr>
            <p:nvPr/>
          </p:nvSpPr>
          <p:spPr bwMode="auto">
            <a:xfrm>
              <a:off x="276224" y="3494920"/>
              <a:ext cx="8236909" cy="1095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/>
                </a:rPr>
                <a:t>		    Learn the cause-and-effect relationships 		    over time — Investigate causes and test 		    actions for causes</a:t>
              </a:r>
            </a:p>
          </p:txBody>
        </p:sp>
        <p:sp>
          <p:nvSpPr>
            <p:cNvPr id="9" name="Rectangle 36"/>
            <p:cNvSpPr>
              <a:spLocks noChangeArrowheads="1"/>
            </p:cNvSpPr>
            <p:nvPr/>
          </p:nvSpPr>
          <p:spPr bwMode="auto">
            <a:xfrm>
              <a:off x="341172" y="3449577"/>
              <a:ext cx="1143000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b="1" i="1" dirty="0">
                  <a:solidFill>
                    <a:srgbClr val="FFEBC1"/>
                  </a:solidFill>
                  <a:latin typeface="Arial" charset="0"/>
                  <a:ea typeface="Arial"/>
                </a:rPr>
                <a:t>Complex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7663" y="4753604"/>
            <a:ext cx="8648511" cy="928403"/>
            <a:chOff x="281880" y="4708137"/>
            <a:chExt cx="8648511" cy="928403"/>
          </a:xfrm>
        </p:grpSpPr>
        <p:sp>
          <p:nvSpPr>
            <p:cNvPr id="15" name="Rectangle 14"/>
            <p:cNvSpPr/>
            <p:nvPr/>
          </p:nvSpPr>
          <p:spPr bwMode="auto">
            <a:xfrm>
              <a:off x="326954" y="4708137"/>
              <a:ext cx="8603437" cy="928403"/>
            </a:xfrm>
            <a:prstGeom prst="rect">
              <a:avLst/>
            </a:prstGeom>
            <a:solidFill>
              <a:srgbClr val="3874BD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00" b="0" i="0" u="none" strike="noStrike" cap="none" normalizeH="0" baseline="0">
                <a:ln>
                  <a:noFill/>
                </a:ln>
                <a:solidFill>
                  <a:srgbClr val="FFEEBB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281880" y="4803278"/>
              <a:ext cx="8336785" cy="763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/>
                </a:rPr>
                <a:t>		    Cause-and-effect links are unknown —</a:t>
              </a:r>
              <a:br>
                <a:rPr lang="en-GB" b="1" dirty="0">
                  <a:solidFill>
                    <a:schemeClr val="bg1"/>
                  </a:solidFill>
                  <a:latin typeface="Arial" charset="0"/>
                  <a:ea typeface="Arial"/>
                </a:rPr>
              </a:br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/>
                </a:rPr>
                <a:t>		    Try actions and learn</a:t>
              </a:r>
            </a:p>
          </p:txBody>
        </p:sp>
        <p:sp>
          <p:nvSpPr>
            <p:cNvPr id="11" name="Rectangle 36"/>
            <p:cNvSpPr>
              <a:spLocks noChangeArrowheads="1"/>
            </p:cNvSpPr>
            <p:nvPr/>
          </p:nvSpPr>
          <p:spPr bwMode="auto">
            <a:xfrm>
              <a:off x="346827" y="4757935"/>
              <a:ext cx="1143000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b="1" i="1" dirty="0">
                  <a:solidFill>
                    <a:srgbClr val="FFEBC1"/>
                  </a:solidFill>
                  <a:latin typeface="Arial" charset="0"/>
                  <a:ea typeface="Arial"/>
                </a:rPr>
                <a:t>Chaotic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555280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5770B29-860E-864C-BEB7-BB7280232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07635" y="546731"/>
            <a:ext cx="800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EEBB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</a:rPr>
              <a:t>Possible strategies</a:t>
            </a:r>
            <a:endParaRPr lang="en-GB" sz="3400" dirty="0">
              <a:solidFill>
                <a:srgbClr val="4F0028"/>
              </a:solidFill>
              <a:latin typeface="Arial" charset="0"/>
              <a:ea typeface="Arial"/>
            </a:endParaRP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323528" y="1268760"/>
            <a:ext cx="2085978" cy="492126"/>
            <a:chOff x="672" y="1886"/>
            <a:chExt cx="1314" cy="310"/>
          </a:xfrm>
        </p:grpSpPr>
        <p:sp>
          <p:nvSpPr>
            <p:cNvPr id="17413" name="Rectangle 5"/>
            <p:cNvSpPr>
              <a:spLocks noChangeArrowheads="1"/>
            </p:cNvSpPr>
            <p:nvPr/>
          </p:nvSpPr>
          <p:spPr bwMode="auto">
            <a:xfrm>
              <a:off x="854" y="1886"/>
              <a:ext cx="113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Education</a:t>
              </a:r>
            </a:p>
          </p:txBody>
        </p:sp>
        <p:sp>
          <p:nvSpPr>
            <p:cNvPr id="17414" name="Oval 6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17415" name="Group 7"/>
          <p:cNvGrpSpPr>
            <a:grpSpLocks/>
          </p:cNvGrpSpPr>
          <p:nvPr/>
        </p:nvGrpSpPr>
        <p:grpSpPr bwMode="auto">
          <a:xfrm>
            <a:off x="326703" y="1746938"/>
            <a:ext cx="3678238" cy="492124"/>
            <a:chOff x="672" y="1886"/>
            <a:chExt cx="2317" cy="310"/>
          </a:xfrm>
        </p:grpSpPr>
        <p:sp>
          <p:nvSpPr>
            <p:cNvPr id="17416" name="Rectangle 8"/>
            <p:cNvSpPr>
              <a:spLocks noChangeArrowheads="1"/>
            </p:cNvSpPr>
            <p:nvPr/>
          </p:nvSpPr>
          <p:spPr bwMode="auto">
            <a:xfrm>
              <a:off x="854" y="1886"/>
              <a:ext cx="2135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Consensus-building</a:t>
              </a:r>
            </a:p>
          </p:txBody>
        </p:sp>
        <p:sp>
          <p:nvSpPr>
            <p:cNvPr id="17417" name="Oval 9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323528" y="2232569"/>
            <a:ext cx="2808289" cy="492124"/>
            <a:chOff x="672" y="1886"/>
            <a:chExt cx="1769" cy="310"/>
          </a:xfrm>
        </p:grpSpPr>
        <p:sp>
          <p:nvSpPr>
            <p:cNvPr id="17419" name="Rectangle 11"/>
            <p:cNvSpPr>
              <a:spLocks noChangeArrowheads="1"/>
            </p:cNvSpPr>
            <p:nvPr/>
          </p:nvSpPr>
          <p:spPr bwMode="auto">
            <a:xfrm>
              <a:off x="854" y="1886"/>
              <a:ext cx="158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Opinion leader</a:t>
              </a:r>
            </a:p>
          </p:txBody>
        </p:sp>
        <p:sp>
          <p:nvSpPr>
            <p:cNvPr id="17420" name="Oval 12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333054" y="2699198"/>
            <a:ext cx="3551241" cy="492124"/>
            <a:chOff x="672" y="1886"/>
            <a:chExt cx="2237" cy="310"/>
          </a:xfrm>
        </p:grpSpPr>
        <p:sp>
          <p:nvSpPr>
            <p:cNvPr id="17422" name="Rectangle 14"/>
            <p:cNvSpPr>
              <a:spLocks noChangeArrowheads="1"/>
            </p:cNvSpPr>
            <p:nvPr/>
          </p:nvSpPr>
          <p:spPr bwMode="auto">
            <a:xfrm>
              <a:off x="854" y="1886"/>
              <a:ext cx="2055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Audit and feedback</a:t>
              </a:r>
            </a:p>
          </p:txBody>
        </p:sp>
        <p:sp>
          <p:nvSpPr>
            <p:cNvPr id="17423" name="Oval 15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17424" name="Group 16"/>
          <p:cNvGrpSpPr>
            <a:grpSpLocks/>
          </p:cNvGrpSpPr>
          <p:nvPr/>
        </p:nvGrpSpPr>
        <p:grpSpPr bwMode="auto">
          <a:xfrm>
            <a:off x="333054" y="3165923"/>
            <a:ext cx="3127379" cy="492124"/>
            <a:chOff x="672" y="1886"/>
            <a:chExt cx="1970" cy="310"/>
          </a:xfrm>
        </p:grpSpPr>
        <p:sp>
          <p:nvSpPr>
            <p:cNvPr id="17425" name="Rectangle 17"/>
            <p:cNvSpPr>
              <a:spLocks noChangeArrowheads="1"/>
            </p:cNvSpPr>
            <p:nvPr/>
          </p:nvSpPr>
          <p:spPr bwMode="auto">
            <a:xfrm>
              <a:off x="854" y="1886"/>
              <a:ext cx="178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Patient feedback</a:t>
              </a:r>
            </a:p>
          </p:txBody>
        </p:sp>
        <p:sp>
          <p:nvSpPr>
            <p:cNvPr id="17426" name="Oval 18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17427" name="Group 19"/>
          <p:cNvGrpSpPr>
            <a:grpSpLocks/>
          </p:cNvGrpSpPr>
          <p:nvPr/>
        </p:nvGrpSpPr>
        <p:grpSpPr bwMode="auto">
          <a:xfrm>
            <a:off x="342579" y="3642080"/>
            <a:ext cx="3252789" cy="492125"/>
            <a:chOff x="672" y="1886"/>
            <a:chExt cx="2049" cy="310"/>
          </a:xfrm>
        </p:grpSpPr>
        <p:sp>
          <p:nvSpPr>
            <p:cNvPr id="17428" name="Rectangle 20"/>
            <p:cNvSpPr>
              <a:spLocks noChangeArrowheads="1"/>
            </p:cNvSpPr>
            <p:nvPr/>
          </p:nvSpPr>
          <p:spPr bwMode="auto">
            <a:xfrm>
              <a:off x="854" y="1886"/>
              <a:ext cx="186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Reminder system</a:t>
              </a:r>
            </a:p>
          </p:txBody>
        </p:sp>
        <p:sp>
          <p:nvSpPr>
            <p:cNvPr id="17429" name="Oval 21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17430" name="Group 22"/>
          <p:cNvGrpSpPr>
            <a:grpSpLocks/>
          </p:cNvGrpSpPr>
          <p:nvPr/>
        </p:nvGrpSpPr>
        <p:grpSpPr bwMode="auto">
          <a:xfrm>
            <a:off x="340992" y="5070928"/>
            <a:ext cx="3902078" cy="492124"/>
            <a:chOff x="672" y="1886"/>
            <a:chExt cx="2458" cy="310"/>
          </a:xfrm>
        </p:grpSpPr>
        <p:sp>
          <p:nvSpPr>
            <p:cNvPr id="17431" name="Rectangle 23"/>
            <p:cNvSpPr>
              <a:spLocks noChangeArrowheads="1"/>
            </p:cNvSpPr>
            <p:nvPr/>
          </p:nvSpPr>
          <p:spPr bwMode="auto">
            <a:xfrm>
              <a:off x="854" y="1886"/>
              <a:ext cx="227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Professional linkages</a:t>
              </a:r>
            </a:p>
          </p:txBody>
        </p:sp>
        <p:sp>
          <p:nvSpPr>
            <p:cNvPr id="17432" name="Oval 24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17433" name="Group 25"/>
          <p:cNvGrpSpPr>
            <a:grpSpLocks/>
          </p:cNvGrpSpPr>
          <p:nvPr/>
        </p:nvGrpSpPr>
        <p:grpSpPr bwMode="auto">
          <a:xfrm>
            <a:off x="336228" y="4594774"/>
            <a:ext cx="4733928" cy="492124"/>
            <a:chOff x="672" y="1886"/>
            <a:chExt cx="2982" cy="310"/>
          </a:xfrm>
        </p:grpSpPr>
        <p:sp>
          <p:nvSpPr>
            <p:cNvPr id="17434" name="Rectangle 26"/>
            <p:cNvSpPr>
              <a:spLocks noChangeArrowheads="1"/>
            </p:cNvSpPr>
            <p:nvPr/>
          </p:nvSpPr>
          <p:spPr bwMode="auto">
            <a:xfrm>
              <a:off x="854" y="1886"/>
              <a:ext cx="280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Communication and media</a:t>
              </a:r>
            </a:p>
          </p:txBody>
        </p:sp>
        <p:sp>
          <p:nvSpPr>
            <p:cNvPr id="17435" name="Oval 27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17436" name="Group 28"/>
          <p:cNvGrpSpPr>
            <a:grpSpLocks/>
          </p:cNvGrpSpPr>
          <p:nvPr/>
        </p:nvGrpSpPr>
        <p:grpSpPr bwMode="auto">
          <a:xfrm>
            <a:off x="336229" y="4126419"/>
            <a:ext cx="2047878" cy="492126"/>
            <a:chOff x="672" y="1886"/>
            <a:chExt cx="1290" cy="310"/>
          </a:xfrm>
        </p:grpSpPr>
        <p:sp>
          <p:nvSpPr>
            <p:cNvPr id="17437" name="Rectangle 29"/>
            <p:cNvSpPr>
              <a:spLocks noChangeArrowheads="1"/>
            </p:cNvSpPr>
            <p:nvPr/>
          </p:nvSpPr>
          <p:spPr bwMode="auto">
            <a:xfrm>
              <a:off x="854" y="1886"/>
              <a:ext cx="110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Marketing</a:t>
              </a:r>
            </a:p>
          </p:txBody>
        </p:sp>
        <p:sp>
          <p:nvSpPr>
            <p:cNvPr id="17438" name="Oval 30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17439" name="Group 31"/>
          <p:cNvGrpSpPr>
            <a:grpSpLocks/>
          </p:cNvGrpSpPr>
          <p:nvPr/>
        </p:nvGrpSpPr>
        <p:grpSpPr bwMode="auto">
          <a:xfrm>
            <a:off x="336229" y="5542421"/>
            <a:ext cx="2566990" cy="492126"/>
            <a:chOff x="672" y="1886"/>
            <a:chExt cx="1617" cy="310"/>
          </a:xfrm>
        </p:grpSpPr>
        <p:sp>
          <p:nvSpPr>
            <p:cNvPr id="17440" name="Rectangle 32"/>
            <p:cNvSpPr>
              <a:spLocks noChangeArrowheads="1"/>
            </p:cNvSpPr>
            <p:nvPr/>
          </p:nvSpPr>
          <p:spPr bwMode="auto">
            <a:xfrm>
              <a:off x="854" y="1886"/>
              <a:ext cx="1435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Role revision</a:t>
              </a:r>
            </a:p>
          </p:txBody>
        </p:sp>
        <p:sp>
          <p:nvSpPr>
            <p:cNvPr id="17441" name="Oval 33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17447" name="Group 39"/>
          <p:cNvGrpSpPr>
            <a:grpSpLocks/>
          </p:cNvGrpSpPr>
          <p:nvPr/>
        </p:nvGrpSpPr>
        <p:grpSpPr bwMode="auto">
          <a:xfrm>
            <a:off x="5257800" y="1870022"/>
            <a:ext cx="3352800" cy="3124200"/>
            <a:chOff x="3312" y="1008"/>
            <a:chExt cx="2112" cy="1968"/>
          </a:xfrm>
        </p:grpSpPr>
        <p:sp>
          <p:nvSpPr>
            <p:cNvPr id="17445" name="Oval 37"/>
            <p:cNvSpPr>
              <a:spLocks noChangeArrowheads="1"/>
            </p:cNvSpPr>
            <p:nvPr/>
          </p:nvSpPr>
          <p:spPr bwMode="auto">
            <a:xfrm>
              <a:off x="3312" y="1008"/>
              <a:ext cx="2112" cy="1968"/>
            </a:xfrm>
            <a:prstGeom prst="ellipse">
              <a:avLst/>
            </a:prstGeom>
            <a:solidFill>
              <a:srgbClr val="437AA6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ea typeface="Arial"/>
              </a:endParaRPr>
            </a:p>
          </p:txBody>
        </p:sp>
        <p:sp>
          <p:nvSpPr>
            <p:cNvPr id="17446" name="Text Box 38"/>
            <p:cNvSpPr txBox="1">
              <a:spLocks noChangeArrowheads="1"/>
            </p:cNvSpPr>
            <p:nvPr/>
          </p:nvSpPr>
          <p:spPr bwMode="auto">
            <a:xfrm>
              <a:off x="3504" y="1556"/>
              <a:ext cx="1728" cy="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Arial" charset="0"/>
                  <a:ea typeface="Arial"/>
                </a:rPr>
                <a:t>Use as many</a:t>
              </a:r>
            </a:p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Arial" charset="0"/>
                  <a:ea typeface="Arial"/>
                </a:rPr>
                <a:t>strategies as</a:t>
              </a:r>
            </a:p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Arial" charset="0"/>
                  <a:ea typeface="Arial"/>
                </a:rPr>
                <a:t>possible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370477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5547EC81-B6CE-1343-821F-BCAD8628B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193675" y="539750"/>
            <a:ext cx="800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EEBB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</a:rPr>
              <a:t>Possible strategies</a:t>
            </a:r>
            <a:endParaRPr lang="en-GB" sz="3400" dirty="0">
              <a:solidFill>
                <a:srgbClr val="4F0028"/>
              </a:solidFill>
              <a:latin typeface="Arial" charset="0"/>
              <a:ea typeface="Arial"/>
            </a:endParaRPr>
          </a:p>
        </p:txBody>
      </p:sp>
      <p:grpSp>
        <p:nvGrpSpPr>
          <p:cNvPr id="42" name="Group 4"/>
          <p:cNvGrpSpPr>
            <a:grpSpLocks/>
          </p:cNvGrpSpPr>
          <p:nvPr/>
        </p:nvGrpSpPr>
        <p:grpSpPr bwMode="auto">
          <a:xfrm>
            <a:off x="323528" y="1438964"/>
            <a:ext cx="3271843" cy="492126"/>
            <a:chOff x="672" y="1886"/>
            <a:chExt cx="2061" cy="310"/>
          </a:xfrm>
        </p:grpSpPr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854" y="1886"/>
              <a:ext cx="187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Skill mix changes</a:t>
              </a:r>
            </a:p>
          </p:txBody>
        </p:sp>
        <p:sp>
          <p:nvSpPr>
            <p:cNvPr id="44" name="Oval 6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45" name="Group 7"/>
          <p:cNvGrpSpPr>
            <a:grpSpLocks/>
          </p:cNvGrpSpPr>
          <p:nvPr/>
        </p:nvGrpSpPr>
        <p:grpSpPr bwMode="auto">
          <a:xfrm>
            <a:off x="326704" y="1917142"/>
            <a:ext cx="5143507" cy="492124"/>
            <a:chOff x="672" y="1886"/>
            <a:chExt cx="3240" cy="310"/>
          </a:xfrm>
        </p:grpSpPr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854" y="1886"/>
              <a:ext cx="305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Clinical teams and processes</a:t>
              </a:r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48" name="Group 10"/>
          <p:cNvGrpSpPr>
            <a:grpSpLocks/>
          </p:cNvGrpSpPr>
          <p:nvPr/>
        </p:nvGrpSpPr>
        <p:grpSpPr bwMode="auto">
          <a:xfrm>
            <a:off x="323528" y="2402773"/>
            <a:ext cx="4716469" cy="492124"/>
            <a:chOff x="672" y="1886"/>
            <a:chExt cx="2971" cy="310"/>
          </a:xfrm>
        </p:grpSpPr>
        <p:sp>
          <p:nvSpPr>
            <p:cNvPr id="49" name="Rectangle 11"/>
            <p:cNvSpPr>
              <a:spLocks noChangeArrowheads="1"/>
            </p:cNvSpPr>
            <p:nvPr/>
          </p:nvSpPr>
          <p:spPr bwMode="auto">
            <a:xfrm>
              <a:off x="854" y="1886"/>
              <a:ext cx="278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Reorganization of services</a:t>
              </a:r>
            </a:p>
          </p:txBody>
        </p:sp>
        <p:sp>
          <p:nvSpPr>
            <p:cNvPr id="50" name="Oval 12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51" name="Group 13"/>
          <p:cNvGrpSpPr>
            <a:grpSpLocks/>
          </p:cNvGrpSpPr>
          <p:nvPr/>
        </p:nvGrpSpPr>
        <p:grpSpPr bwMode="auto">
          <a:xfrm>
            <a:off x="333054" y="2869402"/>
            <a:ext cx="3308354" cy="492124"/>
            <a:chOff x="672" y="1886"/>
            <a:chExt cx="2084" cy="310"/>
          </a:xfrm>
        </p:grpSpPr>
        <p:sp>
          <p:nvSpPr>
            <p:cNvPr id="52" name="Rectangle 14"/>
            <p:cNvSpPr>
              <a:spLocks noChangeArrowheads="1"/>
            </p:cNvSpPr>
            <p:nvPr/>
          </p:nvSpPr>
          <p:spPr bwMode="auto">
            <a:xfrm>
              <a:off x="854" y="1886"/>
              <a:ext cx="190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Continuity of care</a:t>
              </a:r>
            </a:p>
          </p:txBody>
        </p:sp>
        <p:sp>
          <p:nvSpPr>
            <p:cNvPr id="53" name="Oval 15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54" name="Group 16"/>
          <p:cNvGrpSpPr>
            <a:grpSpLocks/>
          </p:cNvGrpSpPr>
          <p:nvPr/>
        </p:nvGrpSpPr>
        <p:grpSpPr bwMode="auto">
          <a:xfrm>
            <a:off x="333054" y="3336127"/>
            <a:ext cx="4098932" cy="492124"/>
            <a:chOff x="672" y="1886"/>
            <a:chExt cx="2582" cy="310"/>
          </a:xfrm>
        </p:grpSpPr>
        <p:sp>
          <p:nvSpPr>
            <p:cNvPr id="55" name="Rectangle 17"/>
            <p:cNvSpPr>
              <a:spLocks noChangeArrowheads="1"/>
            </p:cNvSpPr>
            <p:nvPr/>
          </p:nvSpPr>
          <p:spPr bwMode="auto">
            <a:xfrm>
              <a:off x="854" y="1886"/>
              <a:ext cx="240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Workplace satisfaction</a:t>
              </a:r>
            </a:p>
          </p:txBody>
        </p:sp>
        <p:sp>
          <p:nvSpPr>
            <p:cNvPr id="56" name="Oval 18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57" name="Group 19"/>
          <p:cNvGrpSpPr>
            <a:grpSpLocks/>
          </p:cNvGrpSpPr>
          <p:nvPr/>
        </p:nvGrpSpPr>
        <p:grpSpPr bwMode="auto">
          <a:xfrm>
            <a:off x="342579" y="3812284"/>
            <a:ext cx="3808418" cy="492125"/>
            <a:chOff x="672" y="1886"/>
            <a:chExt cx="2399" cy="310"/>
          </a:xfrm>
        </p:grpSpPr>
        <p:sp>
          <p:nvSpPr>
            <p:cNvPr id="58" name="Rectangle 20"/>
            <p:cNvSpPr>
              <a:spLocks noChangeArrowheads="1"/>
            </p:cNvSpPr>
            <p:nvPr/>
          </p:nvSpPr>
          <p:spPr bwMode="auto">
            <a:xfrm>
              <a:off x="854" y="1886"/>
              <a:ext cx="221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Changes in structure</a:t>
              </a:r>
            </a:p>
          </p:txBody>
        </p:sp>
        <p:sp>
          <p:nvSpPr>
            <p:cNvPr id="59" name="Oval 21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60" name="Group 22"/>
          <p:cNvGrpSpPr>
            <a:grpSpLocks/>
          </p:cNvGrpSpPr>
          <p:nvPr/>
        </p:nvGrpSpPr>
        <p:grpSpPr bwMode="auto">
          <a:xfrm>
            <a:off x="340993" y="5241132"/>
            <a:ext cx="3956056" cy="492124"/>
            <a:chOff x="672" y="1886"/>
            <a:chExt cx="2492" cy="310"/>
          </a:xfrm>
        </p:grpSpPr>
        <p:sp>
          <p:nvSpPr>
            <p:cNvPr id="61" name="Rectangle 23"/>
            <p:cNvSpPr>
              <a:spLocks noChangeArrowheads="1"/>
            </p:cNvSpPr>
            <p:nvPr/>
          </p:nvSpPr>
          <p:spPr bwMode="auto">
            <a:xfrm>
              <a:off x="854" y="1886"/>
              <a:ext cx="231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Regulatory influences</a:t>
              </a:r>
            </a:p>
          </p:txBody>
        </p:sp>
        <p:sp>
          <p:nvSpPr>
            <p:cNvPr id="62" name="Oval 24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63" name="Group 25"/>
          <p:cNvGrpSpPr>
            <a:grpSpLocks/>
          </p:cNvGrpSpPr>
          <p:nvPr/>
        </p:nvGrpSpPr>
        <p:grpSpPr bwMode="auto">
          <a:xfrm>
            <a:off x="336228" y="4764978"/>
            <a:ext cx="3641730" cy="492124"/>
            <a:chOff x="672" y="1886"/>
            <a:chExt cx="2294" cy="310"/>
          </a:xfrm>
        </p:grpSpPr>
        <p:sp>
          <p:nvSpPr>
            <p:cNvPr id="64" name="Rectangle 26"/>
            <p:cNvSpPr>
              <a:spLocks noChangeArrowheads="1"/>
            </p:cNvSpPr>
            <p:nvPr/>
          </p:nvSpPr>
          <p:spPr bwMode="auto">
            <a:xfrm>
              <a:off x="854" y="1886"/>
              <a:ext cx="211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Financial incentives</a:t>
              </a:r>
            </a:p>
          </p:txBody>
        </p:sp>
        <p:sp>
          <p:nvSpPr>
            <p:cNvPr id="65" name="Oval 27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66" name="Group 28"/>
          <p:cNvGrpSpPr>
            <a:grpSpLocks/>
          </p:cNvGrpSpPr>
          <p:nvPr/>
        </p:nvGrpSpPr>
        <p:grpSpPr bwMode="auto">
          <a:xfrm>
            <a:off x="336228" y="4296623"/>
            <a:ext cx="2197103" cy="492126"/>
            <a:chOff x="672" y="1886"/>
            <a:chExt cx="1384" cy="310"/>
          </a:xfrm>
        </p:grpSpPr>
        <p:sp>
          <p:nvSpPr>
            <p:cNvPr id="67" name="Rectangle 29"/>
            <p:cNvSpPr>
              <a:spLocks noChangeArrowheads="1"/>
            </p:cNvSpPr>
            <p:nvPr/>
          </p:nvSpPr>
          <p:spPr bwMode="auto">
            <a:xfrm>
              <a:off x="854" y="1886"/>
              <a:ext cx="120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66196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tabLst>
                  <a:tab pos="627063" algn="l"/>
                </a:tabLst>
              </a:pPr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IT systems</a:t>
              </a:r>
            </a:p>
          </p:txBody>
        </p:sp>
        <p:sp>
          <p:nvSpPr>
            <p:cNvPr id="68" name="Oval 30"/>
            <p:cNvSpPr>
              <a:spLocks noChangeArrowheads="1"/>
            </p:cNvSpPr>
            <p:nvPr/>
          </p:nvSpPr>
          <p:spPr bwMode="auto">
            <a:xfrm>
              <a:off x="672" y="197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solidFill>
                <a:srgbClr val="799A3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  <p:grpSp>
        <p:nvGrpSpPr>
          <p:cNvPr id="72" name="Group 39"/>
          <p:cNvGrpSpPr>
            <a:grpSpLocks/>
          </p:cNvGrpSpPr>
          <p:nvPr/>
        </p:nvGrpSpPr>
        <p:grpSpPr bwMode="auto">
          <a:xfrm>
            <a:off x="5257800" y="1870022"/>
            <a:ext cx="3352800" cy="3124200"/>
            <a:chOff x="3312" y="1008"/>
            <a:chExt cx="2112" cy="1968"/>
          </a:xfrm>
        </p:grpSpPr>
        <p:sp>
          <p:nvSpPr>
            <p:cNvPr id="73" name="Oval 37"/>
            <p:cNvSpPr>
              <a:spLocks noChangeArrowheads="1"/>
            </p:cNvSpPr>
            <p:nvPr/>
          </p:nvSpPr>
          <p:spPr bwMode="auto">
            <a:xfrm>
              <a:off x="3312" y="1008"/>
              <a:ext cx="2112" cy="1968"/>
            </a:xfrm>
            <a:prstGeom prst="ellipse">
              <a:avLst/>
            </a:prstGeom>
            <a:solidFill>
              <a:srgbClr val="437AA6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ea typeface="Arial"/>
              </a:endParaRPr>
            </a:p>
          </p:txBody>
        </p:sp>
        <p:sp>
          <p:nvSpPr>
            <p:cNvPr id="74" name="Text Box 38"/>
            <p:cNvSpPr txBox="1">
              <a:spLocks noChangeArrowheads="1"/>
            </p:cNvSpPr>
            <p:nvPr/>
          </p:nvSpPr>
          <p:spPr bwMode="auto">
            <a:xfrm>
              <a:off x="3504" y="1556"/>
              <a:ext cx="1728" cy="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Arial" charset="0"/>
                  <a:ea typeface="Arial"/>
                </a:rPr>
                <a:t>Use as many</a:t>
              </a:r>
            </a:p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Arial" charset="0"/>
                  <a:ea typeface="Arial"/>
                </a:rPr>
                <a:t>strategies as</a:t>
              </a:r>
            </a:p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Arial" charset="0"/>
                  <a:ea typeface="Arial"/>
                </a:rPr>
                <a:t>possible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753973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F567B64-A98A-4347-A492-81A8842E4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4451" name="Group 3"/>
          <p:cNvGrpSpPr>
            <a:grpSpLocks/>
          </p:cNvGrpSpPr>
          <p:nvPr/>
        </p:nvGrpSpPr>
        <p:grpSpPr bwMode="auto">
          <a:xfrm>
            <a:off x="762000" y="1981200"/>
            <a:ext cx="3733800" cy="2971800"/>
            <a:chOff x="528" y="1104"/>
            <a:chExt cx="2352" cy="1872"/>
          </a:xfrm>
        </p:grpSpPr>
        <p:sp>
          <p:nvSpPr>
            <p:cNvPr id="104452" name="Rectangle 4"/>
            <p:cNvSpPr>
              <a:spLocks noChangeArrowheads="1"/>
            </p:cNvSpPr>
            <p:nvPr/>
          </p:nvSpPr>
          <p:spPr bwMode="auto">
            <a:xfrm>
              <a:off x="528" y="1104"/>
              <a:ext cx="2352" cy="1872"/>
            </a:xfrm>
            <a:prstGeom prst="rect">
              <a:avLst/>
            </a:prstGeom>
            <a:solidFill>
              <a:srgbClr val="799A39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ea typeface="Arial"/>
              </a:endParaRPr>
            </a:p>
          </p:txBody>
        </p:sp>
        <p:sp>
          <p:nvSpPr>
            <p:cNvPr id="104453" name="Rectangle 5"/>
            <p:cNvSpPr>
              <a:spLocks noChangeArrowheads="1"/>
            </p:cNvSpPr>
            <p:nvPr/>
          </p:nvSpPr>
          <p:spPr bwMode="auto">
            <a:xfrm>
              <a:off x="576" y="1165"/>
              <a:ext cx="230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EE8A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2200" b="1" dirty="0">
                  <a:solidFill>
                    <a:srgbClr val="FDE8B3"/>
                  </a:solidFill>
                  <a:latin typeface="Arial" charset="0"/>
                  <a:ea typeface="Arial"/>
                  <a:cs typeface="Arial"/>
                </a:rPr>
                <a:t>WEAK ACTIONS</a:t>
              </a:r>
            </a:p>
          </p:txBody>
        </p:sp>
        <p:sp>
          <p:nvSpPr>
            <p:cNvPr id="104454" name="Rectangle 6"/>
            <p:cNvSpPr>
              <a:spLocks noChangeArrowheads="1"/>
            </p:cNvSpPr>
            <p:nvPr/>
          </p:nvSpPr>
          <p:spPr bwMode="auto">
            <a:xfrm>
              <a:off x="576" y="1556"/>
              <a:ext cx="2304" cy="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EE8A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2200" b="1" dirty="0">
                  <a:solidFill>
                    <a:srgbClr val="FDE8B3"/>
                  </a:solidFill>
                  <a:latin typeface="Arial" charset="0"/>
                  <a:ea typeface="Arial"/>
                  <a:cs typeface="Arial"/>
                </a:rPr>
                <a:t>Raise staff awareness</a:t>
              </a:r>
            </a:p>
            <a:p>
              <a:r>
                <a:rPr lang="en-GB" sz="2200" b="1" dirty="0">
                  <a:solidFill>
                    <a:srgbClr val="FDE8B3"/>
                  </a:solidFill>
                  <a:latin typeface="Arial" charset="0"/>
                  <a:ea typeface="Arial"/>
                  <a:cs typeface="Arial"/>
                </a:rPr>
                <a:t>Remind staff</a:t>
              </a:r>
            </a:p>
            <a:p>
              <a:r>
                <a:rPr lang="en-GB" sz="2200" b="1" dirty="0">
                  <a:solidFill>
                    <a:srgbClr val="FDE8B3"/>
                  </a:solidFill>
                  <a:latin typeface="Arial" charset="0"/>
                  <a:ea typeface="Arial"/>
                  <a:cs typeface="Arial"/>
                </a:rPr>
                <a:t>Provide training</a:t>
              </a:r>
            </a:p>
            <a:p>
              <a:r>
                <a:rPr lang="en-GB" sz="2200" b="1" dirty="0">
                  <a:solidFill>
                    <a:srgbClr val="FDE8B3"/>
                  </a:solidFill>
                  <a:latin typeface="Arial" charset="0"/>
                  <a:ea typeface="Arial"/>
                  <a:cs typeface="Arial"/>
                </a:rPr>
                <a:t>Write a new policy</a:t>
              </a:r>
            </a:p>
          </p:txBody>
        </p:sp>
      </p:grpSp>
      <p:grpSp>
        <p:nvGrpSpPr>
          <p:cNvPr id="104455" name="Group 7"/>
          <p:cNvGrpSpPr>
            <a:grpSpLocks/>
          </p:cNvGrpSpPr>
          <p:nvPr/>
        </p:nvGrpSpPr>
        <p:grpSpPr bwMode="auto">
          <a:xfrm>
            <a:off x="4543425" y="1981200"/>
            <a:ext cx="3733800" cy="2971800"/>
            <a:chOff x="2892" y="1104"/>
            <a:chExt cx="2352" cy="1872"/>
          </a:xfrm>
        </p:grpSpPr>
        <p:sp>
          <p:nvSpPr>
            <p:cNvPr id="104456" name="Rectangle 8"/>
            <p:cNvSpPr>
              <a:spLocks noChangeArrowheads="1"/>
            </p:cNvSpPr>
            <p:nvPr/>
          </p:nvSpPr>
          <p:spPr bwMode="auto">
            <a:xfrm>
              <a:off x="2892" y="1104"/>
              <a:ext cx="2352" cy="1872"/>
            </a:xfrm>
            <a:prstGeom prst="rect">
              <a:avLst/>
            </a:prstGeom>
            <a:solidFill>
              <a:srgbClr val="3773BD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ea typeface="Arial"/>
              </a:endParaRPr>
            </a:p>
          </p:txBody>
        </p:sp>
        <p:sp>
          <p:nvSpPr>
            <p:cNvPr id="104457" name="Rectangle 9"/>
            <p:cNvSpPr>
              <a:spLocks noChangeArrowheads="1"/>
            </p:cNvSpPr>
            <p:nvPr/>
          </p:nvSpPr>
          <p:spPr bwMode="auto">
            <a:xfrm>
              <a:off x="2910" y="1165"/>
              <a:ext cx="230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EE8A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22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STRONG ACTIONS</a:t>
              </a:r>
            </a:p>
          </p:txBody>
        </p:sp>
        <p:sp>
          <p:nvSpPr>
            <p:cNvPr id="104458" name="Rectangle 10"/>
            <p:cNvSpPr>
              <a:spLocks noChangeArrowheads="1"/>
            </p:cNvSpPr>
            <p:nvPr/>
          </p:nvSpPr>
          <p:spPr bwMode="auto">
            <a:xfrm>
              <a:off x="2940" y="1556"/>
              <a:ext cx="2304" cy="1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EE8A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22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Remove barriers to doing the work effectively</a:t>
              </a:r>
            </a:p>
            <a:p>
              <a:r>
                <a:rPr lang="en-GB" sz="22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Redesigning the work</a:t>
              </a:r>
            </a:p>
            <a:p>
              <a:r>
                <a:rPr lang="en-GB" sz="22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Monitor and feed back</a:t>
              </a:r>
            </a:p>
            <a:p>
              <a:r>
                <a:rPr lang="en-GB" sz="22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Supervise</a:t>
              </a:r>
            </a:p>
            <a:p>
              <a:r>
                <a:rPr lang="en-GB" sz="22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Use IT or technology</a:t>
              </a:r>
            </a:p>
          </p:txBody>
        </p:sp>
      </p:grpSp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228976" y="5647526"/>
            <a:ext cx="85520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4753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661961"/>
                </a:solidFill>
                <a:latin typeface="Arial" charset="0"/>
                <a:ea typeface="Arial"/>
                <a:cs typeface="Arial"/>
              </a:rPr>
              <a:t>Hughes D. Root cause analysis: bridging the gap between ideas and execution. </a:t>
            </a:r>
            <a:r>
              <a:rPr lang="en-GB" sz="1400" b="1" i="1" dirty="0">
                <a:solidFill>
                  <a:srgbClr val="661961"/>
                </a:solidFill>
                <a:latin typeface="Arial" charset="0"/>
                <a:ea typeface="Arial"/>
                <a:cs typeface="Arial"/>
              </a:rPr>
              <a:t>National </a:t>
            </a:r>
            <a:r>
              <a:rPr lang="en-GB" sz="1400" b="1" i="1" dirty="0" err="1">
                <a:solidFill>
                  <a:srgbClr val="661961"/>
                </a:solidFill>
                <a:latin typeface="Arial" charset="0"/>
                <a:ea typeface="Arial"/>
                <a:cs typeface="Arial"/>
              </a:rPr>
              <a:t>Center</a:t>
            </a:r>
            <a:r>
              <a:rPr lang="en-GB" sz="1400" b="1" i="1" dirty="0">
                <a:solidFill>
                  <a:srgbClr val="661961"/>
                </a:solidFill>
                <a:latin typeface="Arial" charset="0"/>
                <a:ea typeface="Arial"/>
                <a:cs typeface="Arial"/>
              </a:rPr>
              <a:t> for Patient Safety Topics in Patient Safety </a:t>
            </a:r>
            <a:r>
              <a:rPr lang="en-GB" sz="1400" b="1" dirty="0">
                <a:solidFill>
                  <a:srgbClr val="661961"/>
                </a:solidFill>
                <a:latin typeface="Arial" charset="0"/>
                <a:ea typeface="Arial"/>
                <a:cs typeface="Arial"/>
              </a:rPr>
              <a:t>2006;6(5):1–2</a:t>
            </a:r>
            <a:endParaRPr lang="en-GB" dirty="0">
              <a:solidFill>
                <a:srgbClr val="661961"/>
              </a:solidFill>
              <a:latin typeface="Times New Roman" charset="0"/>
              <a:ea typeface="Arial"/>
              <a:cs typeface="Arial"/>
            </a:endParaRPr>
          </a:p>
        </p:txBody>
      </p:sp>
      <p:sp>
        <p:nvSpPr>
          <p:cNvPr id="104460" name="Text Box 12"/>
          <p:cNvSpPr txBox="1">
            <a:spLocks noChangeArrowheads="1"/>
          </p:cNvSpPr>
          <p:nvPr/>
        </p:nvSpPr>
        <p:spPr bwMode="auto">
          <a:xfrm>
            <a:off x="227436" y="569586"/>
            <a:ext cx="8610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3200" b="1" dirty="0">
                <a:solidFill>
                  <a:srgbClr val="42103E"/>
                </a:solidFill>
                <a:latin typeface="Arial" charset="0"/>
                <a:ea typeface="Arial"/>
                <a:cs typeface="Arial"/>
              </a:rPr>
              <a:t>Types of actions healthcare organizations can take</a:t>
            </a:r>
          </a:p>
        </p:txBody>
      </p:sp>
    </p:spTree>
    <p:extLst>
      <p:ext uri="{BB962C8B-B14F-4D97-AF65-F5344CB8AC3E}">
        <p14:creationId xmlns:p14="http://schemas.microsoft.com/office/powerpoint/2010/main" val="425560455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92BC5FA-B05E-D747-BEE4-37499B00D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232127" y="567719"/>
            <a:ext cx="854669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4F0028"/>
                </a:solidFill>
                <a:latin typeface="Arial" charset="0"/>
                <a:ea typeface="Arial"/>
                <a:cs typeface="Arial"/>
              </a:rPr>
              <a:t>A practical hint — Setting priorities among </a:t>
            </a:r>
            <a:br>
              <a:rPr lang="en-GB" sz="3200" b="1" dirty="0">
                <a:solidFill>
                  <a:srgbClr val="4F0028"/>
                </a:solidFill>
                <a:latin typeface="Arial" charset="0"/>
                <a:ea typeface="Arial"/>
                <a:cs typeface="Arial"/>
              </a:rPr>
            </a:br>
            <a:r>
              <a:rPr lang="en-GB" sz="3200" b="1" dirty="0">
                <a:solidFill>
                  <a:srgbClr val="4F0028"/>
                </a:solidFill>
                <a:latin typeface="Arial" charset="0"/>
                <a:ea typeface="Arial"/>
                <a:cs typeface="Arial"/>
              </a:rPr>
              <a:t>possible actions</a:t>
            </a:r>
          </a:p>
        </p:txBody>
      </p:sp>
      <p:grpSp>
        <p:nvGrpSpPr>
          <p:cNvPr id="106518" name="Group 22"/>
          <p:cNvGrpSpPr>
            <a:grpSpLocks/>
          </p:cNvGrpSpPr>
          <p:nvPr/>
        </p:nvGrpSpPr>
        <p:grpSpPr bwMode="auto">
          <a:xfrm>
            <a:off x="313315" y="1784941"/>
            <a:ext cx="8579658" cy="1092200"/>
            <a:chOff x="260" y="1080"/>
            <a:chExt cx="5308" cy="688"/>
          </a:xfrm>
        </p:grpSpPr>
        <p:sp>
          <p:nvSpPr>
            <p:cNvPr id="106519" name="Rectangle 23"/>
            <p:cNvSpPr>
              <a:spLocks noChangeArrowheads="1"/>
            </p:cNvSpPr>
            <p:nvPr/>
          </p:nvSpPr>
          <p:spPr bwMode="auto">
            <a:xfrm>
              <a:off x="260" y="1080"/>
              <a:ext cx="5308" cy="688"/>
            </a:xfrm>
            <a:prstGeom prst="rect">
              <a:avLst/>
            </a:prstGeom>
            <a:solidFill>
              <a:srgbClr val="799A3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ea typeface="Arial"/>
              </a:endParaRPr>
            </a:p>
          </p:txBody>
        </p:sp>
        <p:sp>
          <p:nvSpPr>
            <p:cNvPr id="106520" name="Text Box 24"/>
            <p:cNvSpPr txBox="1">
              <a:spLocks noChangeArrowheads="1"/>
            </p:cNvSpPr>
            <p:nvPr/>
          </p:nvSpPr>
          <p:spPr bwMode="auto">
            <a:xfrm>
              <a:off x="288" y="1157"/>
              <a:ext cx="491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EBC0"/>
                  </a:solidFill>
                  <a:latin typeface="Arial" charset="0"/>
                  <a:ea typeface="Arial"/>
                  <a:cs typeface="Arial"/>
                </a:rPr>
                <a:t>Make a list of actions to address the shortcomings in </a:t>
              </a:r>
              <a:br>
                <a:rPr lang="en-GB" b="1" dirty="0">
                  <a:solidFill>
                    <a:srgbClr val="FFEBC0"/>
                  </a:solidFill>
                  <a:latin typeface="Arial" charset="0"/>
                  <a:ea typeface="Arial"/>
                  <a:cs typeface="Arial"/>
                </a:rPr>
              </a:br>
              <a:r>
                <a:rPr lang="en-GB" b="1" dirty="0">
                  <a:solidFill>
                    <a:srgbClr val="FFEBC0"/>
                  </a:solidFill>
                  <a:latin typeface="Arial" charset="0"/>
                  <a:ea typeface="Arial"/>
                  <a:cs typeface="Arial"/>
                </a:rPr>
                <a:t>the quality of patient care</a:t>
              </a:r>
            </a:p>
          </p:txBody>
        </p:sp>
      </p:grpSp>
      <p:grpSp>
        <p:nvGrpSpPr>
          <p:cNvPr id="106569" name="Group 73"/>
          <p:cNvGrpSpPr>
            <a:grpSpLocks/>
          </p:cNvGrpSpPr>
          <p:nvPr/>
        </p:nvGrpSpPr>
        <p:grpSpPr bwMode="auto">
          <a:xfrm>
            <a:off x="280988" y="2991203"/>
            <a:ext cx="8618538" cy="2270125"/>
            <a:chOff x="240" y="1869"/>
            <a:chExt cx="5429" cy="1430"/>
          </a:xfrm>
        </p:grpSpPr>
        <p:sp>
          <p:nvSpPr>
            <p:cNvPr id="106511" name="Rectangle 15"/>
            <p:cNvSpPr>
              <a:spLocks noChangeArrowheads="1"/>
            </p:cNvSpPr>
            <p:nvPr/>
          </p:nvSpPr>
          <p:spPr bwMode="auto">
            <a:xfrm>
              <a:off x="260" y="1897"/>
              <a:ext cx="5409" cy="1402"/>
            </a:xfrm>
            <a:prstGeom prst="rect">
              <a:avLst/>
            </a:prstGeom>
            <a:solidFill>
              <a:srgbClr val="59877A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ea typeface="Arial"/>
              </a:endParaRPr>
            </a:p>
          </p:txBody>
        </p:sp>
        <p:sp>
          <p:nvSpPr>
            <p:cNvPr id="106512" name="Rectangle 16"/>
            <p:cNvSpPr>
              <a:spLocks noChangeArrowheads="1"/>
            </p:cNvSpPr>
            <p:nvPr/>
          </p:nvSpPr>
          <p:spPr bwMode="auto">
            <a:xfrm>
              <a:off x="240" y="1869"/>
              <a:ext cx="528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DE204B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565150" indent="-565150"/>
              <a:r>
                <a:rPr lang="en-GB" sz="22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	Use a 7–point scale to rate —</a:t>
              </a:r>
              <a:endParaRPr lang="en-GB" sz="2200" b="1" dirty="0">
                <a:solidFill>
                  <a:srgbClr val="FFEEBA"/>
                </a:solidFill>
                <a:latin typeface="Arial" charset="0"/>
                <a:ea typeface="Arial"/>
                <a:cs typeface="Arial"/>
              </a:endParaRPr>
            </a:p>
            <a:p>
              <a:pPr marL="565150" indent="-565150"/>
              <a:r>
                <a:rPr lang="en-GB" sz="2200" b="1" dirty="0">
                  <a:solidFill>
                    <a:srgbClr val="FFEEBA"/>
                  </a:solidFill>
                  <a:latin typeface="Arial" charset="0"/>
                  <a:ea typeface="Arial"/>
                  <a:cs typeface="Arial"/>
                </a:rPr>
                <a:t>       </a:t>
              </a:r>
              <a:endParaRPr lang="en-US" sz="2200" b="1" dirty="0">
                <a:solidFill>
                  <a:schemeClr val="bg1"/>
                </a:solidFill>
                <a:latin typeface="Arial" charset="0"/>
                <a:ea typeface="Arial"/>
                <a:cs typeface="Arial"/>
              </a:endParaRPr>
            </a:p>
          </p:txBody>
        </p:sp>
        <p:sp>
          <p:nvSpPr>
            <p:cNvPr id="106513" name="Text Box 17"/>
            <p:cNvSpPr txBox="1">
              <a:spLocks noChangeArrowheads="1"/>
            </p:cNvSpPr>
            <p:nvPr/>
          </p:nvSpPr>
          <p:spPr bwMode="auto">
            <a:xfrm>
              <a:off x="799" y="2266"/>
              <a:ext cx="4402" cy="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GB" sz="22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How effective will the action be in addressing the </a:t>
              </a:r>
              <a:br>
                <a:rPr lang="en-GB" sz="22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</a:br>
              <a:r>
                <a:rPr lang="en-GB" sz="22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cause of the shortcoming in quality</a:t>
              </a:r>
            </a:p>
            <a:p>
              <a:r>
                <a:rPr lang="en-GB" sz="22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How strongly do you believe that the action can be </a:t>
              </a:r>
              <a:br>
                <a:rPr lang="en-GB" sz="22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</a:br>
              <a:r>
                <a:rPr lang="en-GB" sz="22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implemented in your organization</a:t>
              </a:r>
            </a:p>
          </p:txBody>
        </p:sp>
        <p:sp>
          <p:nvSpPr>
            <p:cNvPr id="106535" name="Oval 39"/>
            <p:cNvSpPr>
              <a:spLocks noChangeAspect="1" noChangeArrowheads="1"/>
            </p:cNvSpPr>
            <p:nvPr/>
          </p:nvSpPr>
          <p:spPr bwMode="auto">
            <a:xfrm>
              <a:off x="666" y="2374"/>
              <a:ext cx="80" cy="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ea typeface="Arial"/>
              </a:endParaRPr>
            </a:p>
          </p:txBody>
        </p:sp>
        <p:sp>
          <p:nvSpPr>
            <p:cNvPr id="106538" name="Oval 42"/>
            <p:cNvSpPr>
              <a:spLocks noChangeAspect="1" noChangeArrowheads="1"/>
            </p:cNvSpPr>
            <p:nvPr/>
          </p:nvSpPr>
          <p:spPr bwMode="auto">
            <a:xfrm>
              <a:off x="666" y="2826"/>
              <a:ext cx="80" cy="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ea typeface="Arial"/>
              </a:endParaRPr>
            </a:p>
          </p:txBody>
        </p:sp>
        <p:grpSp>
          <p:nvGrpSpPr>
            <p:cNvPr id="106560" name="Group 64"/>
            <p:cNvGrpSpPr>
              <a:grpSpLocks/>
            </p:cNvGrpSpPr>
            <p:nvPr/>
          </p:nvGrpSpPr>
          <p:grpSpPr bwMode="auto">
            <a:xfrm>
              <a:off x="327" y="1998"/>
              <a:ext cx="249" cy="249"/>
              <a:chOff x="327" y="2010"/>
              <a:chExt cx="249" cy="249"/>
            </a:xfrm>
          </p:grpSpPr>
          <p:sp>
            <p:nvSpPr>
              <p:cNvPr id="106559" name="Oval 63"/>
              <p:cNvSpPr>
                <a:spLocks noChangeArrowheads="1"/>
              </p:cNvSpPr>
              <p:nvPr/>
            </p:nvSpPr>
            <p:spPr bwMode="auto">
              <a:xfrm>
                <a:off x="327" y="2010"/>
                <a:ext cx="249" cy="24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EBC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ED88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ea typeface="Arial"/>
                </a:endParaRPr>
              </a:p>
            </p:txBody>
          </p:sp>
          <p:sp>
            <p:nvSpPr>
              <p:cNvPr id="106545" name="Rectangle 49"/>
              <p:cNvSpPr>
                <a:spLocks noChangeArrowheads="1"/>
              </p:cNvSpPr>
              <p:nvPr/>
            </p:nvSpPr>
            <p:spPr bwMode="auto">
              <a:xfrm>
                <a:off x="354" y="2023"/>
                <a:ext cx="181" cy="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sz="1700" b="1" dirty="0">
                    <a:solidFill>
                      <a:srgbClr val="3773BD"/>
                    </a:solidFill>
                    <a:latin typeface="Arial" charset="0"/>
                    <a:ea typeface="Arial"/>
                    <a:cs typeface="Arial"/>
                  </a:rPr>
                  <a:t>1</a:t>
                </a:r>
              </a:p>
            </p:txBody>
          </p:sp>
        </p:grpSp>
      </p:grpSp>
      <p:grpSp>
        <p:nvGrpSpPr>
          <p:cNvPr id="106570" name="Group 74"/>
          <p:cNvGrpSpPr>
            <a:grpSpLocks/>
          </p:cNvGrpSpPr>
          <p:nvPr/>
        </p:nvGrpSpPr>
        <p:grpSpPr bwMode="auto">
          <a:xfrm>
            <a:off x="312738" y="5261328"/>
            <a:ext cx="8586788" cy="693737"/>
            <a:chOff x="260" y="3299"/>
            <a:chExt cx="5409" cy="437"/>
          </a:xfrm>
        </p:grpSpPr>
        <p:grpSp>
          <p:nvGrpSpPr>
            <p:cNvPr id="106528" name="Group 32"/>
            <p:cNvGrpSpPr>
              <a:grpSpLocks/>
            </p:cNvGrpSpPr>
            <p:nvPr/>
          </p:nvGrpSpPr>
          <p:grpSpPr bwMode="auto">
            <a:xfrm>
              <a:off x="260" y="3299"/>
              <a:ext cx="5409" cy="437"/>
              <a:chOff x="260" y="3299"/>
              <a:chExt cx="5312" cy="437"/>
            </a:xfrm>
          </p:grpSpPr>
          <p:sp>
            <p:nvSpPr>
              <p:cNvPr id="106506" name="Rectangle 10"/>
              <p:cNvSpPr>
                <a:spLocks noChangeArrowheads="1"/>
              </p:cNvSpPr>
              <p:nvPr/>
            </p:nvSpPr>
            <p:spPr bwMode="auto">
              <a:xfrm>
                <a:off x="260" y="3299"/>
                <a:ext cx="5312" cy="437"/>
              </a:xfrm>
              <a:prstGeom prst="rect">
                <a:avLst/>
              </a:prstGeom>
              <a:solidFill>
                <a:srgbClr val="437AA6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ea typeface="Arial"/>
                </a:endParaRPr>
              </a:p>
            </p:txBody>
          </p:sp>
          <p:sp>
            <p:nvSpPr>
              <p:cNvPr id="106507" name="Text Box 11"/>
              <p:cNvSpPr txBox="1">
                <a:spLocks noChangeArrowheads="1"/>
              </p:cNvSpPr>
              <p:nvPr/>
            </p:nvSpPr>
            <p:spPr bwMode="auto">
              <a:xfrm>
                <a:off x="281" y="3388"/>
                <a:ext cx="2407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defTabSz="569913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defTabSz="569913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defTabSz="569913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defTabSz="569913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defTabSz="569913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defTabSz="5699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defTabSz="5699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defTabSz="5699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defTabSz="5699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GB" sz="2200" b="1" dirty="0">
                    <a:solidFill>
                      <a:schemeClr val="bg1"/>
                    </a:solidFill>
                    <a:latin typeface="Arial" charset="0"/>
                    <a:ea typeface="Arial"/>
                    <a:cs typeface="Arial"/>
                  </a:rPr>
                  <a:t>	Multiply the ratings</a:t>
                </a:r>
              </a:p>
            </p:txBody>
          </p:sp>
        </p:grpSp>
        <p:grpSp>
          <p:nvGrpSpPr>
            <p:cNvPr id="106564" name="Group 68"/>
            <p:cNvGrpSpPr>
              <a:grpSpLocks/>
            </p:cNvGrpSpPr>
            <p:nvPr/>
          </p:nvGrpSpPr>
          <p:grpSpPr bwMode="auto">
            <a:xfrm>
              <a:off x="324" y="3399"/>
              <a:ext cx="249" cy="249"/>
              <a:chOff x="324" y="3399"/>
              <a:chExt cx="249" cy="249"/>
            </a:xfrm>
          </p:grpSpPr>
          <p:sp>
            <p:nvSpPr>
              <p:cNvPr id="106562" name="Oval 66"/>
              <p:cNvSpPr>
                <a:spLocks noChangeArrowheads="1"/>
              </p:cNvSpPr>
              <p:nvPr/>
            </p:nvSpPr>
            <p:spPr bwMode="auto">
              <a:xfrm>
                <a:off x="324" y="3399"/>
                <a:ext cx="249" cy="24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EBC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ED88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ea typeface="Arial"/>
                </a:endParaRPr>
              </a:p>
            </p:txBody>
          </p:sp>
          <p:sp>
            <p:nvSpPr>
              <p:cNvPr id="106563" name="Rectangle 67"/>
              <p:cNvSpPr>
                <a:spLocks noChangeArrowheads="1"/>
              </p:cNvSpPr>
              <p:nvPr/>
            </p:nvSpPr>
            <p:spPr bwMode="auto">
              <a:xfrm>
                <a:off x="351" y="3412"/>
                <a:ext cx="181" cy="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sz="1700" b="1" dirty="0">
                    <a:solidFill>
                      <a:srgbClr val="3773BD"/>
                    </a:solidFill>
                    <a:latin typeface="Arial" charset="0"/>
                    <a:ea typeface="Arial"/>
                    <a:cs typeface="Arial"/>
                  </a:rPr>
                  <a:t>2</a:t>
                </a:r>
              </a:p>
            </p:txBody>
          </p:sp>
        </p:grpSp>
      </p:grpSp>
      <p:grpSp>
        <p:nvGrpSpPr>
          <p:cNvPr id="106568" name="Group 72"/>
          <p:cNvGrpSpPr>
            <a:grpSpLocks/>
          </p:cNvGrpSpPr>
          <p:nvPr/>
        </p:nvGrpSpPr>
        <p:grpSpPr bwMode="auto">
          <a:xfrm>
            <a:off x="312738" y="5959828"/>
            <a:ext cx="8586788" cy="693737"/>
            <a:chOff x="260" y="3739"/>
            <a:chExt cx="5409" cy="437"/>
          </a:xfrm>
        </p:grpSpPr>
        <p:sp>
          <p:nvSpPr>
            <p:cNvPr id="106501" name="Rectangle 5"/>
            <p:cNvSpPr>
              <a:spLocks noChangeArrowheads="1"/>
            </p:cNvSpPr>
            <p:nvPr/>
          </p:nvSpPr>
          <p:spPr bwMode="auto">
            <a:xfrm>
              <a:off x="260" y="3739"/>
              <a:ext cx="5409" cy="437"/>
            </a:xfrm>
            <a:prstGeom prst="rect">
              <a:avLst/>
            </a:prstGeom>
            <a:solidFill>
              <a:srgbClr val="3874B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ea typeface="Arial"/>
              </a:endParaRPr>
            </a:p>
          </p:txBody>
        </p:sp>
        <p:sp>
          <p:nvSpPr>
            <p:cNvPr id="106502" name="Text Box 6"/>
            <p:cNvSpPr txBox="1">
              <a:spLocks noChangeArrowheads="1"/>
            </p:cNvSpPr>
            <p:nvPr/>
          </p:nvSpPr>
          <p:spPr bwMode="auto">
            <a:xfrm>
              <a:off x="288" y="3840"/>
              <a:ext cx="532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569913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defTabSz="569913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defTabSz="569913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defTabSz="569913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defTabSz="569913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defTabSz="5699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defTabSz="5699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defTabSz="5699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defTabSz="5699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	Find and implement the priority actions (top priority = 49)</a:t>
              </a:r>
            </a:p>
          </p:txBody>
        </p:sp>
        <p:grpSp>
          <p:nvGrpSpPr>
            <p:cNvPr id="106565" name="Group 69"/>
            <p:cNvGrpSpPr>
              <a:grpSpLocks/>
            </p:cNvGrpSpPr>
            <p:nvPr/>
          </p:nvGrpSpPr>
          <p:grpSpPr bwMode="auto">
            <a:xfrm>
              <a:off x="330" y="3840"/>
              <a:ext cx="249" cy="249"/>
              <a:chOff x="324" y="3399"/>
              <a:chExt cx="249" cy="249"/>
            </a:xfrm>
          </p:grpSpPr>
          <p:sp>
            <p:nvSpPr>
              <p:cNvPr id="106566" name="Oval 70"/>
              <p:cNvSpPr>
                <a:spLocks noChangeArrowheads="1"/>
              </p:cNvSpPr>
              <p:nvPr/>
            </p:nvSpPr>
            <p:spPr bwMode="auto">
              <a:xfrm>
                <a:off x="324" y="3399"/>
                <a:ext cx="249" cy="24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EBC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ED88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ea typeface="Arial"/>
                </a:endParaRPr>
              </a:p>
            </p:txBody>
          </p:sp>
          <p:sp>
            <p:nvSpPr>
              <p:cNvPr id="106567" name="Rectangle 71"/>
              <p:cNvSpPr>
                <a:spLocks noChangeArrowheads="1"/>
              </p:cNvSpPr>
              <p:nvPr/>
            </p:nvSpPr>
            <p:spPr bwMode="auto">
              <a:xfrm>
                <a:off x="351" y="3412"/>
                <a:ext cx="181" cy="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sz="1700" b="1" dirty="0">
                    <a:solidFill>
                      <a:srgbClr val="3773BD"/>
                    </a:solidFill>
                    <a:latin typeface="Arial" charset="0"/>
                    <a:ea typeface="Arial"/>
                    <a:cs typeface="Arial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593178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800"/>
                                        <p:tgtEl>
                                          <p:spTgt spid="10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800"/>
                                        <p:tgtEl>
                                          <p:spTgt spid="10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800"/>
                                        <p:tgtEl>
                                          <p:spTgt spid="10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F9C72-0737-0340-88FA-ADF909862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 Box 4">
            <a:extLst>
              <a:ext uri="{FF2B5EF4-FFF2-40B4-BE49-F238E27FC236}">
                <a16:creationId xmlns:a16="http://schemas.microsoft.com/office/drawing/2014/main" id="{85B73015-1892-6E4B-95B4-B1DF55AAB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7688"/>
            <a:ext cx="854868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4F002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  <a:cs typeface="Arial"/>
              </a:rPr>
              <a:t>The challenges </a:t>
            </a:r>
            <a:r>
              <a:rPr lang="en-GB" sz="3400" b="1" dirty="0">
                <a:solidFill>
                  <a:srgbClr val="6E9352"/>
                </a:solidFill>
                <a:latin typeface="Arial" charset="0"/>
                <a:ea typeface="Arial"/>
                <a:cs typeface="Arial"/>
              </a:rPr>
              <a:t>in achieving change</a:t>
            </a:r>
          </a:p>
        </p:txBody>
      </p:sp>
      <p:grpSp>
        <p:nvGrpSpPr>
          <p:cNvPr id="22" name="Group 5">
            <a:extLst>
              <a:ext uri="{FF2B5EF4-FFF2-40B4-BE49-F238E27FC236}">
                <a16:creationId xmlns:a16="http://schemas.microsoft.com/office/drawing/2014/main" id="{63783931-B30D-B140-9BA7-7759B8A7D14B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377280"/>
            <a:ext cx="8658225" cy="1066800"/>
            <a:chOff x="204" y="1104"/>
            <a:chExt cx="5454" cy="672"/>
          </a:xfrm>
        </p:grpSpPr>
        <p:sp>
          <p:nvSpPr>
            <p:cNvPr id="23" name="Rectangle 6">
              <a:extLst>
                <a:ext uri="{FF2B5EF4-FFF2-40B4-BE49-F238E27FC236}">
                  <a16:creationId xmlns:a16="http://schemas.microsoft.com/office/drawing/2014/main" id="{76E4A5F9-0681-184E-8A0A-F13041634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1104"/>
              <a:ext cx="5454" cy="672"/>
            </a:xfrm>
            <a:prstGeom prst="rect">
              <a:avLst/>
            </a:prstGeom>
            <a:solidFill>
              <a:srgbClr val="3874B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24" name="Rectangle 7">
              <a:extLst>
                <a:ext uri="{FF2B5EF4-FFF2-40B4-BE49-F238E27FC236}">
                  <a16:creationId xmlns:a16="http://schemas.microsoft.com/office/drawing/2014/main" id="{42D10DE6-BF7A-7E4B-8A6D-0A5197C4A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170"/>
              <a:ext cx="537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2400" b="1" dirty="0">
                  <a:solidFill>
                    <a:srgbClr val="FED78B"/>
                  </a:solidFill>
                  <a:latin typeface="Arial" charset="0"/>
                  <a:ea typeface="Arial"/>
                  <a:cs typeface="Arial"/>
                </a:rPr>
                <a:t>New evidence, best practices or new procedures </a:t>
              </a:r>
              <a:r>
                <a:rPr lang="en-GB" sz="24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don’t implement themselves</a:t>
              </a:r>
            </a:p>
          </p:txBody>
        </p:sp>
      </p:grpSp>
      <p:grpSp>
        <p:nvGrpSpPr>
          <p:cNvPr id="25" name="Group 8">
            <a:extLst>
              <a:ext uri="{FF2B5EF4-FFF2-40B4-BE49-F238E27FC236}">
                <a16:creationId xmlns:a16="http://schemas.microsoft.com/office/drawing/2014/main" id="{4C7F8634-0209-1046-977E-AA63773472A0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444082"/>
            <a:ext cx="8658225" cy="1065213"/>
            <a:chOff x="204" y="1776"/>
            <a:chExt cx="5454" cy="671"/>
          </a:xfrm>
        </p:grpSpPr>
        <p:sp>
          <p:nvSpPr>
            <p:cNvPr id="26" name="Rectangle 9">
              <a:extLst>
                <a:ext uri="{FF2B5EF4-FFF2-40B4-BE49-F238E27FC236}">
                  <a16:creationId xmlns:a16="http://schemas.microsoft.com/office/drawing/2014/main" id="{C124EFF0-7046-864E-B0FD-31EF92811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1776"/>
              <a:ext cx="5454" cy="671"/>
            </a:xfrm>
            <a:prstGeom prst="rect">
              <a:avLst/>
            </a:prstGeom>
            <a:solidFill>
              <a:srgbClr val="437AA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27" name="Rectangle 10">
              <a:extLst>
                <a:ext uri="{FF2B5EF4-FFF2-40B4-BE49-F238E27FC236}">
                  <a16:creationId xmlns:a16="http://schemas.microsoft.com/office/drawing/2014/main" id="{AE1A775F-29A4-614A-8A71-6FB94330F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824"/>
              <a:ext cx="532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solidFill>
                    <a:srgbClr val="FED78B"/>
                  </a:solidFill>
                  <a:latin typeface="Arial" charset="0"/>
                  <a:ea typeface="Arial"/>
                  <a:cs typeface="Arial"/>
                </a:rPr>
                <a:t>A change in practice is </a:t>
              </a:r>
              <a:r>
                <a:rPr lang="en-GB" sz="24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not automatically continued </a:t>
              </a:r>
              <a:r>
                <a:rPr lang="en-GB" sz="2400" b="1" dirty="0">
                  <a:solidFill>
                    <a:srgbClr val="FED78B"/>
                  </a:solidFill>
                  <a:latin typeface="Arial" charset="0"/>
                  <a:ea typeface="Arial"/>
                  <a:cs typeface="Arial"/>
                </a:rPr>
                <a:t>over time</a:t>
              </a:r>
            </a:p>
          </p:txBody>
        </p:sp>
      </p:grpSp>
      <p:grpSp>
        <p:nvGrpSpPr>
          <p:cNvPr id="28" name="Group 11">
            <a:extLst>
              <a:ext uri="{FF2B5EF4-FFF2-40B4-BE49-F238E27FC236}">
                <a16:creationId xmlns:a16="http://schemas.microsoft.com/office/drawing/2014/main" id="{C6E8E5FA-2713-B648-80B7-624D73496055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3513259"/>
            <a:ext cx="8658225" cy="687388"/>
            <a:chOff x="204" y="2208"/>
            <a:chExt cx="5454" cy="433"/>
          </a:xfrm>
        </p:grpSpPr>
        <p:sp>
          <p:nvSpPr>
            <p:cNvPr id="29" name="Rectangle 12">
              <a:extLst>
                <a:ext uri="{FF2B5EF4-FFF2-40B4-BE49-F238E27FC236}">
                  <a16:creationId xmlns:a16="http://schemas.microsoft.com/office/drawing/2014/main" id="{FF160747-7AE9-4149-8F39-385B8DC90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2208"/>
              <a:ext cx="5454" cy="433"/>
            </a:xfrm>
            <a:prstGeom prst="rect">
              <a:avLst/>
            </a:prstGeom>
            <a:solidFill>
              <a:srgbClr val="59877A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3CD7839-16F7-A54B-BAD9-76FBAAEE9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274"/>
              <a:ext cx="537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2400" b="1" dirty="0">
                  <a:solidFill>
                    <a:srgbClr val="FED78B"/>
                  </a:solidFill>
                  <a:latin typeface="Arial" charset="0"/>
                  <a:ea typeface="Arial"/>
                  <a:cs typeface="Arial"/>
                </a:rPr>
                <a:t>The</a:t>
              </a:r>
              <a:r>
                <a:rPr lang="en-GB" sz="24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 impact </a:t>
              </a:r>
              <a:r>
                <a:rPr lang="en-GB" sz="2400" b="1" dirty="0">
                  <a:solidFill>
                    <a:srgbClr val="FED78B"/>
                  </a:solidFill>
                  <a:latin typeface="Arial" charset="0"/>
                  <a:ea typeface="Arial"/>
                  <a:cs typeface="Arial"/>
                </a:rPr>
                <a:t>of change can be </a:t>
              </a:r>
              <a:r>
                <a:rPr lang="en-GB" sz="24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highly variable</a:t>
              </a:r>
            </a:p>
          </p:txBody>
        </p:sp>
      </p:grpSp>
      <p:grpSp>
        <p:nvGrpSpPr>
          <p:cNvPr id="31" name="Group 14">
            <a:extLst>
              <a:ext uri="{FF2B5EF4-FFF2-40B4-BE49-F238E27FC236}">
                <a16:creationId xmlns:a16="http://schemas.microsoft.com/office/drawing/2014/main" id="{3B24120D-C7DD-8A4B-851C-A9DC51A7E4A1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4196680"/>
            <a:ext cx="8658225" cy="1066800"/>
            <a:chOff x="204" y="2880"/>
            <a:chExt cx="5454" cy="672"/>
          </a:xfrm>
        </p:grpSpPr>
        <p:sp>
          <p:nvSpPr>
            <p:cNvPr id="32" name="Rectangle 15">
              <a:extLst>
                <a:ext uri="{FF2B5EF4-FFF2-40B4-BE49-F238E27FC236}">
                  <a16:creationId xmlns:a16="http://schemas.microsoft.com/office/drawing/2014/main" id="{867BA140-343A-034A-AE92-8B3744CAC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2880"/>
              <a:ext cx="5454" cy="672"/>
            </a:xfrm>
            <a:prstGeom prst="rect">
              <a:avLst/>
            </a:prstGeom>
            <a:solidFill>
              <a:srgbClr val="6E935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33" name="Rectangle 16">
              <a:extLst>
                <a:ext uri="{FF2B5EF4-FFF2-40B4-BE49-F238E27FC236}">
                  <a16:creationId xmlns:a16="http://schemas.microsoft.com/office/drawing/2014/main" id="{183E67C7-613B-574B-A41C-CBACE1341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946"/>
              <a:ext cx="537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2400" b="1" dirty="0">
                  <a:solidFill>
                    <a:srgbClr val="FED78B"/>
                  </a:solidFill>
                  <a:latin typeface="Arial" charset="0"/>
                  <a:ea typeface="Arial"/>
                  <a:cs typeface="Arial"/>
                </a:rPr>
                <a:t>Teams select </a:t>
              </a:r>
              <a:r>
                <a:rPr lang="en-GB" sz="24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‘weak’ actions </a:t>
              </a:r>
              <a:r>
                <a:rPr lang="en-GB" sz="2400" b="1" dirty="0">
                  <a:solidFill>
                    <a:srgbClr val="FED78B"/>
                  </a:solidFill>
                  <a:latin typeface="Arial" charset="0"/>
                  <a:ea typeface="Arial"/>
                  <a:cs typeface="Arial"/>
                </a:rPr>
                <a:t>that depend on people’s memory and good will </a:t>
              </a:r>
            </a:p>
          </p:txBody>
        </p:sp>
      </p:grpSp>
      <p:grpSp>
        <p:nvGrpSpPr>
          <p:cNvPr id="34" name="Group 17">
            <a:extLst>
              <a:ext uri="{FF2B5EF4-FFF2-40B4-BE49-F238E27FC236}">
                <a16:creationId xmlns:a16="http://schemas.microsoft.com/office/drawing/2014/main" id="{BBAC5E09-E285-3E4C-B63F-DEC23B5D5456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5263480"/>
            <a:ext cx="8658225" cy="685800"/>
            <a:chOff x="204" y="3552"/>
            <a:chExt cx="5454" cy="432"/>
          </a:xfrm>
        </p:grpSpPr>
        <p:sp>
          <p:nvSpPr>
            <p:cNvPr id="35" name="Rectangle 18">
              <a:extLst>
                <a:ext uri="{FF2B5EF4-FFF2-40B4-BE49-F238E27FC236}">
                  <a16:creationId xmlns:a16="http://schemas.microsoft.com/office/drawing/2014/main" id="{A42B2699-18CE-7E4C-B868-7BD8BDC94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3552"/>
              <a:ext cx="5454" cy="432"/>
            </a:xfrm>
            <a:prstGeom prst="rect">
              <a:avLst/>
            </a:prstGeom>
            <a:solidFill>
              <a:srgbClr val="799A3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36" name="Rectangle 19">
              <a:extLst>
                <a:ext uri="{FF2B5EF4-FFF2-40B4-BE49-F238E27FC236}">
                  <a16:creationId xmlns:a16="http://schemas.microsoft.com/office/drawing/2014/main" id="{714C7AD9-2C97-C048-8A3B-E0EF9327D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3618"/>
              <a:ext cx="537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2400" b="1" dirty="0">
                  <a:solidFill>
                    <a:srgbClr val="FED78B"/>
                  </a:solidFill>
                  <a:latin typeface="Arial" charset="0"/>
                  <a:ea typeface="Arial"/>
                  <a:cs typeface="Arial"/>
                </a:rPr>
                <a:t>Teams</a:t>
              </a:r>
              <a:r>
                <a:rPr lang="en-GB" sz="24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 </a:t>
              </a:r>
              <a:r>
                <a:rPr lang="ja-JP" altLang="en-GB" sz="24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‘</a:t>
              </a:r>
              <a:r>
                <a:rPr lang="en-GB" sz="24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take action</a:t>
              </a:r>
              <a:r>
                <a:rPr lang="ja-JP" altLang="en-GB" sz="24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’</a:t>
              </a:r>
              <a:r>
                <a:rPr lang="en-GB" sz="24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 </a:t>
              </a:r>
              <a:r>
                <a:rPr lang="en-GB" sz="2400" b="1" dirty="0">
                  <a:solidFill>
                    <a:srgbClr val="FED78B"/>
                  </a:solidFill>
                  <a:latin typeface="Arial" charset="0"/>
                  <a:ea typeface="Arial"/>
                  <a:cs typeface="Arial"/>
                </a:rPr>
                <a:t>rather than plan the change process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8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7A9729F-555C-3B4E-B3D8-78947A94D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73100" y="490355"/>
            <a:ext cx="6477000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272777"/>
                    </a:gs>
                    <a:gs pos="50000">
                      <a:srgbClr val="FFF1A5"/>
                    </a:gs>
                    <a:gs pos="100000">
                      <a:srgbClr val="272777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GB" sz="3400" b="1" dirty="0" err="1">
                <a:solidFill>
                  <a:srgbClr val="4F0028"/>
                </a:solidFill>
                <a:latin typeface="Arial" charset="0"/>
                <a:ea typeface="Arial"/>
              </a:rPr>
              <a:t>edesign</a:t>
            </a:r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</a:rPr>
              <a:t> current practice</a:t>
            </a: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312738" y="642755"/>
            <a:ext cx="457200" cy="457200"/>
          </a:xfrm>
          <a:prstGeom prst="ellipse">
            <a:avLst/>
          </a:prstGeom>
          <a:solidFill>
            <a:srgbClr val="799A3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3400" b="1" dirty="0">
                <a:solidFill>
                  <a:schemeClr val="bg1"/>
                </a:solidFill>
                <a:latin typeface="Arial" charset="0"/>
                <a:ea typeface="Arial"/>
              </a:rPr>
              <a:t>R</a:t>
            </a:r>
            <a:endParaRPr lang="en-US" sz="3400" b="1" dirty="0">
              <a:solidFill>
                <a:schemeClr val="bg1"/>
              </a:solidFill>
              <a:latin typeface="Arial" charset="0"/>
              <a:ea typeface="Arial"/>
            </a:endParaRPr>
          </a:p>
        </p:txBody>
      </p:sp>
      <p:grpSp>
        <p:nvGrpSpPr>
          <p:cNvPr id="18455" name="Group 23"/>
          <p:cNvGrpSpPr>
            <a:grpSpLocks/>
          </p:cNvGrpSpPr>
          <p:nvPr/>
        </p:nvGrpSpPr>
        <p:grpSpPr bwMode="auto">
          <a:xfrm>
            <a:off x="312738" y="2645481"/>
            <a:ext cx="8683625" cy="1108076"/>
            <a:chOff x="252" y="1776"/>
            <a:chExt cx="5470" cy="698"/>
          </a:xfrm>
        </p:grpSpPr>
        <p:sp>
          <p:nvSpPr>
            <p:cNvPr id="18456" name="Rectangle 24"/>
            <p:cNvSpPr>
              <a:spLocks noChangeArrowheads="1"/>
            </p:cNvSpPr>
            <p:nvPr/>
          </p:nvSpPr>
          <p:spPr bwMode="auto">
            <a:xfrm>
              <a:off x="1498" y="1776"/>
              <a:ext cx="4224" cy="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2200" b="1" dirty="0">
                  <a:solidFill>
                    <a:srgbClr val="661961"/>
                  </a:solidFill>
                  <a:latin typeface="Arial" charset="0"/>
                  <a:ea typeface="Arial"/>
                </a:rPr>
                <a:t>is involved in the change?</a:t>
              </a:r>
            </a:p>
            <a:p>
              <a:r>
                <a:rPr lang="en-GB" sz="2200" b="1" dirty="0">
                  <a:solidFill>
                    <a:srgbClr val="661961"/>
                  </a:solidFill>
                  <a:latin typeface="Arial" charset="0"/>
                  <a:ea typeface="Arial"/>
                </a:rPr>
                <a:t>is assuming responsibility for managing the change?</a:t>
              </a:r>
              <a:r>
                <a:rPr lang="en-GB" sz="2200" dirty="0">
                  <a:solidFill>
                    <a:srgbClr val="661961"/>
                  </a:solidFill>
                  <a:latin typeface="Arial" charset="0"/>
                  <a:ea typeface="Arial"/>
                </a:rPr>
                <a:t> </a:t>
              </a:r>
              <a:endParaRPr lang="en-US" sz="22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18457" name="Line 25"/>
            <p:cNvSpPr>
              <a:spLocks noChangeShapeType="1"/>
            </p:cNvSpPr>
            <p:nvPr/>
          </p:nvSpPr>
          <p:spPr bwMode="auto">
            <a:xfrm>
              <a:off x="1206" y="2031"/>
              <a:ext cx="336" cy="96"/>
            </a:xfrm>
            <a:prstGeom prst="line">
              <a:avLst/>
            </a:prstGeom>
            <a:noFill/>
            <a:ln w="25400" cap="rnd">
              <a:solidFill>
                <a:srgbClr val="4F0028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ea typeface="Arial"/>
              </a:endParaRPr>
            </a:p>
          </p:txBody>
        </p:sp>
        <p:sp>
          <p:nvSpPr>
            <p:cNvPr id="18458" name="Rectangle 26"/>
            <p:cNvSpPr>
              <a:spLocks noChangeArrowheads="1"/>
            </p:cNvSpPr>
            <p:nvPr/>
          </p:nvSpPr>
          <p:spPr bwMode="auto">
            <a:xfrm>
              <a:off x="252" y="1872"/>
              <a:ext cx="948" cy="307"/>
            </a:xfrm>
            <a:prstGeom prst="rect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/>
                </a:rPr>
                <a:t>Who</a:t>
              </a:r>
              <a:endParaRPr lang="en-GB" dirty="0">
                <a:solidFill>
                  <a:schemeClr val="bg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18459" name="Line 27"/>
            <p:cNvSpPr>
              <a:spLocks noChangeShapeType="1"/>
            </p:cNvSpPr>
            <p:nvPr/>
          </p:nvSpPr>
          <p:spPr bwMode="auto">
            <a:xfrm flipV="1">
              <a:off x="1200" y="1935"/>
              <a:ext cx="342" cy="100"/>
            </a:xfrm>
            <a:prstGeom prst="line">
              <a:avLst/>
            </a:prstGeom>
            <a:noFill/>
            <a:ln w="25400" cap="rnd">
              <a:solidFill>
                <a:srgbClr val="4F0028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ea typeface="Arial"/>
              </a:endParaRPr>
            </a:p>
          </p:txBody>
        </p:sp>
      </p:grpSp>
      <p:grpSp>
        <p:nvGrpSpPr>
          <p:cNvPr id="18460" name="Group 28"/>
          <p:cNvGrpSpPr>
            <a:grpSpLocks/>
          </p:cNvGrpSpPr>
          <p:nvPr/>
        </p:nvGrpSpPr>
        <p:grpSpPr bwMode="auto">
          <a:xfrm>
            <a:off x="312738" y="3991050"/>
            <a:ext cx="8836025" cy="762000"/>
            <a:chOff x="252" y="2388"/>
            <a:chExt cx="5566" cy="480"/>
          </a:xfrm>
        </p:grpSpPr>
        <p:sp>
          <p:nvSpPr>
            <p:cNvPr id="18461" name="Rectangle 29"/>
            <p:cNvSpPr>
              <a:spLocks noChangeArrowheads="1"/>
            </p:cNvSpPr>
            <p:nvPr/>
          </p:nvSpPr>
          <p:spPr bwMode="auto">
            <a:xfrm>
              <a:off x="1498" y="2388"/>
              <a:ext cx="432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2200" b="1" dirty="0">
                  <a:solidFill>
                    <a:srgbClr val="661961"/>
                  </a:solidFill>
                  <a:latin typeface="Arial" charset="0"/>
                  <a:ea typeface="Arial"/>
                </a:rPr>
                <a:t>will the attitudes, values, behaviours, processes or systems be changed?</a:t>
              </a:r>
              <a:endParaRPr lang="en-US" sz="2200" b="1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18462" name="Rectangle 30"/>
            <p:cNvSpPr>
              <a:spLocks noChangeArrowheads="1"/>
            </p:cNvSpPr>
            <p:nvPr/>
          </p:nvSpPr>
          <p:spPr bwMode="auto">
            <a:xfrm>
              <a:off x="252" y="2491"/>
              <a:ext cx="948" cy="307"/>
            </a:xfrm>
            <a:prstGeom prst="rect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/>
                </a:rPr>
                <a:t>How</a:t>
              </a:r>
              <a:endParaRPr lang="en-GB" dirty="0">
                <a:solidFill>
                  <a:schemeClr val="bg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18463" name="Line 31"/>
            <p:cNvSpPr>
              <a:spLocks noChangeShapeType="1"/>
            </p:cNvSpPr>
            <p:nvPr/>
          </p:nvSpPr>
          <p:spPr bwMode="auto">
            <a:xfrm>
              <a:off x="1200" y="2635"/>
              <a:ext cx="336" cy="0"/>
            </a:xfrm>
            <a:prstGeom prst="line">
              <a:avLst/>
            </a:prstGeom>
            <a:noFill/>
            <a:ln w="25400" cap="rnd">
              <a:solidFill>
                <a:srgbClr val="4F0028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ea typeface="Arial"/>
              </a:endParaRPr>
            </a:p>
          </p:txBody>
        </p:sp>
      </p:grpSp>
      <p:grpSp>
        <p:nvGrpSpPr>
          <p:cNvPr id="18464" name="Group 32"/>
          <p:cNvGrpSpPr>
            <a:grpSpLocks/>
          </p:cNvGrpSpPr>
          <p:nvPr/>
        </p:nvGrpSpPr>
        <p:grpSpPr bwMode="auto">
          <a:xfrm>
            <a:off x="312738" y="5000700"/>
            <a:ext cx="8455025" cy="762000"/>
            <a:chOff x="252" y="3024"/>
            <a:chExt cx="5326" cy="480"/>
          </a:xfrm>
        </p:grpSpPr>
        <p:sp>
          <p:nvSpPr>
            <p:cNvPr id="18465" name="Rectangle 33"/>
            <p:cNvSpPr>
              <a:spLocks noChangeArrowheads="1"/>
            </p:cNvSpPr>
            <p:nvPr/>
          </p:nvSpPr>
          <p:spPr bwMode="auto">
            <a:xfrm>
              <a:off x="1498" y="3024"/>
              <a:ext cx="40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2200" b="1" dirty="0">
                  <a:solidFill>
                    <a:srgbClr val="661961"/>
                  </a:solidFill>
                  <a:latin typeface="Arial" charset="0"/>
                  <a:ea typeface="Arial"/>
                </a:rPr>
                <a:t>will the attitudes, values, behaviour, process or system be changed?</a:t>
              </a:r>
              <a:r>
                <a:rPr lang="en-GB" sz="2200" dirty="0">
                  <a:solidFill>
                    <a:srgbClr val="661961"/>
                  </a:solidFill>
                  <a:latin typeface="Arial" charset="0"/>
                  <a:ea typeface="Arial"/>
                </a:rPr>
                <a:t>  </a:t>
              </a:r>
              <a:endParaRPr lang="en-US" sz="22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18466" name="Rectangle 34"/>
            <p:cNvSpPr>
              <a:spLocks noChangeArrowheads="1"/>
            </p:cNvSpPr>
            <p:nvPr/>
          </p:nvSpPr>
          <p:spPr bwMode="auto">
            <a:xfrm>
              <a:off x="252" y="3121"/>
              <a:ext cx="948" cy="307"/>
            </a:xfrm>
            <a:prstGeom prst="rect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/>
                </a:rPr>
                <a:t>When</a:t>
              </a:r>
              <a:endParaRPr lang="en-GB" dirty="0">
                <a:solidFill>
                  <a:schemeClr val="bg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18467" name="Line 35"/>
            <p:cNvSpPr>
              <a:spLocks noChangeShapeType="1"/>
            </p:cNvSpPr>
            <p:nvPr/>
          </p:nvSpPr>
          <p:spPr bwMode="auto">
            <a:xfrm>
              <a:off x="1200" y="3265"/>
              <a:ext cx="336" cy="0"/>
            </a:xfrm>
            <a:prstGeom prst="line">
              <a:avLst/>
            </a:prstGeom>
            <a:noFill/>
            <a:ln w="25400" cap="rnd">
              <a:solidFill>
                <a:srgbClr val="4F0028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ea typeface="Arial"/>
              </a:endParaRPr>
            </a:p>
          </p:txBody>
        </p:sp>
      </p:grpSp>
      <p:grpSp>
        <p:nvGrpSpPr>
          <p:cNvPr id="18468" name="Group 36"/>
          <p:cNvGrpSpPr>
            <a:grpSpLocks/>
          </p:cNvGrpSpPr>
          <p:nvPr/>
        </p:nvGrpSpPr>
        <p:grpSpPr bwMode="auto">
          <a:xfrm>
            <a:off x="312738" y="1663775"/>
            <a:ext cx="8836025" cy="762000"/>
            <a:chOff x="252" y="1114"/>
            <a:chExt cx="5566" cy="480"/>
          </a:xfrm>
        </p:grpSpPr>
        <p:sp>
          <p:nvSpPr>
            <p:cNvPr id="18469" name="Rectangle 37"/>
            <p:cNvSpPr>
              <a:spLocks noChangeArrowheads="1"/>
            </p:cNvSpPr>
            <p:nvPr/>
          </p:nvSpPr>
          <p:spPr bwMode="auto">
            <a:xfrm>
              <a:off x="1498" y="1114"/>
              <a:ext cx="432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2200" b="1" dirty="0">
                  <a:solidFill>
                    <a:srgbClr val="661961"/>
                  </a:solidFill>
                  <a:latin typeface="Arial" charset="0"/>
                  <a:ea typeface="Arial"/>
                </a:rPr>
                <a:t>are the attitudes, values, behaviours, processes or systems needed for the improvement?</a:t>
              </a:r>
              <a:endParaRPr lang="en-US" sz="22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18470" name="Rectangle 38"/>
            <p:cNvSpPr>
              <a:spLocks noChangeArrowheads="1"/>
            </p:cNvSpPr>
            <p:nvPr/>
          </p:nvSpPr>
          <p:spPr bwMode="auto">
            <a:xfrm>
              <a:off x="252" y="1233"/>
              <a:ext cx="942" cy="307"/>
            </a:xfrm>
            <a:prstGeom prst="rect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/>
                </a:rPr>
                <a:t>What</a:t>
              </a:r>
              <a:endParaRPr lang="en-GB" dirty="0">
                <a:solidFill>
                  <a:schemeClr val="bg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18471" name="Line 39"/>
            <p:cNvSpPr>
              <a:spLocks noChangeShapeType="1"/>
            </p:cNvSpPr>
            <p:nvPr/>
          </p:nvSpPr>
          <p:spPr bwMode="auto">
            <a:xfrm>
              <a:off x="1200" y="1392"/>
              <a:ext cx="336" cy="0"/>
            </a:xfrm>
            <a:prstGeom prst="line">
              <a:avLst/>
            </a:prstGeom>
            <a:noFill/>
            <a:ln w="25400" cap="rnd">
              <a:solidFill>
                <a:srgbClr val="4F0028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ea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18032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E77B947-EC53-1D40-AE52-1E6F5F191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07660" y="554670"/>
            <a:ext cx="8851899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4F002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4F0028"/>
                </a:solidFill>
                <a:latin typeface="Arial"/>
                <a:cs typeface="Arial"/>
              </a:rPr>
              <a:t>How much change and for how long? — </a:t>
            </a:r>
            <a:r>
              <a:rPr lang="en-GB" sz="3400" b="1" i="1" dirty="0">
                <a:solidFill>
                  <a:srgbClr val="799A39"/>
                </a:solidFill>
                <a:latin typeface="Arial"/>
                <a:cs typeface="Arial"/>
              </a:rPr>
              <a:t>Dose of change intervention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C38E2D-14B0-8243-BC93-BBF4C345F721}"/>
              </a:ext>
            </a:extLst>
          </p:cNvPr>
          <p:cNvGrpSpPr/>
          <p:nvPr/>
        </p:nvGrpSpPr>
        <p:grpSpPr>
          <a:xfrm>
            <a:off x="318895" y="1890157"/>
            <a:ext cx="8567738" cy="540000"/>
            <a:chOff x="324000" y="1693910"/>
            <a:chExt cx="8567738" cy="5400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24000" y="1693910"/>
              <a:ext cx="8567738" cy="540000"/>
            </a:xfrm>
            <a:prstGeom prst="rect">
              <a:avLst/>
            </a:prstGeom>
            <a:solidFill>
              <a:srgbClr val="799A3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8000" tIns="0" rIns="0" bIns="0" anchor="ctr" anchorCtr="0"/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Quantity</a:t>
              </a:r>
              <a:endParaRPr lang="en-US" sz="2000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EDB612C-9547-F149-B666-60A80385E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945" y="1720585"/>
              <a:ext cx="3081401" cy="464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72000" bIns="0" anchor="t" anchorCtr="0"/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How many interventions</a:t>
              </a:r>
              <a:endParaRPr lang="en-US" sz="2000" dirty="0">
                <a:solidFill>
                  <a:schemeClr val="bg1"/>
                </a:solidFill>
                <a:ea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2B6A71-BFF6-9D41-94BD-76AAF7E93567}"/>
              </a:ext>
            </a:extLst>
          </p:cNvPr>
          <p:cNvGrpSpPr/>
          <p:nvPr/>
        </p:nvGrpSpPr>
        <p:grpSpPr>
          <a:xfrm>
            <a:off x="318895" y="2555468"/>
            <a:ext cx="8568000" cy="746109"/>
            <a:chOff x="324000" y="1683232"/>
            <a:chExt cx="8568000" cy="74610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1E580F-1EAC-5B4B-8315-61B6C182E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1693909"/>
              <a:ext cx="8568000" cy="735432"/>
            </a:xfrm>
            <a:prstGeom prst="rect">
              <a:avLst/>
            </a:prstGeom>
            <a:solidFill>
              <a:srgbClr val="59877A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8000" tIns="72000" bIns="0" anchor="t" anchorCtr="0"/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Intensity</a:t>
              </a:r>
              <a:endParaRPr lang="en-US" sz="2000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F289869-271C-3A4A-9F09-76455A28A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1693" y="1683232"/>
              <a:ext cx="5269430" cy="66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72000" bIns="0" anchor="t" anchorCtr="0"/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How ‘intense’ is the intervention to get the </a:t>
              </a:r>
            </a:p>
            <a:p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outcome</a:t>
              </a:r>
              <a:endParaRPr lang="en-US" sz="2000" dirty="0">
                <a:solidFill>
                  <a:schemeClr val="bg1"/>
                </a:solidFill>
                <a:ea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B4C40F-7EC2-174F-8141-B5D66D9CC3E4}"/>
              </a:ext>
            </a:extLst>
          </p:cNvPr>
          <p:cNvGrpSpPr/>
          <p:nvPr/>
        </p:nvGrpSpPr>
        <p:grpSpPr>
          <a:xfrm>
            <a:off x="318895" y="3426888"/>
            <a:ext cx="8567738" cy="540000"/>
            <a:chOff x="324000" y="1688531"/>
            <a:chExt cx="8567738" cy="540000"/>
          </a:xfrm>
          <a:solidFill>
            <a:srgbClr val="C92053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9E7D323-A035-D249-849F-4D2CCED40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1688531"/>
              <a:ext cx="8567738" cy="540000"/>
            </a:xfrm>
            <a:prstGeom prst="rect">
              <a:avLst/>
            </a:prstGeom>
            <a:solidFill>
              <a:srgbClr val="51828B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8000" tIns="0" bIns="0" anchor="ctr" anchorCtr="0"/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Reach</a:t>
              </a:r>
              <a:endParaRPr lang="en-US" sz="2000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CE143D9-7B0D-5D41-8E05-AAA08372D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225" y="1732758"/>
              <a:ext cx="3908715" cy="459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72000" bIns="0" anchor="t" anchorCtr="0"/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How many staff to be touched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B12AE8C-FAB9-6447-A353-CE9038BA140A}"/>
              </a:ext>
            </a:extLst>
          </p:cNvPr>
          <p:cNvGrpSpPr/>
          <p:nvPr/>
        </p:nvGrpSpPr>
        <p:grpSpPr>
          <a:xfrm>
            <a:off x="318895" y="4092199"/>
            <a:ext cx="8567738" cy="540000"/>
            <a:chOff x="324000" y="1688531"/>
            <a:chExt cx="8567738" cy="540000"/>
          </a:xfrm>
          <a:solidFill>
            <a:srgbClr val="D43F78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D1DC426-2291-8948-9265-3574569A8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1688531"/>
              <a:ext cx="8567738" cy="540000"/>
            </a:xfrm>
            <a:prstGeom prst="rect">
              <a:avLst/>
            </a:prstGeom>
            <a:solidFill>
              <a:srgbClr val="6E935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8000" tIns="0" rIns="0" bIns="0" anchor="ctr" anchorCtr="0"/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Duration</a:t>
              </a:r>
              <a:endParaRPr lang="en-US" sz="2000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AB2F9AC-38EA-DE47-9DC3-018972259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226" y="1732758"/>
              <a:ext cx="1481201" cy="459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72000" bIns="0" anchor="t" anchorCtr="0"/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How long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6C0D42-3EB9-F54F-A7B1-E0D29199EDE4}"/>
              </a:ext>
            </a:extLst>
          </p:cNvPr>
          <p:cNvGrpSpPr/>
          <p:nvPr/>
        </p:nvGrpSpPr>
        <p:grpSpPr>
          <a:xfrm>
            <a:off x="318895" y="4757510"/>
            <a:ext cx="8567738" cy="540000"/>
            <a:chOff x="324000" y="1688531"/>
            <a:chExt cx="8567738" cy="540000"/>
          </a:xfrm>
          <a:solidFill>
            <a:srgbClr val="CE6BBF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0B02E54-3DF0-6245-B1CF-8516A81E9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1688531"/>
              <a:ext cx="8567738" cy="540000"/>
            </a:xfrm>
            <a:prstGeom prst="rect">
              <a:avLst/>
            </a:prstGeom>
            <a:solidFill>
              <a:srgbClr val="437AA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8000" tIns="0" rIns="0" bIns="0" anchor="ctr" anchorCtr="0"/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Scope</a:t>
              </a:r>
              <a:endParaRPr lang="en-US" sz="2000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6431F68-CD05-A04E-9BDB-BE8624B3D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226" y="1725383"/>
              <a:ext cx="2863687" cy="459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72000" bIns="0" anchor="t" anchorCtr="0"/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How many measures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D5ACC54-BE9B-2D4C-A952-91B6EEEC0555}"/>
              </a:ext>
            </a:extLst>
          </p:cNvPr>
          <p:cNvGrpSpPr/>
          <p:nvPr/>
        </p:nvGrpSpPr>
        <p:grpSpPr>
          <a:xfrm>
            <a:off x="318895" y="5422822"/>
            <a:ext cx="8567738" cy="540000"/>
            <a:chOff x="324000" y="1688531"/>
            <a:chExt cx="8567738" cy="540000"/>
          </a:xfrm>
          <a:solidFill>
            <a:srgbClr val="CC75CD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601C571-4432-DE41-96EB-940D97FCE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1688531"/>
              <a:ext cx="8567738" cy="540000"/>
            </a:xfrm>
            <a:prstGeom prst="rect">
              <a:avLst/>
            </a:prstGeom>
            <a:solidFill>
              <a:srgbClr val="3773B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8000" tIns="0" bIns="0" anchor="ctr" anchorCtr="0"/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Comprehensiveness</a:t>
              </a:r>
              <a:endParaRPr lang="en-US" sz="2000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30C11EE-FC58-D74B-B7D5-95C2ACD5BD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5600" y="1725384"/>
              <a:ext cx="2243201" cy="459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72000" bIns="0" anchor="t" anchorCtr="0"/>
            <a:lstStyle/>
            <a:p>
              <a:r>
                <a:rPr lang="en-GB" sz="2000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All of the above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6527A49-77EC-0D45-BBE9-EE9AB8685C5F}"/>
              </a:ext>
            </a:extLst>
          </p:cNvPr>
          <p:cNvCxnSpPr>
            <a:cxnSpLocks/>
          </p:cNvCxnSpPr>
          <p:nvPr/>
        </p:nvCxnSpPr>
        <p:spPr bwMode="auto">
          <a:xfrm>
            <a:off x="3059832" y="1697349"/>
            <a:ext cx="0" cy="445308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3246375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8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1AB4A4-5111-8E43-88BC-CD52A6B11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12738" y="1412777"/>
            <a:ext cx="8678863" cy="809626"/>
            <a:chOff x="197" y="1233"/>
            <a:chExt cx="5467" cy="510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97" y="1233"/>
              <a:ext cx="5467" cy="453"/>
            </a:xfrm>
            <a:prstGeom prst="rect">
              <a:avLst/>
            </a:prstGeom>
            <a:solidFill>
              <a:srgbClr val="799A3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r>
                <a:rPr lang="en-GB" sz="2000" b="1" i="1" dirty="0">
                  <a:solidFill>
                    <a:srgbClr val="FFEBC1"/>
                  </a:solidFill>
                  <a:latin typeface="Arial"/>
                  <a:cs typeface="Arial"/>
                </a:rPr>
                <a:t>	</a:t>
              </a: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  33% of patients aren’t satisfied with the timeliness, 			  nature of and the way information was given</a:t>
              </a:r>
              <a:endParaRPr lang="en-US" sz="28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220" y="1244"/>
              <a:ext cx="720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2244C3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r>
                <a:rPr lang="en-US" sz="2000" b="1" i="1" dirty="0">
                  <a:solidFill>
                    <a:srgbClr val="FEEAB4"/>
                  </a:solidFill>
                  <a:latin typeface="Arial"/>
                  <a:cs typeface="Arial"/>
                </a:rPr>
                <a:t>Problem</a:t>
              </a: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312738" y="2157181"/>
            <a:ext cx="8678863" cy="755650"/>
            <a:chOff x="197" y="822"/>
            <a:chExt cx="5467" cy="476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97" y="822"/>
              <a:ext cx="5467" cy="453"/>
            </a:xfrm>
            <a:prstGeom prst="rect">
              <a:avLst/>
            </a:prstGeom>
            <a:solidFill>
              <a:srgbClr val="51828B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  95% of patients are satisfied with the timeliness, 			  nature of and the way information was given</a:t>
              </a:r>
              <a:endParaRPr lang="en-US" sz="20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15" y="822"/>
              <a:ext cx="1104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921B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r>
                <a:rPr lang="en-US" sz="2000" b="1" i="1" dirty="0">
                  <a:solidFill>
                    <a:srgbClr val="FEEAB4"/>
                  </a:solidFill>
                  <a:latin typeface="Arial"/>
                  <a:cs typeface="Arial"/>
                </a:rPr>
                <a:t>Improvement</a:t>
              </a:r>
            </a:p>
          </p:txBody>
        </p:sp>
      </p:grp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292100" y="2909660"/>
            <a:ext cx="8699500" cy="3586163"/>
            <a:chOff x="184" y="1876"/>
            <a:chExt cx="5480" cy="2259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97" y="1876"/>
              <a:ext cx="5467" cy="2259"/>
            </a:xfrm>
            <a:prstGeom prst="rect">
              <a:avLst/>
            </a:prstGeom>
            <a:solidFill>
              <a:srgbClr val="3773B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tIns="72000"/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  Staff members provide as much information as they 		  can at one time</a:t>
              </a:r>
            </a:p>
            <a:p>
              <a:pPr>
                <a:lnSpc>
                  <a:spcPct val="90000"/>
                </a:lnSpc>
                <a:spcBef>
                  <a:spcPct val="3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  Staff lack confidence on how to pace giving 				  information to patients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  Information package isn’t available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  The organization’s policy and support is insufficient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  The organization is not aware of the problem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  Time isn’t allocated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  Roles not clear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  No allocated place</a:t>
              </a:r>
              <a:endParaRPr lang="en-US" sz="28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84" y="1879"/>
              <a:ext cx="72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r>
                <a:rPr lang="en-US" sz="2000" b="1" i="1" dirty="0">
                  <a:solidFill>
                    <a:srgbClr val="FEEAB4"/>
                  </a:solidFill>
                  <a:latin typeface="Arial"/>
                  <a:cs typeface="Arial"/>
                </a:rPr>
                <a:t>Causes</a:t>
              </a:r>
            </a:p>
          </p:txBody>
        </p:sp>
      </p:grp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07635" y="553710"/>
            <a:ext cx="800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3400" b="1" dirty="0">
                <a:solidFill>
                  <a:srgbClr val="4F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GB" sz="3400" b="1" dirty="0">
                <a:solidFill>
                  <a:srgbClr val="799A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for patients</a:t>
            </a:r>
            <a:endParaRPr lang="en-GB" sz="3400" dirty="0">
              <a:solidFill>
                <a:srgbClr val="799A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913119"/>
      </p:ext>
    </p:extLst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308F1A-4FDE-9E40-9894-39FA33190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12738" y="1268714"/>
            <a:ext cx="8610600" cy="4752178"/>
            <a:chOff x="197" y="2893"/>
            <a:chExt cx="5424" cy="1792"/>
          </a:xfrm>
        </p:grpSpPr>
        <p:sp>
          <p:nvSpPr>
            <p:cNvPr id="4" name="Text Box 13"/>
            <p:cNvSpPr txBox="1">
              <a:spLocks noChangeArrowheads="1"/>
            </p:cNvSpPr>
            <p:nvPr/>
          </p:nvSpPr>
          <p:spPr bwMode="auto">
            <a:xfrm>
              <a:off x="197" y="2893"/>
              <a:ext cx="5424" cy="1792"/>
            </a:xfrm>
            <a:prstGeom prst="rect">
              <a:avLst/>
            </a:prstGeom>
            <a:solidFill>
              <a:srgbClr val="3773B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Establish a team and discuss the benefits</a:t>
              </a:r>
            </a:p>
            <a:p>
              <a:pPr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Learn about best practice on giving information to 			patients</a:t>
              </a:r>
            </a:p>
            <a:p>
              <a:pPr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Clarify roles</a:t>
              </a:r>
            </a:p>
            <a:p>
              <a:pPr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Review time and space allocations in the clinic</a:t>
              </a:r>
            </a:p>
            <a:p>
              <a:pPr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Clarify policy and resources to support staff</a:t>
              </a:r>
            </a:p>
            <a:p>
              <a:pPr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Participate in training on developing information 			packages</a:t>
              </a:r>
            </a:p>
            <a:p>
              <a:pPr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Develop and produce an information package</a:t>
              </a:r>
            </a:p>
            <a:p>
              <a:pPr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Prepare staff members to use the package</a:t>
              </a:r>
            </a:p>
            <a:p>
              <a:pPr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  <a:latin typeface="Arial"/>
                  <a:cs typeface="Arial"/>
                </a:rPr>
                <a:t>		Measure patient satisfaction</a:t>
              </a:r>
            </a:p>
            <a:p>
              <a:pPr>
                <a:lnSpc>
                  <a:spcPct val="0"/>
                </a:lnSpc>
                <a:spcBef>
                  <a:spcPct val="50000"/>
                </a:spcBef>
              </a:pPr>
              <a:endParaRPr lang="en-US" sz="28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230" y="2895"/>
              <a:ext cx="720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r>
                <a:rPr lang="en-US" sz="2000" b="1" i="1" dirty="0">
                  <a:solidFill>
                    <a:srgbClr val="FEEAB4"/>
                  </a:solidFill>
                  <a:latin typeface="Arial"/>
                  <a:cs typeface="Arial"/>
                </a:rPr>
                <a:t>Actions</a:t>
              </a:r>
            </a:p>
          </p:txBody>
        </p:sp>
      </p:grp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00655" y="553710"/>
            <a:ext cx="800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3400" b="1" dirty="0">
                <a:solidFill>
                  <a:srgbClr val="4F0028"/>
                </a:solidFill>
                <a:latin typeface="Arial"/>
                <a:cs typeface="Arial"/>
              </a:rPr>
              <a:t>Example: </a:t>
            </a:r>
            <a:r>
              <a:rPr lang="en-GB" sz="3400" b="1" dirty="0">
                <a:solidFill>
                  <a:srgbClr val="799A39"/>
                </a:solidFill>
                <a:latin typeface="Arial"/>
                <a:cs typeface="Arial"/>
              </a:rPr>
              <a:t>Information for patients</a:t>
            </a:r>
            <a:endParaRPr lang="en-GB" sz="3400" dirty="0">
              <a:solidFill>
                <a:srgbClr val="799A3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41994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6A6916A0-229B-FA4D-A785-C399ED3C3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82347" y="509006"/>
            <a:ext cx="6477000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272777"/>
                    </a:gs>
                    <a:gs pos="50000">
                      <a:srgbClr val="FFF1A5"/>
                    </a:gs>
                    <a:gs pos="100000">
                      <a:srgbClr val="272777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GB" sz="3400" b="1" dirty="0" err="1">
                <a:solidFill>
                  <a:srgbClr val="4F0028"/>
                </a:solidFill>
                <a:latin typeface="Arial" charset="0"/>
                <a:ea typeface="Arial"/>
              </a:rPr>
              <a:t>perate</a:t>
            </a:r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</a:rPr>
              <a:t> the new way</a:t>
            </a: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312738" y="661406"/>
            <a:ext cx="457200" cy="457200"/>
          </a:xfrm>
          <a:prstGeom prst="ellipse">
            <a:avLst/>
          </a:prstGeom>
          <a:solidFill>
            <a:srgbClr val="799A3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3400" b="1" dirty="0">
                <a:solidFill>
                  <a:schemeClr val="bg1"/>
                </a:solidFill>
                <a:latin typeface="Arial" charset="0"/>
                <a:ea typeface="Arial"/>
              </a:rPr>
              <a:t>O</a:t>
            </a:r>
            <a:endParaRPr lang="en-US" sz="3400" b="1" dirty="0">
              <a:solidFill>
                <a:schemeClr val="bg1"/>
              </a:solidFill>
              <a:latin typeface="Arial" charset="0"/>
              <a:ea typeface="Arial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645496" y="8302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196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tabLst>
                <a:tab pos="627063" algn="l"/>
              </a:tabLst>
            </a:pPr>
            <a:endParaRPr lang="en-US" dirty="0">
              <a:solidFill>
                <a:srgbClr val="661961"/>
              </a:solidFill>
              <a:latin typeface="Arial" charset="0"/>
              <a:ea typeface="Arial"/>
            </a:endParaRPr>
          </a:p>
        </p:txBody>
      </p:sp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07143" y="1556792"/>
            <a:ext cx="38560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661961"/>
                </a:solidFill>
                <a:latin typeface="Arial" charset="0"/>
                <a:ea typeface="Arial"/>
              </a:rPr>
              <a:t>Have a formal pilot —</a:t>
            </a:r>
            <a:endParaRPr lang="en-GB" sz="2800" dirty="0">
              <a:solidFill>
                <a:srgbClr val="661961"/>
              </a:solidFill>
              <a:ea typeface="Arial"/>
            </a:endParaRPr>
          </a:p>
        </p:txBody>
      </p:sp>
      <p:grpSp>
        <p:nvGrpSpPr>
          <p:cNvPr id="20517" name="Group 37"/>
          <p:cNvGrpSpPr>
            <a:grpSpLocks/>
          </p:cNvGrpSpPr>
          <p:nvPr/>
        </p:nvGrpSpPr>
        <p:grpSpPr bwMode="auto">
          <a:xfrm>
            <a:off x="492868" y="2350099"/>
            <a:ext cx="4594229" cy="892176"/>
            <a:chOff x="336" y="1609"/>
            <a:chExt cx="2894" cy="562"/>
          </a:xfrm>
        </p:grpSpPr>
        <p:sp>
          <p:nvSpPr>
            <p:cNvPr id="20518" name="Oval 38"/>
            <p:cNvSpPr>
              <a:spLocks noChangeArrowheads="1"/>
            </p:cNvSpPr>
            <p:nvPr/>
          </p:nvSpPr>
          <p:spPr bwMode="auto">
            <a:xfrm>
              <a:off x="336" y="1690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0519" name="Text Box 39"/>
            <p:cNvSpPr txBox="1">
              <a:spLocks noChangeArrowheads="1"/>
            </p:cNvSpPr>
            <p:nvPr/>
          </p:nvSpPr>
          <p:spPr bwMode="auto">
            <a:xfrm>
              <a:off x="518" y="1609"/>
              <a:ext cx="2712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Plan the change to achieve improvement</a:t>
              </a:r>
              <a:endParaRPr lang="en-GB" sz="26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</p:grpSp>
      <p:grpSp>
        <p:nvGrpSpPr>
          <p:cNvPr id="20520" name="Group 40"/>
          <p:cNvGrpSpPr>
            <a:grpSpLocks/>
          </p:cNvGrpSpPr>
          <p:nvPr/>
        </p:nvGrpSpPr>
        <p:grpSpPr bwMode="auto">
          <a:xfrm>
            <a:off x="492868" y="3527378"/>
            <a:ext cx="3994151" cy="492125"/>
            <a:chOff x="336" y="1993"/>
            <a:chExt cx="2516" cy="310"/>
          </a:xfrm>
        </p:grpSpPr>
        <p:sp>
          <p:nvSpPr>
            <p:cNvPr id="20521" name="Oval 41"/>
            <p:cNvSpPr>
              <a:spLocks noChangeArrowheads="1"/>
            </p:cNvSpPr>
            <p:nvPr/>
          </p:nvSpPr>
          <p:spPr bwMode="auto">
            <a:xfrm>
              <a:off x="336" y="2074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0522" name="Text Box 42"/>
            <p:cNvSpPr txBox="1">
              <a:spLocks noChangeArrowheads="1"/>
            </p:cNvSpPr>
            <p:nvPr/>
          </p:nvSpPr>
          <p:spPr bwMode="auto">
            <a:xfrm>
              <a:off x="518" y="1993"/>
              <a:ext cx="233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Implement the change</a:t>
              </a:r>
              <a:endParaRPr lang="en-GB" sz="26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</p:grpSp>
      <p:grpSp>
        <p:nvGrpSpPr>
          <p:cNvPr id="20523" name="Group 43"/>
          <p:cNvGrpSpPr>
            <a:grpSpLocks/>
          </p:cNvGrpSpPr>
          <p:nvPr/>
        </p:nvGrpSpPr>
        <p:grpSpPr bwMode="auto">
          <a:xfrm>
            <a:off x="479151" y="4321878"/>
            <a:ext cx="5461001" cy="892176"/>
            <a:chOff x="336" y="2369"/>
            <a:chExt cx="3440" cy="562"/>
          </a:xfrm>
        </p:grpSpPr>
        <p:sp>
          <p:nvSpPr>
            <p:cNvPr id="20524" name="Oval 44"/>
            <p:cNvSpPr>
              <a:spLocks noChangeArrowheads="1"/>
            </p:cNvSpPr>
            <p:nvPr/>
          </p:nvSpPr>
          <p:spPr bwMode="auto">
            <a:xfrm>
              <a:off x="336" y="2453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0525" name="Text Box 45"/>
            <p:cNvSpPr txBox="1">
              <a:spLocks noChangeArrowheads="1"/>
            </p:cNvSpPr>
            <p:nvPr/>
          </p:nvSpPr>
          <p:spPr bwMode="auto">
            <a:xfrm>
              <a:off x="518" y="2369"/>
              <a:ext cx="3258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Measure the effects of the change</a:t>
              </a:r>
              <a:endParaRPr lang="en-GB" sz="26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</p:grpSp>
      <p:grpSp>
        <p:nvGrpSpPr>
          <p:cNvPr id="20526" name="Group 46"/>
          <p:cNvGrpSpPr>
            <a:grpSpLocks/>
          </p:cNvGrpSpPr>
          <p:nvPr/>
        </p:nvGrpSpPr>
        <p:grpSpPr bwMode="auto">
          <a:xfrm>
            <a:off x="478908" y="5407536"/>
            <a:ext cx="5087938" cy="492125"/>
            <a:chOff x="336" y="2928"/>
            <a:chExt cx="3205" cy="310"/>
          </a:xfrm>
        </p:grpSpPr>
        <p:sp>
          <p:nvSpPr>
            <p:cNvPr id="20527" name="Oval 47"/>
            <p:cNvSpPr>
              <a:spLocks noChangeArrowheads="1"/>
            </p:cNvSpPr>
            <p:nvPr/>
          </p:nvSpPr>
          <p:spPr bwMode="auto">
            <a:xfrm>
              <a:off x="336" y="3001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0528" name="Text Box 48"/>
            <p:cNvSpPr txBox="1">
              <a:spLocks noChangeArrowheads="1"/>
            </p:cNvSpPr>
            <p:nvPr/>
          </p:nvSpPr>
          <p:spPr bwMode="auto">
            <a:xfrm>
              <a:off x="518" y="2928"/>
              <a:ext cx="3023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Make adjustments as needed</a:t>
              </a:r>
              <a:endParaRPr lang="en-GB" sz="26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</p:grpSp>
      <p:grpSp>
        <p:nvGrpSpPr>
          <p:cNvPr id="20549" name="Group 69"/>
          <p:cNvGrpSpPr>
            <a:grpSpLocks/>
          </p:cNvGrpSpPr>
          <p:nvPr/>
        </p:nvGrpSpPr>
        <p:grpSpPr bwMode="auto">
          <a:xfrm>
            <a:off x="5632648" y="1981200"/>
            <a:ext cx="2971800" cy="2865438"/>
            <a:chOff x="3360" y="1248"/>
            <a:chExt cx="1872" cy="1805"/>
          </a:xfrm>
        </p:grpSpPr>
        <p:sp>
          <p:nvSpPr>
            <p:cNvPr id="20531" name="Line 51"/>
            <p:cNvSpPr>
              <a:spLocks noChangeShapeType="1"/>
            </p:cNvSpPr>
            <p:nvPr/>
          </p:nvSpPr>
          <p:spPr bwMode="auto">
            <a:xfrm>
              <a:off x="4964" y="1523"/>
              <a:ext cx="67" cy="67"/>
            </a:xfrm>
            <a:prstGeom prst="line">
              <a:avLst/>
            </a:prstGeom>
            <a:noFill/>
            <a:ln w="9525">
              <a:solidFill>
                <a:srgbClr val="66196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0532" name="Line 52"/>
            <p:cNvSpPr>
              <a:spLocks noChangeShapeType="1"/>
            </p:cNvSpPr>
            <p:nvPr/>
          </p:nvSpPr>
          <p:spPr bwMode="auto">
            <a:xfrm flipH="1">
              <a:off x="4944" y="2727"/>
              <a:ext cx="67" cy="67"/>
            </a:xfrm>
            <a:prstGeom prst="line">
              <a:avLst/>
            </a:prstGeom>
            <a:noFill/>
            <a:ln w="9525">
              <a:solidFill>
                <a:srgbClr val="66196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0533" name="Line 53"/>
            <p:cNvSpPr>
              <a:spLocks noChangeShapeType="1"/>
            </p:cNvSpPr>
            <p:nvPr/>
          </p:nvSpPr>
          <p:spPr bwMode="auto">
            <a:xfrm flipH="1" flipV="1">
              <a:off x="3644" y="2811"/>
              <a:ext cx="148" cy="108"/>
            </a:xfrm>
            <a:prstGeom prst="line">
              <a:avLst/>
            </a:prstGeom>
            <a:noFill/>
            <a:ln w="9525">
              <a:solidFill>
                <a:srgbClr val="66196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0534" name="Oval 54"/>
            <p:cNvSpPr>
              <a:spLocks noChangeArrowheads="1"/>
            </p:cNvSpPr>
            <p:nvPr/>
          </p:nvSpPr>
          <p:spPr bwMode="auto">
            <a:xfrm>
              <a:off x="3360" y="1248"/>
              <a:ext cx="1872" cy="1805"/>
            </a:xfrm>
            <a:prstGeom prst="ellipse">
              <a:avLst/>
            </a:prstGeom>
            <a:gradFill rotWithShape="0">
              <a:gsLst>
                <a:gs pos="100000">
                  <a:srgbClr val="799A39"/>
                </a:gs>
                <a:gs pos="100000">
                  <a:srgbClr val="3773BD"/>
                </a:gs>
              </a:gsLst>
              <a:lin ang="5400000" scaled="1"/>
            </a:gradFill>
            <a:ln w="57150">
              <a:solidFill>
                <a:srgbClr val="3773B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0535" name="Line 55"/>
            <p:cNvSpPr>
              <a:spLocks noChangeShapeType="1"/>
            </p:cNvSpPr>
            <p:nvPr/>
          </p:nvSpPr>
          <p:spPr bwMode="auto">
            <a:xfrm>
              <a:off x="4272" y="1248"/>
              <a:ext cx="1" cy="180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0536" name="Text Box 56"/>
            <p:cNvSpPr txBox="1">
              <a:spLocks noChangeArrowheads="1"/>
            </p:cNvSpPr>
            <p:nvPr/>
          </p:nvSpPr>
          <p:spPr bwMode="auto">
            <a:xfrm>
              <a:off x="3715" y="1632"/>
              <a:ext cx="45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66196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chemeClr val="bg1"/>
                  </a:solidFill>
                  <a:latin typeface="Arial" charset="0"/>
                  <a:ea typeface="Arial"/>
                </a:rPr>
                <a:t>Act</a:t>
              </a:r>
              <a:endParaRPr lang="en-GB" sz="2600" b="1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20537" name="Text Box 57"/>
            <p:cNvSpPr txBox="1">
              <a:spLocks noChangeArrowheads="1"/>
            </p:cNvSpPr>
            <p:nvPr/>
          </p:nvSpPr>
          <p:spPr bwMode="auto">
            <a:xfrm>
              <a:off x="4416" y="1632"/>
              <a:ext cx="56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66196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chemeClr val="bg1"/>
                  </a:solidFill>
                  <a:latin typeface="Arial" charset="0"/>
                  <a:ea typeface="Arial"/>
                </a:rPr>
                <a:t>Plan</a:t>
              </a:r>
              <a:endParaRPr lang="en-GB" sz="26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20538" name="Text Box 58"/>
            <p:cNvSpPr txBox="1">
              <a:spLocks noChangeArrowheads="1"/>
            </p:cNvSpPr>
            <p:nvPr/>
          </p:nvSpPr>
          <p:spPr bwMode="auto">
            <a:xfrm>
              <a:off x="3456" y="2340"/>
              <a:ext cx="771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66196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chemeClr val="bg1"/>
                  </a:solidFill>
                  <a:latin typeface="Arial" charset="0"/>
                  <a:ea typeface="Arial"/>
                </a:rPr>
                <a:t> Study</a:t>
              </a:r>
              <a:endParaRPr lang="en-GB" sz="2600" b="1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20539" name="Text Box 59"/>
            <p:cNvSpPr txBox="1">
              <a:spLocks noChangeArrowheads="1"/>
            </p:cNvSpPr>
            <p:nvPr/>
          </p:nvSpPr>
          <p:spPr bwMode="auto">
            <a:xfrm>
              <a:off x="4416" y="2352"/>
              <a:ext cx="39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66196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chemeClr val="bg1"/>
                  </a:solidFill>
                  <a:latin typeface="Arial" charset="0"/>
                  <a:ea typeface="Arial"/>
                </a:rPr>
                <a:t>Do</a:t>
              </a:r>
              <a:endParaRPr lang="en-GB" sz="26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20540" name="AutoShape 60"/>
            <p:cNvSpPr>
              <a:spLocks noChangeArrowheads="1"/>
            </p:cNvSpPr>
            <p:nvPr/>
          </p:nvSpPr>
          <p:spPr bwMode="auto">
            <a:xfrm rot="2416924">
              <a:off x="3552" y="1467"/>
              <a:ext cx="144" cy="144"/>
            </a:xfrm>
            <a:prstGeom prst="flowChartExtract">
              <a:avLst/>
            </a:prstGeom>
            <a:solidFill>
              <a:srgbClr val="3773BD"/>
            </a:solidFill>
            <a:ln w="57150">
              <a:solidFill>
                <a:srgbClr val="3773B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0541" name="AutoShape 61"/>
            <p:cNvSpPr>
              <a:spLocks noChangeArrowheads="1"/>
            </p:cNvSpPr>
            <p:nvPr/>
          </p:nvSpPr>
          <p:spPr bwMode="auto">
            <a:xfrm rot="-13759367">
              <a:off x="4952" y="1527"/>
              <a:ext cx="144" cy="144"/>
            </a:xfrm>
            <a:prstGeom prst="flowChartExtract">
              <a:avLst/>
            </a:prstGeom>
            <a:solidFill>
              <a:srgbClr val="3773BD"/>
            </a:solidFill>
            <a:ln w="57150">
              <a:solidFill>
                <a:srgbClr val="3773B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0542" name="AutoShape 62"/>
            <p:cNvSpPr>
              <a:spLocks noChangeArrowheads="1"/>
            </p:cNvSpPr>
            <p:nvPr/>
          </p:nvSpPr>
          <p:spPr bwMode="auto">
            <a:xfrm rot="-8097256">
              <a:off x="4920" y="2691"/>
              <a:ext cx="144" cy="144"/>
            </a:xfrm>
            <a:prstGeom prst="flowChartExtract">
              <a:avLst/>
            </a:prstGeom>
            <a:solidFill>
              <a:srgbClr val="3773BD"/>
            </a:solidFill>
            <a:ln w="57150">
              <a:solidFill>
                <a:srgbClr val="3773B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0543" name="AutoShape 63"/>
            <p:cNvSpPr>
              <a:spLocks noChangeArrowheads="1"/>
            </p:cNvSpPr>
            <p:nvPr/>
          </p:nvSpPr>
          <p:spPr bwMode="auto">
            <a:xfrm rot="-3268894">
              <a:off x="3588" y="2739"/>
              <a:ext cx="144" cy="144"/>
            </a:xfrm>
            <a:prstGeom prst="flowChartExtract">
              <a:avLst/>
            </a:prstGeom>
            <a:solidFill>
              <a:srgbClr val="3773BD"/>
            </a:solidFill>
            <a:ln w="57150">
              <a:solidFill>
                <a:srgbClr val="3773B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0530" name="Line 50"/>
            <p:cNvSpPr>
              <a:spLocks noChangeShapeType="1"/>
            </p:cNvSpPr>
            <p:nvPr/>
          </p:nvSpPr>
          <p:spPr bwMode="auto">
            <a:xfrm flipV="1">
              <a:off x="3360" y="2151"/>
              <a:ext cx="1872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71897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800"/>
                                        <p:tgtEl>
                                          <p:spTgt spid="2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800"/>
                                        <p:tgtEl>
                                          <p:spTgt spid="20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800"/>
                                        <p:tgtEl>
                                          <p:spTgt spid="2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55E0523-6785-BD43-8396-71F868869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18542" y="1565979"/>
            <a:ext cx="41216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661961"/>
                </a:solidFill>
                <a:latin typeface="Arial" charset="0"/>
                <a:ea typeface="Arial"/>
              </a:rPr>
              <a:t>Use data to evaluate —</a:t>
            </a:r>
            <a:endParaRPr lang="en-GB" sz="2800" b="1" dirty="0">
              <a:solidFill>
                <a:srgbClr val="661961"/>
              </a:solidFill>
              <a:ea typeface="Arial"/>
            </a:endParaRPr>
          </a:p>
        </p:txBody>
      </p:sp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477069" y="2349460"/>
            <a:ext cx="4244975" cy="492125"/>
            <a:chOff x="342" y="1633"/>
            <a:chExt cx="2674" cy="310"/>
          </a:xfrm>
        </p:grpSpPr>
        <p:sp>
          <p:nvSpPr>
            <p:cNvPr id="21509" name="Oval 5"/>
            <p:cNvSpPr>
              <a:spLocks noChangeArrowheads="1"/>
            </p:cNvSpPr>
            <p:nvPr/>
          </p:nvSpPr>
          <p:spPr bwMode="auto">
            <a:xfrm>
              <a:off x="342" y="1724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566" y="1633"/>
              <a:ext cx="245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Is the change working?</a:t>
              </a:r>
            </a:p>
          </p:txBody>
        </p:sp>
      </p:grpSp>
      <p:grpSp>
        <p:nvGrpSpPr>
          <p:cNvPr id="21511" name="Group 7"/>
          <p:cNvGrpSpPr>
            <a:grpSpLocks/>
          </p:cNvGrpSpPr>
          <p:nvPr/>
        </p:nvGrpSpPr>
        <p:grpSpPr bwMode="auto">
          <a:xfrm>
            <a:off x="467544" y="3094801"/>
            <a:ext cx="3013075" cy="492125"/>
            <a:chOff x="336" y="1993"/>
            <a:chExt cx="1898" cy="310"/>
          </a:xfrm>
        </p:grpSpPr>
        <p:sp>
          <p:nvSpPr>
            <p:cNvPr id="21512" name="Oval 8"/>
            <p:cNvSpPr>
              <a:spLocks noChangeArrowheads="1"/>
            </p:cNvSpPr>
            <p:nvPr/>
          </p:nvSpPr>
          <p:spPr bwMode="auto">
            <a:xfrm>
              <a:off x="336" y="2097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1513" name="Text Box 9"/>
            <p:cNvSpPr txBox="1">
              <a:spLocks noChangeArrowheads="1"/>
            </p:cNvSpPr>
            <p:nvPr/>
          </p:nvSpPr>
          <p:spPr bwMode="auto">
            <a:xfrm>
              <a:off x="566" y="1993"/>
              <a:ext cx="166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If not, why not?</a:t>
              </a:r>
            </a:p>
          </p:txBody>
        </p:sp>
      </p:grpSp>
      <p:grpSp>
        <p:nvGrpSpPr>
          <p:cNvPr id="21514" name="Group 10"/>
          <p:cNvGrpSpPr>
            <a:grpSpLocks/>
          </p:cNvGrpSpPr>
          <p:nvPr/>
        </p:nvGrpSpPr>
        <p:grpSpPr bwMode="auto">
          <a:xfrm>
            <a:off x="467544" y="3840142"/>
            <a:ext cx="5775326" cy="492125"/>
            <a:chOff x="336" y="2377"/>
            <a:chExt cx="3638" cy="310"/>
          </a:xfrm>
        </p:grpSpPr>
        <p:sp>
          <p:nvSpPr>
            <p:cNvPr id="21515" name="Oval 11"/>
            <p:cNvSpPr>
              <a:spLocks noChangeArrowheads="1"/>
            </p:cNvSpPr>
            <p:nvPr/>
          </p:nvSpPr>
          <p:spPr bwMode="auto">
            <a:xfrm>
              <a:off x="336" y="2482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1516" name="Text Box 12"/>
            <p:cNvSpPr txBox="1">
              <a:spLocks noChangeArrowheads="1"/>
            </p:cNvSpPr>
            <p:nvPr/>
          </p:nvSpPr>
          <p:spPr bwMode="auto">
            <a:xfrm>
              <a:off x="566" y="2377"/>
              <a:ext cx="340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If yes, is it working consistently?</a:t>
              </a:r>
            </a:p>
          </p:txBody>
        </p:sp>
      </p:grpSp>
      <p:grpSp>
        <p:nvGrpSpPr>
          <p:cNvPr id="21517" name="Group 13"/>
          <p:cNvGrpSpPr>
            <a:grpSpLocks/>
          </p:cNvGrpSpPr>
          <p:nvPr/>
        </p:nvGrpSpPr>
        <p:grpSpPr bwMode="auto">
          <a:xfrm>
            <a:off x="467544" y="4585483"/>
            <a:ext cx="6700838" cy="492125"/>
            <a:chOff x="336" y="2773"/>
            <a:chExt cx="4221" cy="310"/>
          </a:xfrm>
        </p:grpSpPr>
        <p:sp>
          <p:nvSpPr>
            <p:cNvPr id="21518" name="Oval 14"/>
            <p:cNvSpPr>
              <a:spLocks noChangeArrowheads="1"/>
            </p:cNvSpPr>
            <p:nvPr/>
          </p:nvSpPr>
          <p:spPr bwMode="auto">
            <a:xfrm>
              <a:off x="336" y="2866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1519" name="Text Box 15"/>
            <p:cNvSpPr txBox="1">
              <a:spLocks noChangeArrowheads="1"/>
            </p:cNvSpPr>
            <p:nvPr/>
          </p:nvSpPr>
          <p:spPr bwMode="auto">
            <a:xfrm>
              <a:off x="566" y="2773"/>
              <a:ext cx="3991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Are there any unintended side effects?</a:t>
              </a:r>
            </a:p>
          </p:txBody>
        </p:sp>
      </p:grp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679451" y="579934"/>
            <a:ext cx="60388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400" b="1" dirty="0" err="1">
                <a:solidFill>
                  <a:srgbClr val="4F0028"/>
                </a:solidFill>
                <a:latin typeface="Arial" charset="0"/>
                <a:ea typeface="Arial"/>
              </a:rPr>
              <a:t>erify</a:t>
            </a:r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</a:rPr>
              <a:t> that the new way works</a:t>
            </a:r>
            <a:endParaRPr lang="en-GB" dirty="0">
              <a:solidFill>
                <a:srgbClr val="4F0028"/>
              </a:solidFill>
              <a:ea typeface="Arial"/>
            </a:endParaRPr>
          </a:p>
        </p:txBody>
      </p:sp>
      <p:sp>
        <p:nvSpPr>
          <p:cNvPr id="21522" name="Oval 18"/>
          <p:cNvSpPr>
            <a:spLocks noChangeArrowheads="1"/>
          </p:cNvSpPr>
          <p:nvPr/>
        </p:nvSpPr>
        <p:spPr bwMode="auto">
          <a:xfrm>
            <a:off x="312738" y="675184"/>
            <a:ext cx="457200" cy="457200"/>
          </a:xfrm>
          <a:prstGeom prst="ellipse">
            <a:avLst/>
          </a:prstGeom>
          <a:solidFill>
            <a:srgbClr val="799A3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Arial" charset="0"/>
                <a:ea typeface="Arial"/>
              </a:rPr>
              <a:t>V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F07BAAF9-51FC-9048-81BD-A258FDAEA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5463706"/>
            <a:ext cx="8524135" cy="533400"/>
          </a:xfrm>
          <a:prstGeom prst="rect">
            <a:avLst/>
          </a:prstGeom>
          <a:solidFill>
            <a:srgbClr val="799A3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FEEDBACK to all those involved!</a:t>
            </a:r>
            <a:endParaRPr lang="en-US" sz="2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973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8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8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8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B1C66B8-66AB-B945-8818-FEB077255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65125" y="2680542"/>
            <a:ext cx="69685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661961"/>
                </a:solidFill>
                <a:latin typeface="Arial" charset="0"/>
                <a:ea typeface="Arial"/>
              </a:rPr>
              <a:t>If there is variation shown in the data —</a:t>
            </a:r>
            <a:endParaRPr lang="en-GB" sz="2800" dirty="0">
              <a:latin typeface="Arial" charset="0"/>
              <a:ea typeface="Arial"/>
            </a:endParaRPr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533400" y="3452910"/>
            <a:ext cx="7813675" cy="892176"/>
            <a:chOff x="336" y="1712"/>
            <a:chExt cx="4922" cy="562"/>
          </a:xfrm>
        </p:grpSpPr>
        <p:sp>
          <p:nvSpPr>
            <p:cNvPr id="22533" name="Oval 5"/>
            <p:cNvSpPr>
              <a:spLocks noChangeArrowheads="1"/>
            </p:cNvSpPr>
            <p:nvPr/>
          </p:nvSpPr>
          <p:spPr bwMode="auto">
            <a:xfrm>
              <a:off x="336" y="1809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614" y="1712"/>
              <a:ext cx="4644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Decide on the type of variation — common or </a:t>
              </a:r>
            </a:p>
            <a:p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special cause</a:t>
              </a:r>
              <a:endParaRPr lang="en-GB" sz="26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</p:grpSp>
      <p:grpSp>
        <p:nvGrpSpPr>
          <p:cNvPr id="22535" name="Group 7"/>
          <p:cNvGrpSpPr>
            <a:grpSpLocks/>
          </p:cNvGrpSpPr>
          <p:nvPr/>
        </p:nvGrpSpPr>
        <p:grpSpPr bwMode="auto">
          <a:xfrm>
            <a:off x="533400" y="4520615"/>
            <a:ext cx="4602163" cy="492125"/>
            <a:chOff x="336" y="2340"/>
            <a:chExt cx="2899" cy="310"/>
          </a:xfrm>
        </p:grpSpPr>
        <p:sp>
          <p:nvSpPr>
            <p:cNvPr id="22536" name="Oval 8"/>
            <p:cNvSpPr>
              <a:spLocks noChangeArrowheads="1"/>
            </p:cNvSpPr>
            <p:nvPr/>
          </p:nvSpPr>
          <p:spPr bwMode="auto">
            <a:xfrm>
              <a:off x="336" y="2433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2537" name="Text Box 9"/>
            <p:cNvSpPr txBox="1">
              <a:spLocks noChangeArrowheads="1"/>
            </p:cNvSpPr>
            <p:nvPr/>
          </p:nvSpPr>
          <p:spPr bwMode="auto">
            <a:xfrm>
              <a:off x="614" y="2340"/>
              <a:ext cx="2621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Take actions accordingly</a:t>
              </a:r>
            </a:p>
          </p:txBody>
        </p:sp>
      </p:grpSp>
      <p:grpSp>
        <p:nvGrpSpPr>
          <p:cNvPr id="22538" name="Group 10"/>
          <p:cNvGrpSpPr>
            <a:grpSpLocks/>
          </p:cNvGrpSpPr>
          <p:nvPr/>
        </p:nvGrpSpPr>
        <p:grpSpPr bwMode="auto">
          <a:xfrm>
            <a:off x="533400" y="5227706"/>
            <a:ext cx="3811588" cy="492125"/>
            <a:chOff x="336" y="2856"/>
            <a:chExt cx="2401" cy="310"/>
          </a:xfrm>
        </p:grpSpPr>
        <p:sp>
          <p:nvSpPr>
            <p:cNvPr id="22539" name="Oval 11"/>
            <p:cNvSpPr>
              <a:spLocks noChangeArrowheads="1"/>
            </p:cNvSpPr>
            <p:nvPr/>
          </p:nvSpPr>
          <p:spPr bwMode="auto">
            <a:xfrm>
              <a:off x="336" y="2951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2540" name="Text Box 12"/>
            <p:cNvSpPr txBox="1">
              <a:spLocks noChangeArrowheads="1"/>
            </p:cNvSpPr>
            <p:nvPr/>
          </p:nvSpPr>
          <p:spPr bwMode="auto">
            <a:xfrm>
              <a:off x="614" y="2856"/>
              <a:ext cx="2123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Continue to monitor</a:t>
              </a:r>
              <a:endParaRPr lang="en-GB" sz="26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</p:grp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666751" y="545033"/>
            <a:ext cx="58705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400" b="1" dirty="0" err="1">
                <a:solidFill>
                  <a:srgbClr val="4F0028"/>
                </a:solidFill>
                <a:latin typeface="Arial" charset="0"/>
                <a:ea typeface="Arial"/>
              </a:rPr>
              <a:t>liminate</a:t>
            </a:r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</a:rPr>
              <a:t> unwanted variation</a:t>
            </a:r>
            <a:endParaRPr lang="en-GB" dirty="0">
              <a:solidFill>
                <a:srgbClr val="4F0028"/>
              </a:solidFill>
              <a:latin typeface="Arial" charset="0"/>
              <a:ea typeface="Arial"/>
            </a:endParaRPr>
          </a:p>
        </p:txBody>
      </p:sp>
      <p:sp>
        <p:nvSpPr>
          <p:cNvPr id="22543" name="Oval 15"/>
          <p:cNvSpPr>
            <a:spLocks noChangeArrowheads="1"/>
          </p:cNvSpPr>
          <p:nvPr/>
        </p:nvSpPr>
        <p:spPr bwMode="auto">
          <a:xfrm>
            <a:off x="312738" y="640283"/>
            <a:ext cx="457200" cy="457200"/>
          </a:xfrm>
          <a:prstGeom prst="ellipse">
            <a:avLst/>
          </a:prstGeom>
          <a:solidFill>
            <a:srgbClr val="799A3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Arial" charset="0"/>
                <a:ea typeface="Arial"/>
              </a:rPr>
              <a:t>E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91748407-F0EB-F546-8281-69D99ACE7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9" y="1685390"/>
            <a:ext cx="8566016" cy="533400"/>
          </a:xfrm>
          <a:prstGeom prst="rect">
            <a:avLst/>
          </a:prstGeom>
          <a:solidFill>
            <a:srgbClr val="799A3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run chart helps!</a:t>
            </a:r>
            <a:endParaRPr lang="en-US" sz="2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44453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8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8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8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8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17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1A01CC1-10E4-4847-BA66-6E5CD68DC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3555" name="Group 3"/>
          <p:cNvGrpSpPr>
            <a:grpSpLocks/>
          </p:cNvGrpSpPr>
          <p:nvPr/>
        </p:nvGrpSpPr>
        <p:grpSpPr bwMode="auto">
          <a:xfrm>
            <a:off x="549275" y="2132856"/>
            <a:ext cx="4479926" cy="492125"/>
            <a:chOff x="346" y="1248"/>
            <a:chExt cx="2822" cy="310"/>
          </a:xfrm>
        </p:grpSpPr>
        <p:sp>
          <p:nvSpPr>
            <p:cNvPr id="23556" name="Oval 4"/>
            <p:cNvSpPr>
              <a:spLocks noChangeArrowheads="1"/>
            </p:cNvSpPr>
            <p:nvPr/>
          </p:nvSpPr>
          <p:spPr bwMode="auto">
            <a:xfrm>
              <a:off x="346" y="1329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3557" name="Text Box 5"/>
            <p:cNvSpPr txBox="1">
              <a:spLocks noChangeArrowheads="1"/>
            </p:cNvSpPr>
            <p:nvPr/>
          </p:nvSpPr>
          <p:spPr bwMode="auto">
            <a:xfrm>
              <a:off x="624" y="1248"/>
              <a:ext cx="254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Plan full implementation</a:t>
              </a:r>
              <a:endParaRPr lang="en-GB" sz="26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</p:grpSp>
      <p:grpSp>
        <p:nvGrpSpPr>
          <p:cNvPr id="23558" name="Group 6"/>
          <p:cNvGrpSpPr>
            <a:grpSpLocks/>
          </p:cNvGrpSpPr>
          <p:nvPr/>
        </p:nvGrpSpPr>
        <p:grpSpPr bwMode="auto">
          <a:xfrm>
            <a:off x="549275" y="3047256"/>
            <a:ext cx="5610225" cy="492125"/>
            <a:chOff x="346" y="1824"/>
            <a:chExt cx="3534" cy="310"/>
          </a:xfrm>
        </p:grpSpPr>
        <p:sp>
          <p:nvSpPr>
            <p:cNvPr id="23559" name="Oval 7"/>
            <p:cNvSpPr>
              <a:spLocks noChangeArrowheads="1"/>
            </p:cNvSpPr>
            <p:nvPr/>
          </p:nvSpPr>
          <p:spPr bwMode="auto">
            <a:xfrm>
              <a:off x="346" y="1905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624" y="1824"/>
              <a:ext cx="325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Continue measuring the effects</a:t>
              </a:r>
              <a:endParaRPr lang="en-GB" sz="26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</p:grpSp>
      <p:grpSp>
        <p:nvGrpSpPr>
          <p:cNvPr id="23561" name="Group 9"/>
          <p:cNvGrpSpPr>
            <a:grpSpLocks/>
          </p:cNvGrpSpPr>
          <p:nvPr/>
        </p:nvGrpSpPr>
        <p:grpSpPr bwMode="auto">
          <a:xfrm>
            <a:off x="549275" y="3885456"/>
            <a:ext cx="6684963" cy="492125"/>
            <a:chOff x="346" y="2352"/>
            <a:chExt cx="4211" cy="310"/>
          </a:xfrm>
        </p:grpSpPr>
        <p:sp>
          <p:nvSpPr>
            <p:cNvPr id="23562" name="Oval 10"/>
            <p:cNvSpPr>
              <a:spLocks noChangeArrowheads="1"/>
            </p:cNvSpPr>
            <p:nvPr/>
          </p:nvSpPr>
          <p:spPr bwMode="auto">
            <a:xfrm>
              <a:off x="346" y="2423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3563" name="Text Box 11"/>
            <p:cNvSpPr txBox="1">
              <a:spLocks noChangeArrowheads="1"/>
            </p:cNvSpPr>
            <p:nvPr/>
          </p:nvSpPr>
          <p:spPr bwMode="auto">
            <a:xfrm>
              <a:off x="624" y="2352"/>
              <a:ext cx="3933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Provide feedback to all those involved</a:t>
              </a:r>
              <a:endParaRPr lang="en-GB" sz="2600" dirty="0">
                <a:solidFill>
                  <a:srgbClr val="661961"/>
                </a:solidFill>
                <a:latin typeface="Arial" charset="0"/>
                <a:ea typeface="Arial"/>
              </a:endParaRPr>
            </a:p>
          </p:txBody>
        </p:sp>
      </p:grpSp>
      <p:grpSp>
        <p:nvGrpSpPr>
          <p:cNvPr id="23564" name="Group 12"/>
          <p:cNvGrpSpPr>
            <a:grpSpLocks/>
          </p:cNvGrpSpPr>
          <p:nvPr/>
        </p:nvGrpSpPr>
        <p:grpSpPr bwMode="auto">
          <a:xfrm>
            <a:off x="549275" y="4799856"/>
            <a:ext cx="7204075" cy="492125"/>
            <a:chOff x="346" y="2928"/>
            <a:chExt cx="4538" cy="310"/>
          </a:xfrm>
        </p:grpSpPr>
        <p:sp>
          <p:nvSpPr>
            <p:cNvPr id="23565" name="Oval 13"/>
            <p:cNvSpPr>
              <a:spLocks noChangeArrowheads="1"/>
            </p:cNvSpPr>
            <p:nvPr/>
          </p:nvSpPr>
          <p:spPr bwMode="auto">
            <a:xfrm>
              <a:off x="346" y="2999"/>
              <a:ext cx="139" cy="135"/>
            </a:xfrm>
            <a:prstGeom prst="ellipse">
              <a:avLst/>
            </a:prstGeom>
            <a:solidFill>
              <a:srgbClr val="799A39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600" dirty="0">
                <a:ea typeface="Arial"/>
              </a:endParaRPr>
            </a:p>
          </p:txBody>
        </p:sp>
        <p:sp>
          <p:nvSpPr>
            <p:cNvPr id="23566" name="Text Box 14"/>
            <p:cNvSpPr txBox="1">
              <a:spLocks noChangeArrowheads="1"/>
            </p:cNvSpPr>
            <p:nvPr/>
          </p:nvSpPr>
          <p:spPr bwMode="auto">
            <a:xfrm>
              <a:off x="624" y="2928"/>
              <a:ext cx="426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b="1" dirty="0">
                  <a:solidFill>
                    <a:srgbClr val="661961"/>
                  </a:solidFill>
                  <a:latin typeface="Arial" charset="0"/>
                  <a:ea typeface="Arial"/>
                </a:rPr>
                <a:t>Continue to make adjustments as needed</a:t>
              </a:r>
            </a:p>
          </p:txBody>
        </p:sp>
      </p:grp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693738" y="578978"/>
            <a:ext cx="32797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400" b="1" dirty="0" err="1">
                <a:solidFill>
                  <a:srgbClr val="4F0028"/>
                </a:solidFill>
                <a:latin typeface="Arial" charset="0"/>
                <a:ea typeface="Arial"/>
              </a:rPr>
              <a:t>tabilize</a:t>
            </a:r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</a:rPr>
              <a:t> change</a:t>
            </a:r>
            <a:endParaRPr lang="en-GB" dirty="0">
              <a:solidFill>
                <a:srgbClr val="4F0028"/>
              </a:solidFill>
              <a:ea typeface="Arial"/>
            </a:endParaRPr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312738" y="663115"/>
            <a:ext cx="457200" cy="457200"/>
          </a:xfrm>
          <a:prstGeom prst="ellipse">
            <a:avLst/>
          </a:prstGeom>
          <a:solidFill>
            <a:srgbClr val="799A3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Arial" charset="0"/>
                <a:ea typeface="Arial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6842139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8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8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8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DCD957E1-9FAA-4448-A771-42A9734F3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" name="Group 35">
            <a:extLst>
              <a:ext uri="{FF2B5EF4-FFF2-40B4-BE49-F238E27FC236}">
                <a16:creationId xmlns:a16="http://schemas.microsoft.com/office/drawing/2014/main" id="{7F785745-1FB3-9F40-8D93-B4500525E936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410900"/>
            <a:ext cx="6869113" cy="536575"/>
            <a:chOff x="384" y="986"/>
            <a:chExt cx="4327" cy="338"/>
          </a:xfrm>
        </p:grpSpPr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8150EEA1-F86C-F841-9D77-CDA5232333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986"/>
              <a:ext cx="4080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72777"/>
                      </a:gs>
                      <a:gs pos="50000">
                        <a:srgbClr val="FFF1A5"/>
                      </a:gs>
                      <a:gs pos="100000">
                        <a:srgbClr val="272777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GB" sz="2600" b="1" dirty="0" err="1">
                  <a:solidFill>
                    <a:srgbClr val="799A39"/>
                  </a:solidFill>
                  <a:latin typeface="Arial" charset="0"/>
                  <a:ea typeface="Arial"/>
                </a:rPr>
                <a:t>dentify</a:t>
              </a:r>
              <a:r>
                <a:rPr lang="en-GB" sz="2600" b="1" dirty="0">
                  <a:solidFill>
                    <a:srgbClr val="799A39"/>
                  </a:solidFill>
                  <a:latin typeface="Arial" charset="0"/>
                  <a:ea typeface="Arial"/>
                </a:rPr>
                <a:t> the IMPROVEMENT </a:t>
              </a:r>
            </a:p>
          </p:txBody>
        </p:sp>
        <p:sp>
          <p:nvSpPr>
            <p:cNvPr id="16" name="Oval 7">
              <a:extLst>
                <a:ext uri="{FF2B5EF4-FFF2-40B4-BE49-F238E27FC236}">
                  <a16:creationId xmlns:a16="http://schemas.microsoft.com/office/drawing/2014/main" id="{1829CFE0-4D2E-0B4A-A106-E8ACF8D57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036"/>
              <a:ext cx="288" cy="288"/>
            </a:xfrm>
            <a:prstGeom prst="ellipse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400" b="1" dirty="0">
                  <a:solidFill>
                    <a:schemeClr val="bg1"/>
                  </a:solidFill>
                  <a:latin typeface="Arial" charset="0"/>
                  <a:ea typeface="Arial"/>
                </a:rPr>
                <a:t>I</a:t>
              </a:r>
              <a:endParaRPr lang="en-US" b="1" dirty="0">
                <a:solidFill>
                  <a:schemeClr val="bg1"/>
                </a:solidFill>
                <a:latin typeface="Arial" charset="0"/>
                <a:ea typeface="Arial"/>
              </a:endParaRPr>
            </a:p>
          </p:txBody>
        </p:sp>
      </p:grpSp>
      <p:grpSp>
        <p:nvGrpSpPr>
          <p:cNvPr id="17" name="Group 36">
            <a:extLst>
              <a:ext uri="{FF2B5EF4-FFF2-40B4-BE49-F238E27FC236}">
                <a16:creationId xmlns:a16="http://schemas.microsoft.com/office/drawing/2014/main" id="{0305E1A7-8CDD-0A43-92B7-C5872A93B308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983988"/>
            <a:ext cx="7935913" cy="892175"/>
            <a:chOff x="384" y="1347"/>
            <a:chExt cx="4999" cy="562"/>
          </a:xfrm>
        </p:grpSpPr>
        <p:sp>
          <p:nvSpPr>
            <p:cNvPr id="18" name="Text Box 9">
              <a:extLst>
                <a:ext uri="{FF2B5EF4-FFF2-40B4-BE49-F238E27FC236}">
                  <a16:creationId xmlns:a16="http://schemas.microsoft.com/office/drawing/2014/main" id="{B77C0C61-EDDE-2B4F-95D1-369E9ED9C2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1347"/>
              <a:ext cx="4752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72777"/>
                      </a:gs>
                      <a:gs pos="50000">
                        <a:srgbClr val="FFF1A5"/>
                      </a:gs>
                      <a:gs pos="100000">
                        <a:srgbClr val="272777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600" b="1" dirty="0" err="1">
                  <a:solidFill>
                    <a:srgbClr val="799A39"/>
                  </a:solidFill>
                  <a:latin typeface="Arial" charset="0"/>
                  <a:ea typeface="Arial"/>
                </a:rPr>
                <a:t>ould</a:t>
              </a:r>
              <a:r>
                <a:rPr lang="en-GB" sz="2600" b="1" dirty="0">
                  <a:solidFill>
                    <a:srgbClr val="799A39"/>
                  </a:solidFill>
                  <a:latin typeface="Arial" charset="0"/>
                  <a:ea typeface="Arial"/>
                </a:rPr>
                <a:t> opinion to favour the improvement — and</a:t>
              </a:r>
              <a:br>
                <a:rPr lang="en-GB" sz="2600" b="1" dirty="0">
                  <a:solidFill>
                    <a:srgbClr val="799A39"/>
                  </a:solidFill>
                  <a:latin typeface="Arial" charset="0"/>
                  <a:ea typeface="Arial"/>
                </a:rPr>
              </a:br>
              <a:r>
                <a:rPr lang="en-GB" sz="2600" b="1" dirty="0">
                  <a:solidFill>
                    <a:srgbClr val="799A39"/>
                  </a:solidFill>
                  <a:latin typeface="Arial" charset="0"/>
                  <a:ea typeface="Arial"/>
                </a:rPr>
                <a:t>overcome barriers</a:t>
              </a:r>
              <a:r>
                <a:rPr lang="en-GB" sz="2600" dirty="0">
                  <a:solidFill>
                    <a:srgbClr val="799A39"/>
                  </a:solidFill>
                  <a:latin typeface="Arial" charset="0"/>
                  <a:ea typeface="Arial"/>
                </a:rPr>
                <a:t> </a:t>
              </a:r>
            </a:p>
          </p:txBody>
        </p:sp>
        <p:sp>
          <p:nvSpPr>
            <p:cNvPr id="19" name="Oval 10">
              <a:extLst>
                <a:ext uri="{FF2B5EF4-FFF2-40B4-BE49-F238E27FC236}">
                  <a16:creationId xmlns:a16="http://schemas.microsoft.com/office/drawing/2014/main" id="{5E7CB740-C080-6A42-9C0E-A9A25ACE3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372"/>
              <a:ext cx="288" cy="288"/>
            </a:xfrm>
            <a:prstGeom prst="ellipse">
              <a:avLst/>
            </a:prstGeom>
            <a:solidFill>
              <a:srgbClr val="6E935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400" b="1" dirty="0">
                  <a:solidFill>
                    <a:schemeClr val="bg1"/>
                  </a:solidFill>
                  <a:latin typeface="Arial" charset="0"/>
                  <a:ea typeface="Arial"/>
                </a:rPr>
                <a:t>M</a:t>
              </a:r>
            </a:p>
          </p:txBody>
        </p:sp>
      </p:grpSp>
      <p:grpSp>
        <p:nvGrpSpPr>
          <p:cNvPr id="20" name="Group 37">
            <a:extLst>
              <a:ext uri="{FF2B5EF4-FFF2-40B4-BE49-F238E27FC236}">
                <a16:creationId xmlns:a16="http://schemas.microsoft.com/office/drawing/2014/main" id="{EEC888B9-58D4-BA44-9BC5-958B3A302B1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814251"/>
            <a:ext cx="7881938" cy="542925"/>
            <a:chOff x="384" y="1870"/>
            <a:chExt cx="4965" cy="342"/>
          </a:xfrm>
        </p:grpSpPr>
        <p:sp>
          <p:nvSpPr>
            <p:cNvPr id="21" name="Text Box 12">
              <a:extLst>
                <a:ext uri="{FF2B5EF4-FFF2-40B4-BE49-F238E27FC236}">
                  <a16:creationId xmlns:a16="http://schemas.microsoft.com/office/drawing/2014/main" id="{5DC9F40C-D8B0-904C-95E7-2D990E78D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" y="1870"/>
              <a:ext cx="4699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72777"/>
                      </a:gs>
                      <a:gs pos="50000">
                        <a:srgbClr val="FFF1A5"/>
                      </a:gs>
                      <a:gs pos="100000">
                        <a:srgbClr val="272777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GB" sz="2600" b="1" dirty="0" err="1">
                  <a:solidFill>
                    <a:srgbClr val="799A39"/>
                  </a:solidFill>
                  <a:latin typeface="Arial" charset="0"/>
                  <a:ea typeface="Arial"/>
                </a:rPr>
                <a:t>repare</a:t>
              </a:r>
              <a:r>
                <a:rPr lang="en-GB" sz="2600" b="1" dirty="0">
                  <a:solidFill>
                    <a:srgbClr val="799A39"/>
                  </a:solidFill>
                  <a:latin typeface="Arial" charset="0"/>
                  <a:ea typeface="Arial"/>
                </a:rPr>
                <a:t> for a new way — strategies and tactics</a:t>
              </a:r>
              <a:endParaRPr lang="en-GB" sz="2600" dirty="0">
                <a:solidFill>
                  <a:srgbClr val="799A39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22" name="Oval 13">
              <a:extLst>
                <a:ext uri="{FF2B5EF4-FFF2-40B4-BE49-F238E27FC236}">
                  <a16:creationId xmlns:a16="http://schemas.microsoft.com/office/drawing/2014/main" id="{0E2FC9D9-218C-0F4F-9377-9009A758E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924"/>
              <a:ext cx="307" cy="288"/>
            </a:xfrm>
            <a:prstGeom prst="ellipse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400" b="1" dirty="0">
                  <a:solidFill>
                    <a:schemeClr val="bg1"/>
                  </a:solidFill>
                  <a:latin typeface="Arial" charset="0"/>
                  <a:ea typeface="Arial"/>
                </a:rPr>
                <a:t>P</a:t>
              </a:r>
            </a:p>
          </p:txBody>
        </p:sp>
      </p:grpSp>
      <p:grpSp>
        <p:nvGrpSpPr>
          <p:cNvPr id="23" name="Group 38">
            <a:extLst>
              <a:ext uri="{FF2B5EF4-FFF2-40B4-BE49-F238E27FC236}">
                <a16:creationId xmlns:a16="http://schemas.microsoft.com/office/drawing/2014/main" id="{3DA0D288-DE7F-1443-A2EB-DA381B0807D6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322253"/>
            <a:ext cx="6869113" cy="554038"/>
            <a:chOff x="384" y="2190"/>
            <a:chExt cx="4327" cy="349"/>
          </a:xfrm>
        </p:grpSpPr>
        <p:sp>
          <p:nvSpPr>
            <p:cNvPr id="24" name="Text Box 15">
              <a:extLst>
                <a:ext uri="{FF2B5EF4-FFF2-40B4-BE49-F238E27FC236}">
                  <a16:creationId xmlns:a16="http://schemas.microsoft.com/office/drawing/2014/main" id="{ADB4D964-5B0D-BE47-B253-3B9C0511B1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2190"/>
              <a:ext cx="4080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72777"/>
                      </a:gs>
                      <a:gs pos="50000">
                        <a:srgbClr val="FFF1A5"/>
                      </a:gs>
                      <a:gs pos="100000">
                        <a:srgbClr val="272777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GB" sz="2600" b="1" dirty="0" err="1">
                  <a:solidFill>
                    <a:srgbClr val="799A39"/>
                  </a:solidFill>
                  <a:latin typeface="Arial" charset="0"/>
                  <a:ea typeface="Arial"/>
                </a:rPr>
                <a:t>edesign</a:t>
              </a:r>
              <a:r>
                <a:rPr lang="en-GB" sz="2600" b="1" dirty="0">
                  <a:solidFill>
                    <a:srgbClr val="799A39"/>
                  </a:solidFill>
                  <a:latin typeface="Arial" charset="0"/>
                  <a:ea typeface="Arial"/>
                </a:rPr>
                <a:t> the way things work now</a:t>
              </a:r>
              <a:endParaRPr lang="en-GB" sz="2600" dirty="0">
                <a:solidFill>
                  <a:srgbClr val="799A39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25" name="Oval 16">
              <a:extLst>
                <a:ext uri="{FF2B5EF4-FFF2-40B4-BE49-F238E27FC236}">
                  <a16:creationId xmlns:a16="http://schemas.microsoft.com/office/drawing/2014/main" id="{09F76B80-E722-7342-8EFC-9B15ECCFD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251"/>
              <a:ext cx="288" cy="288"/>
            </a:xfrm>
            <a:prstGeom prst="ellipse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400" b="1" dirty="0">
                  <a:solidFill>
                    <a:schemeClr val="bg1"/>
                  </a:solidFill>
                  <a:latin typeface="Arial" charset="0"/>
                  <a:ea typeface="Arial"/>
                </a:rPr>
                <a:t>R</a:t>
              </a:r>
            </a:p>
          </p:txBody>
        </p:sp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26B88F58-2F88-B746-984B-5A72AE9B252A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842950"/>
            <a:ext cx="6869113" cy="558800"/>
            <a:chOff x="384" y="2518"/>
            <a:chExt cx="4327" cy="352"/>
          </a:xfrm>
        </p:grpSpPr>
        <p:sp>
          <p:nvSpPr>
            <p:cNvPr id="27" name="Text Box 18">
              <a:extLst>
                <a:ext uri="{FF2B5EF4-FFF2-40B4-BE49-F238E27FC236}">
                  <a16:creationId xmlns:a16="http://schemas.microsoft.com/office/drawing/2014/main" id="{FC3121C1-D08E-EF45-8E08-D0B88E339E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2518"/>
              <a:ext cx="4080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72777"/>
                      </a:gs>
                      <a:gs pos="50000">
                        <a:srgbClr val="FFF1A5"/>
                      </a:gs>
                      <a:gs pos="100000">
                        <a:srgbClr val="272777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GB" sz="2600" b="1" dirty="0" err="1">
                  <a:solidFill>
                    <a:srgbClr val="799A39"/>
                  </a:solidFill>
                  <a:latin typeface="Arial" charset="0"/>
                  <a:ea typeface="Arial"/>
                </a:rPr>
                <a:t>perate</a:t>
              </a:r>
              <a:r>
                <a:rPr lang="en-GB" sz="2600" b="1" dirty="0">
                  <a:solidFill>
                    <a:srgbClr val="799A39"/>
                  </a:solidFill>
                  <a:latin typeface="Arial" charset="0"/>
                  <a:ea typeface="Arial"/>
                </a:rPr>
                <a:t> the new way — on a pilot basis</a:t>
              </a:r>
              <a:endParaRPr lang="en-GB" sz="2600" dirty="0">
                <a:solidFill>
                  <a:srgbClr val="799A39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28" name="Oval 19">
              <a:extLst>
                <a:ext uri="{FF2B5EF4-FFF2-40B4-BE49-F238E27FC236}">
                  <a16:creationId xmlns:a16="http://schemas.microsoft.com/office/drawing/2014/main" id="{F5B3E5D7-FCBA-2E44-93BF-D0433D4FE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582"/>
              <a:ext cx="288" cy="288"/>
            </a:xfrm>
            <a:prstGeom prst="ellipse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400" b="1" dirty="0">
                  <a:solidFill>
                    <a:schemeClr val="bg1"/>
                  </a:solidFill>
                  <a:latin typeface="Arial" charset="0"/>
                  <a:ea typeface="Arial"/>
                </a:rPr>
                <a:t>O</a:t>
              </a:r>
            </a:p>
          </p:txBody>
        </p:sp>
      </p:grpSp>
      <p:grpSp>
        <p:nvGrpSpPr>
          <p:cNvPr id="29" name="Group 40">
            <a:extLst>
              <a:ext uri="{FF2B5EF4-FFF2-40B4-BE49-F238E27FC236}">
                <a16:creationId xmlns:a16="http://schemas.microsoft.com/office/drawing/2014/main" id="{75013629-8032-8843-9716-668FBB34D5C0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4376350"/>
            <a:ext cx="6869113" cy="555625"/>
            <a:chOff x="384" y="2854"/>
            <a:chExt cx="4327" cy="350"/>
          </a:xfrm>
        </p:grpSpPr>
        <p:sp>
          <p:nvSpPr>
            <p:cNvPr id="30" name="Text Box 21">
              <a:extLst>
                <a:ext uri="{FF2B5EF4-FFF2-40B4-BE49-F238E27FC236}">
                  <a16:creationId xmlns:a16="http://schemas.microsoft.com/office/drawing/2014/main" id="{8160F907-42B5-C94D-A2F0-865C6C359A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2854"/>
              <a:ext cx="4080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72777"/>
                      </a:gs>
                      <a:gs pos="50000">
                        <a:srgbClr val="FFF1A5"/>
                      </a:gs>
                      <a:gs pos="100000">
                        <a:srgbClr val="272777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GB" sz="2600" b="1" dirty="0" err="1">
                  <a:solidFill>
                    <a:srgbClr val="799A39"/>
                  </a:solidFill>
                  <a:latin typeface="Arial" charset="0"/>
                  <a:ea typeface="Arial"/>
                </a:rPr>
                <a:t>erify</a:t>
              </a:r>
              <a:r>
                <a:rPr lang="en-GB" sz="2600" b="1" dirty="0">
                  <a:solidFill>
                    <a:srgbClr val="799A39"/>
                  </a:solidFill>
                  <a:latin typeface="Arial" charset="0"/>
                  <a:ea typeface="Arial"/>
                </a:rPr>
                <a:t> that the new way works</a:t>
              </a:r>
            </a:p>
          </p:txBody>
        </p:sp>
        <p:sp>
          <p:nvSpPr>
            <p:cNvPr id="31" name="Oval 22">
              <a:extLst>
                <a:ext uri="{FF2B5EF4-FFF2-40B4-BE49-F238E27FC236}">
                  <a16:creationId xmlns:a16="http://schemas.microsoft.com/office/drawing/2014/main" id="{9A8A1EFB-9021-AF47-ACB3-978B81EEC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916"/>
              <a:ext cx="288" cy="288"/>
            </a:xfrm>
            <a:prstGeom prst="ellipse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400" b="1" dirty="0">
                  <a:solidFill>
                    <a:schemeClr val="bg1"/>
                  </a:solidFill>
                  <a:latin typeface="Arial" charset="0"/>
                  <a:ea typeface="Arial"/>
                </a:rPr>
                <a:t>V</a:t>
              </a:r>
            </a:p>
          </p:txBody>
        </p:sp>
      </p:grpSp>
      <p:grpSp>
        <p:nvGrpSpPr>
          <p:cNvPr id="32" name="Group 41">
            <a:extLst>
              <a:ext uri="{FF2B5EF4-FFF2-40B4-BE49-F238E27FC236}">
                <a16:creationId xmlns:a16="http://schemas.microsoft.com/office/drawing/2014/main" id="{09AC40A3-43B0-5142-94CB-95C1A57B3EE5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4928800"/>
            <a:ext cx="7466013" cy="536575"/>
            <a:chOff x="384" y="3202"/>
            <a:chExt cx="4703" cy="338"/>
          </a:xfrm>
        </p:grpSpPr>
        <p:sp>
          <p:nvSpPr>
            <p:cNvPr id="33" name="Text Box 24">
              <a:extLst>
                <a:ext uri="{FF2B5EF4-FFF2-40B4-BE49-F238E27FC236}">
                  <a16:creationId xmlns:a16="http://schemas.microsoft.com/office/drawing/2014/main" id="{405866C8-9ABD-EB4E-B83A-369507D36D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3202"/>
              <a:ext cx="445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72777"/>
                      </a:gs>
                      <a:gs pos="50000">
                        <a:srgbClr val="FFF1A5"/>
                      </a:gs>
                      <a:gs pos="100000">
                        <a:srgbClr val="272777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GB" sz="2600" b="1" dirty="0" err="1">
                  <a:solidFill>
                    <a:srgbClr val="799A39"/>
                  </a:solidFill>
                  <a:latin typeface="Arial" charset="0"/>
                  <a:ea typeface="Arial"/>
                </a:rPr>
                <a:t>liminate</a:t>
              </a:r>
              <a:r>
                <a:rPr lang="en-GB" sz="2600" b="1" dirty="0">
                  <a:solidFill>
                    <a:srgbClr val="799A39"/>
                  </a:solidFill>
                  <a:latin typeface="Arial" charset="0"/>
                  <a:ea typeface="Arial"/>
                </a:rPr>
                <a:t> unwanted variation in the new way</a:t>
              </a:r>
              <a:endParaRPr lang="en-GB" sz="2600" dirty="0">
                <a:solidFill>
                  <a:srgbClr val="799A39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34" name="Oval 25">
              <a:extLst>
                <a:ext uri="{FF2B5EF4-FFF2-40B4-BE49-F238E27FC236}">
                  <a16:creationId xmlns:a16="http://schemas.microsoft.com/office/drawing/2014/main" id="{C5D0EF7B-5F60-4444-A7EF-57955FF36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3252"/>
              <a:ext cx="288" cy="288"/>
            </a:xfrm>
            <a:prstGeom prst="ellipse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400" b="1" dirty="0">
                  <a:solidFill>
                    <a:schemeClr val="bg1"/>
                  </a:solidFill>
                  <a:latin typeface="Arial" charset="0"/>
                  <a:ea typeface="Arial"/>
                </a:rPr>
                <a:t>E</a:t>
              </a:r>
            </a:p>
          </p:txBody>
        </p:sp>
      </p:grpSp>
      <p:grpSp>
        <p:nvGrpSpPr>
          <p:cNvPr id="35" name="Group 42">
            <a:extLst>
              <a:ext uri="{FF2B5EF4-FFF2-40B4-BE49-F238E27FC236}">
                <a16:creationId xmlns:a16="http://schemas.microsoft.com/office/drawing/2014/main" id="{C7618701-EF8B-984E-9BBF-1EFC7BCCD691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5465375"/>
            <a:ext cx="6869113" cy="546100"/>
            <a:chOff x="384" y="3540"/>
            <a:chExt cx="4327" cy="344"/>
          </a:xfrm>
        </p:grpSpPr>
        <p:sp>
          <p:nvSpPr>
            <p:cNvPr id="36" name="Text Box 27">
              <a:extLst>
                <a:ext uri="{FF2B5EF4-FFF2-40B4-BE49-F238E27FC236}">
                  <a16:creationId xmlns:a16="http://schemas.microsoft.com/office/drawing/2014/main" id="{6C4FCE4D-824A-EB42-ADE9-4DDF77DCB3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3540"/>
              <a:ext cx="4080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272777"/>
                      </a:gs>
                      <a:gs pos="50000">
                        <a:srgbClr val="FFF1A5"/>
                      </a:gs>
                      <a:gs pos="100000">
                        <a:srgbClr val="272777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GB" sz="2600" b="1" dirty="0" err="1">
                  <a:solidFill>
                    <a:srgbClr val="799A39"/>
                  </a:solidFill>
                  <a:latin typeface="Arial" charset="0"/>
                  <a:ea typeface="Arial"/>
                </a:rPr>
                <a:t>tabilize</a:t>
              </a:r>
              <a:r>
                <a:rPr lang="en-GB" sz="2600" b="1" dirty="0">
                  <a:solidFill>
                    <a:srgbClr val="799A39"/>
                  </a:solidFill>
                  <a:latin typeface="Arial" charset="0"/>
                  <a:ea typeface="Arial"/>
                </a:rPr>
                <a:t> the new way</a:t>
              </a:r>
              <a:endParaRPr lang="en-GB" sz="2600" dirty="0">
                <a:solidFill>
                  <a:srgbClr val="799A39"/>
                </a:solidFill>
                <a:latin typeface="Arial" charset="0"/>
                <a:ea typeface="Arial"/>
              </a:endParaRPr>
            </a:p>
          </p:txBody>
        </p:sp>
        <p:sp>
          <p:nvSpPr>
            <p:cNvPr id="37" name="Oval 28">
              <a:extLst>
                <a:ext uri="{FF2B5EF4-FFF2-40B4-BE49-F238E27FC236}">
                  <a16:creationId xmlns:a16="http://schemas.microsoft.com/office/drawing/2014/main" id="{5587D888-0C80-5640-8CF4-92E61AD8F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3596"/>
              <a:ext cx="288" cy="288"/>
            </a:xfrm>
            <a:prstGeom prst="ellipse">
              <a:avLst/>
            </a:prstGeom>
            <a:solidFill>
              <a:srgbClr val="799A3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400" b="1" dirty="0">
                  <a:solidFill>
                    <a:schemeClr val="bg1"/>
                  </a:solidFill>
                  <a:latin typeface="Arial" charset="0"/>
                  <a:ea typeface="Arial"/>
                </a:rPr>
                <a:t>S</a:t>
              </a:r>
            </a:p>
          </p:txBody>
        </p:sp>
      </p:grpSp>
      <p:sp>
        <p:nvSpPr>
          <p:cNvPr id="38" name="Text Box 32">
            <a:extLst>
              <a:ext uri="{FF2B5EF4-FFF2-40B4-BE49-F238E27FC236}">
                <a16:creationId xmlns:a16="http://schemas.microsoft.com/office/drawing/2014/main" id="{C0BA27A5-FFD0-924F-A39D-3E1CBF98B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25" y="546372"/>
            <a:ext cx="590310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</a:rPr>
              <a:t>I–M–P–R–O–V–E–S model</a:t>
            </a:r>
          </a:p>
        </p:txBody>
      </p:sp>
    </p:spTree>
    <p:extLst>
      <p:ext uri="{BB962C8B-B14F-4D97-AF65-F5344CB8AC3E}">
        <p14:creationId xmlns:p14="http://schemas.microsoft.com/office/powerpoint/2010/main" val="208447288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CD7FBC-254D-A948-9BAB-8845645C5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8E8D3D45-3AD2-8047-8117-D1FCD8806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0" y="2078813"/>
            <a:ext cx="9144000" cy="254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4F002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GB" sz="3500" b="1" dirty="0">
                <a:solidFill>
                  <a:schemeClr val="bg1"/>
                </a:solidFill>
                <a:latin typeface="Frutiger 55 Roman" pitchFamily="2" charset="0"/>
              </a:rPr>
              <a:t>Nancy Dixon</a:t>
            </a:r>
          </a:p>
          <a:p>
            <a:pPr algn="ctr">
              <a:lnSpc>
                <a:spcPct val="200000"/>
              </a:lnSpc>
            </a:pPr>
            <a:r>
              <a:rPr lang="en-GB" b="1" dirty="0" err="1">
                <a:solidFill>
                  <a:schemeClr val="bg1"/>
                </a:solidFill>
                <a:latin typeface="Frutiger 55 Roman" pitchFamily="2" charset="0"/>
              </a:rPr>
              <a:t>Nancy.Dixon@hqq.co.uk</a:t>
            </a:r>
            <a:endParaRPr lang="en-GB" b="1" dirty="0">
              <a:solidFill>
                <a:schemeClr val="bg1"/>
              </a:solidFill>
              <a:latin typeface="Frutiger 55 Roman" pitchFamily="2" charset="0"/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Frutiger 55 Roman" pitchFamily="2" charset="0"/>
              </a:rPr>
              <a:t>www.hqq.co.uk</a:t>
            </a:r>
            <a:r>
              <a:rPr lang="en-GB" b="1" dirty="0">
                <a:solidFill>
                  <a:schemeClr val="bg1"/>
                </a:solidFill>
                <a:latin typeface="Frutiger 55 Roman" pitchFamily="2" charset="0"/>
              </a:rPr>
              <a:t> 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F89910BC-2952-3649-9D54-FA165DCE8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052" y="4683224"/>
            <a:ext cx="15071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  <a:latin typeface="Frutiger 55 Roman" pitchFamily="2" charset="0"/>
              </a:rPr>
              <a:t>@</a:t>
            </a:r>
            <a:r>
              <a:rPr lang="en-GB" b="1" dirty="0" err="1">
                <a:solidFill>
                  <a:srgbClr val="FFFFFF"/>
                </a:solidFill>
                <a:latin typeface="Frutiger 55 Roman" pitchFamily="2" charset="0"/>
              </a:rPr>
              <a:t>hqq_uk</a:t>
            </a:r>
            <a:endParaRPr lang="en-GB" b="1" dirty="0">
              <a:solidFill>
                <a:srgbClr val="FFFFFF"/>
              </a:solidFill>
              <a:latin typeface="Frutiger 55 Roman" pitchFamily="2" charset="0"/>
            </a:endParaRPr>
          </a:p>
        </p:txBody>
      </p:sp>
      <p:pic>
        <p:nvPicPr>
          <p:cNvPr id="8" name="Picture 7" descr="Twitter-logo white.eps">
            <a:extLst>
              <a:ext uri="{FF2B5EF4-FFF2-40B4-BE49-F238E27FC236}">
                <a16:creationId xmlns:a16="http://schemas.microsoft.com/office/drawing/2014/main" id="{1A1B97C8-2B96-1345-BFF9-FF6E9C392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49" y="4683224"/>
            <a:ext cx="471025" cy="3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3714"/>
      </p:ext>
    </p:extLst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F9C72-0737-0340-88FA-ADF909862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2" name="Group 5">
            <a:extLst>
              <a:ext uri="{FF2B5EF4-FFF2-40B4-BE49-F238E27FC236}">
                <a16:creationId xmlns:a16="http://schemas.microsoft.com/office/drawing/2014/main" id="{63783931-B30D-B140-9BA7-7759B8A7D14B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848728"/>
            <a:ext cx="8591550" cy="1066800"/>
            <a:chOff x="204" y="1104"/>
            <a:chExt cx="5412" cy="672"/>
          </a:xfrm>
        </p:grpSpPr>
        <p:sp>
          <p:nvSpPr>
            <p:cNvPr id="23" name="Rectangle 6">
              <a:extLst>
                <a:ext uri="{FF2B5EF4-FFF2-40B4-BE49-F238E27FC236}">
                  <a16:creationId xmlns:a16="http://schemas.microsoft.com/office/drawing/2014/main" id="{76E4A5F9-0681-184E-8A0A-F13041634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1104"/>
              <a:ext cx="5397" cy="672"/>
            </a:xfrm>
            <a:prstGeom prst="rect">
              <a:avLst/>
            </a:prstGeom>
            <a:solidFill>
              <a:srgbClr val="3874BD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24" name="Rectangle 7">
              <a:extLst>
                <a:ext uri="{FF2B5EF4-FFF2-40B4-BE49-F238E27FC236}">
                  <a16:creationId xmlns:a16="http://schemas.microsoft.com/office/drawing/2014/main" id="{42D10DE6-BF7A-7E4B-8A6D-0A5197C4A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170"/>
              <a:ext cx="537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The change intervention itself didn’t really work — </a:t>
              </a:r>
            </a:p>
            <a:p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something else caused the improvement</a:t>
              </a:r>
            </a:p>
          </p:txBody>
        </p:sp>
      </p:grpSp>
      <p:grpSp>
        <p:nvGrpSpPr>
          <p:cNvPr id="25" name="Group 8">
            <a:extLst>
              <a:ext uri="{FF2B5EF4-FFF2-40B4-BE49-F238E27FC236}">
                <a16:creationId xmlns:a16="http://schemas.microsoft.com/office/drawing/2014/main" id="{4C7F8634-0209-1046-977E-AA63773472A0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3915530"/>
            <a:ext cx="8567738" cy="1065213"/>
            <a:chOff x="204" y="1776"/>
            <a:chExt cx="5397" cy="671"/>
          </a:xfrm>
        </p:grpSpPr>
        <p:sp>
          <p:nvSpPr>
            <p:cNvPr id="26" name="Rectangle 9">
              <a:extLst>
                <a:ext uri="{FF2B5EF4-FFF2-40B4-BE49-F238E27FC236}">
                  <a16:creationId xmlns:a16="http://schemas.microsoft.com/office/drawing/2014/main" id="{C124EFF0-7046-864E-B0FD-31EF92811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1776"/>
              <a:ext cx="5397" cy="671"/>
            </a:xfrm>
            <a:prstGeom prst="rect">
              <a:avLst/>
            </a:prstGeom>
            <a:solidFill>
              <a:srgbClr val="59877A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27" name="Rectangle 10">
              <a:extLst>
                <a:ext uri="{FF2B5EF4-FFF2-40B4-BE49-F238E27FC236}">
                  <a16:creationId xmlns:a16="http://schemas.microsoft.com/office/drawing/2014/main" id="{AE1A775F-29A4-614A-8A71-6FB94330F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824"/>
              <a:ext cx="532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The change intervention is </a:t>
              </a:r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changed from one setting to </a:t>
              </a:r>
            </a:p>
            <a:p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another</a:t>
              </a:r>
            </a:p>
          </p:txBody>
        </p:sp>
      </p:grpSp>
      <p:grpSp>
        <p:nvGrpSpPr>
          <p:cNvPr id="28" name="Group 11">
            <a:extLst>
              <a:ext uri="{FF2B5EF4-FFF2-40B4-BE49-F238E27FC236}">
                <a16:creationId xmlns:a16="http://schemas.microsoft.com/office/drawing/2014/main" id="{C6E8E5FA-2713-B648-80B7-624D73496055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4984707"/>
            <a:ext cx="8591550" cy="687388"/>
            <a:chOff x="204" y="2208"/>
            <a:chExt cx="5412" cy="433"/>
          </a:xfrm>
        </p:grpSpPr>
        <p:sp>
          <p:nvSpPr>
            <p:cNvPr id="29" name="Rectangle 12">
              <a:extLst>
                <a:ext uri="{FF2B5EF4-FFF2-40B4-BE49-F238E27FC236}">
                  <a16:creationId xmlns:a16="http://schemas.microsoft.com/office/drawing/2014/main" id="{FF160747-7AE9-4149-8F39-385B8DC90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2208"/>
              <a:ext cx="5397" cy="433"/>
            </a:xfrm>
            <a:prstGeom prst="rect">
              <a:avLst/>
            </a:prstGeom>
            <a:solidFill>
              <a:srgbClr val="799A3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/>
                </a:solidFill>
                <a:ea typeface="Arial"/>
              </a:endParaRPr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3CD7839-16F7-A54B-BAD9-76FBAAEE9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274"/>
              <a:ext cx="537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The </a:t>
              </a:r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/>
                  <a:cs typeface="Arial"/>
                </a:rPr>
                <a:t>context</a:t>
              </a:r>
              <a:r>
                <a:rPr lang="en-GB" b="1" dirty="0">
                  <a:solidFill>
                    <a:srgbClr val="FFEEBB"/>
                  </a:solidFill>
                  <a:latin typeface="Arial" charset="0"/>
                  <a:ea typeface="Arial"/>
                  <a:cs typeface="Arial"/>
                </a:rPr>
                <a:t> affects the impact of change</a:t>
              </a:r>
            </a:p>
          </p:txBody>
        </p:sp>
      </p:grpSp>
      <p:sp>
        <p:nvSpPr>
          <p:cNvPr id="19" name="Text Box 4">
            <a:extLst>
              <a:ext uri="{FF2B5EF4-FFF2-40B4-BE49-F238E27FC236}">
                <a16:creationId xmlns:a16="http://schemas.microsoft.com/office/drawing/2014/main" id="{072C73B5-6739-B247-9198-AADF89A88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6135"/>
            <a:ext cx="89154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4F002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  <a:cs typeface="Arial"/>
              </a:rPr>
              <a:t>The even bigger challenges</a:t>
            </a:r>
            <a:r>
              <a:rPr lang="en-GB" sz="3400" b="1" dirty="0">
                <a:solidFill>
                  <a:srgbClr val="1A1FAE"/>
                </a:solidFill>
                <a:latin typeface="Arial" charset="0"/>
                <a:ea typeface="Arial"/>
                <a:cs typeface="Arial"/>
              </a:rPr>
              <a:t> </a:t>
            </a:r>
            <a:r>
              <a:rPr lang="en-GB" sz="3400" b="1" dirty="0">
                <a:solidFill>
                  <a:srgbClr val="6E9352"/>
                </a:solidFill>
                <a:latin typeface="Arial" charset="0"/>
                <a:ea typeface="Arial"/>
                <a:cs typeface="Arial"/>
              </a:rPr>
              <a:t>in sustaining change over time</a:t>
            </a: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1CE5AD26-DB32-8049-9608-4463F9732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79892"/>
            <a:ext cx="8686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1151C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2600" b="1" dirty="0">
                <a:solidFill>
                  <a:srgbClr val="6E9352"/>
                </a:solidFill>
                <a:latin typeface="Arial" charset="0"/>
                <a:ea typeface="Arial"/>
                <a:cs typeface="Arial"/>
              </a:rPr>
              <a:t>What can happen —</a:t>
            </a:r>
          </a:p>
        </p:txBody>
      </p:sp>
    </p:spTree>
    <p:extLst>
      <p:ext uri="{BB962C8B-B14F-4D97-AF65-F5344CB8AC3E}">
        <p14:creationId xmlns:p14="http://schemas.microsoft.com/office/powerpoint/2010/main" val="315228259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F9C72-0737-0340-88FA-ADF909862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A33AAC-8C1E-8447-9926-88302537E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876" y="548680"/>
            <a:ext cx="4775200" cy="5181600"/>
          </a:xfrm>
          <a:prstGeom prst="rect">
            <a:avLst/>
          </a:prstGeom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3241C38F-B1B0-B547-94AF-CBE763112CEA}"/>
              </a:ext>
            </a:extLst>
          </p:cNvPr>
          <p:cNvSpPr txBox="1">
            <a:spLocks noChangeArrowheads="1"/>
          </p:cNvSpPr>
          <p:nvPr/>
        </p:nvSpPr>
        <p:spPr bwMode="auto">
          <a:xfrm rot="21115238">
            <a:off x="5058142" y="1969452"/>
            <a:ext cx="1765399" cy="63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500" b="1" dirty="0">
                <a:solidFill>
                  <a:schemeClr val="accent6"/>
                </a:solidFill>
                <a:latin typeface="Bradley Hand" pitchFamily="2" charset="77"/>
                <a:ea typeface="Ayuthaya" pitchFamily="2" charset="-34"/>
                <a:cs typeface="Ayuthaya" pitchFamily="2" charset="-34"/>
              </a:rPr>
              <a:t>Change</a:t>
            </a:r>
            <a:endParaRPr lang="en-GB" sz="3500" dirty="0">
              <a:solidFill>
                <a:schemeClr val="accent6"/>
              </a:solidFill>
              <a:latin typeface="Bradley Hand" pitchFamily="2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37" name="Rectangle 5">
            <a:extLst>
              <a:ext uri="{FF2B5EF4-FFF2-40B4-BE49-F238E27FC236}">
                <a16:creationId xmlns:a16="http://schemas.microsoft.com/office/drawing/2014/main" id="{44D888DE-691B-6044-B4B9-EBDC90D18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4326" y="1268760"/>
            <a:ext cx="2356395" cy="2362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00183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F9C72-0737-0340-88FA-ADF909862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7413C2-71FE-1D4B-8FFA-5673A805C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281" y="1584216"/>
            <a:ext cx="6286500" cy="4635500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23B645C6-8C7F-C349-8C9B-856CE65C3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49" y="583756"/>
            <a:ext cx="8707363" cy="105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139" b="1" dirty="0">
                <a:solidFill>
                  <a:srgbClr val="4F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thinking about implementing change in clinical settings</a:t>
            </a:r>
            <a:endParaRPr lang="en-GB" sz="3139" dirty="0">
              <a:solidFill>
                <a:srgbClr val="FFEE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F94A3B2-97C9-6341-8A46-EE27CB96C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036" y="2912281"/>
            <a:ext cx="22170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FEB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algn="ctr"/>
            <a:r>
              <a:rPr lang="en-GB" sz="2000" b="1" dirty="0">
                <a:solidFill>
                  <a:srgbClr val="FFEB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GB" sz="2000" dirty="0">
              <a:solidFill>
                <a:srgbClr val="FFEB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250795F-941C-914A-9F7B-B58BBDC1A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726" y="2337824"/>
            <a:ext cx="17281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FEB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Complexity</a:t>
            </a:r>
          </a:p>
          <a:p>
            <a:pPr algn="ctr"/>
            <a:r>
              <a:rPr lang="en-GB" sz="2000" b="1" dirty="0">
                <a:solidFill>
                  <a:srgbClr val="FFEB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GB" sz="2000" dirty="0">
              <a:solidFill>
                <a:srgbClr val="FFEB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6B99CAC9-E59A-9149-9995-FD9AE956A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1886" y="2885088"/>
            <a:ext cx="172819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100" b="1" dirty="0">
                <a:solidFill>
                  <a:srgbClr val="FFEB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  <a:p>
            <a:pPr algn="ctr"/>
            <a:r>
              <a:rPr lang="en-GB" sz="2100" b="1" dirty="0">
                <a:solidFill>
                  <a:srgbClr val="FFEB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GB" sz="2100" dirty="0">
              <a:solidFill>
                <a:srgbClr val="FFEB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4E1D38D2-C7ED-CE41-9348-81A75E3D7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050" y="5151742"/>
            <a:ext cx="34051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38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in clinical settings</a:t>
            </a:r>
            <a:endParaRPr lang="en-GB" sz="2000" dirty="0">
              <a:solidFill>
                <a:srgbClr val="38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762B703-0CF6-C449-84EF-EC0716FAF630}"/>
              </a:ext>
            </a:extLst>
          </p:cNvPr>
          <p:cNvSpPr/>
          <p:nvPr/>
        </p:nvSpPr>
        <p:spPr bwMode="auto">
          <a:xfrm>
            <a:off x="2905433" y="5040072"/>
            <a:ext cx="3333134" cy="77707"/>
          </a:xfrm>
          <a:custGeom>
            <a:avLst/>
            <a:gdLst>
              <a:gd name="connsiteX0" fmla="*/ 0 w 3463159"/>
              <a:gd name="connsiteY0" fmla="*/ 42042 h 126125"/>
              <a:gd name="connsiteX1" fmla="*/ 57807 w 3463159"/>
              <a:gd name="connsiteY1" fmla="*/ 15766 h 126125"/>
              <a:gd name="connsiteX2" fmla="*/ 152400 w 3463159"/>
              <a:gd name="connsiteY2" fmla="*/ 0 h 126125"/>
              <a:gd name="connsiteX3" fmla="*/ 199697 w 3463159"/>
              <a:gd name="connsiteY3" fmla="*/ 10511 h 126125"/>
              <a:gd name="connsiteX4" fmla="*/ 236483 w 3463159"/>
              <a:gd name="connsiteY4" fmla="*/ 21021 h 126125"/>
              <a:gd name="connsiteX5" fmla="*/ 252248 w 3463159"/>
              <a:gd name="connsiteY5" fmla="*/ 31532 h 126125"/>
              <a:gd name="connsiteX6" fmla="*/ 289034 w 3463159"/>
              <a:gd name="connsiteY6" fmla="*/ 42042 h 126125"/>
              <a:gd name="connsiteX7" fmla="*/ 388883 w 3463159"/>
              <a:gd name="connsiteY7" fmla="*/ 31532 h 126125"/>
              <a:gd name="connsiteX8" fmla="*/ 420414 w 3463159"/>
              <a:gd name="connsiteY8" fmla="*/ 21021 h 126125"/>
              <a:gd name="connsiteX9" fmla="*/ 436179 w 3463159"/>
              <a:gd name="connsiteY9" fmla="*/ 15766 h 126125"/>
              <a:gd name="connsiteX10" fmla="*/ 504497 w 3463159"/>
              <a:gd name="connsiteY10" fmla="*/ 26276 h 126125"/>
              <a:gd name="connsiteX11" fmla="*/ 551793 w 3463159"/>
              <a:gd name="connsiteY11" fmla="*/ 52552 h 126125"/>
              <a:gd name="connsiteX12" fmla="*/ 562303 w 3463159"/>
              <a:gd name="connsiteY12" fmla="*/ 63063 h 126125"/>
              <a:gd name="connsiteX13" fmla="*/ 625365 w 3463159"/>
              <a:gd name="connsiteY13" fmla="*/ 73573 h 126125"/>
              <a:gd name="connsiteX14" fmla="*/ 662152 w 3463159"/>
              <a:gd name="connsiteY14" fmla="*/ 68318 h 126125"/>
              <a:gd name="connsiteX15" fmla="*/ 677917 w 3463159"/>
              <a:gd name="connsiteY15" fmla="*/ 63063 h 126125"/>
              <a:gd name="connsiteX16" fmla="*/ 709448 w 3463159"/>
              <a:gd name="connsiteY16" fmla="*/ 73573 h 126125"/>
              <a:gd name="connsiteX17" fmla="*/ 725214 w 3463159"/>
              <a:gd name="connsiteY17" fmla="*/ 78828 h 126125"/>
              <a:gd name="connsiteX18" fmla="*/ 756745 w 3463159"/>
              <a:gd name="connsiteY18" fmla="*/ 94594 h 126125"/>
              <a:gd name="connsiteX19" fmla="*/ 840828 w 3463159"/>
              <a:gd name="connsiteY19" fmla="*/ 78828 h 126125"/>
              <a:gd name="connsiteX20" fmla="*/ 856593 w 3463159"/>
              <a:gd name="connsiteY20" fmla="*/ 73573 h 126125"/>
              <a:gd name="connsiteX21" fmla="*/ 888124 w 3463159"/>
              <a:gd name="connsiteY21" fmla="*/ 68318 h 126125"/>
              <a:gd name="connsiteX22" fmla="*/ 1003738 w 3463159"/>
              <a:gd name="connsiteY22" fmla="*/ 78828 h 126125"/>
              <a:gd name="connsiteX23" fmla="*/ 1030014 w 3463159"/>
              <a:gd name="connsiteY23" fmla="*/ 84083 h 126125"/>
              <a:gd name="connsiteX24" fmla="*/ 1061545 w 3463159"/>
              <a:gd name="connsiteY24" fmla="*/ 94594 h 126125"/>
              <a:gd name="connsiteX25" fmla="*/ 1140372 w 3463159"/>
              <a:gd name="connsiteY25" fmla="*/ 105104 h 126125"/>
              <a:gd name="connsiteX26" fmla="*/ 1203434 w 3463159"/>
              <a:gd name="connsiteY26" fmla="*/ 99849 h 126125"/>
              <a:gd name="connsiteX27" fmla="*/ 1229710 w 3463159"/>
              <a:gd name="connsiteY27" fmla="*/ 89338 h 126125"/>
              <a:gd name="connsiteX28" fmla="*/ 1245476 w 3463159"/>
              <a:gd name="connsiteY28" fmla="*/ 84083 h 126125"/>
              <a:gd name="connsiteX29" fmla="*/ 1271752 w 3463159"/>
              <a:gd name="connsiteY29" fmla="*/ 68318 h 126125"/>
              <a:gd name="connsiteX30" fmla="*/ 1292772 w 3463159"/>
              <a:gd name="connsiteY30" fmla="*/ 63063 h 126125"/>
              <a:gd name="connsiteX31" fmla="*/ 1324303 w 3463159"/>
              <a:gd name="connsiteY31" fmla="*/ 47297 h 126125"/>
              <a:gd name="connsiteX32" fmla="*/ 1366345 w 3463159"/>
              <a:gd name="connsiteY32" fmla="*/ 36787 h 126125"/>
              <a:gd name="connsiteX33" fmla="*/ 1434662 w 3463159"/>
              <a:gd name="connsiteY33" fmla="*/ 42042 h 126125"/>
              <a:gd name="connsiteX34" fmla="*/ 1460938 w 3463159"/>
              <a:gd name="connsiteY34" fmla="*/ 47297 h 126125"/>
              <a:gd name="connsiteX35" fmla="*/ 1497724 w 3463159"/>
              <a:gd name="connsiteY35" fmla="*/ 57807 h 126125"/>
              <a:gd name="connsiteX36" fmla="*/ 1513490 w 3463159"/>
              <a:gd name="connsiteY36" fmla="*/ 68318 h 126125"/>
              <a:gd name="connsiteX37" fmla="*/ 1545021 w 3463159"/>
              <a:gd name="connsiteY37" fmla="*/ 78828 h 126125"/>
              <a:gd name="connsiteX38" fmla="*/ 1576552 w 3463159"/>
              <a:gd name="connsiteY38" fmla="*/ 89338 h 126125"/>
              <a:gd name="connsiteX39" fmla="*/ 1597572 w 3463159"/>
              <a:gd name="connsiteY39" fmla="*/ 94594 h 126125"/>
              <a:gd name="connsiteX40" fmla="*/ 1676400 w 3463159"/>
              <a:gd name="connsiteY40" fmla="*/ 84083 h 126125"/>
              <a:gd name="connsiteX41" fmla="*/ 1707931 w 3463159"/>
              <a:gd name="connsiteY41" fmla="*/ 73573 h 126125"/>
              <a:gd name="connsiteX42" fmla="*/ 1723697 w 3463159"/>
              <a:gd name="connsiteY42" fmla="*/ 68318 h 126125"/>
              <a:gd name="connsiteX43" fmla="*/ 1739462 w 3463159"/>
              <a:gd name="connsiteY43" fmla="*/ 57807 h 126125"/>
              <a:gd name="connsiteX44" fmla="*/ 1828800 w 3463159"/>
              <a:gd name="connsiteY44" fmla="*/ 68318 h 126125"/>
              <a:gd name="connsiteX45" fmla="*/ 1855076 w 3463159"/>
              <a:gd name="connsiteY45" fmla="*/ 73573 h 126125"/>
              <a:gd name="connsiteX46" fmla="*/ 1876097 w 3463159"/>
              <a:gd name="connsiteY46" fmla="*/ 78828 h 126125"/>
              <a:gd name="connsiteX47" fmla="*/ 1907628 w 3463159"/>
              <a:gd name="connsiteY47" fmla="*/ 89338 h 126125"/>
              <a:gd name="connsiteX48" fmla="*/ 1933903 w 3463159"/>
              <a:gd name="connsiteY48" fmla="*/ 105104 h 126125"/>
              <a:gd name="connsiteX49" fmla="*/ 1949669 w 3463159"/>
              <a:gd name="connsiteY49" fmla="*/ 115614 h 126125"/>
              <a:gd name="connsiteX50" fmla="*/ 1991710 w 3463159"/>
              <a:gd name="connsiteY50" fmla="*/ 126125 h 126125"/>
              <a:gd name="connsiteX51" fmla="*/ 2060028 w 3463159"/>
              <a:gd name="connsiteY51" fmla="*/ 115614 h 126125"/>
              <a:gd name="connsiteX52" fmla="*/ 2075793 w 3463159"/>
              <a:gd name="connsiteY52" fmla="*/ 110359 h 126125"/>
              <a:gd name="connsiteX53" fmla="*/ 2091559 w 3463159"/>
              <a:gd name="connsiteY53" fmla="*/ 99849 h 126125"/>
              <a:gd name="connsiteX54" fmla="*/ 2102069 w 3463159"/>
              <a:gd name="connsiteY54" fmla="*/ 89338 h 126125"/>
              <a:gd name="connsiteX55" fmla="*/ 2133600 w 3463159"/>
              <a:gd name="connsiteY55" fmla="*/ 78828 h 126125"/>
              <a:gd name="connsiteX56" fmla="*/ 2149365 w 3463159"/>
              <a:gd name="connsiteY56" fmla="*/ 73573 h 126125"/>
              <a:gd name="connsiteX57" fmla="*/ 2296510 w 3463159"/>
              <a:gd name="connsiteY57" fmla="*/ 78828 h 126125"/>
              <a:gd name="connsiteX58" fmla="*/ 2343807 w 3463159"/>
              <a:gd name="connsiteY58" fmla="*/ 89338 h 126125"/>
              <a:gd name="connsiteX59" fmla="*/ 2364828 w 3463159"/>
              <a:gd name="connsiteY59" fmla="*/ 94594 h 126125"/>
              <a:gd name="connsiteX60" fmla="*/ 2401614 w 3463159"/>
              <a:gd name="connsiteY60" fmla="*/ 110359 h 126125"/>
              <a:gd name="connsiteX61" fmla="*/ 2433145 w 3463159"/>
              <a:gd name="connsiteY61" fmla="*/ 120869 h 126125"/>
              <a:gd name="connsiteX62" fmla="*/ 2554014 w 3463159"/>
              <a:gd name="connsiteY62" fmla="*/ 115614 h 126125"/>
              <a:gd name="connsiteX63" fmla="*/ 2580290 w 3463159"/>
              <a:gd name="connsiteY63" fmla="*/ 99849 h 126125"/>
              <a:gd name="connsiteX64" fmla="*/ 2611821 w 3463159"/>
              <a:gd name="connsiteY64" fmla="*/ 78828 h 126125"/>
              <a:gd name="connsiteX65" fmla="*/ 2664372 w 3463159"/>
              <a:gd name="connsiteY65" fmla="*/ 68318 h 126125"/>
              <a:gd name="connsiteX66" fmla="*/ 2790497 w 3463159"/>
              <a:gd name="connsiteY66" fmla="*/ 73573 h 126125"/>
              <a:gd name="connsiteX67" fmla="*/ 2864069 w 3463159"/>
              <a:gd name="connsiteY67" fmla="*/ 78828 h 126125"/>
              <a:gd name="connsiteX68" fmla="*/ 2958662 w 3463159"/>
              <a:gd name="connsiteY68" fmla="*/ 73573 h 126125"/>
              <a:gd name="connsiteX69" fmla="*/ 2984938 w 3463159"/>
              <a:gd name="connsiteY69" fmla="*/ 68318 h 126125"/>
              <a:gd name="connsiteX70" fmla="*/ 3037490 w 3463159"/>
              <a:gd name="connsiteY70" fmla="*/ 47297 h 126125"/>
              <a:gd name="connsiteX71" fmla="*/ 3053255 w 3463159"/>
              <a:gd name="connsiteY71" fmla="*/ 42042 h 126125"/>
              <a:gd name="connsiteX72" fmla="*/ 3079531 w 3463159"/>
              <a:gd name="connsiteY72" fmla="*/ 31532 h 126125"/>
              <a:gd name="connsiteX73" fmla="*/ 3121572 w 3463159"/>
              <a:gd name="connsiteY73" fmla="*/ 21021 h 126125"/>
              <a:gd name="connsiteX74" fmla="*/ 3189890 w 3463159"/>
              <a:gd name="connsiteY74" fmla="*/ 31532 h 126125"/>
              <a:gd name="connsiteX75" fmla="*/ 3221421 w 3463159"/>
              <a:gd name="connsiteY75" fmla="*/ 52552 h 126125"/>
              <a:gd name="connsiteX76" fmla="*/ 3231931 w 3463159"/>
              <a:gd name="connsiteY76" fmla="*/ 63063 h 126125"/>
              <a:gd name="connsiteX77" fmla="*/ 3252952 w 3463159"/>
              <a:gd name="connsiteY77" fmla="*/ 73573 h 126125"/>
              <a:gd name="connsiteX78" fmla="*/ 3268717 w 3463159"/>
              <a:gd name="connsiteY78" fmla="*/ 89338 h 126125"/>
              <a:gd name="connsiteX79" fmla="*/ 3284483 w 3463159"/>
              <a:gd name="connsiteY79" fmla="*/ 94594 h 126125"/>
              <a:gd name="connsiteX80" fmla="*/ 3321269 w 3463159"/>
              <a:gd name="connsiteY80" fmla="*/ 110359 h 126125"/>
              <a:gd name="connsiteX81" fmla="*/ 3358055 w 3463159"/>
              <a:gd name="connsiteY81" fmla="*/ 105104 h 126125"/>
              <a:gd name="connsiteX82" fmla="*/ 3389586 w 3463159"/>
              <a:gd name="connsiteY82" fmla="*/ 94594 h 126125"/>
              <a:gd name="connsiteX83" fmla="*/ 3410607 w 3463159"/>
              <a:gd name="connsiteY83" fmla="*/ 89338 h 126125"/>
              <a:gd name="connsiteX84" fmla="*/ 3426372 w 3463159"/>
              <a:gd name="connsiteY84" fmla="*/ 84083 h 126125"/>
              <a:gd name="connsiteX85" fmla="*/ 3463159 w 3463159"/>
              <a:gd name="connsiteY85" fmla="*/ 84083 h 12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463159" h="126125">
                <a:moveTo>
                  <a:pt x="0" y="42042"/>
                </a:moveTo>
                <a:cubicBezTo>
                  <a:pt x="17738" y="33173"/>
                  <a:pt x="38466" y="21717"/>
                  <a:pt x="57807" y="15766"/>
                </a:cubicBezTo>
                <a:cubicBezTo>
                  <a:pt x="100504" y="2629"/>
                  <a:pt x="105491" y="4692"/>
                  <a:pt x="152400" y="0"/>
                </a:cubicBezTo>
                <a:cubicBezTo>
                  <a:pt x="183080" y="10228"/>
                  <a:pt x="153456" y="1263"/>
                  <a:pt x="199697" y="10511"/>
                </a:cubicBezTo>
                <a:cubicBezTo>
                  <a:pt x="216191" y="13810"/>
                  <a:pt x="221459" y="16013"/>
                  <a:pt x="236483" y="21021"/>
                </a:cubicBezTo>
                <a:cubicBezTo>
                  <a:pt x="241738" y="24525"/>
                  <a:pt x="246599" y="28707"/>
                  <a:pt x="252248" y="31532"/>
                </a:cubicBezTo>
                <a:cubicBezTo>
                  <a:pt x="259785" y="35301"/>
                  <a:pt x="282302" y="40359"/>
                  <a:pt x="289034" y="42042"/>
                </a:cubicBezTo>
                <a:cubicBezTo>
                  <a:pt x="338671" y="38733"/>
                  <a:pt x="352296" y="42508"/>
                  <a:pt x="388883" y="31532"/>
                </a:cubicBezTo>
                <a:cubicBezTo>
                  <a:pt x="399495" y="28348"/>
                  <a:pt x="409904" y="24525"/>
                  <a:pt x="420414" y="21021"/>
                </a:cubicBezTo>
                <a:lnTo>
                  <a:pt x="436179" y="15766"/>
                </a:lnTo>
                <a:cubicBezTo>
                  <a:pt x="443907" y="16539"/>
                  <a:pt x="487869" y="17038"/>
                  <a:pt x="504497" y="26276"/>
                </a:cubicBezTo>
                <a:cubicBezTo>
                  <a:pt x="558709" y="56394"/>
                  <a:pt x="516119" y="40661"/>
                  <a:pt x="551793" y="52552"/>
                </a:cubicBezTo>
                <a:cubicBezTo>
                  <a:pt x="555296" y="56056"/>
                  <a:pt x="557749" y="61111"/>
                  <a:pt x="562303" y="63063"/>
                </a:cubicBezTo>
                <a:cubicBezTo>
                  <a:pt x="569986" y="66356"/>
                  <a:pt x="622363" y="73144"/>
                  <a:pt x="625365" y="73573"/>
                </a:cubicBezTo>
                <a:cubicBezTo>
                  <a:pt x="637627" y="71821"/>
                  <a:pt x="650006" y="70747"/>
                  <a:pt x="662152" y="68318"/>
                </a:cubicBezTo>
                <a:cubicBezTo>
                  <a:pt x="667584" y="67232"/>
                  <a:pt x="672412" y="62451"/>
                  <a:pt x="677917" y="63063"/>
                </a:cubicBezTo>
                <a:cubicBezTo>
                  <a:pt x="688928" y="64286"/>
                  <a:pt x="698938" y="70070"/>
                  <a:pt x="709448" y="73573"/>
                </a:cubicBezTo>
                <a:lnTo>
                  <a:pt x="725214" y="78828"/>
                </a:lnTo>
                <a:cubicBezTo>
                  <a:pt x="733184" y="84141"/>
                  <a:pt x="745868" y="94594"/>
                  <a:pt x="756745" y="94594"/>
                </a:cubicBezTo>
                <a:cubicBezTo>
                  <a:pt x="778349" y="94594"/>
                  <a:pt x="820649" y="85554"/>
                  <a:pt x="840828" y="78828"/>
                </a:cubicBezTo>
                <a:cubicBezTo>
                  <a:pt x="846083" y="77076"/>
                  <a:pt x="851186" y="74775"/>
                  <a:pt x="856593" y="73573"/>
                </a:cubicBezTo>
                <a:cubicBezTo>
                  <a:pt x="866995" y="71262"/>
                  <a:pt x="877614" y="70070"/>
                  <a:pt x="888124" y="68318"/>
                </a:cubicBezTo>
                <a:cubicBezTo>
                  <a:pt x="963019" y="72999"/>
                  <a:pt x="952028" y="69426"/>
                  <a:pt x="1003738" y="78828"/>
                </a:cubicBezTo>
                <a:cubicBezTo>
                  <a:pt x="1012526" y="80426"/>
                  <a:pt x="1021397" y="81733"/>
                  <a:pt x="1030014" y="84083"/>
                </a:cubicBezTo>
                <a:cubicBezTo>
                  <a:pt x="1040703" y="86998"/>
                  <a:pt x="1050681" y="92421"/>
                  <a:pt x="1061545" y="94594"/>
                </a:cubicBezTo>
                <a:cubicBezTo>
                  <a:pt x="1105084" y="103301"/>
                  <a:pt x="1078933" y="98960"/>
                  <a:pt x="1140372" y="105104"/>
                </a:cubicBezTo>
                <a:cubicBezTo>
                  <a:pt x="1161393" y="103352"/>
                  <a:pt x="1182661" y="103515"/>
                  <a:pt x="1203434" y="99849"/>
                </a:cubicBezTo>
                <a:cubicBezTo>
                  <a:pt x="1212724" y="98210"/>
                  <a:pt x="1220877" y="92650"/>
                  <a:pt x="1229710" y="89338"/>
                </a:cubicBezTo>
                <a:cubicBezTo>
                  <a:pt x="1234897" y="87393"/>
                  <a:pt x="1240521" y="86560"/>
                  <a:pt x="1245476" y="84083"/>
                </a:cubicBezTo>
                <a:cubicBezTo>
                  <a:pt x="1254612" y="79515"/>
                  <a:pt x="1262418" y="72466"/>
                  <a:pt x="1271752" y="68318"/>
                </a:cubicBezTo>
                <a:cubicBezTo>
                  <a:pt x="1278352" y="65385"/>
                  <a:pt x="1285765" y="64815"/>
                  <a:pt x="1292772" y="63063"/>
                </a:cubicBezTo>
                <a:cubicBezTo>
                  <a:pt x="1309330" y="52024"/>
                  <a:pt x="1305893" y="52318"/>
                  <a:pt x="1324303" y="47297"/>
                </a:cubicBezTo>
                <a:cubicBezTo>
                  <a:pt x="1338239" y="43496"/>
                  <a:pt x="1366345" y="36787"/>
                  <a:pt x="1366345" y="36787"/>
                </a:cubicBezTo>
                <a:cubicBezTo>
                  <a:pt x="1389117" y="38539"/>
                  <a:pt x="1411962" y="39520"/>
                  <a:pt x="1434662" y="42042"/>
                </a:cubicBezTo>
                <a:cubicBezTo>
                  <a:pt x="1443539" y="43028"/>
                  <a:pt x="1452219" y="45359"/>
                  <a:pt x="1460938" y="47297"/>
                </a:cubicBezTo>
                <a:cubicBezTo>
                  <a:pt x="1480735" y="51696"/>
                  <a:pt x="1480167" y="51955"/>
                  <a:pt x="1497724" y="57807"/>
                </a:cubicBezTo>
                <a:cubicBezTo>
                  <a:pt x="1502979" y="61311"/>
                  <a:pt x="1507718" y="65753"/>
                  <a:pt x="1513490" y="68318"/>
                </a:cubicBezTo>
                <a:cubicBezTo>
                  <a:pt x="1523614" y="72818"/>
                  <a:pt x="1534511" y="75325"/>
                  <a:pt x="1545021" y="78828"/>
                </a:cubicBezTo>
                <a:lnTo>
                  <a:pt x="1576552" y="89338"/>
                </a:lnTo>
                <a:lnTo>
                  <a:pt x="1597572" y="94594"/>
                </a:lnTo>
                <a:cubicBezTo>
                  <a:pt x="1637078" y="91002"/>
                  <a:pt x="1646125" y="93165"/>
                  <a:pt x="1676400" y="84083"/>
                </a:cubicBezTo>
                <a:cubicBezTo>
                  <a:pt x="1687012" y="80900"/>
                  <a:pt x="1697421" y="77076"/>
                  <a:pt x="1707931" y="73573"/>
                </a:cubicBezTo>
                <a:lnTo>
                  <a:pt x="1723697" y="68318"/>
                </a:lnTo>
                <a:cubicBezTo>
                  <a:pt x="1728952" y="64814"/>
                  <a:pt x="1733158" y="58201"/>
                  <a:pt x="1739462" y="57807"/>
                </a:cubicBezTo>
                <a:cubicBezTo>
                  <a:pt x="1791317" y="54566"/>
                  <a:pt x="1793105" y="60386"/>
                  <a:pt x="1828800" y="68318"/>
                </a:cubicBezTo>
                <a:cubicBezTo>
                  <a:pt x="1837519" y="70256"/>
                  <a:pt x="1846357" y="71635"/>
                  <a:pt x="1855076" y="73573"/>
                </a:cubicBezTo>
                <a:cubicBezTo>
                  <a:pt x="1862127" y="75140"/>
                  <a:pt x="1869179" y="76753"/>
                  <a:pt x="1876097" y="78828"/>
                </a:cubicBezTo>
                <a:cubicBezTo>
                  <a:pt x="1886709" y="82011"/>
                  <a:pt x="1907628" y="89338"/>
                  <a:pt x="1907628" y="89338"/>
                </a:cubicBezTo>
                <a:cubicBezTo>
                  <a:pt x="1928155" y="109867"/>
                  <a:pt x="1906618" y="91462"/>
                  <a:pt x="1933903" y="105104"/>
                </a:cubicBezTo>
                <a:cubicBezTo>
                  <a:pt x="1939552" y="107929"/>
                  <a:pt x="1944020" y="112789"/>
                  <a:pt x="1949669" y="115614"/>
                </a:cubicBezTo>
                <a:cubicBezTo>
                  <a:pt x="1960441" y="121000"/>
                  <a:pt x="1981718" y="124126"/>
                  <a:pt x="1991710" y="126125"/>
                </a:cubicBezTo>
                <a:cubicBezTo>
                  <a:pt x="2017232" y="122934"/>
                  <a:pt x="2035957" y="121632"/>
                  <a:pt x="2060028" y="115614"/>
                </a:cubicBezTo>
                <a:cubicBezTo>
                  <a:pt x="2065402" y="114271"/>
                  <a:pt x="2070839" y="112836"/>
                  <a:pt x="2075793" y="110359"/>
                </a:cubicBezTo>
                <a:cubicBezTo>
                  <a:pt x="2081442" y="107534"/>
                  <a:pt x="2086627" y="103795"/>
                  <a:pt x="2091559" y="99849"/>
                </a:cubicBezTo>
                <a:cubicBezTo>
                  <a:pt x="2095428" y="96754"/>
                  <a:pt x="2097637" y="91554"/>
                  <a:pt x="2102069" y="89338"/>
                </a:cubicBezTo>
                <a:cubicBezTo>
                  <a:pt x="2111978" y="84383"/>
                  <a:pt x="2123090" y="82331"/>
                  <a:pt x="2133600" y="78828"/>
                </a:cubicBezTo>
                <a:lnTo>
                  <a:pt x="2149365" y="73573"/>
                </a:lnTo>
                <a:cubicBezTo>
                  <a:pt x="2198413" y="75325"/>
                  <a:pt x="2247515" y="75946"/>
                  <a:pt x="2296510" y="78828"/>
                </a:cubicBezTo>
                <a:cubicBezTo>
                  <a:pt x="2326360" y="80584"/>
                  <a:pt x="2321647" y="83006"/>
                  <a:pt x="2343807" y="89338"/>
                </a:cubicBezTo>
                <a:cubicBezTo>
                  <a:pt x="2350752" y="91322"/>
                  <a:pt x="2357821" y="92842"/>
                  <a:pt x="2364828" y="94594"/>
                </a:cubicBezTo>
                <a:cubicBezTo>
                  <a:pt x="2389840" y="111268"/>
                  <a:pt x="2370764" y="101104"/>
                  <a:pt x="2401614" y="110359"/>
                </a:cubicBezTo>
                <a:cubicBezTo>
                  <a:pt x="2412226" y="113542"/>
                  <a:pt x="2433145" y="120869"/>
                  <a:pt x="2433145" y="120869"/>
                </a:cubicBezTo>
                <a:cubicBezTo>
                  <a:pt x="2473435" y="119117"/>
                  <a:pt x="2513805" y="118707"/>
                  <a:pt x="2554014" y="115614"/>
                </a:cubicBezTo>
                <a:cubicBezTo>
                  <a:pt x="2572672" y="114179"/>
                  <a:pt x="2567478" y="109458"/>
                  <a:pt x="2580290" y="99849"/>
                </a:cubicBezTo>
                <a:cubicBezTo>
                  <a:pt x="2590396" y="92270"/>
                  <a:pt x="2599837" y="82823"/>
                  <a:pt x="2611821" y="78828"/>
                </a:cubicBezTo>
                <a:cubicBezTo>
                  <a:pt x="2639337" y="69656"/>
                  <a:pt x="2622102" y="74356"/>
                  <a:pt x="2664372" y="68318"/>
                </a:cubicBezTo>
                <a:lnTo>
                  <a:pt x="2790497" y="73573"/>
                </a:lnTo>
                <a:cubicBezTo>
                  <a:pt x="2815049" y="74865"/>
                  <a:pt x="2839483" y="78828"/>
                  <a:pt x="2864069" y="78828"/>
                </a:cubicBezTo>
                <a:cubicBezTo>
                  <a:pt x="2895649" y="78828"/>
                  <a:pt x="2927131" y="75325"/>
                  <a:pt x="2958662" y="73573"/>
                </a:cubicBezTo>
                <a:cubicBezTo>
                  <a:pt x="2967421" y="71821"/>
                  <a:pt x="2976464" y="71143"/>
                  <a:pt x="2984938" y="68318"/>
                </a:cubicBezTo>
                <a:cubicBezTo>
                  <a:pt x="3002837" y="62352"/>
                  <a:pt x="3019591" y="53263"/>
                  <a:pt x="3037490" y="47297"/>
                </a:cubicBezTo>
                <a:cubicBezTo>
                  <a:pt x="3042745" y="45545"/>
                  <a:pt x="3048068" y="43987"/>
                  <a:pt x="3053255" y="42042"/>
                </a:cubicBezTo>
                <a:cubicBezTo>
                  <a:pt x="3062088" y="38730"/>
                  <a:pt x="3070515" y="34306"/>
                  <a:pt x="3079531" y="31532"/>
                </a:cubicBezTo>
                <a:cubicBezTo>
                  <a:pt x="3093337" y="27284"/>
                  <a:pt x="3121572" y="21021"/>
                  <a:pt x="3121572" y="21021"/>
                </a:cubicBezTo>
                <a:cubicBezTo>
                  <a:pt x="3129316" y="21795"/>
                  <a:pt x="3173257" y="22292"/>
                  <a:pt x="3189890" y="31532"/>
                </a:cubicBezTo>
                <a:cubicBezTo>
                  <a:pt x="3200932" y="37666"/>
                  <a:pt x="3212489" y="43620"/>
                  <a:pt x="3221421" y="52552"/>
                </a:cubicBezTo>
                <a:cubicBezTo>
                  <a:pt x="3224924" y="56056"/>
                  <a:pt x="3227808" y="60315"/>
                  <a:pt x="3231931" y="63063"/>
                </a:cubicBezTo>
                <a:cubicBezTo>
                  <a:pt x="3238449" y="67409"/>
                  <a:pt x="3245945" y="70070"/>
                  <a:pt x="3252952" y="73573"/>
                </a:cubicBezTo>
                <a:cubicBezTo>
                  <a:pt x="3258207" y="78828"/>
                  <a:pt x="3262533" y="85216"/>
                  <a:pt x="3268717" y="89338"/>
                </a:cubicBezTo>
                <a:cubicBezTo>
                  <a:pt x="3273326" y="92411"/>
                  <a:pt x="3279528" y="92117"/>
                  <a:pt x="3284483" y="94594"/>
                </a:cubicBezTo>
                <a:cubicBezTo>
                  <a:pt x="3320771" y="112739"/>
                  <a:pt x="3277523" y="99423"/>
                  <a:pt x="3321269" y="110359"/>
                </a:cubicBezTo>
                <a:cubicBezTo>
                  <a:pt x="3333531" y="108607"/>
                  <a:pt x="3345986" y="107889"/>
                  <a:pt x="3358055" y="105104"/>
                </a:cubicBezTo>
                <a:cubicBezTo>
                  <a:pt x="3368850" y="102613"/>
                  <a:pt x="3378838" y="97281"/>
                  <a:pt x="3389586" y="94594"/>
                </a:cubicBezTo>
                <a:cubicBezTo>
                  <a:pt x="3396593" y="92842"/>
                  <a:pt x="3403662" y="91322"/>
                  <a:pt x="3410607" y="89338"/>
                </a:cubicBezTo>
                <a:cubicBezTo>
                  <a:pt x="3415933" y="87816"/>
                  <a:pt x="3420860" y="84634"/>
                  <a:pt x="3426372" y="84083"/>
                </a:cubicBezTo>
                <a:cubicBezTo>
                  <a:pt x="3438573" y="82863"/>
                  <a:pt x="3450897" y="84083"/>
                  <a:pt x="3463159" y="84083"/>
                </a:cubicBezTo>
              </a:path>
            </a:pathLst>
          </a:custGeom>
          <a:noFill/>
          <a:ln w="38100" cap="flat" cmpd="sng" algn="ctr">
            <a:solidFill>
              <a:srgbClr val="799A3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D639722-6045-5648-83BD-FC255671EB3C}"/>
              </a:ext>
            </a:extLst>
          </p:cNvPr>
          <p:cNvSpPr/>
          <p:nvPr/>
        </p:nvSpPr>
        <p:spPr bwMode="auto">
          <a:xfrm>
            <a:off x="2895050" y="5551852"/>
            <a:ext cx="3333134" cy="125353"/>
          </a:xfrm>
          <a:custGeom>
            <a:avLst/>
            <a:gdLst>
              <a:gd name="connsiteX0" fmla="*/ 0 w 3463159"/>
              <a:gd name="connsiteY0" fmla="*/ 42042 h 126125"/>
              <a:gd name="connsiteX1" fmla="*/ 57807 w 3463159"/>
              <a:gd name="connsiteY1" fmla="*/ 15766 h 126125"/>
              <a:gd name="connsiteX2" fmla="*/ 152400 w 3463159"/>
              <a:gd name="connsiteY2" fmla="*/ 0 h 126125"/>
              <a:gd name="connsiteX3" fmla="*/ 199697 w 3463159"/>
              <a:gd name="connsiteY3" fmla="*/ 10511 h 126125"/>
              <a:gd name="connsiteX4" fmla="*/ 236483 w 3463159"/>
              <a:gd name="connsiteY4" fmla="*/ 21021 h 126125"/>
              <a:gd name="connsiteX5" fmla="*/ 252248 w 3463159"/>
              <a:gd name="connsiteY5" fmla="*/ 31532 h 126125"/>
              <a:gd name="connsiteX6" fmla="*/ 289034 w 3463159"/>
              <a:gd name="connsiteY6" fmla="*/ 42042 h 126125"/>
              <a:gd name="connsiteX7" fmla="*/ 388883 w 3463159"/>
              <a:gd name="connsiteY7" fmla="*/ 31532 h 126125"/>
              <a:gd name="connsiteX8" fmla="*/ 420414 w 3463159"/>
              <a:gd name="connsiteY8" fmla="*/ 21021 h 126125"/>
              <a:gd name="connsiteX9" fmla="*/ 436179 w 3463159"/>
              <a:gd name="connsiteY9" fmla="*/ 15766 h 126125"/>
              <a:gd name="connsiteX10" fmla="*/ 504497 w 3463159"/>
              <a:gd name="connsiteY10" fmla="*/ 26276 h 126125"/>
              <a:gd name="connsiteX11" fmla="*/ 551793 w 3463159"/>
              <a:gd name="connsiteY11" fmla="*/ 52552 h 126125"/>
              <a:gd name="connsiteX12" fmla="*/ 562303 w 3463159"/>
              <a:gd name="connsiteY12" fmla="*/ 63063 h 126125"/>
              <a:gd name="connsiteX13" fmla="*/ 625365 w 3463159"/>
              <a:gd name="connsiteY13" fmla="*/ 73573 h 126125"/>
              <a:gd name="connsiteX14" fmla="*/ 662152 w 3463159"/>
              <a:gd name="connsiteY14" fmla="*/ 68318 h 126125"/>
              <a:gd name="connsiteX15" fmla="*/ 677917 w 3463159"/>
              <a:gd name="connsiteY15" fmla="*/ 63063 h 126125"/>
              <a:gd name="connsiteX16" fmla="*/ 709448 w 3463159"/>
              <a:gd name="connsiteY16" fmla="*/ 73573 h 126125"/>
              <a:gd name="connsiteX17" fmla="*/ 725214 w 3463159"/>
              <a:gd name="connsiteY17" fmla="*/ 78828 h 126125"/>
              <a:gd name="connsiteX18" fmla="*/ 756745 w 3463159"/>
              <a:gd name="connsiteY18" fmla="*/ 94594 h 126125"/>
              <a:gd name="connsiteX19" fmla="*/ 840828 w 3463159"/>
              <a:gd name="connsiteY19" fmla="*/ 78828 h 126125"/>
              <a:gd name="connsiteX20" fmla="*/ 856593 w 3463159"/>
              <a:gd name="connsiteY20" fmla="*/ 73573 h 126125"/>
              <a:gd name="connsiteX21" fmla="*/ 888124 w 3463159"/>
              <a:gd name="connsiteY21" fmla="*/ 68318 h 126125"/>
              <a:gd name="connsiteX22" fmla="*/ 1003738 w 3463159"/>
              <a:gd name="connsiteY22" fmla="*/ 78828 h 126125"/>
              <a:gd name="connsiteX23" fmla="*/ 1030014 w 3463159"/>
              <a:gd name="connsiteY23" fmla="*/ 84083 h 126125"/>
              <a:gd name="connsiteX24" fmla="*/ 1061545 w 3463159"/>
              <a:gd name="connsiteY24" fmla="*/ 94594 h 126125"/>
              <a:gd name="connsiteX25" fmla="*/ 1140372 w 3463159"/>
              <a:gd name="connsiteY25" fmla="*/ 105104 h 126125"/>
              <a:gd name="connsiteX26" fmla="*/ 1203434 w 3463159"/>
              <a:gd name="connsiteY26" fmla="*/ 99849 h 126125"/>
              <a:gd name="connsiteX27" fmla="*/ 1229710 w 3463159"/>
              <a:gd name="connsiteY27" fmla="*/ 89338 h 126125"/>
              <a:gd name="connsiteX28" fmla="*/ 1245476 w 3463159"/>
              <a:gd name="connsiteY28" fmla="*/ 84083 h 126125"/>
              <a:gd name="connsiteX29" fmla="*/ 1271752 w 3463159"/>
              <a:gd name="connsiteY29" fmla="*/ 68318 h 126125"/>
              <a:gd name="connsiteX30" fmla="*/ 1292772 w 3463159"/>
              <a:gd name="connsiteY30" fmla="*/ 63063 h 126125"/>
              <a:gd name="connsiteX31" fmla="*/ 1324303 w 3463159"/>
              <a:gd name="connsiteY31" fmla="*/ 47297 h 126125"/>
              <a:gd name="connsiteX32" fmla="*/ 1366345 w 3463159"/>
              <a:gd name="connsiteY32" fmla="*/ 36787 h 126125"/>
              <a:gd name="connsiteX33" fmla="*/ 1434662 w 3463159"/>
              <a:gd name="connsiteY33" fmla="*/ 42042 h 126125"/>
              <a:gd name="connsiteX34" fmla="*/ 1460938 w 3463159"/>
              <a:gd name="connsiteY34" fmla="*/ 47297 h 126125"/>
              <a:gd name="connsiteX35" fmla="*/ 1497724 w 3463159"/>
              <a:gd name="connsiteY35" fmla="*/ 57807 h 126125"/>
              <a:gd name="connsiteX36" fmla="*/ 1513490 w 3463159"/>
              <a:gd name="connsiteY36" fmla="*/ 68318 h 126125"/>
              <a:gd name="connsiteX37" fmla="*/ 1545021 w 3463159"/>
              <a:gd name="connsiteY37" fmla="*/ 78828 h 126125"/>
              <a:gd name="connsiteX38" fmla="*/ 1576552 w 3463159"/>
              <a:gd name="connsiteY38" fmla="*/ 89338 h 126125"/>
              <a:gd name="connsiteX39" fmla="*/ 1597572 w 3463159"/>
              <a:gd name="connsiteY39" fmla="*/ 94594 h 126125"/>
              <a:gd name="connsiteX40" fmla="*/ 1676400 w 3463159"/>
              <a:gd name="connsiteY40" fmla="*/ 84083 h 126125"/>
              <a:gd name="connsiteX41" fmla="*/ 1707931 w 3463159"/>
              <a:gd name="connsiteY41" fmla="*/ 73573 h 126125"/>
              <a:gd name="connsiteX42" fmla="*/ 1723697 w 3463159"/>
              <a:gd name="connsiteY42" fmla="*/ 68318 h 126125"/>
              <a:gd name="connsiteX43" fmla="*/ 1739462 w 3463159"/>
              <a:gd name="connsiteY43" fmla="*/ 57807 h 126125"/>
              <a:gd name="connsiteX44" fmla="*/ 1828800 w 3463159"/>
              <a:gd name="connsiteY44" fmla="*/ 68318 h 126125"/>
              <a:gd name="connsiteX45" fmla="*/ 1855076 w 3463159"/>
              <a:gd name="connsiteY45" fmla="*/ 73573 h 126125"/>
              <a:gd name="connsiteX46" fmla="*/ 1876097 w 3463159"/>
              <a:gd name="connsiteY46" fmla="*/ 78828 h 126125"/>
              <a:gd name="connsiteX47" fmla="*/ 1907628 w 3463159"/>
              <a:gd name="connsiteY47" fmla="*/ 89338 h 126125"/>
              <a:gd name="connsiteX48" fmla="*/ 1933903 w 3463159"/>
              <a:gd name="connsiteY48" fmla="*/ 105104 h 126125"/>
              <a:gd name="connsiteX49" fmla="*/ 1949669 w 3463159"/>
              <a:gd name="connsiteY49" fmla="*/ 115614 h 126125"/>
              <a:gd name="connsiteX50" fmla="*/ 1991710 w 3463159"/>
              <a:gd name="connsiteY50" fmla="*/ 126125 h 126125"/>
              <a:gd name="connsiteX51" fmla="*/ 2060028 w 3463159"/>
              <a:gd name="connsiteY51" fmla="*/ 115614 h 126125"/>
              <a:gd name="connsiteX52" fmla="*/ 2075793 w 3463159"/>
              <a:gd name="connsiteY52" fmla="*/ 110359 h 126125"/>
              <a:gd name="connsiteX53" fmla="*/ 2091559 w 3463159"/>
              <a:gd name="connsiteY53" fmla="*/ 99849 h 126125"/>
              <a:gd name="connsiteX54" fmla="*/ 2102069 w 3463159"/>
              <a:gd name="connsiteY54" fmla="*/ 89338 h 126125"/>
              <a:gd name="connsiteX55" fmla="*/ 2133600 w 3463159"/>
              <a:gd name="connsiteY55" fmla="*/ 78828 h 126125"/>
              <a:gd name="connsiteX56" fmla="*/ 2149365 w 3463159"/>
              <a:gd name="connsiteY56" fmla="*/ 73573 h 126125"/>
              <a:gd name="connsiteX57" fmla="*/ 2296510 w 3463159"/>
              <a:gd name="connsiteY57" fmla="*/ 78828 h 126125"/>
              <a:gd name="connsiteX58" fmla="*/ 2343807 w 3463159"/>
              <a:gd name="connsiteY58" fmla="*/ 89338 h 126125"/>
              <a:gd name="connsiteX59" fmla="*/ 2364828 w 3463159"/>
              <a:gd name="connsiteY59" fmla="*/ 94594 h 126125"/>
              <a:gd name="connsiteX60" fmla="*/ 2401614 w 3463159"/>
              <a:gd name="connsiteY60" fmla="*/ 110359 h 126125"/>
              <a:gd name="connsiteX61" fmla="*/ 2433145 w 3463159"/>
              <a:gd name="connsiteY61" fmla="*/ 120869 h 126125"/>
              <a:gd name="connsiteX62" fmla="*/ 2554014 w 3463159"/>
              <a:gd name="connsiteY62" fmla="*/ 115614 h 126125"/>
              <a:gd name="connsiteX63" fmla="*/ 2580290 w 3463159"/>
              <a:gd name="connsiteY63" fmla="*/ 99849 h 126125"/>
              <a:gd name="connsiteX64" fmla="*/ 2611821 w 3463159"/>
              <a:gd name="connsiteY64" fmla="*/ 78828 h 126125"/>
              <a:gd name="connsiteX65" fmla="*/ 2664372 w 3463159"/>
              <a:gd name="connsiteY65" fmla="*/ 68318 h 126125"/>
              <a:gd name="connsiteX66" fmla="*/ 2790497 w 3463159"/>
              <a:gd name="connsiteY66" fmla="*/ 73573 h 126125"/>
              <a:gd name="connsiteX67" fmla="*/ 2864069 w 3463159"/>
              <a:gd name="connsiteY67" fmla="*/ 78828 h 126125"/>
              <a:gd name="connsiteX68" fmla="*/ 2958662 w 3463159"/>
              <a:gd name="connsiteY68" fmla="*/ 73573 h 126125"/>
              <a:gd name="connsiteX69" fmla="*/ 2984938 w 3463159"/>
              <a:gd name="connsiteY69" fmla="*/ 68318 h 126125"/>
              <a:gd name="connsiteX70" fmla="*/ 3037490 w 3463159"/>
              <a:gd name="connsiteY70" fmla="*/ 47297 h 126125"/>
              <a:gd name="connsiteX71" fmla="*/ 3053255 w 3463159"/>
              <a:gd name="connsiteY71" fmla="*/ 42042 h 126125"/>
              <a:gd name="connsiteX72" fmla="*/ 3079531 w 3463159"/>
              <a:gd name="connsiteY72" fmla="*/ 31532 h 126125"/>
              <a:gd name="connsiteX73" fmla="*/ 3121572 w 3463159"/>
              <a:gd name="connsiteY73" fmla="*/ 21021 h 126125"/>
              <a:gd name="connsiteX74" fmla="*/ 3189890 w 3463159"/>
              <a:gd name="connsiteY74" fmla="*/ 31532 h 126125"/>
              <a:gd name="connsiteX75" fmla="*/ 3221421 w 3463159"/>
              <a:gd name="connsiteY75" fmla="*/ 52552 h 126125"/>
              <a:gd name="connsiteX76" fmla="*/ 3231931 w 3463159"/>
              <a:gd name="connsiteY76" fmla="*/ 63063 h 126125"/>
              <a:gd name="connsiteX77" fmla="*/ 3252952 w 3463159"/>
              <a:gd name="connsiteY77" fmla="*/ 73573 h 126125"/>
              <a:gd name="connsiteX78" fmla="*/ 3268717 w 3463159"/>
              <a:gd name="connsiteY78" fmla="*/ 89338 h 126125"/>
              <a:gd name="connsiteX79" fmla="*/ 3284483 w 3463159"/>
              <a:gd name="connsiteY79" fmla="*/ 94594 h 126125"/>
              <a:gd name="connsiteX80" fmla="*/ 3321269 w 3463159"/>
              <a:gd name="connsiteY80" fmla="*/ 110359 h 126125"/>
              <a:gd name="connsiteX81" fmla="*/ 3358055 w 3463159"/>
              <a:gd name="connsiteY81" fmla="*/ 105104 h 126125"/>
              <a:gd name="connsiteX82" fmla="*/ 3389586 w 3463159"/>
              <a:gd name="connsiteY82" fmla="*/ 94594 h 126125"/>
              <a:gd name="connsiteX83" fmla="*/ 3410607 w 3463159"/>
              <a:gd name="connsiteY83" fmla="*/ 89338 h 126125"/>
              <a:gd name="connsiteX84" fmla="*/ 3426372 w 3463159"/>
              <a:gd name="connsiteY84" fmla="*/ 84083 h 126125"/>
              <a:gd name="connsiteX85" fmla="*/ 3463159 w 3463159"/>
              <a:gd name="connsiteY85" fmla="*/ 84083 h 12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463159" h="126125">
                <a:moveTo>
                  <a:pt x="0" y="42042"/>
                </a:moveTo>
                <a:cubicBezTo>
                  <a:pt x="17738" y="33173"/>
                  <a:pt x="38466" y="21717"/>
                  <a:pt x="57807" y="15766"/>
                </a:cubicBezTo>
                <a:cubicBezTo>
                  <a:pt x="100504" y="2629"/>
                  <a:pt x="105491" y="4692"/>
                  <a:pt x="152400" y="0"/>
                </a:cubicBezTo>
                <a:cubicBezTo>
                  <a:pt x="183080" y="10228"/>
                  <a:pt x="153456" y="1263"/>
                  <a:pt x="199697" y="10511"/>
                </a:cubicBezTo>
                <a:cubicBezTo>
                  <a:pt x="216191" y="13810"/>
                  <a:pt x="221459" y="16013"/>
                  <a:pt x="236483" y="21021"/>
                </a:cubicBezTo>
                <a:cubicBezTo>
                  <a:pt x="241738" y="24525"/>
                  <a:pt x="246599" y="28707"/>
                  <a:pt x="252248" y="31532"/>
                </a:cubicBezTo>
                <a:cubicBezTo>
                  <a:pt x="259785" y="35301"/>
                  <a:pt x="282302" y="40359"/>
                  <a:pt x="289034" y="42042"/>
                </a:cubicBezTo>
                <a:cubicBezTo>
                  <a:pt x="338671" y="38733"/>
                  <a:pt x="352296" y="42508"/>
                  <a:pt x="388883" y="31532"/>
                </a:cubicBezTo>
                <a:cubicBezTo>
                  <a:pt x="399495" y="28348"/>
                  <a:pt x="409904" y="24525"/>
                  <a:pt x="420414" y="21021"/>
                </a:cubicBezTo>
                <a:lnTo>
                  <a:pt x="436179" y="15766"/>
                </a:lnTo>
                <a:cubicBezTo>
                  <a:pt x="443907" y="16539"/>
                  <a:pt x="487869" y="17038"/>
                  <a:pt x="504497" y="26276"/>
                </a:cubicBezTo>
                <a:cubicBezTo>
                  <a:pt x="558709" y="56394"/>
                  <a:pt x="516119" y="40661"/>
                  <a:pt x="551793" y="52552"/>
                </a:cubicBezTo>
                <a:cubicBezTo>
                  <a:pt x="555296" y="56056"/>
                  <a:pt x="557749" y="61111"/>
                  <a:pt x="562303" y="63063"/>
                </a:cubicBezTo>
                <a:cubicBezTo>
                  <a:pt x="569986" y="66356"/>
                  <a:pt x="622363" y="73144"/>
                  <a:pt x="625365" y="73573"/>
                </a:cubicBezTo>
                <a:cubicBezTo>
                  <a:pt x="637627" y="71821"/>
                  <a:pt x="650006" y="70747"/>
                  <a:pt x="662152" y="68318"/>
                </a:cubicBezTo>
                <a:cubicBezTo>
                  <a:pt x="667584" y="67232"/>
                  <a:pt x="672412" y="62451"/>
                  <a:pt x="677917" y="63063"/>
                </a:cubicBezTo>
                <a:cubicBezTo>
                  <a:pt x="688928" y="64286"/>
                  <a:pt x="698938" y="70070"/>
                  <a:pt x="709448" y="73573"/>
                </a:cubicBezTo>
                <a:lnTo>
                  <a:pt x="725214" y="78828"/>
                </a:lnTo>
                <a:cubicBezTo>
                  <a:pt x="733184" y="84141"/>
                  <a:pt x="745868" y="94594"/>
                  <a:pt x="756745" y="94594"/>
                </a:cubicBezTo>
                <a:cubicBezTo>
                  <a:pt x="778349" y="94594"/>
                  <a:pt x="820649" y="85554"/>
                  <a:pt x="840828" y="78828"/>
                </a:cubicBezTo>
                <a:cubicBezTo>
                  <a:pt x="846083" y="77076"/>
                  <a:pt x="851186" y="74775"/>
                  <a:pt x="856593" y="73573"/>
                </a:cubicBezTo>
                <a:cubicBezTo>
                  <a:pt x="866995" y="71262"/>
                  <a:pt x="877614" y="70070"/>
                  <a:pt x="888124" y="68318"/>
                </a:cubicBezTo>
                <a:cubicBezTo>
                  <a:pt x="963019" y="72999"/>
                  <a:pt x="952028" y="69426"/>
                  <a:pt x="1003738" y="78828"/>
                </a:cubicBezTo>
                <a:cubicBezTo>
                  <a:pt x="1012526" y="80426"/>
                  <a:pt x="1021397" y="81733"/>
                  <a:pt x="1030014" y="84083"/>
                </a:cubicBezTo>
                <a:cubicBezTo>
                  <a:pt x="1040703" y="86998"/>
                  <a:pt x="1050681" y="92421"/>
                  <a:pt x="1061545" y="94594"/>
                </a:cubicBezTo>
                <a:cubicBezTo>
                  <a:pt x="1105084" y="103301"/>
                  <a:pt x="1078933" y="98960"/>
                  <a:pt x="1140372" y="105104"/>
                </a:cubicBezTo>
                <a:cubicBezTo>
                  <a:pt x="1161393" y="103352"/>
                  <a:pt x="1182661" y="103515"/>
                  <a:pt x="1203434" y="99849"/>
                </a:cubicBezTo>
                <a:cubicBezTo>
                  <a:pt x="1212724" y="98210"/>
                  <a:pt x="1220877" y="92650"/>
                  <a:pt x="1229710" y="89338"/>
                </a:cubicBezTo>
                <a:cubicBezTo>
                  <a:pt x="1234897" y="87393"/>
                  <a:pt x="1240521" y="86560"/>
                  <a:pt x="1245476" y="84083"/>
                </a:cubicBezTo>
                <a:cubicBezTo>
                  <a:pt x="1254612" y="79515"/>
                  <a:pt x="1262418" y="72466"/>
                  <a:pt x="1271752" y="68318"/>
                </a:cubicBezTo>
                <a:cubicBezTo>
                  <a:pt x="1278352" y="65385"/>
                  <a:pt x="1285765" y="64815"/>
                  <a:pt x="1292772" y="63063"/>
                </a:cubicBezTo>
                <a:cubicBezTo>
                  <a:pt x="1309330" y="52024"/>
                  <a:pt x="1305893" y="52318"/>
                  <a:pt x="1324303" y="47297"/>
                </a:cubicBezTo>
                <a:cubicBezTo>
                  <a:pt x="1338239" y="43496"/>
                  <a:pt x="1366345" y="36787"/>
                  <a:pt x="1366345" y="36787"/>
                </a:cubicBezTo>
                <a:cubicBezTo>
                  <a:pt x="1389117" y="38539"/>
                  <a:pt x="1411962" y="39520"/>
                  <a:pt x="1434662" y="42042"/>
                </a:cubicBezTo>
                <a:cubicBezTo>
                  <a:pt x="1443539" y="43028"/>
                  <a:pt x="1452219" y="45359"/>
                  <a:pt x="1460938" y="47297"/>
                </a:cubicBezTo>
                <a:cubicBezTo>
                  <a:pt x="1480735" y="51696"/>
                  <a:pt x="1480167" y="51955"/>
                  <a:pt x="1497724" y="57807"/>
                </a:cubicBezTo>
                <a:cubicBezTo>
                  <a:pt x="1502979" y="61311"/>
                  <a:pt x="1507718" y="65753"/>
                  <a:pt x="1513490" y="68318"/>
                </a:cubicBezTo>
                <a:cubicBezTo>
                  <a:pt x="1523614" y="72818"/>
                  <a:pt x="1534511" y="75325"/>
                  <a:pt x="1545021" y="78828"/>
                </a:cubicBezTo>
                <a:lnTo>
                  <a:pt x="1576552" y="89338"/>
                </a:lnTo>
                <a:lnTo>
                  <a:pt x="1597572" y="94594"/>
                </a:lnTo>
                <a:cubicBezTo>
                  <a:pt x="1637078" y="91002"/>
                  <a:pt x="1646125" y="93165"/>
                  <a:pt x="1676400" y="84083"/>
                </a:cubicBezTo>
                <a:cubicBezTo>
                  <a:pt x="1687012" y="80900"/>
                  <a:pt x="1697421" y="77076"/>
                  <a:pt x="1707931" y="73573"/>
                </a:cubicBezTo>
                <a:lnTo>
                  <a:pt x="1723697" y="68318"/>
                </a:lnTo>
                <a:cubicBezTo>
                  <a:pt x="1728952" y="64814"/>
                  <a:pt x="1733158" y="58201"/>
                  <a:pt x="1739462" y="57807"/>
                </a:cubicBezTo>
                <a:cubicBezTo>
                  <a:pt x="1791317" y="54566"/>
                  <a:pt x="1793105" y="60386"/>
                  <a:pt x="1828800" y="68318"/>
                </a:cubicBezTo>
                <a:cubicBezTo>
                  <a:pt x="1837519" y="70256"/>
                  <a:pt x="1846357" y="71635"/>
                  <a:pt x="1855076" y="73573"/>
                </a:cubicBezTo>
                <a:cubicBezTo>
                  <a:pt x="1862127" y="75140"/>
                  <a:pt x="1869179" y="76753"/>
                  <a:pt x="1876097" y="78828"/>
                </a:cubicBezTo>
                <a:cubicBezTo>
                  <a:pt x="1886709" y="82011"/>
                  <a:pt x="1907628" y="89338"/>
                  <a:pt x="1907628" y="89338"/>
                </a:cubicBezTo>
                <a:cubicBezTo>
                  <a:pt x="1928155" y="109867"/>
                  <a:pt x="1906618" y="91462"/>
                  <a:pt x="1933903" y="105104"/>
                </a:cubicBezTo>
                <a:cubicBezTo>
                  <a:pt x="1939552" y="107929"/>
                  <a:pt x="1944020" y="112789"/>
                  <a:pt x="1949669" y="115614"/>
                </a:cubicBezTo>
                <a:cubicBezTo>
                  <a:pt x="1960441" y="121000"/>
                  <a:pt x="1981718" y="124126"/>
                  <a:pt x="1991710" y="126125"/>
                </a:cubicBezTo>
                <a:cubicBezTo>
                  <a:pt x="2017232" y="122934"/>
                  <a:pt x="2035957" y="121632"/>
                  <a:pt x="2060028" y="115614"/>
                </a:cubicBezTo>
                <a:cubicBezTo>
                  <a:pt x="2065402" y="114271"/>
                  <a:pt x="2070839" y="112836"/>
                  <a:pt x="2075793" y="110359"/>
                </a:cubicBezTo>
                <a:cubicBezTo>
                  <a:pt x="2081442" y="107534"/>
                  <a:pt x="2086627" y="103795"/>
                  <a:pt x="2091559" y="99849"/>
                </a:cubicBezTo>
                <a:cubicBezTo>
                  <a:pt x="2095428" y="96754"/>
                  <a:pt x="2097637" y="91554"/>
                  <a:pt x="2102069" y="89338"/>
                </a:cubicBezTo>
                <a:cubicBezTo>
                  <a:pt x="2111978" y="84383"/>
                  <a:pt x="2123090" y="82331"/>
                  <a:pt x="2133600" y="78828"/>
                </a:cubicBezTo>
                <a:lnTo>
                  <a:pt x="2149365" y="73573"/>
                </a:lnTo>
                <a:cubicBezTo>
                  <a:pt x="2198413" y="75325"/>
                  <a:pt x="2247515" y="75946"/>
                  <a:pt x="2296510" y="78828"/>
                </a:cubicBezTo>
                <a:cubicBezTo>
                  <a:pt x="2326360" y="80584"/>
                  <a:pt x="2321647" y="83006"/>
                  <a:pt x="2343807" y="89338"/>
                </a:cubicBezTo>
                <a:cubicBezTo>
                  <a:pt x="2350752" y="91322"/>
                  <a:pt x="2357821" y="92842"/>
                  <a:pt x="2364828" y="94594"/>
                </a:cubicBezTo>
                <a:cubicBezTo>
                  <a:pt x="2389840" y="111268"/>
                  <a:pt x="2370764" y="101104"/>
                  <a:pt x="2401614" y="110359"/>
                </a:cubicBezTo>
                <a:cubicBezTo>
                  <a:pt x="2412226" y="113542"/>
                  <a:pt x="2433145" y="120869"/>
                  <a:pt x="2433145" y="120869"/>
                </a:cubicBezTo>
                <a:cubicBezTo>
                  <a:pt x="2473435" y="119117"/>
                  <a:pt x="2513805" y="118707"/>
                  <a:pt x="2554014" y="115614"/>
                </a:cubicBezTo>
                <a:cubicBezTo>
                  <a:pt x="2572672" y="114179"/>
                  <a:pt x="2567478" y="109458"/>
                  <a:pt x="2580290" y="99849"/>
                </a:cubicBezTo>
                <a:cubicBezTo>
                  <a:pt x="2590396" y="92270"/>
                  <a:pt x="2599837" y="82823"/>
                  <a:pt x="2611821" y="78828"/>
                </a:cubicBezTo>
                <a:cubicBezTo>
                  <a:pt x="2639337" y="69656"/>
                  <a:pt x="2622102" y="74356"/>
                  <a:pt x="2664372" y="68318"/>
                </a:cubicBezTo>
                <a:lnTo>
                  <a:pt x="2790497" y="73573"/>
                </a:lnTo>
                <a:cubicBezTo>
                  <a:pt x="2815049" y="74865"/>
                  <a:pt x="2839483" y="78828"/>
                  <a:pt x="2864069" y="78828"/>
                </a:cubicBezTo>
                <a:cubicBezTo>
                  <a:pt x="2895649" y="78828"/>
                  <a:pt x="2927131" y="75325"/>
                  <a:pt x="2958662" y="73573"/>
                </a:cubicBezTo>
                <a:cubicBezTo>
                  <a:pt x="2967421" y="71821"/>
                  <a:pt x="2976464" y="71143"/>
                  <a:pt x="2984938" y="68318"/>
                </a:cubicBezTo>
                <a:cubicBezTo>
                  <a:pt x="3002837" y="62352"/>
                  <a:pt x="3019591" y="53263"/>
                  <a:pt x="3037490" y="47297"/>
                </a:cubicBezTo>
                <a:cubicBezTo>
                  <a:pt x="3042745" y="45545"/>
                  <a:pt x="3048068" y="43987"/>
                  <a:pt x="3053255" y="42042"/>
                </a:cubicBezTo>
                <a:cubicBezTo>
                  <a:pt x="3062088" y="38730"/>
                  <a:pt x="3070515" y="34306"/>
                  <a:pt x="3079531" y="31532"/>
                </a:cubicBezTo>
                <a:cubicBezTo>
                  <a:pt x="3093337" y="27284"/>
                  <a:pt x="3121572" y="21021"/>
                  <a:pt x="3121572" y="21021"/>
                </a:cubicBezTo>
                <a:cubicBezTo>
                  <a:pt x="3129316" y="21795"/>
                  <a:pt x="3173257" y="22292"/>
                  <a:pt x="3189890" y="31532"/>
                </a:cubicBezTo>
                <a:cubicBezTo>
                  <a:pt x="3200932" y="37666"/>
                  <a:pt x="3212489" y="43620"/>
                  <a:pt x="3221421" y="52552"/>
                </a:cubicBezTo>
                <a:cubicBezTo>
                  <a:pt x="3224924" y="56056"/>
                  <a:pt x="3227808" y="60315"/>
                  <a:pt x="3231931" y="63063"/>
                </a:cubicBezTo>
                <a:cubicBezTo>
                  <a:pt x="3238449" y="67409"/>
                  <a:pt x="3245945" y="70070"/>
                  <a:pt x="3252952" y="73573"/>
                </a:cubicBezTo>
                <a:cubicBezTo>
                  <a:pt x="3258207" y="78828"/>
                  <a:pt x="3262533" y="85216"/>
                  <a:pt x="3268717" y="89338"/>
                </a:cubicBezTo>
                <a:cubicBezTo>
                  <a:pt x="3273326" y="92411"/>
                  <a:pt x="3279528" y="92117"/>
                  <a:pt x="3284483" y="94594"/>
                </a:cubicBezTo>
                <a:cubicBezTo>
                  <a:pt x="3320771" y="112739"/>
                  <a:pt x="3277523" y="99423"/>
                  <a:pt x="3321269" y="110359"/>
                </a:cubicBezTo>
                <a:cubicBezTo>
                  <a:pt x="3333531" y="108607"/>
                  <a:pt x="3345986" y="107889"/>
                  <a:pt x="3358055" y="105104"/>
                </a:cubicBezTo>
                <a:cubicBezTo>
                  <a:pt x="3368850" y="102613"/>
                  <a:pt x="3378838" y="97281"/>
                  <a:pt x="3389586" y="94594"/>
                </a:cubicBezTo>
                <a:cubicBezTo>
                  <a:pt x="3396593" y="92842"/>
                  <a:pt x="3403662" y="91322"/>
                  <a:pt x="3410607" y="89338"/>
                </a:cubicBezTo>
                <a:cubicBezTo>
                  <a:pt x="3415933" y="87816"/>
                  <a:pt x="3420860" y="84634"/>
                  <a:pt x="3426372" y="84083"/>
                </a:cubicBezTo>
                <a:cubicBezTo>
                  <a:pt x="3438573" y="82863"/>
                  <a:pt x="3450897" y="84083"/>
                  <a:pt x="3463159" y="84083"/>
                </a:cubicBezTo>
              </a:path>
            </a:pathLst>
          </a:custGeom>
          <a:noFill/>
          <a:ln w="38100" cap="flat" cmpd="sng" algn="ctr">
            <a:solidFill>
              <a:srgbClr val="799A3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635531"/>
      </p:ext>
    </p:extLst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F9C72-0737-0340-88FA-ADF909862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5BA683C4-37BC-7744-9C0C-923B4F507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60" y="579883"/>
            <a:ext cx="8001000" cy="57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3139" b="1" dirty="0">
                <a:solidFill>
                  <a:srgbClr val="4F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sciences working together</a:t>
            </a:r>
            <a:endParaRPr lang="en-GB" sz="3139" dirty="0">
              <a:solidFill>
                <a:srgbClr val="FFEE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5A0ED9AC-0847-D243-B0C9-4B1C96B21CF5}"/>
              </a:ext>
            </a:extLst>
          </p:cNvPr>
          <p:cNvGrpSpPr>
            <a:grpSpLocks/>
          </p:cNvGrpSpPr>
          <p:nvPr/>
        </p:nvGrpSpPr>
        <p:grpSpPr bwMode="auto">
          <a:xfrm>
            <a:off x="328290" y="1988840"/>
            <a:ext cx="8353427" cy="1063869"/>
            <a:chOff x="266" y="993"/>
            <a:chExt cx="5262" cy="726"/>
          </a:xfrm>
        </p:grpSpPr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6052D7DB-92DA-5749-905E-3E91849CB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" y="993"/>
              <a:ext cx="5262" cy="726"/>
            </a:xfrm>
            <a:prstGeom prst="rect">
              <a:avLst/>
            </a:prstGeom>
            <a:solidFill>
              <a:srgbClr val="3874BD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21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5">
              <a:extLst>
                <a:ext uri="{FF2B5EF4-FFF2-40B4-BE49-F238E27FC236}">
                  <a16:creationId xmlns:a16="http://schemas.microsoft.com/office/drawing/2014/main" id="{E316D4E9-607A-9940-BE2E-7FE5DE21A4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" y="1060"/>
              <a:ext cx="5029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b="1" i="1" dirty="0">
                  <a:solidFill>
                    <a:srgbClr val="FFEB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Implementation</a:t>
              </a:r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Getting best practice done for all </a:t>
              </a:r>
              <a:r>
                <a:rPr lang="en-GB" b="1" i="1" dirty="0">
                  <a:solidFill>
                    <a:srgbClr val="FFEB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	 </a:t>
              </a:r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patients</a:t>
              </a:r>
            </a:p>
          </p:txBody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id="{9323305B-73F2-0040-AD09-EBA2BA22DBED}"/>
              </a:ext>
            </a:extLst>
          </p:cNvPr>
          <p:cNvGrpSpPr>
            <a:grpSpLocks/>
          </p:cNvGrpSpPr>
          <p:nvPr/>
        </p:nvGrpSpPr>
        <p:grpSpPr bwMode="auto">
          <a:xfrm>
            <a:off x="323529" y="3096058"/>
            <a:ext cx="8353425" cy="1047749"/>
            <a:chOff x="263" y="1445"/>
            <a:chExt cx="5262" cy="715"/>
          </a:xfrm>
          <a:solidFill>
            <a:srgbClr val="10168C"/>
          </a:solidFill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249760BC-F079-FC4C-8D8C-F120C995F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1445"/>
              <a:ext cx="5262" cy="715"/>
            </a:xfrm>
            <a:prstGeom prst="rect">
              <a:avLst/>
            </a:prstGeom>
            <a:solidFill>
              <a:srgbClr val="59877A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21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Box 8">
              <a:extLst>
                <a:ext uri="{FF2B5EF4-FFF2-40B4-BE49-F238E27FC236}">
                  <a16:creationId xmlns:a16="http://schemas.microsoft.com/office/drawing/2014/main" id="{6FA33DF8-0A25-8642-9950-A0FC1FF5D2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" y="1526"/>
              <a:ext cx="5029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b="1" i="1" dirty="0">
                  <a:solidFill>
                    <a:srgbClr val="FFEB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Complexity</a:t>
              </a:r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Working through organizational</a:t>
              </a:r>
            </a:p>
            <a:p>
              <a:r>
                <a:rPr lang="en-GB" b="1" i="1" dirty="0">
                  <a:solidFill>
                    <a:srgbClr val="FFEB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	 </a:t>
              </a:r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systems</a:t>
              </a:r>
            </a:p>
          </p:txBody>
        </p:sp>
      </p:grpSp>
      <p:grpSp>
        <p:nvGrpSpPr>
          <p:cNvPr id="22" name="Group 9">
            <a:extLst>
              <a:ext uri="{FF2B5EF4-FFF2-40B4-BE49-F238E27FC236}">
                <a16:creationId xmlns:a16="http://schemas.microsoft.com/office/drawing/2014/main" id="{0BF16286-2D49-284F-BB15-A1D0D3935D81}"/>
              </a:ext>
            </a:extLst>
          </p:cNvPr>
          <p:cNvGrpSpPr>
            <a:grpSpLocks/>
          </p:cNvGrpSpPr>
          <p:nvPr/>
        </p:nvGrpSpPr>
        <p:grpSpPr bwMode="auto">
          <a:xfrm>
            <a:off x="329879" y="4180820"/>
            <a:ext cx="8353426" cy="1025770"/>
            <a:chOff x="267" y="1983"/>
            <a:chExt cx="5262" cy="700"/>
          </a:xfrm>
        </p:grpSpPr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id="{1FCCCDBB-02FD-624B-83B2-96A4A2CA4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" y="1983"/>
              <a:ext cx="5262" cy="700"/>
            </a:xfrm>
            <a:prstGeom prst="rect">
              <a:avLst/>
            </a:prstGeom>
            <a:solidFill>
              <a:srgbClr val="6E935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21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11">
              <a:extLst>
                <a:ext uri="{FF2B5EF4-FFF2-40B4-BE49-F238E27FC236}">
                  <a16:creationId xmlns:a16="http://schemas.microsoft.com/office/drawing/2014/main" id="{A28BEF1A-A49C-3C44-A8E3-96BE982B4A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" y="2051"/>
              <a:ext cx="4839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b="1" i="1" dirty="0">
                  <a:solidFill>
                    <a:srgbClr val="FFEB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Social		</a:t>
              </a:r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Working through people and </a:t>
              </a:r>
              <a:r>
                <a:rPr lang="en-GB" b="1" i="1" dirty="0">
                  <a:solidFill>
                    <a:srgbClr val="FFEB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	 </a:t>
              </a:r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groups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692174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F167C1-78FB-7748-A319-CD834DAA7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699828F7-4B9A-4242-83CA-C807B4ED6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556" y="847803"/>
            <a:ext cx="7992888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Arial" charset="0"/>
                <a:ea typeface="Arial"/>
                <a:cs typeface="Arial"/>
              </a:rPr>
              <a:t>Theory of change for improvement </a:t>
            </a:r>
            <a:r>
              <a:rPr lang="en-GB" sz="3600" b="1" dirty="0">
                <a:solidFill>
                  <a:srgbClr val="FFEEBB"/>
                </a:solidFill>
                <a:latin typeface="Arial" charset="0"/>
                <a:ea typeface="Arial"/>
                <a:cs typeface="Arial"/>
              </a:rPr>
              <a:t>defines exactly </a:t>
            </a:r>
            <a:r>
              <a:rPr lang="en-GB" sz="3600" b="1" dirty="0">
                <a:solidFill>
                  <a:schemeClr val="bg1"/>
                </a:solidFill>
                <a:latin typeface="Arial" charset="0"/>
                <a:ea typeface="Arial"/>
                <a:cs typeface="Arial"/>
              </a:rPr>
              <a:t>what will be achieved through a change process and how the process will work </a:t>
            </a:r>
            <a:r>
              <a:rPr lang="en-GB" sz="3600" b="1" dirty="0">
                <a:solidFill>
                  <a:srgbClr val="FFEEBB"/>
                </a:solidFill>
                <a:latin typeface="Arial" charset="0"/>
                <a:ea typeface="Arial"/>
                <a:cs typeface="Arial"/>
              </a:rPr>
              <a:t>to produce the intended improvement. The ‘theory’ explains </a:t>
            </a:r>
            <a:r>
              <a:rPr lang="en-GB" sz="3600" b="1" dirty="0">
                <a:solidFill>
                  <a:srgbClr val="FFFFFF"/>
                </a:solidFill>
                <a:latin typeface="Arial" charset="0"/>
                <a:ea typeface="Arial"/>
                <a:cs typeface="Arial"/>
              </a:rPr>
              <a:t>‘what’</a:t>
            </a:r>
            <a:r>
              <a:rPr lang="en-GB" sz="3600" b="1" dirty="0">
                <a:solidFill>
                  <a:srgbClr val="FFEEBB"/>
                </a:solidFill>
                <a:latin typeface="Arial" charset="0"/>
                <a:ea typeface="Arial"/>
                <a:cs typeface="Arial"/>
              </a:rPr>
              <a:t> is to be changed and </a:t>
            </a:r>
            <a:r>
              <a:rPr lang="en-GB" sz="3600" b="1" dirty="0">
                <a:solidFill>
                  <a:srgbClr val="FFFFFF"/>
                </a:solidFill>
                <a:latin typeface="Arial" charset="0"/>
                <a:ea typeface="Arial"/>
                <a:cs typeface="Arial"/>
              </a:rPr>
              <a:t>‘how’ </a:t>
            </a:r>
            <a:r>
              <a:rPr lang="en-GB" sz="3600" b="1" dirty="0">
                <a:solidFill>
                  <a:srgbClr val="FFEEBB"/>
                </a:solidFill>
                <a:latin typeface="Arial" charset="0"/>
                <a:ea typeface="Arial"/>
                <a:cs typeface="Arial"/>
              </a:rPr>
              <a:t>and </a:t>
            </a:r>
            <a:r>
              <a:rPr lang="en-GB" sz="3600" b="1" dirty="0">
                <a:solidFill>
                  <a:srgbClr val="FFFFFF"/>
                </a:solidFill>
                <a:latin typeface="Arial" charset="0"/>
                <a:ea typeface="Arial"/>
                <a:cs typeface="Arial"/>
              </a:rPr>
              <a:t>‘why’ </a:t>
            </a:r>
            <a:r>
              <a:rPr lang="en-GB" sz="3600" b="1" dirty="0">
                <a:solidFill>
                  <a:srgbClr val="FFEEBB"/>
                </a:solidFill>
                <a:latin typeface="Arial" charset="0"/>
                <a:ea typeface="Arial"/>
                <a:cs typeface="Arial"/>
              </a:rPr>
              <a:t>it works and under what conditions, that is, ‘when’ and ‘where’</a:t>
            </a:r>
          </a:p>
        </p:txBody>
      </p:sp>
    </p:spTree>
    <p:extLst>
      <p:ext uri="{BB962C8B-B14F-4D97-AF65-F5344CB8AC3E}">
        <p14:creationId xmlns:p14="http://schemas.microsoft.com/office/powerpoint/2010/main" val="149789126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6F6AE2-630A-854F-9AD8-0FDFE7DFD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BA8B7D94-07D2-E14F-B618-79EFF0F7C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780928"/>
            <a:ext cx="508344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400" b="1" dirty="0">
                <a:solidFill>
                  <a:srgbClr val="4F0028"/>
                </a:solidFill>
                <a:latin typeface="Arial" charset="0"/>
                <a:ea typeface="Arial"/>
              </a:rPr>
              <a:t>Success depends on —</a:t>
            </a:r>
            <a:endParaRPr lang="en-US" sz="3400" b="1" dirty="0">
              <a:solidFill>
                <a:srgbClr val="4F0028"/>
              </a:solidFill>
              <a:latin typeface="Arial" charset="0"/>
              <a:ea typeface="Arial"/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22A3991E-BDCA-F945-AC61-7886D9118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11" y="5542396"/>
            <a:ext cx="8483012" cy="1141200"/>
          </a:xfrm>
          <a:prstGeom prst="rect">
            <a:avLst/>
          </a:prstGeom>
          <a:solidFill>
            <a:srgbClr val="799A3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sz="2400" b="1" i="1" dirty="0">
                <a:solidFill>
                  <a:schemeClr val="bg1"/>
                </a:solidFill>
                <a:latin typeface="Arial" charset="0"/>
                <a:ea typeface="Arial"/>
              </a:rPr>
              <a:t> </a:t>
            </a:r>
            <a:r>
              <a:rPr lang="en-GB" sz="2400" b="1" dirty="0">
                <a:solidFill>
                  <a:schemeClr val="bg1"/>
                </a:solidFill>
                <a:latin typeface="Arial" charset="0"/>
                <a:ea typeface="Arial"/>
              </a:rPr>
              <a:t>Doing the right strategies the right way</a:t>
            </a:r>
            <a:r>
              <a:rPr lang="en-GB" sz="2400" dirty="0">
                <a:solidFill>
                  <a:schemeClr val="bg1"/>
                </a:solidFill>
                <a:latin typeface="Arial" charset="0"/>
                <a:ea typeface="Arial"/>
              </a:rPr>
              <a:t> </a:t>
            </a:r>
          </a:p>
          <a:p>
            <a:r>
              <a:rPr lang="en-GB" sz="2400" b="1" dirty="0">
                <a:solidFill>
                  <a:schemeClr val="bg1"/>
                </a:solidFill>
                <a:latin typeface="Arial" charset="0"/>
                <a:ea typeface="Arial"/>
              </a:rPr>
              <a:t>      </a:t>
            </a:r>
            <a:r>
              <a:rPr lang="en-GB" sz="2400" b="1" i="1" dirty="0">
                <a:solidFill>
                  <a:schemeClr val="bg1"/>
                </a:solidFill>
                <a:latin typeface="Arial" charset="0"/>
                <a:ea typeface="Arial"/>
              </a:rPr>
              <a:t>effective implementation</a:t>
            </a:r>
            <a:endParaRPr lang="en-US" sz="2400" i="1" dirty="0">
              <a:solidFill>
                <a:schemeClr val="bg1"/>
              </a:solidFill>
              <a:latin typeface="Arial" charset="0"/>
              <a:ea typeface="Arial"/>
            </a:endParaRP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09100F9D-6171-4743-AC1A-38E1A28B0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11" y="4400762"/>
            <a:ext cx="8483012" cy="1141633"/>
          </a:xfrm>
          <a:prstGeom prst="rect">
            <a:avLst/>
          </a:prstGeom>
          <a:solidFill>
            <a:srgbClr val="59877A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sz="2400" b="1" i="1" dirty="0">
                <a:solidFill>
                  <a:schemeClr val="bg1"/>
                </a:solidFill>
                <a:latin typeface="Arial" charset="0"/>
                <a:ea typeface="Arial"/>
              </a:rPr>
              <a:t> </a:t>
            </a:r>
            <a:r>
              <a:rPr lang="en-GB" sz="2400" b="1" dirty="0">
                <a:solidFill>
                  <a:schemeClr val="bg1"/>
                </a:solidFill>
                <a:latin typeface="Arial" charset="0"/>
                <a:ea typeface="Arial"/>
              </a:rPr>
              <a:t>Choosing the right strategies</a:t>
            </a:r>
          </a:p>
          <a:p>
            <a:r>
              <a:rPr lang="en-GB" sz="2400" b="1" i="1" dirty="0">
                <a:solidFill>
                  <a:schemeClr val="bg1"/>
                </a:solidFill>
                <a:latin typeface="Arial" charset="0"/>
                <a:ea typeface="Arial"/>
              </a:rPr>
              <a:t>      appropriate decision-making</a:t>
            </a:r>
            <a:endParaRPr lang="en-US" sz="2400" b="1" i="1" dirty="0">
              <a:solidFill>
                <a:schemeClr val="bg1"/>
              </a:solidFill>
              <a:latin typeface="Arial" charset="0"/>
              <a:ea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E8A2E9-C95C-6049-93CE-308402AE774C}"/>
              </a:ext>
            </a:extLst>
          </p:cNvPr>
          <p:cNvSpPr/>
          <p:nvPr/>
        </p:nvSpPr>
        <p:spPr>
          <a:xfrm>
            <a:off x="499170" y="5058704"/>
            <a:ext cx="220860" cy="236652"/>
          </a:xfrm>
          <a:prstGeom prst="ellipse">
            <a:avLst/>
          </a:prstGeom>
          <a:solidFill>
            <a:srgbClr val="FFEEB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EA0B2A-B675-5E46-85A0-8BAF345C918A}"/>
              </a:ext>
            </a:extLst>
          </p:cNvPr>
          <p:cNvSpPr/>
          <p:nvPr/>
        </p:nvSpPr>
        <p:spPr>
          <a:xfrm>
            <a:off x="499170" y="6198433"/>
            <a:ext cx="220860" cy="236652"/>
          </a:xfrm>
          <a:prstGeom prst="ellipse">
            <a:avLst/>
          </a:prstGeom>
          <a:solidFill>
            <a:srgbClr val="FFEEB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37EED9B3-FEDF-0949-BF50-5E77CD8F1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7690"/>
            <a:ext cx="88518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4F002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4F0028"/>
                </a:solidFill>
                <a:latin typeface="Arial"/>
                <a:cs typeface="Arial"/>
              </a:rPr>
              <a:t>Theory asks —</a:t>
            </a:r>
          </a:p>
        </p:txBody>
      </p:sp>
      <p:sp>
        <p:nvSpPr>
          <p:cNvPr id="10" name="Rectangle 21">
            <a:extLst>
              <a:ext uri="{FF2B5EF4-FFF2-40B4-BE49-F238E27FC236}">
                <a16:creationId xmlns:a16="http://schemas.microsoft.com/office/drawing/2014/main" id="{CD8E76DA-5A2C-8D44-BF47-BF01D3737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11" y="1985900"/>
            <a:ext cx="8483012" cy="601200"/>
          </a:xfrm>
          <a:prstGeom prst="rect">
            <a:avLst/>
          </a:prstGeom>
          <a:solidFill>
            <a:srgbClr val="799A3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sz="2400" b="1" dirty="0">
                <a:solidFill>
                  <a:schemeClr val="bg1"/>
                </a:solidFill>
                <a:latin typeface="Arial" charset="0"/>
                <a:ea typeface="Arial"/>
              </a:rPr>
              <a:t> Was the right action implemented the right way?</a:t>
            </a:r>
            <a:endParaRPr lang="en-US" sz="2400" dirty="0">
              <a:solidFill>
                <a:schemeClr val="bg1"/>
              </a:solidFill>
              <a:latin typeface="Arial" charset="0"/>
              <a:ea typeface="Arial"/>
            </a:endParaRP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3E49C406-62B8-6A42-9D80-DBF089120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11" y="1383974"/>
            <a:ext cx="8483012" cy="601926"/>
          </a:xfrm>
          <a:prstGeom prst="rect">
            <a:avLst/>
          </a:prstGeom>
          <a:solidFill>
            <a:srgbClr val="437AA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lnSpc>
                <a:spcPct val="90000"/>
              </a:lnSpc>
            </a:pPr>
            <a:r>
              <a:rPr lang="en-GB" sz="2400" b="1" dirty="0">
                <a:solidFill>
                  <a:schemeClr val="bg1"/>
                </a:solidFill>
                <a:latin typeface="Arial" charset="0"/>
                <a:ea typeface="Arial"/>
              </a:rPr>
              <a:t> Was the action the right action?</a:t>
            </a:r>
            <a:endParaRPr lang="en-US" sz="2400" b="1" dirty="0">
              <a:solidFill>
                <a:schemeClr val="bg1"/>
              </a:solidFill>
              <a:latin typeface="Arial" charset="0"/>
              <a:ea typeface="Arial"/>
            </a:endParaRP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8C10FBCD-3A75-D040-98D0-B781FC671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11" y="3463952"/>
            <a:ext cx="8483012" cy="936000"/>
          </a:xfrm>
          <a:prstGeom prst="rect">
            <a:avLst/>
          </a:prstGeom>
          <a:solidFill>
            <a:srgbClr val="437AA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sz="2400" b="1" dirty="0">
                <a:solidFill>
                  <a:schemeClr val="bg1"/>
                </a:solidFill>
                <a:latin typeface="Arial" charset="0"/>
                <a:ea typeface="Arial"/>
              </a:rPr>
              <a:t> Is there a cause-and-effect relationship between </a:t>
            </a:r>
          </a:p>
          <a:p>
            <a:r>
              <a:rPr lang="en-GB" sz="2400" b="1" dirty="0">
                <a:solidFill>
                  <a:schemeClr val="bg1"/>
                </a:solidFill>
                <a:latin typeface="Arial" charset="0"/>
                <a:ea typeface="Arial"/>
              </a:rPr>
              <a:t> the action and the effect of action?</a:t>
            </a:r>
            <a:endParaRPr lang="en-US" sz="2400" dirty="0">
              <a:solidFill>
                <a:schemeClr val="bg1"/>
              </a:solidFill>
              <a:latin typeface="Arial" charset="0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44300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</TotalTime>
  <Words>1904</Words>
  <Application>Microsoft Macintosh PowerPoint</Application>
  <PresentationFormat>On-screen Show (4:3)</PresentationFormat>
  <Paragraphs>365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ＭＳ Ｐゴシック</vt:lpstr>
      <vt:lpstr>Arial</vt:lpstr>
      <vt:lpstr>Ayuthaya</vt:lpstr>
      <vt:lpstr>Bradley Hand</vt:lpstr>
      <vt:lpstr>Frutiger 55 Roman</vt:lpstr>
      <vt:lpstr>Times</vt:lpstr>
      <vt:lpstr>Times New Roman</vt:lpstr>
      <vt:lpstr>Verdana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Healthcare Quality Quest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Jupiter</dc:creator>
  <cp:lastModifiedBy>Liz Cox</cp:lastModifiedBy>
  <cp:revision>130</cp:revision>
  <cp:lastPrinted>2021-09-07T13:13:29Z</cp:lastPrinted>
  <dcterms:created xsi:type="dcterms:W3CDTF">2003-12-07T23:58:43Z</dcterms:created>
  <dcterms:modified xsi:type="dcterms:W3CDTF">2021-09-09T10:17:30Z</dcterms:modified>
</cp:coreProperties>
</file>