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62" r:id="rId6"/>
    <p:sldId id="263" r:id="rId7"/>
    <p:sldId id="259" r:id="rId8"/>
    <p:sldId id="265" r:id="rId9"/>
    <p:sldId id="269" r:id="rId10"/>
    <p:sldId id="267" r:id="rId11"/>
    <p:sldId id="270" r:id="rId12"/>
    <p:sldId id="268" r:id="rId13"/>
    <p:sldId id="275" r:id="rId14"/>
    <p:sldId id="278" r:id="rId15"/>
    <p:sldId id="276" r:id="rId16"/>
    <p:sldId id="274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0" autoAdjust="0"/>
  </p:normalViewPr>
  <p:slideViewPr>
    <p:cSldViewPr>
      <p:cViewPr varScale="1">
        <p:scale>
          <a:sx n="87" d="100"/>
          <a:sy n="87" d="100"/>
        </p:scale>
        <p:origin x="109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8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13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4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3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1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49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5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15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61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3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9561-1028-4CFE-90A7-0094D3EBE742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D921-28E7-4B58-85C1-FCB672E95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88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.co/bjWOMbmhhA?amp=1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qip.org.uk/involving-patients/service-user-network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nkedin.com/in/carol-munt-5121721b" TargetMode="External"/><Relationship Id="rId2" Type="http://schemas.openxmlformats.org/officeDocument/2006/relationships/hyperlink" Target="mailto:munt12@ao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55910733@N07/517537764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qip.org.uk/resource/introduction-to-quality-improvement-for-patients-and-public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>
            <a:normAutofit fontScale="90000"/>
          </a:bodyPr>
          <a:lstStyle/>
          <a:p>
            <a:r>
              <a:rPr lang="en-GB" sz="67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Clinical Auditorium</a:t>
            </a:r>
            <a:br>
              <a:rPr lang="en-GB" sz="67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</a:br>
            <a:r>
              <a:rPr lang="en-GB" sz="2800" dirty="0">
                <a:solidFill>
                  <a:srgbClr val="0000FF"/>
                </a:solidFill>
                <a:latin typeface="Arial Rounded MT Bold" panose="020F0704030504030204" pitchFamily="34" charset="0"/>
              </a:rPr>
              <a:t/>
            </a:r>
            <a:br>
              <a:rPr lang="en-GB" sz="2800" dirty="0">
                <a:solidFill>
                  <a:srgbClr val="0000FF"/>
                </a:solidFill>
                <a:latin typeface="Arial Rounded MT Bold" panose="020F0704030504030204" pitchFamily="34" charset="0"/>
              </a:rPr>
            </a:br>
            <a:r>
              <a:rPr lang="en-GB" sz="36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Patient Involvement in Clinical Audit</a:t>
            </a:r>
            <a:br>
              <a:rPr lang="en-GB" sz="36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</a:br>
            <a:endParaRPr lang="en-GB" sz="6000" dirty="0">
              <a:solidFill>
                <a:srgbClr val="0000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September 3</a:t>
            </a:r>
            <a:r>
              <a:rPr lang="en-GB" sz="2800" baseline="300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rd</a:t>
            </a:r>
            <a:r>
              <a:rPr lang="en-GB" sz="28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2021</a:t>
            </a:r>
          </a:p>
          <a:p>
            <a:endParaRPr lang="en-GB" dirty="0">
              <a:solidFill>
                <a:srgbClr val="0000FF"/>
              </a:solidFill>
              <a:latin typeface="Arial Rounded MT Bold" panose="020F0704030504030204" pitchFamily="34" charset="0"/>
            </a:endParaRPr>
          </a:p>
          <a:p>
            <a:r>
              <a:rPr lang="en-GB" b="1" dirty="0" smtClean="0">
                <a:solidFill>
                  <a:srgbClr val="0000FF"/>
                </a:solidFill>
                <a:latin typeface="Bradley Hand ITC" panose="03070402050302030203" pitchFamily="66" charset="0"/>
              </a:rPr>
              <a:t>                Carol Munt</a:t>
            </a:r>
            <a:endParaRPr lang="en-GB" b="1" dirty="0">
              <a:solidFill>
                <a:srgbClr val="0000FF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9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728191"/>
          </a:xfrm>
        </p:spPr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NCAPOP</a:t>
            </a:r>
            <a:endParaRPr lang="en-GB" sz="6000" dirty="0">
              <a:solidFill>
                <a:srgbClr val="0000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104456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</a:rPr>
              <a:t>We’re excited to announce that the Richard Driscoll Memorial Award 2021 is now open to entries! </a:t>
            </a:r>
            <a:endParaRPr lang="en-GB" dirty="0" smtClean="0">
              <a:solidFill>
                <a:srgbClr val="0000FF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This </a:t>
            </a: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</a:rPr>
              <a:t>award celebrates excellence in patient and public involvement in the national clinical audit programme. </a:t>
            </a:r>
            <a:endParaRPr lang="en-GB" dirty="0" smtClean="0">
              <a:solidFill>
                <a:srgbClr val="0000FF"/>
              </a:solidFill>
              <a:latin typeface="Arial Rounded MT Bold" panose="020F0704030504030204" pitchFamily="34" charset="0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Find </a:t>
            </a: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</a:rPr>
              <a:t>out more on our website: </a:t>
            </a:r>
            <a:r>
              <a:rPr lang="en-GB" dirty="0">
                <a:latin typeface="Arial Rounded MT Bold" panose="020F0704030504030204" pitchFamily="34" charset="0"/>
                <a:hlinkClick r:id="rId2"/>
              </a:rPr>
              <a:t>https://bit.ly/3Dwn0i4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526027"/>
            <a:ext cx="8964488" cy="6032421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All HQIP commissioned national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programmes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 are eligible to submit an application that showcases how patients and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carers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 influence the production of the patient-focused outputs of the audit.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This year we are focusing on the information the audits produce for patients and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carers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, highlighting the variety of formats and styles in which projects choose to share audit data, treatment options and recommendations for quality improvement in local services and patient outcomes.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This is an opportunity for the patient advocates involved in your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programme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F Meta"/>
                <a:cs typeface="Arial" pitchFamily="34" charset="0"/>
              </a:rPr>
              <a:t> to talk about their role and influence and share experiences about how the audit supports them.</a:t>
            </a:r>
          </a:p>
        </p:txBody>
      </p:sp>
    </p:spTree>
    <p:extLst>
      <p:ext uri="{BB962C8B-B14F-4D97-AF65-F5344CB8AC3E}">
        <p14:creationId xmlns:p14="http://schemas.microsoft.com/office/powerpoint/2010/main" val="26818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800199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Introduction to quality improvement for patients and public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824536"/>
          </a:xfrm>
        </p:spPr>
        <p:txBody>
          <a:bodyPr>
            <a:normAutofit fontScale="55000" lnSpcReduction="20000"/>
          </a:bodyPr>
          <a:lstStyle/>
          <a:p>
            <a:r>
              <a:rPr lang="en-GB" sz="58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This </a:t>
            </a:r>
            <a:r>
              <a:rPr lang="en-GB" sz="5800" dirty="0">
                <a:solidFill>
                  <a:srgbClr val="0000FF"/>
                </a:solidFill>
                <a:latin typeface="Arial Rounded MT Bold" panose="020F0704030504030204" pitchFamily="34" charset="0"/>
              </a:rPr>
              <a:t>eLearning package replaces our previous online learning module ‘Understanding clinical audit for patients’, and seeks to support service users who wish to become involved in quality improvement work in healthcare.  </a:t>
            </a:r>
            <a:endParaRPr lang="en-GB" sz="5800" dirty="0" smtClean="0">
              <a:solidFill>
                <a:srgbClr val="0000FF"/>
              </a:solidFill>
              <a:latin typeface="Arial Rounded MT Bold" panose="020F0704030504030204" pitchFamily="34" charset="0"/>
            </a:endParaRPr>
          </a:p>
          <a:p>
            <a:r>
              <a:rPr lang="en-GB" sz="580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It </a:t>
            </a:r>
            <a:r>
              <a:rPr lang="en-GB" sz="5800" dirty="0">
                <a:solidFill>
                  <a:srgbClr val="0000FF"/>
                </a:solidFill>
                <a:latin typeface="Arial Rounded MT Bold" panose="020F0704030504030204" pitchFamily="34" charset="0"/>
              </a:rPr>
              <a:t>has been developed and tested through a series of consultations with HQIP’s own</a:t>
            </a:r>
            <a:r>
              <a:rPr lang="en-GB" sz="5800" dirty="0">
                <a:latin typeface="Arial Rounded MT Bold" panose="020F0704030504030204" pitchFamily="34" charset="0"/>
              </a:rPr>
              <a:t> </a:t>
            </a:r>
            <a:endParaRPr lang="en-GB" sz="5800" dirty="0" smtClean="0">
              <a:latin typeface="Arial Rounded MT Bold" panose="020F0704030504030204" pitchFamily="34" charset="0"/>
            </a:endParaRPr>
          </a:p>
          <a:p>
            <a:r>
              <a:rPr lang="en-GB" sz="5800" dirty="0" smtClean="0">
                <a:latin typeface="Arial Rounded MT Bold" panose="020F0704030504030204" pitchFamily="34" charset="0"/>
                <a:hlinkClick r:id="rId2"/>
              </a:rPr>
              <a:t>Service </a:t>
            </a:r>
            <a:r>
              <a:rPr lang="en-GB" sz="5800" dirty="0">
                <a:latin typeface="Arial Rounded MT Bold" panose="020F0704030504030204" pitchFamily="34" charset="0"/>
                <a:hlinkClick r:id="rId2"/>
              </a:rPr>
              <a:t>User Network group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18255"/>
            <a:ext cx="8229600" cy="6265108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“Most brilliance arises from ordinary people working together in extraordinary ways”</a:t>
            </a:r>
            <a:endParaRPr lang="en-GB" sz="6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0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6631"/>
            <a:ext cx="7560840" cy="662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5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845"/>
            <a:ext cx="8229600" cy="5789443"/>
          </a:xfrm>
        </p:spPr>
        <p:txBody>
          <a:bodyPr>
            <a:normAutofit fontScale="90000"/>
          </a:bodyPr>
          <a:lstStyle/>
          <a:p>
            <a: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/>
            </a:r>
            <a:b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</a:br>
            <a:r>
              <a:rPr lang="en-GB" sz="107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Thank you</a:t>
            </a:r>
            <a: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/>
            </a:r>
            <a:b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</a:br>
            <a: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/>
            </a:r>
            <a:b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</a:br>
            <a:r>
              <a:rPr lang="en-GB" sz="60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I hope you enjoyed it</a:t>
            </a:r>
            <a:br>
              <a:rPr lang="en-GB" sz="6000" dirty="0">
                <a:solidFill>
                  <a:srgbClr val="0033CC"/>
                </a:solidFill>
                <a:latin typeface="Arial Rounded MT Bold" panose="020F0704030504030204" pitchFamily="34" charset="0"/>
              </a:rPr>
            </a:br>
            <a:r>
              <a:rPr lang="en-GB" sz="60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as much as I did.</a:t>
            </a:r>
            <a: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/>
            </a:r>
            <a:br>
              <a:rPr lang="en-GB" sz="9600" dirty="0">
                <a:solidFill>
                  <a:srgbClr val="0033CC"/>
                </a:solidFill>
                <a:latin typeface="Arial Rounded MT Bold" panose="020F0704030504030204" pitchFamily="34" charset="0"/>
              </a:rPr>
            </a:br>
            <a:endParaRPr lang="en-GB" sz="9600" dirty="0">
              <a:solidFill>
                <a:srgbClr val="0033CC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392085"/>
            <a:ext cx="1460052" cy="138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6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33CC"/>
                </a:solidFill>
                <a:latin typeface="Arial Rounded MT Bold" panose="020F0704030504030204" pitchFamily="34" charset="0"/>
              </a:rPr>
              <a:t>This should be national policy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1527989"/>
            <a:ext cx="7040347" cy="509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2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1602" y="476671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 Munt  </a:t>
            </a:r>
          </a:p>
          <a:p>
            <a:r>
              <a:rPr lang="en-GB" sz="3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Partner &amp; Advocate   </a:t>
            </a:r>
          </a:p>
          <a:p>
            <a:r>
              <a:rPr lang="en-GB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munt12@aol.com</a:t>
            </a:r>
            <a:r>
              <a:rPr lang="en-GB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07881911429</a:t>
            </a:r>
          </a:p>
          <a:p>
            <a:endParaRPr lang="en-GB" sz="2400" i="1" dirty="0" smtClean="0">
              <a:solidFill>
                <a:srgbClr val="0000FF"/>
              </a:solidFill>
            </a:endParaRPr>
          </a:p>
          <a:p>
            <a:r>
              <a:rPr lang="en-GB" sz="2400" dirty="0" smtClean="0">
                <a:solidFill>
                  <a:srgbClr val="0000FF"/>
                </a:solidFill>
              </a:rPr>
              <a:t>Hon</a:t>
            </a:r>
            <a:r>
              <a:rPr lang="en-GB" sz="2400" dirty="0">
                <a:solidFill>
                  <a:srgbClr val="0000FF"/>
                </a:solidFill>
              </a:rPr>
              <a:t>. Lecturer &amp; Doubleday Affiliate Manchester Medical School</a:t>
            </a:r>
            <a:br>
              <a:rPr lang="en-GB" sz="2400" dirty="0">
                <a:solidFill>
                  <a:srgbClr val="0000FF"/>
                </a:solidFill>
              </a:rPr>
            </a:br>
            <a:r>
              <a:rPr lang="en-GB" sz="2400" dirty="0" smtClean="0">
                <a:solidFill>
                  <a:srgbClr val="0000FF"/>
                </a:solidFill>
              </a:rPr>
              <a:t>NHS </a:t>
            </a:r>
            <a:r>
              <a:rPr lang="en-GB" sz="2400" dirty="0">
                <a:solidFill>
                  <a:srgbClr val="0000FF"/>
                </a:solidFill>
              </a:rPr>
              <a:t>Leadership Academy Experience of Care Partner</a:t>
            </a:r>
          </a:p>
          <a:p>
            <a:r>
              <a:rPr lang="en-GB" sz="2400" dirty="0">
                <a:solidFill>
                  <a:srgbClr val="0000FF"/>
                </a:solidFill>
              </a:rPr>
              <a:t>NHS Beneficial Changes Patient Flow Network</a:t>
            </a:r>
          </a:p>
          <a:p>
            <a:r>
              <a:rPr lang="en-GB" sz="2400" dirty="0">
                <a:solidFill>
                  <a:srgbClr val="0000FF"/>
                </a:solidFill>
              </a:rPr>
              <a:t>NHS Beneficial Changes Experience Based </a:t>
            </a:r>
            <a:r>
              <a:rPr lang="en-GB" sz="2400" dirty="0" smtClean="0">
                <a:solidFill>
                  <a:srgbClr val="0000FF"/>
                </a:solidFill>
              </a:rPr>
              <a:t>Co-Design</a:t>
            </a:r>
          </a:p>
          <a:p>
            <a:r>
              <a:rPr lang="en-GB" sz="2400" dirty="0" smtClean="0">
                <a:solidFill>
                  <a:srgbClr val="0000FF"/>
                </a:solidFill>
              </a:rPr>
              <a:t>NHS Task &amp; Finish Group Co-Production by Default</a:t>
            </a:r>
          </a:p>
          <a:p>
            <a:r>
              <a:rPr lang="en-GB" sz="2400" dirty="0" smtClean="0">
                <a:solidFill>
                  <a:srgbClr val="0000FF"/>
                </a:solidFill>
              </a:rPr>
              <a:t>NHS </a:t>
            </a:r>
            <a:r>
              <a:rPr lang="en-GB" sz="2400" dirty="0">
                <a:solidFill>
                  <a:srgbClr val="0000FF"/>
                </a:solidFill>
              </a:rPr>
              <a:t>Always Events National Advisory Group</a:t>
            </a:r>
          </a:p>
          <a:p>
            <a:r>
              <a:rPr lang="en-GB" sz="2400" dirty="0">
                <a:solidFill>
                  <a:srgbClr val="0000FF"/>
                </a:solidFill>
              </a:rPr>
              <a:t>National Steering Group Maximising Leadership Learning</a:t>
            </a:r>
          </a:p>
          <a:p>
            <a:r>
              <a:rPr lang="en-GB" sz="2400" dirty="0" smtClean="0">
                <a:solidFill>
                  <a:srgbClr val="0000FF"/>
                </a:solidFill>
              </a:rPr>
              <a:t>NHS </a:t>
            </a:r>
            <a:r>
              <a:rPr lang="en-GB" sz="2400" dirty="0">
                <a:solidFill>
                  <a:srgbClr val="0000FF"/>
                </a:solidFill>
              </a:rPr>
              <a:t>Horizons Project A Falls </a:t>
            </a:r>
            <a:r>
              <a:rPr lang="en-GB" sz="2400" dirty="0" smtClean="0">
                <a:solidFill>
                  <a:srgbClr val="0000FF"/>
                </a:solidFill>
              </a:rPr>
              <a:t>Collaborative</a:t>
            </a:r>
          </a:p>
          <a:p>
            <a:r>
              <a:rPr lang="en-GB" sz="2400" dirty="0">
                <a:solidFill>
                  <a:srgbClr val="0000FF"/>
                </a:solidFill>
              </a:rPr>
              <a:t/>
            </a:r>
            <a:br>
              <a:rPr lang="en-GB" sz="2400" dirty="0">
                <a:solidFill>
                  <a:srgbClr val="0000FF"/>
                </a:solidFill>
              </a:rPr>
            </a:br>
            <a:r>
              <a:rPr lang="en-GB" sz="2400" dirty="0" smtClean="0">
                <a:solidFill>
                  <a:srgbClr val="0000FF"/>
                </a:solidFill>
              </a:rPr>
              <a:t> </a:t>
            </a:r>
            <a:r>
              <a:rPr lang="en-GB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2800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muntma</a:t>
            </a:r>
            <a:r>
              <a:rPr lang="en-GB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2800" i="1" dirty="0">
                <a:solidFill>
                  <a:srgbClr val="0000FF"/>
                </a:solidFill>
              </a:rPr>
              <a:t> </a:t>
            </a:r>
            <a:r>
              <a:rPr lang="en-GB" sz="2800" i="1" dirty="0" smtClean="0">
                <a:solidFill>
                  <a:srgbClr val="0000FF"/>
                </a:solidFill>
              </a:rPr>
              <a:t>  </a:t>
            </a:r>
            <a:r>
              <a:rPr lang="en-GB" sz="2800" i="1" u="sng" dirty="0" smtClean="0">
                <a:solidFill>
                  <a:srgbClr val="0000FF"/>
                </a:solidFill>
              </a:rPr>
              <a:t>li</a:t>
            </a:r>
            <a:r>
              <a:rPr lang="en-GB" sz="2800" i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nkedin.com/in/carol-munt-5121721b</a:t>
            </a:r>
            <a:endParaRPr lang="en-GB" sz="2800" i="1" u="sng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5894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55576" y="908721"/>
            <a:ext cx="7632848" cy="4249068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  <a:t>Who are </a:t>
            </a:r>
            <a:r>
              <a:rPr lang="en-US" sz="6600" dirty="0" smtClean="0">
                <a:solidFill>
                  <a:srgbClr val="0000CC"/>
                </a:solidFill>
                <a:latin typeface="Arial Rounded MT Bold" panose="020F0704030504030204" pitchFamily="34" charset="0"/>
              </a:rPr>
              <a:t>HQIP-  </a:t>
            </a:r>
            <a: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  <a:t>what do they do?</a:t>
            </a:r>
            <a:b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</a:br>
            <a: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  <a:t>They collect </a:t>
            </a:r>
            <a:r>
              <a:rPr lang="en-US" sz="6600" dirty="0" smtClean="0">
                <a:solidFill>
                  <a:srgbClr val="0000CC"/>
                </a:solidFill>
                <a:latin typeface="Arial Rounded MT Bold" panose="020F0704030504030204" pitchFamily="34" charset="0"/>
              </a:rPr>
              <a:t>data.</a:t>
            </a:r>
            <a: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  <a:t/>
            </a:r>
            <a:b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</a:br>
            <a:r>
              <a:rPr lang="en-US" sz="6600" dirty="0">
                <a:solidFill>
                  <a:srgbClr val="0000CC"/>
                </a:solidFill>
                <a:latin typeface="Arial Rounded MT Bold" panose="020F0704030504030204" pitchFamily="34" charset="0"/>
              </a:rPr>
              <a:t> (clinical audits)</a:t>
            </a:r>
          </a:p>
        </p:txBody>
      </p:sp>
    </p:spTree>
    <p:extLst>
      <p:ext uri="{BB962C8B-B14F-4D97-AF65-F5344CB8AC3E}">
        <p14:creationId xmlns:p14="http://schemas.microsoft.com/office/powerpoint/2010/main" val="39075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3">
            <a:extLst>
              <a:ext uri="{FF2B5EF4-FFF2-40B4-BE49-F238E27FC236}">
                <a16:creationId xmlns:a16="http://schemas.microsoft.com/office/drawing/2014/main" id="{582600BB-AB97-4589-8C8A-0A78C1EE8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7544" y="4309802"/>
            <a:ext cx="3465047" cy="23042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3528" y="1412776"/>
            <a:ext cx="87467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0000FF"/>
                </a:solidFill>
                <a:latin typeface="Arial Rounded MT Bold" panose="020F0704030504030204" pitchFamily="34" charset="0"/>
              </a:rPr>
              <a:t>Using data from a range of hospitals and surgeons it is possible to standardise methods of undertaking operations based on best practice in operating theatres.  </a:t>
            </a:r>
            <a:endParaRPr lang="en-GB" sz="3600" dirty="0" smtClean="0">
              <a:solidFill>
                <a:srgbClr val="0000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CC"/>
                </a:solidFill>
                <a:latin typeface="Arial Rounded MT Bold" panose="020F0704030504030204" pitchFamily="34" charset="0"/>
              </a:rPr>
              <a:t>What’s the point in sharing data?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883" y="3860922"/>
            <a:ext cx="4185472" cy="279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22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692696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Using audit data for quality improvement will bring about better patient outcomes and patient experience.</a:t>
            </a:r>
          </a:p>
        </p:txBody>
      </p:sp>
    </p:spTree>
    <p:extLst>
      <p:ext uri="{BB962C8B-B14F-4D97-AF65-F5344CB8AC3E}">
        <p14:creationId xmlns:p14="http://schemas.microsoft.com/office/powerpoint/2010/main" val="98978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8864" y="1268760"/>
            <a:ext cx="83475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HQIP’s </a:t>
            </a: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 was established in 2009 </a:t>
            </a:r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comprises 40 patient and public </a:t>
            </a:r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representatives who </a:t>
            </a:r>
          </a:p>
          <a:p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alongside HQIP teams in helping to:</a:t>
            </a:r>
          </a:p>
          <a:p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public and patient involvement and our quality improvement work</a:t>
            </a:r>
          </a:p>
          <a:p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an expert consultation group</a:t>
            </a:r>
            <a:endParaRPr lang="en-GB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HQIP SUN Logo Horizontal CMY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64" y="311317"/>
            <a:ext cx="4638675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9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The </a:t>
            </a: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involvement of SUN and other patients and service </a:t>
            </a: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users</a:t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 </a:t>
            </a: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our work is </a:t>
            </a: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crucial.</a:t>
            </a:r>
            <a:b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Acting </a:t>
            </a: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on the patient voice is critical to the development of high-quality audit that measures </a:t>
            </a:r>
            <a:r>
              <a:rPr lang="en-GB" dirty="0" smtClean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the quality of care </a:t>
            </a:r>
            <a:r>
              <a:rPr lang="en-GB" dirty="0">
                <a:solidFill>
                  <a:srgbClr val="0000FF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on issues that are important to patients.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4638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0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B0ADD20-A799-4AB2-8E09-1761D185166F}"/>
              </a:ext>
            </a:extLst>
          </p:cNvPr>
          <p:cNvSpPr txBox="1">
            <a:spLocks/>
          </p:cNvSpPr>
          <p:nvPr/>
        </p:nvSpPr>
        <p:spPr>
          <a:xfrm>
            <a:off x="457199" y="1628800"/>
            <a:ext cx="8219256" cy="48534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 choice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perspective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Responsive to </a:t>
            </a:r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need</a:t>
            </a:r>
            <a:endParaRPr lang="en-GB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 </a:t>
            </a: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buy-in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continuation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3" name="Picture 2" descr="http://www.developcapability.co.uk/images/group_meeting_puzzle_final_step_800_cl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01008"/>
            <a:ext cx="3930439" cy="279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5973"/>
            <a:ext cx="82296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600" b="1" dirty="0">
                <a:solidFill>
                  <a:srgbClr val="0000CC"/>
                </a:solidFill>
                <a:latin typeface="Arial Rounded MT Bold" panose="020F0704030504030204" pitchFamily="34" charset="0"/>
              </a:rPr>
              <a:t>Impact for patients and carers – why should we encourage participation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251518" y="5851269"/>
            <a:ext cx="5760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3300"/>
                </a:solidFill>
                <a:hlinkClick r:id="rId3"/>
              </a:rPr>
              <a:t>https://www.hqip.org.uk/resource/introduction-to-quality-improvement-for-patients-and-public/</a:t>
            </a:r>
            <a:r>
              <a:rPr lang="en-GB" sz="1600" b="1" dirty="0" smtClean="0">
                <a:solidFill>
                  <a:srgbClr val="003300"/>
                </a:solidFill>
              </a:rPr>
              <a:t> </a:t>
            </a:r>
            <a:endParaRPr lang="en-GB" sz="1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96752"/>
            <a:ext cx="9036496" cy="43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687977"/>
            <a:ext cx="5498554" cy="550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5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530</Words>
  <Application>Microsoft Office PowerPoint</Application>
  <PresentationFormat>On-screen Show (4:3)</PresentationFormat>
  <Paragraphs>47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Rounded MT Bold</vt:lpstr>
      <vt:lpstr>Bradley Hand ITC</vt:lpstr>
      <vt:lpstr>Calibri</vt:lpstr>
      <vt:lpstr>FF Meta</vt:lpstr>
      <vt:lpstr>Office Theme</vt:lpstr>
      <vt:lpstr>Clinical Auditorium  Patient Involvement in Clinical Audit </vt:lpstr>
      <vt:lpstr>Who are HQIP-  what do they do? They collect data.  (clinical audits)</vt:lpstr>
      <vt:lpstr>What’s the point in sharing data?</vt:lpstr>
      <vt:lpstr>PowerPoint Presentation</vt:lpstr>
      <vt:lpstr>PowerPoint Presentation</vt:lpstr>
      <vt:lpstr>           The involvement of SUN and other patients and service users in our work is crucial. Acting on the patient voice is critical to the development of high-quality audit that measures  the quality of care on issues that are important to patients.  </vt:lpstr>
      <vt:lpstr>Impact for patients and carers – why should we encourage participation</vt:lpstr>
      <vt:lpstr>PowerPoint Presentation</vt:lpstr>
      <vt:lpstr>PowerPoint Presentation</vt:lpstr>
      <vt:lpstr>NCAPOP</vt:lpstr>
      <vt:lpstr>PowerPoint Presentation</vt:lpstr>
      <vt:lpstr>Introduction to quality improvement for patients and public </vt:lpstr>
      <vt:lpstr>“Most brilliance arises from ordinary people working together in extraordinary ways”</vt:lpstr>
      <vt:lpstr>PowerPoint Presentation</vt:lpstr>
      <vt:lpstr> Thank you  I hope you enjoyed it as much as I did. </vt:lpstr>
      <vt:lpstr>This should be national policy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</dc:creator>
  <cp:lastModifiedBy>Stephanie Benton</cp:lastModifiedBy>
  <cp:revision>28</cp:revision>
  <dcterms:created xsi:type="dcterms:W3CDTF">2021-09-01T07:52:55Z</dcterms:created>
  <dcterms:modified xsi:type="dcterms:W3CDTF">2021-09-01T15:28:07Z</dcterms:modified>
</cp:coreProperties>
</file>