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65" r:id="rId4"/>
    <p:sldId id="259" r:id="rId5"/>
    <p:sldId id="260" r:id="rId6"/>
    <p:sldId id="261" r:id="rId7"/>
    <p:sldId id="262" r:id="rId8"/>
    <p:sldId id="264" r:id="rId9"/>
    <p:sldId id="263" r:id="rId10"/>
    <p:sldId id="293" r:id="rId11"/>
    <p:sldId id="294" r:id="rId12"/>
    <p:sldId id="295" r:id="rId13"/>
    <p:sldId id="296" r:id="rId14"/>
    <p:sldId id="297" r:id="rId15"/>
    <p:sldId id="266" r:id="rId16"/>
    <p:sldId id="267" r:id="rId17"/>
    <p:sldId id="268" r:id="rId18"/>
    <p:sldId id="269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271" r:id="rId27"/>
    <p:sldId id="282" r:id="rId28"/>
    <p:sldId id="283" r:id="rId29"/>
    <p:sldId id="284" r:id="rId30"/>
    <p:sldId id="285" r:id="rId31"/>
    <p:sldId id="272" r:id="rId32"/>
    <p:sldId id="286" r:id="rId33"/>
    <p:sldId id="25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>
      <p:cViewPr>
        <p:scale>
          <a:sx n="1" d="2"/>
          <a:sy n="1" d="2"/>
        </p:scale>
        <p:origin x="-3006" y="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49B358-A9B6-4482-9A08-6172371BEB8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D4C28A1-EC3B-43CA-AF2B-6B91E1494D16}">
      <dgm:prSet phldrT="[Text]"/>
      <dgm:spPr/>
      <dgm:t>
        <a:bodyPr/>
        <a:lstStyle/>
        <a:p>
          <a:r>
            <a:rPr lang="en-GB" dirty="0"/>
            <a:t>The DPP</a:t>
          </a:r>
        </a:p>
      </dgm:t>
    </dgm:pt>
    <dgm:pt modelId="{EF0ADF30-9596-4A27-9C8F-AD48A2D9109D}" type="parTrans" cxnId="{B6E58AC7-E7A7-4270-8DF5-13CF1021094F}">
      <dgm:prSet/>
      <dgm:spPr/>
      <dgm:t>
        <a:bodyPr/>
        <a:lstStyle/>
        <a:p>
          <a:endParaRPr lang="en-GB"/>
        </a:p>
      </dgm:t>
    </dgm:pt>
    <dgm:pt modelId="{67161874-58FE-4501-AFCA-F969F7EEA4C5}" type="sibTrans" cxnId="{B6E58AC7-E7A7-4270-8DF5-13CF1021094F}">
      <dgm:prSet/>
      <dgm:spPr/>
      <dgm:t>
        <a:bodyPr/>
        <a:lstStyle/>
        <a:p>
          <a:endParaRPr lang="en-GB"/>
        </a:p>
      </dgm:t>
    </dgm:pt>
    <dgm:pt modelId="{C43E1088-E714-4952-9F1E-A57F82360450}">
      <dgm:prSet phldrT="[Text]"/>
      <dgm:spPr/>
      <dgm:t>
        <a:bodyPr/>
        <a:lstStyle/>
        <a:p>
          <a:r>
            <a:rPr lang="en-GB" dirty="0"/>
            <a:t>Personal Characteristics</a:t>
          </a:r>
        </a:p>
      </dgm:t>
    </dgm:pt>
    <dgm:pt modelId="{A776B4DF-D046-4493-A193-35B7191AC575}" type="parTrans" cxnId="{C1A19900-FB77-4F2D-8EB0-425FEE89E490}">
      <dgm:prSet/>
      <dgm:spPr/>
      <dgm:t>
        <a:bodyPr/>
        <a:lstStyle/>
        <a:p>
          <a:endParaRPr lang="en-GB"/>
        </a:p>
      </dgm:t>
    </dgm:pt>
    <dgm:pt modelId="{8FD7585C-4A49-4D24-82CD-A6687553C80D}" type="sibTrans" cxnId="{C1A19900-FB77-4F2D-8EB0-425FEE89E490}">
      <dgm:prSet/>
      <dgm:spPr/>
      <dgm:t>
        <a:bodyPr/>
        <a:lstStyle/>
        <a:p>
          <a:endParaRPr lang="en-GB"/>
        </a:p>
      </dgm:t>
    </dgm:pt>
    <dgm:pt modelId="{8E6822C5-B3EC-4692-A123-6E57A41F7631}">
      <dgm:prSet phldrT="[Text]"/>
      <dgm:spPr/>
      <dgm:t>
        <a:bodyPr/>
        <a:lstStyle/>
        <a:p>
          <a:r>
            <a:rPr lang="en-GB" dirty="0"/>
            <a:t>Teaching and Training Skills</a:t>
          </a:r>
        </a:p>
      </dgm:t>
    </dgm:pt>
    <dgm:pt modelId="{95DBA974-D157-46AE-920C-64C78EA8ED0E}" type="parTrans" cxnId="{12B18446-9EF9-4757-82DC-5A0D2B982182}">
      <dgm:prSet/>
      <dgm:spPr/>
      <dgm:t>
        <a:bodyPr/>
        <a:lstStyle/>
        <a:p>
          <a:endParaRPr lang="en-GB"/>
        </a:p>
      </dgm:t>
    </dgm:pt>
    <dgm:pt modelId="{7F34EF60-94ED-492B-8770-1F7626E46FE3}" type="sibTrans" cxnId="{12B18446-9EF9-4757-82DC-5A0D2B982182}">
      <dgm:prSet/>
      <dgm:spPr/>
      <dgm:t>
        <a:bodyPr/>
        <a:lstStyle/>
        <a:p>
          <a:endParaRPr lang="en-GB"/>
        </a:p>
      </dgm:t>
    </dgm:pt>
    <dgm:pt modelId="{7B0025AC-106F-4A87-BBC5-F443A129DD4E}">
      <dgm:prSet phldrT="[Text]"/>
      <dgm:spPr/>
      <dgm:t>
        <a:bodyPr/>
        <a:lstStyle/>
        <a:p>
          <a:r>
            <a:rPr lang="en-GB" dirty="0"/>
            <a:t>Delivering the Role</a:t>
          </a:r>
        </a:p>
      </dgm:t>
    </dgm:pt>
    <dgm:pt modelId="{9D332018-F3E0-4BFE-9176-3975CC66E00A}" type="parTrans" cxnId="{5B631C3C-3091-4364-8987-2FC29153A85E}">
      <dgm:prSet/>
      <dgm:spPr/>
      <dgm:t>
        <a:bodyPr/>
        <a:lstStyle/>
        <a:p>
          <a:endParaRPr lang="en-GB"/>
        </a:p>
      </dgm:t>
    </dgm:pt>
    <dgm:pt modelId="{5E53F26C-0517-4A0D-9B8A-D7BA65CB1DFA}" type="sibTrans" cxnId="{5B631C3C-3091-4364-8987-2FC29153A85E}">
      <dgm:prSet/>
      <dgm:spPr/>
      <dgm:t>
        <a:bodyPr/>
        <a:lstStyle/>
        <a:p>
          <a:endParaRPr lang="en-GB"/>
        </a:p>
      </dgm:t>
    </dgm:pt>
    <dgm:pt modelId="{64D0791D-34CE-4FA7-B320-618D45397E2C}">
      <dgm:prSet phldrT="[Text]"/>
      <dgm:spPr/>
      <dgm:t>
        <a:bodyPr/>
        <a:lstStyle/>
        <a:p>
          <a:r>
            <a:rPr lang="en-GB" dirty="0"/>
            <a:t>Delivering the Role</a:t>
          </a:r>
        </a:p>
      </dgm:t>
    </dgm:pt>
    <dgm:pt modelId="{FF319776-E450-4BAF-B8EB-85338E410635}" type="parTrans" cxnId="{A3456436-51A1-4BB6-830A-BABC4CB674EE}">
      <dgm:prSet/>
      <dgm:spPr/>
      <dgm:t>
        <a:bodyPr/>
        <a:lstStyle/>
        <a:p>
          <a:endParaRPr lang="en-GB"/>
        </a:p>
      </dgm:t>
    </dgm:pt>
    <dgm:pt modelId="{A1E63C08-C34E-4B8B-95E6-DC1DF0194AA7}" type="sibTrans" cxnId="{A3456436-51A1-4BB6-830A-BABC4CB674EE}">
      <dgm:prSet/>
      <dgm:spPr/>
      <dgm:t>
        <a:bodyPr/>
        <a:lstStyle/>
        <a:p>
          <a:endParaRPr lang="en-GB"/>
        </a:p>
      </dgm:t>
    </dgm:pt>
    <dgm:pt modelId="{7F51E4DE-70F6-4661-9F58-0D269957071F}">
      <dgm:prSet phldrT="[Text]"/>
      <dgm:spPr/>
      <dgm:t>
        <a:bodyPr/>
        <a:lstStyle/>
        <a:p>
          <a:r>
            <a:rPr lang="en-GB" dirty="0"/>
            <a:t>Prioritising Patient Care</a:t>
          </a:r>
        </a:p>
      </dgm:t>
    </dgm:pt>
    <dgm:pt modelId="{4CE3726F-06B2-4727-8133-FB00D077F18F}" type="parTrans" cxnId="{1BA51C71-1180-4868-A6B9-4D2750B18F11}">
      <dgm:prSet/>
      <dgm:spPr/>
      <dgm:t>
        <a:bodyPr/>
        <a:lstStyle/>
        <a:p>
          <a:endParaRPr lang="en-GB"/>
        </a:p>
      </dgm:t>
    </dgm:pt>
    <dgm:pt modelId="{737B1730-52EB-404C-897C-9EB5869B2987}" type="sibTrans" cxnId="{1BA51C71-1180-4868-A6B9-4D2750B18F11}">
      <dgm:prSet/>
      <dgm:spPr/>
      <dgm:t>
        <a:bodyPr/>
        <a:lstStyle/>
        <a:p>
          <a:endParaRPr lang="en-GB"/>
        </a:p>
      </dgm:t>
    </dgm:pt>
    <dgm:pt modelId="{96938A96-842B-435F-9C51-61AEA8E57B0B}">
      <dgm:prSet phldrT="[Text]"/>
      <dgm:spPr/>
      <dgm:t>
        <a:bodyPr/>
        <a:lstStyle/>
        <a:p>
          <a:r>
            <a:rPr lang="en-GB" dirty="0"/>
            <a:t>Governance</a:t>
          </a:r>
        </a:p>
      </dgm:t>
    </dgm:pt>
    <dgm:pt modelId="{EA408073-99EF-4D52-9E25-C59921632BCE}" type="parTrans" cxnId="{6455ADF9-B997-4439-8E58-C4192A2FDE67}">
      <dgm:prSet/>
      <dgm:spPr/>
      <dgm:t>
        <a:bodyPr/>
        <a:lstStyle/>
        <a:p>
          <a:endParaRPr lang="en-GB"/>
        </a:p>
      </dgm:t>
    </dgm:pt>
    <dgm:pt modelId="{42EAE5DA-5B32-4720-B722-8B7C4FFF2B1D}" type="sibTrans" cxnId="{6455ADF9-B997-4439-8E58-C4192A2FDE67}">
      <dgm:prSet/>
      <dgm:spPr/>
      <dgm:t>
        <a:bodyPr/>
        <a:lstStyle/>
        <a:p>
          <a:endParaRPr lang="en-GB"/>
        </a:p>
      </dgm:t>
    </dgm:pt>
    <dgm:pt modelId="{FC67E4D5-DA40-4846-A5CA-D5469CA389C6}">
      <dgm:prSet phldrT="[Text]"/>
      <dgm:spPr/>
      <dgm:t>
        <a:bodyPr/>
        <a:lstStyle/>
        <a:p>
          <a:r>
            <a:rPr lang="en-GB" dirty="0"/>
            <a:t>Learning Environment</a:t>
          </a:r>
        </a:p>
      </dgm:t>
    </dgm:pt>
    <dgm:pt modelId="{58ECA2BF-E352-4AE4-A7BC-BA5852741E85}" type="parTrans" cxnId="{D96DF766-A443-4940-9751-E159E30542F8}">
      <dgm:prSet/>
      <dgm:spPr/>
      <dgm:t>
        <a:bodyPr/>
        <a:lstStyle/>
        <a:p>
          <a:endParaRPr lang="en-GB"/>
        </a:p>
      </dgm:t>
    </dgm:pt>
    <dgm:pt modelId="{A3470346-36CD-4A37-832D-865E188A3580}" type="sibTrans" cxnId="{D96DF766-A443-4940-9751-E159E30542F8}">
      <dgm:prSet/>
      <dgm:spPr/>
      <dgm:t>
        <a:bodyPr/>
        <a:lstStyle/>
        <a:p>
          <a:endParaRPr lang="en-GB"/>
        </a:p>
      </dgm:t>
    </dgm:pt>
    <dgm:pt modelId="{A17CDC34-FAA1-48AF-B492-F57EB47CA6E1}">
      <dgm:prSet phldrT="[Text]"/>
      <dgm:spPr/>
      <dgm:t>
        <a:bodyPr/>
        <a:lstStyle/>
        <a:p>
          <a:r>
            <a:rPr lang="en-GB" dirty="0"/>
            <a:t>Governance</a:t>
          </a:r>
        </a:p>
      </dgm:t>
    </dgm:pt>
    <dgm:pt modelId="{CB64A4FD-C886-4426-9A9B-1D3873C14D85}" type="parTrans" cxnId="{537BED40-5CAC-4336-9AC1-D11090A350B5}">
      <dgm:prSet/>
      <dgm:spPr/>
      <dgm:t>
        <a:bodyPr/>
        <a:lstStyle/>
        <a:p>
          <a:endParaRPr lang="en-GB"/>
        </a:p>
      </dgm:t>
    </dgm:pt>
    <dgm:pt modelId="{52004FE1-E1F3-48DD-A531-E5BACAAD562D}" type="sibTrans" cxnId="{537BED40-5CAC-4336-9AC1-D11090A350B5}">
      <dgm:prSet/>
      <dgm:spPr/>
      <dgm:t>
        <a:bodyPr/>
        <a:lstStyle/>
        <a:p>
          <a:endParaRPr lang="en-GB"/>
        </a:p>
      </dgm:t>
    </dgm:pt>
    <dgm:pt modelId="{A502CBDA-0177-47DD-86A9-771D84D0D4B6}">
      <dgm:prSet phldrT="[Text]"/>
      <dgm:spPr/>
      <dgm:t>
        <a:bodyPr/>
        <a:lstStyle/>
        <a:p>
          <a:r>
            <a:rPr lang="en-GB" dirty="0"/>
            <a:t>Professional Skills and Knowledge</a:t>
          </a:r>
        </a:p>
      </dgm:t>
    </dgm:pt>
    <dgm:pt modelId="{1181D303-7C3B-4F72-9BC7-9DB16E1F3626}" type="parTrans" cxnId="{90CD6F37-7442-4163-851E-4D62E23943C8}">
      <dgm:prSet/>
      <dgm:spPr/>
      <dgm:t>
        <a:bodyPr/>
        <a:lstStyle/>
        <a:p>
          <a:endParaRPr lang="en-GB"/>
        </a:p>
      </dgm:t>
    </dgm:pt>
    <dgm:pt modelId="{4A3AE877-1F1D-40BC-BE82-05B9FA4892E6}" type="sibTrans" cxnId="{90CD6F37-7442-4163-851E-4D62E23943C8}">
      <dgm:prSet/>
      <dgm:spPr/>
      <dgm:t>
        <a:bodyPr/>
        <a:lstStyle/>
        <a:p>
          <a:endParaRPr lang="en-GB"/>
        </a:p>
      </dgm:t>
    </dgm:pt>
    <dgm:pt modelId="{526C58CC-3B92-4C50-96C0-A456B94B8D97}">
      <dgm:prSet phldrT="[Text]"/>
      <dgm:spPr/>
      <dgm:t>
        <a:bodyPr/>
        <a:lstStyle/>
        <a:p>
          <a:r>
            <a:rPr lang="en-GB" dirty="0"/>
            <a:t>Developing the Role</a:t>
          </a:r>
        </a:p>
      </dgm:t>
    </dgm:pt>
    <dgm:pt modelId="{49F21331-940D-45E2-B28A-4F643327D1DB}" type="parTrans" cxnId="{9F0652B2-A9F3-4282-B767-C6F5BC9A6A70}">
      <dgm:prSet/>
      <dgm:spPr/>
      <dgm:t>
        <a:bodyPr/>
        <a:lstStyle/>
        <a:p>
          <a:endParaRPr lang="en-GB"/>
        </a:p>
      </dgm:t>
    </dgm:pt>
    <dgm:pt modelId="{7ECA4F34-F03B-4731-9362-22CD355502FF}" type="sibTrans" cxnId="{9F0652B2-A9F3-4282-B767-C6F5BC9A6A70}">
      <dgm:prSet/>
      <dgm:spPr/>
      <dgm:t>
        <a:bodyPr/>
        <a:lstStyle/>
        <a:p>
          <a:endParaRPr lang="en-GB"/>
        </a:p>
      </dgm:t>
    </dgm:pt>
    <dgm:pt modelId="{E7777BF8-6021-4492-95E0-48530EAA738C}" type="pres">
      <dgm:prSet presAssocID="{6949B358-A9B6-4482-9A08-6172371BEB8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793DD8E-26E4-4B8D-B0B5-5DE0B8DC61AF}" type="pres">
      <dgm:prSet presAssocID="{9D4C28A1-EC3B-43CA-AF2B-6B91E1494D16}" presName="composite" presStyleCnt="0"/>
      <dgm:spPr/>
    </dgm:pt>
    <dgm:pt modelId="{3C56FF2C-01EE-4278-AE64-4C9E594073D0}" type="pres">
      <dgm:prSet presAssocID="{9D4C28A1-EC3B-43CA-AF2B-6B91E1494D1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849782-542D-41A7-A0DB-738097F9D6C0}" type="pres">
      <dgm:prSet presAssocID="{9D4C28A1-EC3B-43CA-AF2B-6B91E1494D1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479298-4179-467B-AB9B-E0A200F64218}" type="pres">
      <dgm:prSet presAssocID="{67161874-58FE-4501-AFCA-F969F7EEA4C5}" presName="sp" presStyleCnt="0"/>
      <dgm:spPr/>
    </dgm:pt>
    <dgm:pt modelId="{2CA4607C-83B7-4E0A-A506-859CEA562A4E}" type="pres">
      <dgm:prSet presAssocID="{7B0025AC-106F-4A87-BBC5-F443A129DD4E}" presName="composite" presStyleCnt="0"/>
      <dgm:spPr/>
    </dgm:pt>
    <dgm:pt modelId="{C34271E0-8601-460C-B078-CB7356828910}" type="pres">
      <dgm:prSet presAssocID="{7B0025AC-106F-4A87-BBC5-F443A129DD4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94A531-E03D-49FA-BC8C-CE1E1E30452F}" type="pres">
      <dgm:prSet presAssocID="{7B0025AC-106F-4A87-BBC5-F443A129DD4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EC0C43-B179-4907-AD22-C100477B383C}" type="pres">
      <dgm:prSet presAssocID="{5E53F26C-0517-4A0D-9B8A-D7BA65CB1DFA}" presName="sp" presStyleCnt="0"/>
      <dgm:spPr/>
    </dgm:pt>
    <dgm:pt modelId="{10606692-062E-4C35-A870-48E564A4AAE9}" type="pres">
      <dgm:prSet presAssocID="{96938A96-842B-435F-9C51-61AEA8E57B0B}" presName="composite" presStyleCnt="0"/>
      <dgm:spPr/>
    </dgm:pt>
    <dgm:pt modelId="{2C901889-BBE7-4E7F-BDA9-A537145E67CA}" type="pres">
      <dgm:prSet presAssocID="{96938A96-842B-435F-9C51-61AEA8E57B0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9AD4ED-0E5F-439F-B57A-9FC5A530974D}" type="pres">
      <dgm:prSet presAssocID="{96938A96-842B-435F-9C51-61AEA8E57B0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807F24C-B383-4987-A3F0-17A917E33FF3}" type="presOf" srcId="{7B0025AC-106F-4A87-BBC5-F443A129DD4E}" destId="{C34271E0-8601-460C-B078-CB7356828910}" srcOrd="0" destOrd="0" presId="urn:microsoft.com/office/officeart/2005/8/layout/chevron2"/>
    <dgm:cxn modelId="{6455ADF9-B997-4439-8E58-C4192A2FDE67}" srcId="{6949B358-A9B6-4482-9A08-6172371BEB8D}" destId="{96938A96-842B-435F-9C51-61AEA8E57B0B}" srcOrd="2" destOrd="0" parTransId="{EA408073-99EF-4D52-9E25-C59921632BCE}" sibTransId="{42EAE5DA-5B32-4720-B722-8B7C4FFF2B1D}"/>
    <dgm:cxn modelId="{8C20EAD9-FF7A-4C8C-8DF4-F73A2719393E}" type="presOf" srcId="{FC67E4D5-DA40-4846-A5CA-D5469CA389C6}" destId="{E69AD4ED-0E5F-439F-B57A-9FC5A530974D}" srcOrd="0" destOrd="0" presId="urn:microsoft.com/office/officeart/2005/8/layout/chevron2"/>
    <dgm:cxn modelId="{212062D2-42E2-401A-B64C-F7D9141860BA}" type="presOf" srcId="{64D0791D-34CE-4FA7-B320-618D45397E2C}" destId="{BD94A531-E03D-49FA-BC8C-CE1E1E30452F}" srcOrd="0" destOrd="0" presId="urn:microsoft.com/office/officeart/2005/8/layout/chevron2"/>
    <dgm:cxn modelId="{5459877B-B724-4492-941F-35176EA02D78}" type="presOf" srcId="{7F51E4DE-70F6-4661-9F58-0D269957071F}" destId="{BD94A531-E03D-49FA-BC8C-CE1E1E30452F}" srcOrd="0" destOrd="1" presId="urn:microsoft.com/office/officeart/2005/8/layout/chevron2"/>
    <dgm:cxn modelId="{9F0652B2-A9F3-4282-B767-C6F5BC9A6A70}" srcId="{7B0025AC-106F-4A87-BBC5-F443A129DD4E}" destId="{526C58CC-3B92-4C50-96C0-A456B94B8D97}" srcOrd="2" destOrd="0" parTransId="{49F21331-940D-45E2-B28A-4F643327D1DB}" sibTransId="{7ECA4F34-F03B-4731-9362-22CD355502FF}"/>
    <dgm:cxn modelId="{5B631C3C-3091-4364-8987-2FC29153A85E}" srcId="{6949B358-A9B6-4482-9A08-6172371BEB8D}" destId="{7B0025AC-106F-4A87-BBC5-F443A129DD4E}" srcOrd="1" destOrd="0" parTransId="{9D332018-F3E0-4BFE-9176-3975CC66E00A}" sibTransId="{5E53F26C-0517-4A0D-9B8A-D7BA65CB1DFA}"/>
    <dgm:cxn modelId="{90CD6F37-7442-4163-851E-4D62E23943C8}" srcId="{9D4C28A1-EC3B-43CA-AF2B-6B91E1494D16}" destId="{A502CBDA-0177-47DD-86A9-771D84D0D4B6}" srcOrd="1" destOrd="0" parTransId="{1181D303-7C3B-4F72-9BC7-9DB16E1F3626}" sibTransId="{4A3AE877-1F1D-40BC-BE82-05B9FA4892E6}"/>
    <dgm:cxn modelId="{F559ECF5-CEB7-422C-9F62-C680D72D20B2}" type="presOf" srcId="{6949B358-A9B6-4482-9A08-6172371BEB8D}" destId="{E7777BF8-6021-4492-95E0-48530EAA738C}" srcOrd="0" destOrd="0" presId="urn:microsoft.com/office/officeart/2005/8/layout/chevron2"/>
    <dgm:cxn modelId="{47CFF1F1-2118-4405-86F6-831F389E6BDE}" type="presOf" srcId="{C43E1088-E714-4952-9F1E-A57F82360450}" destId="{A9849782-542D-41A7-A0DB-738097F9D6C0}" srcOrd="0" destOrd="0" presId="urn:microsoft.com/office/officeart/2005/8/layout/chevron2"/>
    <dgm:cxn modelId="{537BED40-5CAC-4336-9AC1-D11090A350B5}" srcId="{96938A96-842B-435F-9C51-61AEA8E57B0B}" destId="{A17CDC34-FAA1-48AF-B492-F57EB47CA6E1}" srcOrd="1" destOrd="0" parTransId="{CB64A4FD-C886-4426-9A9B-1D3873C14D85}" sibTransId="{52004FE1-E1F3-48DD-A531-E5BACAAD562D}"/>
    <dgm:cxn modelId="{6F6D98B0-28B6-44B4-9DE3-40DFDF1622F9}" type="presOf" srcId="{A502CBDA-0177-47DD-86A9-771D84D0D4B6}" destId="{A9849782-542D-41A7-A0DB-738097F9D6C0}" srcOrd="0" destOrd="1" presId="urn:microsoft.com/office/officeart/2005/8/layout/chevron2"/>
    <dgm:cxn modelId="{FE800F9A-02E5-4B01-A9B8-058E731B425E}" type="presOf" srcId="{526C58CC-3B92-4C50-96C0-A456B94B8D97}" destId="{BD94A531-E03D-49FA-BC8C-CE1E1E30452F}" srcOrd="0" destOrd="2" presId="urn:microsoft.com/office/officeart/2005/8/layout/chevron2"/>
    <dgm:cxn modelId="{12B18446-9EF9-4757-82DC-5A0D2B982182}" srcId="{9D4C28A1-EC3B-43CA-AF2B-6B91E1494D16}" destId="{8E6822C5-B3EC-4692-A123-6E57A41F7631}" srcOrd="2" destOrd="0" parTransId="{95DBA974-D157-46AE-920C-64C78EA8ED0E}" sibTransId="{7F34EF60-94ED-492B-8770-1F7626E46FE3}"/>
    <dgm:cxn modelId="{F2B1E8AA-134B-4BC1-86D7-9B0048F73E11}" type="presOf" srcId="{8E6822C5-B3EC-4692-A123-6E57A41F7631}" destId="{A9849782-542D-41A7-A0DB-738097F9D6C0}" srcOrd="0" destOrd="2" presId="urn:microsoft.com/office/officeart/2005/8/layout/chevron2"/>
    <dgm:cxn modelId="{D96DF766-A443-4940-9751-E159E30542F8}" srcId="{96938A96-842B-435F-9C51-61AEA8E57B0B}" destId="{FC67E4D5-DA40-4846-A5CA-D5469CA389C6}" srcOrd="0" destOrd="0" parTransId="{58ECA2BF-E352-4AE4-A7BC-BA5852741E85}" sibTransId="{A3470346-36CD-4A37-832D-865E188A3580}"/>
    <dgm:cxn modelId="{B6E58AC7-E7A7-4270-8DF5-13CF1021094F}" srcId="{6949B358-A9B6-4482-9A08-6172371BEB8D}" destId="{9D4C28A1-EC3B-43CA-AF2B-6B91E1494D16}" srcOrd="0" destOrd="0" parTransId="{EF0ADF30-9596-4A27-9C8F-AD48A2D9109D}" sibTransId="{67161874-58FE-4501-AFCA-F969F7EEA4C5}"/>
    <dgm:cxn modelId="{1BA51C71-1180-4868-A6B9-4D2750B18F11}" srcId="{7B0025AC-106F-4A87-BBC5-F443A129DD4E}" destId="{7F51E4DE-70F6-4661-9F58-0D269957071F}" srcOrd="1" destOrd="0" parTransId="{4CE3726F-06B2-4727-8133-FB00D077F18F}" sibTransId="{737B1730-52EB-404C-897C-9EB5869B2987}"/>
    <dgm:cxn modelId="{92BF9DE7-03AE-4523-979C-C39D5E09B14E}" type="presOf" srcId="{A17CDC34-FAA1-48AF-B492-F57EB47CA6E1}" destId="{E69AD4ED-0E5F-439F-B57A-9FC5A530974D}" srcOrd="0" destOrd="1" presId="urn:microsoft.com/office/officeart/2005/8/layout/chevron2"/>
    <dgm:cxn modelId="{4D006927-DC04-4428-9606-277128A0B71D}" type="presOf" srcId="{96938A96-842B-435F-9C51-61AEA8E57B0B}" destId="{2C901889-BBE7-4E7F-BDA9-A537145E67CA}" srcOrd="0" destOrd="0" presId="urn:microsoft.com/office/officeart/2005/8/layout/chevron2"/>
    <dgm:cxn modelId="{A3456436-51A1-4BB6-830A-BABC4CB674EE}" srcId="{7B0025AC-106F-4A87-BBC5-F443A129DD4E}" destId="{64D0791D-34CE-4FA7-B320-618D45397E2C}" srcOrd="0" destOrd="0" parTransId="{FF319776-E450-4BAF-B8EB-85338E410635}" sibTransId="{A1E63C08-C34E-4B8B-95E6-DC1DF0194AA7}"/>
    <dgm:cxn modelId="{079F85BE-F205-4548-901E-55BE58939D58}" type="presOf" srcId="{9D4C28A1-EC3B-43CA-AF2B-6B91E1494D16}" destId="{3C56FF2C-01EE-4278-AE64-4C9E594073D0}" srcOrd="0" destOrd="0" presId="urn:microsoft.com/office/officeart/2005/8/layout/chevron2"/>
    <dgm:cxn modelId="{C1A19900-FB77-4F2D-8EB0-425FEE89E490}" srcId="{9D4C28A1-EC3B-43CA-AF2B-6B91E1494D16}" destId="{C43E1088-E714-4952-9F1E-A57F82360450}" srcOrd="0" destOrd="0" parTransId="{A776B4DF-D046-4493-A193-35B7191AC575}" sibTransId="{8FD7585C-4A49-4D24-82CD-A6687553C80D}"/>
    <dgm:cxn modelId="{B8FC0A65-71A3-421E-8B6C-1CADBAFC2EE0}" type="presParOf" srcId="{E7777BF8-6021-4492-95E0-48530EAA738C}" destId="{9793DD8E-26E4-4B8D-B0B5-5DE0B8DC61AF}" srcOrd="0" destOrd="0" presId="urn:microsoft.com/office/officeart/2005/8/layout/chevron2"/>
    <dgm:cxn modelId="{6F57B0C0-D942-4A45-97A8-6C6D8201CEF7}" type="presParOf" srcId="{9793DD8E-26E4-4B8D-B0B5-5DE0B8DC61AF}" destId="{3C56FF2C-01EE-4278-AE64-4C9E594073D0}" srcOrd="0" destOrd="0" presId="urn:microsoft.com/office/officeart/2005/8/layout/chevron2"/>
    <dgm:cxn modelId="{FB837F78-E22E-46B7-BE21-14B7F04A049D}" type="presParOf" srcId="{9793DD8E-26E4-4B8D-B0B5-5DE0B8DC61AF}" destId="{A9849782-542D-41A7-A0DB-738097F9D6C0}" srcOrd="1" destOrd="0" presId="urn:microsoft.com/office/officeart/2005/8/layout/chevron2"/>
    <dgm:cxn modelId="{055826E8-AF09-460E-9D5E-B878CD7AA488}" type="presParOf" srcId="{E7777BF8-6021-4492-95E0-48530EAA738C}" destId="{6E479298-4179-467B-AB9B-E0A200F64218}" srcOrd="1" destOrd="0" presId="urn:microsoft.com/office/officeart/2005/8/layout/chevron2"/>
    <dgm:cxn modelId="{3FBFEA46-DB05-40D9-B984-3F75F8BDEC41}" type="presParOf" srcId="{E7777BF8-6021-4492-95E0-48530EAA738C}" destId="{2CA4607C-83B7-4E0A-A506-859CEA562A4E}" srcOrd="2" destOrd="0" presId="urn:microsoft.com/office/officeart/2005/8/layout/chevron2"/>
    <dgm:cxn modelId="{B4BC1F6A-27E8-4AA1-9E67-FF52851EFA1E}" type="presParOf" srcId="{2CA4607C-83B7-4E0A-A506-859CEA562A4E}" destId="{C34271E0-8601-460C-B078-CB7356828910}" srcOrd="0" destOrd="0" presId="urn:microsoft.com/office/officeart/2005/8/layout/chevron2"/>
    <dgm:cxn modelId="{0B813087-4555-4DD0-BF5A-DE36D200DDC8}" type="presParOf" srcId="{2CA4607C-83B7-4E0A-A506-859CEA562A4E}" destId="{BD94A531-E03D-49FA-BC8C-CE1E1E30452F}" srcOrd="1" destOrd="0" presId="urn:microsoft.com/office/officeart/2005/8/layout/chevron2"/>
    <dgm:cxn modelId="{5A667B16-20F0-4743-BE75-702975EA8C56}" type="presParOf" srcId="{E7777BF8-6021-4492-95E0-48530EAA738C}" destId="{B9EC0C43-B179-4907-AD22-C100477B383C}" srcOrd="3" destOrd="0" presId="urn:microsoft.com/office/officeart/2005/8/layout/chevron2"/>
    <dgm:cxn modelId="{3207480F-D54C-4B85-B4FF-68A501A48B06}" type="presParOf" srcId="{E7777BF8-6021-4492-95E0-48530EAA738C}" destId="{10606692-062E-4C35-A870-48E564A4AAE9}" srcOrd="4" destOrd="0" presId="urn:microsoft.com/office/officeart/2005/8/layout/chevron2"/>
    <dgm:cxn modelId="{6F72296D-810E-4248-89D0-6D6D9AC7F30A}" type="presParOf" srcId="{10606692-062E-4C35-A870-48E564A4AAE9}" destId="{2C901889-BBE7-4E7F-BDA9-A537145E67CA}" srcOrd="0" destOrd="0" presId="urn:microsoft.com/office/officeart/2005/8/layout/chevron2"/>
    <dgm:cxn modelId="{84A0F872-40AA-4A7F-A364-58DC63B281CA}" type="presParOf" srcId="{10606692-062E-4C35-A870-48E564A4AAE9}" destId="{E69AD4ED-0E5F-439F-B57A-9FC5A530974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</inkml:channelProperties>
      </inkml:inkSource>
      <inkml:timestamp xml:id="ts0" timeString="2016-10-04T09:40:56.4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14-1 0,'0'0'20,"-6"0"4,4 0-1,-1 0-2,1 0-6,2 0-4,0 0-3,0 0-2,0 0 0,0 0 0,0 0-1,0 0 0,-2 0 2,2 0-2,0 0-1,0 0 0,0 0-1,0 0-2,0 0-1,0 0 0,0 0-1,0 0-2,0 0-4,0 0-2,0 0-1,0 2-8,0 3-19,11 3-28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3B284-E862-4F96-9AA4-FE17899D1D68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28CF9-341C-42D0-ADF7-094AD7777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731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28CF9-341C-42D0-ADF7-094AD77772F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388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28CF9-341C-42D0-ADF7-094AD77772F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147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7B0DB-2C36-4B82-8326-8F45E41E44C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13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7B0DB-2C36-4B82-8326-8F45E41E44C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405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7B0DB-2C36-4B82-8326-8F45E41E44C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897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7B0DB-2C36-4B82-8326-8F45E41E44C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7799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7B0DB-2C36-4B82-8326-8F45E41E44C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794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7B0DB-2C36-4B82-8326-8F45E41E44C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4682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7ADF5-7B14-47D2-A247-9CA2910ADF7A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791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28CF9-341C-42D0-ADF7-094AD77772F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388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28CF9-341C-42D0-ADF7-094AD77772F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388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D28CF9-341C-42D0-ADF7-094AD77772F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401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D28CF9-341C-42D0-ADF7-094AD77772F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285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D28CF9-341C-42D0-ADF7-094AD77772F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945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D28CF9-341C-42D0-ADF7-094AD77772F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380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D28CF9-341C-42D0-ADF7-094AD77772F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80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D28CF9-341C-42D0-ADF7-094AD77772F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311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18648" cy="1470025"/>
          </a:xfrm>
        </p:spPr>
        <p:txBody>
          <a:bodyPr/>
          <a:lstStyle>
            <a:lvl1pPr>
              <a:defRPr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CE2B-15C3-4D09-8EAC-29696C25CCD0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283E-B1A4-465E-B00B-D3A9711702E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6228184" y="188640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Northern</a:t>
            </a:r>
            <a:r>
              <a:rPr lang="en-GB" sz="1200" baseline="0" dirty="0"/>
              <a:t> Devon Healthcare NHS Trust</a:t>
            </a:r>
            <a:endParaRPr lang="en-GB" sz="1200" dirty="0"/>
          </a:p>
        </p:txBody>
      </p:sp>
      <p:sp>
        <p:nvSpPr>
          <p:cNvPr id="8" name="Flowchart: Manual Input 7"/>
          <p:cNvSpPr/>
          <p:nvPr userDrawn="1"/>
        </p:nvSpPr>
        <p:spPr>
          <a:xfrm>
            <a:off x="-36512" y="5661248"/>
            <a:ext cx="9289032" cy="1224136"/>
          </a:xfrm>
          <a:prstGeom prst="flowChartManualIn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80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1644" y="2060848"/>
            <a:ext cx="8229600" cy="36332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CE2B-15C3-4D09-8EAC-29696C25CCD0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283E-B1A4-465E-B00B-D3A9711702E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6228184" y="188640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Northern</a:t>
            </a:r>
            <a:r>
              <a:rPr lang="en-GB" sz="1200" baseline="0" dirty="0"/>
              <a:t> Devon Healthcare NHS Trust</a:t>
            </a:r>
            <a:endParaRPr lang="en-GB" sz="1200" dirty="0"/>
          </a:p>
        </p:txBody>
      </p:sp>
      <p:sp>
        <p:nvSpPr>
          <p:cNvPr id="8" name="Flowchart: Manual Input 7"/>
          <p:cNvSpPr/>
          <p:nvPr userDrawn="1"/>
        </p:nvSpPr>
        <p:spPr>
          <a:xfrm>
            <a:off x="-36512" y="5661248"/>
            <a:ext cx="9289032" cy="1224136"/>
          </a:xfrm>
          <a:prstGeom prst="flowChartManualIn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235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CE2B-15C3-4D09-8EAC-29696C25CCD0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283E-B1A4-465E-B00B-D3A9711702E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 rot="5400000">
            <a:off x="7554816" y="4118593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Northern</a:t>
            </a:r>
            <a:r>
              <a:rPr lang="en-GB" sz="1200" baseline="0" dirty="0"/>
              <a:t> Devon Healthcare NHS Trust</a:t>
            </a:r>
            <a:endParaRPr lang="en-GB" sz="1200" dirty="0"/>
          </a:p>
        </p:txBody>
      </p:sp>
      <p:sp>
        <p:nvSpPr>
          <p:cNvPr id="8" name="Flowchart: Manual Input 7"/>
          <p:cNvSpPr/>
          <p:nvPr userDrawn="1"/>
        </p:nvSpPr>
        <p:spPr>
          <a:xfrm rot="5400000">
            <a:off x="-4140968" y="3573016"/>
            <a:ext cx="9289032" cy="1224136"/>
          </a:xfrm>
          <a:prstGeom prst="flowChartManualIn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16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CE2B-15C3-4D09-8EAC-29696C25CCD0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283E-B1A4-465E-B00B-D3A9711702E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Line 4"/>
          <p:cNvSpPr>
            <a:spLocks noChangeShapeType="1"/>
          </p:cNvSpPr>
          <p:nvPr userDrawn="1"/>
        </p:nvSpPr>
        <p:spPr bwMode="auto">
          <a:xfrm>
            <a:off x="539750" y="2060848"/>
            <a:ext cx="8064500" cy="0"/>
          </a:xfrm>
          <a:prstGeom prst="line">
            <a:avLst/>
          </a:prstGeom>
          <a:noFill/>
          <a:ln w="38100">
            <a:solidFill>
              <a:srgbClr val="0072C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 userDrawn="1"/>
            </p14:nvContentPartPr>
            <p14:xfrm>
              <a:off x="-767492" y="1306080"/>
              <a:ext cx="5400" cy="54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773612" y="1299960"/>
                <a:ext cx="14760" cy="1512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/>
          <p:cNvSpPr txBox="1"/>
          <p:nvPr userDrawn="1"/>
        </p:nvSpPr>
        <p:spPr>
          <a:xfrm>
            <a:off x="6228184" y="188640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Northern</a:t>
            </a:r>
            <a:r>
              <a:rPr lang="en-GB" sz="1200" baseline="0" dirty="0"/>
              <a:t> Devon Healthcare NHS Trust</a:t>
            </a:r>
            <a:endParaRPr lang="en-GB" sz="1200" dirty="0"/>
          </a:p>
        </p:txBody>
      </p:sp>
      <p:sp>
        <p:nvSpPr>
          <p:cNvPr id="12" name="Flowchart: Manual Input 11"/>
          <p:cNvSpPr/>
          <p:nvPr userDrawn="1"/>
        </p:nvSpPr>
        <p:spPr>
          <a:xfrm>
            <a:off x="-36512" y="5661248"/>
            <a:ext cx="9289032" cy="1224136"/>
          </a:xfrm>
          <a:prstGeom prst="flowChartManualIn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37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1618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CE2B-15C3-4D09-8EAC-29696C25CCD0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283E-B1A4-465E-B00B-D3A9711702E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6228184" y="188640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Northern</a:t>
            </a:r>
            <a:r>
              <a:rPr lang="en-GB" sz="1200" baseline="0" dirty="0"/>
              <a:t> Devon Healthcare NHS Trust</a:t>
            </a:r>
            <a:endParaRPr lang="en-GB" sz="1200" dirty="0"/>
          </a:p>
        </p:txBody>
      </p:sp>
      <p:sp>
        <p:nvSpPr>
          <p:cNvPr id="8" name="Flowchart: Manual Input 7"/>
          <p:cNvSpPr/>
          <p:nvPr userDrawn="1"/>
        </p:nvSpPr>
        <p:spPr>
          <a:xfrm>
            <a:off x="-36512" y="5661248"/>
            <a:ext cx="9289032" cy="1224136"/>
          </a:xfrm>
          <a:prstGeom prst="flowChartManualIn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967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833"/>
            <a:ext cx="4038600" cy="37444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833"/>
            <a:ext cx="4038600" cy="37444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CE2B-15C3-4D09-8EAC-29696C25CCD0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283E-B1A4-465E-B00B-D3A9711702E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6228184" y="188640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Northern</a:t>
            </a:r>
            <a:r>
              <a:rPr lang="en-GB" sz="1200" baseline="0" dirty="0"/>
              <a:t> Devon Healthcare NHS Trust</a:t>
            </a:r>
            <a:endParaRPr lang="en-GB" sz="1200" dirty="0"/>
          </a:p>
        </p:txBody>
      </p:sp>
      <p:sp>
        <p:nvSpPr>
          <p:cNvPr id="9" name="Flowchart: Manual Input 8"/>
          <p:cNvSpPr/>
          <p:nvPr userDrawn="1"/>
        </p:nvSpPr>
        <p:spPr>
          <a:xfrm>
            <a:off x="-36512" y="5661248"/>
            <a:ext cx="9289032" cy="1224136"/>
          </a:xfrm>
          <a:prstGeom prst="flowChartManualIn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81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183" y="178112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183" y="2420888"/>
            <a:ext cx="4040188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78112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2420888"/>
            <a:ext cx="4041775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CE2B-15C3-4D09-8EAC-29696C25CCD0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283E-B1A4-465E-B00B-D3A9711702E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Box 9"/>
          <p:cNvSpPr txBox="1"/>
          <p:nvPr userDrawn="1"/>
        </p:nvSpPr>
        <p:spPr>
          <a:xfrm>
            <a:off x="6228184" y="188640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Northern</a:t>
            </a:r>
            <a:r>
              <a:rPr lang="en-GB" sz="1200" baseline="0" dirty="0"/>
              <a:t> Devon Healthcare NHS Trust</a:t>
            </a:r>
            <a:endParaRPr lang="en-GB" sz="1200" dirty="0"/>
          </a:p>
        </p:txBody>
      </p:sp>
      <p:sp>
        <p:nvSpPr>
          <p:cNvPr id="11" name="Flowchart: Manual Input 10"/>
          <p:cNvSpPr/>
          <p:nvPr userDrawn="1"/>
        </p:nvSpPr>
        <p:spPr>
          <a:xfrm>
            <a:off x="-36512" y="5661248"/>
            <a:ext cx="9289032" cy="1224136"/>
          </a:xfrm>
          <a:prstGeom prst="flowChartManualIn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096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CE2B-15C3-4D09-8EAC-29696C25CCD0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283E-B1A4-465E-B00B-D3A9711702E5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6228184" y="188640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Northern</a:t>
            </a:r>
            <a:r>
              <a:rPr lang="en-GB" sz="1200" baseline="0" dirty="0"/>
              <a:t> Devon Healthcare NHS Trust</a:t>
            </a:r>
            <a:endParaRPr lang="en-GB" sz="1200" dirty="0"/>
          </a:p>
        </p:txBody>
      </p:sp>
      <p:sp>
        <p:nvSpPr>
          <p:cNvPr id="7" name="Flowchart: Manual Input 6"/>
          <p:cNvSpPr/>
          <p:nvPr userDrawn="1"/>
        </p:nvSpPr>
        <p:spPr>
          <a:xfrm>
            <a:off x="-36512" y="5661248"/>
            <a:ext cx="9289032" cy="1224136"/>
          </a:xfrm>
          <a:prstGeom prst="flowChartManualIn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651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CE2B-15C3-4D09-8EAC-29696C25CCD0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283E-B1A4-465E-B00B-D3A9711702E5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6228184" y="188640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Northern</a:t>
            </a:r>
            <a:r>
              <a:rPr lang="en-GB" sz="1200" baseline="0" dirty="0"/>
              <a:t> Devon Healthcare NHS Trust</a:t>
            </a:r>
            <a:endParaRPr lang="en-GB" sz="1200" dirty="0"/>
          </a:p>
        </p:txBody>
      </p:sp>
      <p:sp>
        <p:nvSpPr>
          <p:cNvPr id="6" name="Flowchart: Manual Input 5"/>
          <p:cNvSpPr/>
          <p:nvPr userDrawn="1"/>
        </p:nvSpPr>
        <p:spPr>
          <a:xfrm>
            <a:off x="-36512" y="5661248"/>
            <a:ext cx="9289032" cy="1224136"/>
          </a:xfrm>
          <a:prstGeom prst="flowChartManualIn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688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3008313" cy="11521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48680"/>
            <a:ext cx="5111750" cy="55774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3008313" cy="44253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CE2B-15C3-4D09-8EAC-29696C25CCD0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283E-B1A4-465E-B00B-D3A9711702E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6228184" y="188640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Northern</a:t>
            </a:r>
            <a:r>
              <a:rPr lang="en-GB" sz="1200" baseline="0" dirty="0"/>
              <a:t> Devon Healthcare NHS Trust</a:t>
            </a:r>
            <a:endParaRPr lang="en-GB" sz="1200" dirty="0"/>
          </a:p>
        </p:txBody>
      </p:sp>
      <p:sp>
        <p:nvSpPr>
          <p:cNvPr id="9" name="Flowchart: Manual Input 8"/>
          <p:cNvSpPr/>
          <p:nvPr userDrawn="1"/>
        </p:nvSpPr>
        <p:spPr>
          <a:xfrm>
            <a:off x="-36512" y="5661248"/>
            <a:ext cx="9289032" cy="1224136"/>
          </a:xfrm>
          <a:prstGeom prst="flowChartManualIn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975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CE2B-15C3-4D09-8EAC-29696C25CCD0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283E-B1A4-465E-B00B-D3A9711702E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6228184" y="188640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Northern</a:t>
            </a:r>
            <a:r>
              <a:rPr lang="en-GB" sz="1200" baseline="0" dirty="0"/>
              <a:t> Devon Healthcare NHS Trust</a:t>
            </a:r>
            <a:endParaRPr lang="en-GB" sz="1200" dirty="0"/>
          </a:p>
        </p:txBody>
      </p:sp>
      <p:sp>
        <p:nvSpPr>
          <p:cNvPr id="9" name="Flowchart: Manual Input 8"/>
          <p:cNvSpPr/>
          <p:nvPr userDrawn="1"/>
        </p:nvSpPr>
        <p:spPr>
          <a:xfrm>
            <a:off x="-36512" y="5661248"/>
            <a:ext cx="9289032" cy="1224136"/>
          </a:xfrm>
          <a:prstGeom prst="flowChartManualIn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480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3100" y="11247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92896"/>
            <a:ext cx="8229600" cy="3633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3100" y="64277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DCE2B-15C3-4D09-8EAC-29696C25CCD0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0100" y="64277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9100" y="64277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1283E-B1A4-465E-B00B-D3A9711702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362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about:blank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340768"/>
            <a:ext cx="8687682" cy="864096"/>
          </a:xfrm>
        </p:spPr>
        <p:txBody>
          <a:bodyPr>
            <a:normAutofit fontScale="90000"/>
          </a:bodyPr>
          <a:lstStyle/>
          <a:p>
            <a:r>
              <a:rPr lang="en-GB" sz="2700" dirty="0">
                <a:latin typeface="+mn-lt"/>
              </a:rPr>
              <a:t>Improving Prescribing Practice &amp; Competence: </a:t>
            </a:r>
            <a:br>
              <a:rPr lang="en-GB" sz="2700" dirty="0">
                <a:latin typeface="+mn-lt"/>
              </a:rPr>
            </a:br>
            <a:r>
              <a:rPr lang="en-GB" sz="2700" dirty="0">
                <a:latin typeface="+mn-lt"/>
              </a:rPr>
              <a:t>    Using the national prescribing competency framework</a:t>
            </a:r>
            <a:r>
              <a:rPr lang="en-GB" sz="2000" dirty="0">
                <a:latin typeface="+mn-lt"/>
              </a:rPr>
              <a:t/>
            </a:r>
            <a:br>
              <a:rPr lang="en-GB" sz="2000" dirty="0">
                <a:latin typeface="+mn-lt"/>
              </a:rPr>
            </a:br>
            <a:r>
              <a:rPr lang="en-GB" sz="2000" dirty="0">
                <a:latin typeface="+mn-lt"/>
              </a:rPr>
              <a:t/>
            </a:r>
            <a:br>
              <a:rPr lang="en-GB" sz="2000" dirty="0">
                <a:latin typeface="+mn-lt"/>
              </a:rPr>
            </a:br>
            <a:r>
              <a:rPr lang="en-GB" sz="2000" b="0" dirty="0">
                <a:latin typeface="+mn-lt"/>
              </a:rPr>
              <a:t>Matt Lund </a:t>
            </a:r>
            <a:r>
              <a:rPr lang="en-GB" sz="2000" b="0" i="1" dirty="0">
                <a:latin typeface="+mn-lt"/>
              </a:rPr>
              <a:t>Non-Medical Lead (Pain Team)</a:t>
            </a:r>
            <a:br>
              <a:rPr lang="en-GB" sz="2000" b="0" i="1" dirty="0">
                <a:latin typeface="+mn-lt"/>
              </a:rPr>
            </a:br>
            <a:r>
              <a:rPr lang="en-GB" sz="2000" b="0" dirty="0">
                <a:latin typeface="+mn-lt"/>
              </a:rPr>
              <a:t>Sally </a:t>
            </a:r>
            <a:r>
              <a:rPr lang="en-GB" sz="2000" b="0" dirty="0" err="1">
                <a:latin typeface="+mn-lt"/>
              </a:rPr>
              <a:t>Jarmain</a:t>
            </a:r>
            <a:r>
              <a:rPr lang="en-GB" sz="2000" b="0" dirty="0">
                <a:latin typeface="+mn-lt"/>
              </a:rPr>
              <a:t>  </a:t>
            </a:r>
            <a:r>
              <a:rPr lang="en-GB" sz="2000" b="0" i="1" dirty="0">
                <a:latin typeface="+mn-lt"/>
              </a:rPr>
              <a:t>Non-Medical Prescribing Lead</a:t>
            </a:r>
            <a:r>
              <a:rPr lang="en-GB" sz="2000" dirty="0">
                <a:latin typeface="+mn-lt"/>
              </a:rPr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Presenter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72247"/>
            <a:ext cx="9144000" cy="4314825"/>
          </a:xfrm>
          <a:prstGeom prst="rect">
            <a:avLst/>
          </a:prstGeom>
        </p:spPr>
      </p:pic>
      <p:pic>
        <p:nvPicPr>
          <p:cNvPr id="1026" name="Picture 2" descr="H:\deskop\TO DO\trust_logo_a4_colou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32991"/>
            <a:ext cx="2711018" cy="71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425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Updated RPS Competency Framework for all Prescribers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046" y="2204864"/>
            <a:ext cx="8229600" cy="3633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b="1" dirty="0">
                <a:solidFill>
                  <a:srgbClr val="1C2244"/>
                </a:solidFill>
                <a:effectLst/>
              </a:rPr>
              <a:t>Competency domain 2</a:t>
            </a:r>
          </a:p>
          <a:p>
            <a:pPr marL="0" indent="0" algn="ctr">
              <a:buNone/>
            </a:pPr>
            <a:endParaRPr lang="en-GB" sz="2400" i="1" dirty="0">
              <a:solidFill>
                <a:srgbClr val="1C2244"/>
              </a:solidFill>
            </a:endParaRPr>
          </a:p>
          <a:p>
            <a:pPr marL="0" indent="0" algn="ctr">
              <a:buNone/>
            </a:pPr>
            <a:r>
              <a:rPr lang="en-GB" sz="2400" i="1" dirty="0">
                <a:solidFill>
                  <a:srgbClr val="1C2244"/>
                </a:solidFill>
                <a:effectLst/>
              </a:rPr>
              <a:t>Consider the options</a:t>
            </a:r>
          </a:p>
          <a:p>
            <a:pPr marL="0" indent="0" algn="ctr">
              <a:buNone/>
            </a:pPr>
            <a:endParaRPr lang="en-GB" sz="2400" i="1" dirty="0">
              <a:solidFill>
                <a:srgbClr val="1C2244"/>
              </a:solidFill>
            </a:endParaRPr>
          </a:p>
          <a:p>
            <a:pPr marL="0" indent="0" algn="ctr">
              <a:buNone/>
            </a:pPr>
            <a:endParaRPr lang="en-GB" sz="2400" i="1" dirty="0">
              <a:solidFill>
                <a:srgbClr val="1C2244"/>
              </a:solidFill>
              <a:effectLst/>
            </a:endParaRPr>
          </a:p>
          <a:p>
            <a:pPr marL="0" indent="0" algn="ctr">
              <a:buNone/>
            </a:pPr>
            <a:r>
              <a:rPr lang="en-GB" sz="2400" i="1" dirty="0">
                <a:solidFill>
                  <a:srgbClr val="1C2244"/>
                </a:solidFill>
                <a:effectLst/>
              </a:rPr>
              <a:t>Identify evidence-based treatment options available for clinical decision making</a:t>
            </a:r>
            <a:endParaRPr lang="en-GB" sz="2400" i="1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xmlns="" id="{CEAEEFCF-1B4F-4F87-A4DA-5241E5349D23}"/>
              </a:ext>
            </a:extLst>
          </p:cNvPr>
          <p:cNvSpPr/>
          <p:nvPr/>
        </p:nvSpPr>
        <p:spPr>
          <a:xfrm>
            <a:off x="4247964" y="3589449"/>
            <a:ext cx="648072" cy="86409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209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Review of RPS Competency Framework for all Prescribers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564904"/>
            <a:ext cx="8229600" cy="3345235"/>
          </a:xfrm>
        </p:spPr>
        <p:txBody>
          <a:bodyPr/>
          <a:lstStyle/>
          <a:p>
            <a:pPr marL="0" indent="0">
              <a:buNone/>
            </a:pPr>
            <a:r>
              <a:rPr lang="en-GB" sz="2400" i="1" dirty="0">
                <a:solidFill>
                  <a:srgbClr val="1C2244"/>
                </a:solidFill>
                <a:effectLst/>
              </a:rPr>
              <a:t>Identify evidence-based treatment options available for clinical decision making</a:t>
            </a:r>
            <a:endParaRPr lang="en-GB" sz="2400" i="1" dirty="0"/>
          </a:p>
          <a:p>
            <a:pPr marL="0" indent="0">
              <a:buNone/>
            </a:pPr>
            <a:endParaRPr lang="en-GB" sz="2400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585467"/>
              </p:ext>
            </p:extLst>
          </p:nvPr>
        </p:nvGraphicFramePr>
        <p:xfrm>
          <a:off x="611560" y="3573016"/>
          <a:ext cx="8135783" cy="1831848"/>
        </p:xfrm>
        <a:graphic>
          <a:graphicData uri="http://schemas.openxmlformats.org/drawingml/2006/table">
            <a:tbl>
              <a:tblPr firstRow="1" firstCol="1" bandRow="1"/>
              <a:tblGrid>
                <a:gridCol w="81357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6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 Assesses how co-morbidities, existing medicines, allergies, </a:t>
                      </a:r>
                      <a:r>
                        <a:rPr lang="en-GB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intolerances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contraindications and quality of life impact on management options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5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 Considers any relevant </a:t>
                      </a:r>
                      <a:r>
                        <a:rPr lang="en-GB" sz="18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factors and their potential impact on the </a:t>
                      </a:r>
                      <a:r>
                        <a:rPr lang="en-GB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choice 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formulation of medicines, and the route of administration.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5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 </a:t>
                      </a:r>
                      <a:r>
                        <a:rPr lang="en-GB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Accesses, 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critically evaluates, and uses reliable and validated sources of information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86007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0657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Review of RPS Competency Framework for all Prescribers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618" y="2267973"/>
            <a:ext cx="8229600" cy="3345235"/>
          </a:xfrm>
        </p:spPr>
        <p:txBody>
          <a:bodyPr/>
          <a:lstStyle/>
          <a:p>
            <a:pPr marL="0" indent="0">
              <a:buNone/>
            </a:pPr>
            <a:r>
              <a:rPr lang="en-GB" sz="2400" i="1" dirty="0">
                <a:solidFill>
                  <a:srgbClr val="1C2244"/>
                </a:solidFill>
                <a:effectLst/>
              </a:rPr>
              <a:t>Identify evidence-based treatment options available for clinical decision making (Further Information)</a:t>
            </a:r>
            <a:endParaRPr lang="en-GB" sz="2400" i="1" dirty="0"/>
          </a:p>
          <a:p>
            <a:pPr marL="0" indent="0">
              <a:buNone/>
            </a:pPr>
            <a:endParaRPr lang="en-GB" sz="2400" i="1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C7937E68-8019-4E3F-BF1A-7105D99C8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651530"/>
              </p:ext>
            </p:extLst>
          </p:nvPr>
        </p:nvGraphicFramePr>
        <p:xfrm>
          <a:off x="457200" y="3212976"/>
          <a:ext cx="8229600" cy="207264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xmlns="" val="34883946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GB" b="0" dirty="0">
                          <a:solidFill>
                            <a:srgbClr val="1C2244"/>
                          </a:solidFill>
                          <a:effectLst/>
                          <a:latin typeface="Poppins" panose="00000500000000000000" pitchFamily="2" charset="0"/>
                        </a:rPr>
                        <a:t>a Non-pharmacological treatment approaches include no treatment, social prescribing and wellbeing/lifestyle changes.</a:t>
                      </a:r>
                    </a:p>
                    <a:p>
                      <a:pPr fontAlgn="base"/>
                      <a:r>
                        <a:rPr lang="en-GB" b="0" dirty="0">
                          <a:solidFill>
                            <a:srgbClr val="1C2244"/>
                          </a:solidFill>
                          <a:effectLst/>
                          <a:latin typeface="Poppins" panose="00000500000000000000" pitchFamily="2" charset="0"/>
                        </a:rPr>
                        <a:t>b Individual </a:t>
                      </a:r>
                      <a:r>
                        <a:rPr lang="en-GB" b="0" u="non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patient</a:t>
                      </a:r>
                      <a:r>
                        <a:rPr lang="en-GB" b="0" dirty="0">
                          <a:solidFill>
                            <a:srgbClr val="1C2244"/>
                          </a:solidFill>
                          <a:effectLst/>
                          <a:latin typeface="Poppins" panose="00000500000000000000" pitchFamily="2" charset="0"/>
                        </a:rPr>
                        <a:t> factors include genetics, age, renal impairment and pregnancy.</a:t>
                      </a:r>
                    </a:p>
                    <a:p>
                      <a:pPr fontAlgn="base"/>
                      <a:r>
                        <a:rPr lang="en-GB" b="0" dirty="0">
                          <a:solidFill>
                            <a:srgbClr val="1C2244"/>
                          </a:solidFill>
                          <a:effectLst/>
                          <a:latin typeface="Poppins" panose="00000500000000000000" pitchFamily="2" charset="0"/>
                        </a:rPr>
                        <a:t>c Relevant patient factors include ability to swallow, disability, visual impairment, frailty, dexterity, religion, beliefs and intolerances.</a:t>
                      </a:r>
                    </a:p>
                    <a:p>
                      <a:pPr fontAlgn="base"/>
                      <a:r>
                        <a:rPr lang="en-GB" b="0" dirty="0">
                          <a:solidFill>
                            <a:srgbClr val="1C2244"/>
                          </a:solidFill>
                          <a:effectLst/>
                          <a:latin typeface="Poppins" panose="00000500000000000000" pitchFamily="2" charset="0"/>
                        </a:rPr>
                        <a:t>d Evidence-based practice includes clinical and cost-effectiveness.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61666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9628277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5D903EED-D433-412D-AAFC-A738ADD3D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663592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275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Updated RPS Competency Framework for all Prescribers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046" y="2204864"/>
            <a:ext cx="8229600" cy="3633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b="1" dirty="0">
                <a:solidFill>
                  <a:srgbClr val="1C2244"/>
                </a:solidFill>
                <a:effectLst/>
              </a:rPr>
              <a:t>Competency domain 3</a:t>
            </a:r>
          </a:p>
          <a:p>
            <a:pPr marL="0" indent="0" algn="ctr">
              <a:buNone/>
            </a:pPr>
            <a:endParaRPr lang="en-GB" sz="2400" i="1" dirty="0">
              <a:solidFill>
                <a:srgbClr val="1C2244"/>
              </a:solidFill>
            </a:endParaRPr>
          </a:p>
          <a:p>
            <a:pPr marL="0" indent="0" algn="ctr">
              <a:buNone/>
            </a:pPr>
            <a:r>
              <a:rPr lang="en-GB" sz="2400" i="1" dirty="0">
                <a:solidFill>
                  <a:srgbClr val="1C2244"/>
                </a:solidFill>
              </a:rPr>
              <a:t>Reach a shared decision</a:t>
            </a:r>
            <a:endParaRPr lang="en-GB" sz="2400" i="1" dirty="0">
              <a:solidFill>
                <a:srgbClr val="1C2244"/>
              </a:solidFill>
              <a:effectLst/>
            </a:endParaRPr>
          </a:p>
          <a:p>
            <a:pPr marL="0" indent="0" algn="ctr">
              <a:buNone/>
            </a:pPr>
            <a:endParaRPr lang="en-GB" sz="2400" i="1" dirty="0">
              <a:solidFill>
                <a:srgbClr val="1C2244"/>
              </a:solidFill>
            </a:endParaRPr>
          </a:p>
          <a:p>
            <a:pPr marL="0" indent="0" algn="ctr">
              <a:buNone/>
            </a:pPr>
            <a:endParaRPr lang="en-GB" sz="2400" i="1" dirty="0">
              <a:solidFill>
                <a:srgbClr val="1C2244"/>
              </a:solidFill>
            </a:endParaRPr>
          </a:p>
          <a:p>
            <a:pPr marL="0" indent="0" algn="ctr">
              <a:buNone/>
            </a:pPr>
            <a:r>
              <a:rPr lang="en-GB" sz="2400" i="1" dirty="0">
                <a:solidFill>
                  <a:srgbClr val="1C2244"/>
                </a:solidFill>
                <a:effectLst/>
              </a:rPr>
              <a:t>Present options and reach a shared decision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xmlns="" id="{CEAEEFCF-1B4F-4F87-A4DA-5241E5349D23}"/>
              </a:ext>
            </a:extLst>
          </p:cNvPr>
          <p:cNvSpPr/>
          <p:nvPr/>
        </p:nvSpPr>
        <p:spPr>
          <a:xfrm>
            <a:off x="4247964" y="3589449"/>
            <a:ext cx="648072" cy="86409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860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Review of RPS Competency Framework for all Prescribers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564904"/>
            <a:ext cx="8229600" cy="3345235"/>
          </a:xfrm>
        </p:spPr>
        <p:txBody>
          <a:bodyPr/>
          <a:lstStyle/>
          <a:p>
            <a:pPr marL="0" indent="0">
              <a:buNone/>
            </a:pPr>
            <a:r>
              <a:rPr lang="en-GB" sz="2400" i="1" dirty="0"/>
              <a:t>Present options and reach a shared decision (changes)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042609"/>
              </p:ext>
            </p:extLst>
          </p:nvPr>
        </p:nvGraphicFramePr>
        <p:xfrm>
          <a:off x="633369" y="3006129"/>
          <a:ext cx="8135783" cy="2462784"/>
        </p:xfrm>
        <a:graphic>
          <a:graphicData uri="http://schemas.openxmlformats.org/drawingml/2006/table">
            <a:tbl>
              <a:tblPr firstRow="1" firstCol="1" bandRow="1"/>
              <a:tblGrid>
                <a:gridCol w="81357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6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 </a:t>
                      </a:r>
                      <a:r>
                        <a:rPr lang="en-GB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Actively involves 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works with the </a:t>
                      </a:r>
                      <a:r>
                        <a:rPr lang="en-GB" sz="18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patient/carer 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make informed choices and agree a plan that respects the patient’s/carer’s preferences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5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 Considers and respects </a:t>
                      </a:r>
                      <a:r>
                        <a:rPr lang="en-GB" sz="18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 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diversity, </a:t>
                      </a:r>
                      <a:r>
                        <a:rPr lang="en-GB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background, personal values 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beliefs about their health, treatment and medicines, </a:t>
                      </a:r>
                      <a:r>
                        <a:rPr lang="en-GB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supporting the values of equality and inclusivity, and developing cultural competence.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5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 Explains the </a:t>
                      </a:r>
                      <a:r>
                        <a:rPr lang="en-GB" sz="1800" b="0" i="0" u="non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 risks and benefits</a:t>
                      </a:r>
                      <a:r>
                        <a:rPr lang="en-GB" sz="18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and rationale behind management options in a way the patient/carer 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understands, </a:t>
                      </a:r>
                      <a:r>
                        <a:rPr lang="en-GB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 that they can make an informed choice.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86007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466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Review of RPS Competency Framework for all Prescribers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460" y="2132856"/>
            <a:ext cx="8229600" cy="3345235"/>
          </a:xfrm>
        </p:spPr>
        <p:txBody>
          <a:bodyPr/>
          <a:lstStyle/>
          <a:p>
            <a:pPr marL="0" indent="0">
              <a:buNone/>
            </a:pPr>
            <a:r>
              <a:rPr lang="en-GB" sz="2400" i="1" dirty="0"/>
              <a:t>Prescribe (changes/additional statements)</a:t>
            </a:r>
          </a:p>
          <a:p>
            <a:pPr marL="0" indent="0">
              <a:buNone/>
            </a:pPr>
            <a:endParaRPr lang="en-GB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250491"/>
              </p:ext>
            </p:extLst>
          </p:nvPr>
        </p:nvGraphicFramePr>
        <p:xfrm>
          <a:off x="680277" y="2564904"/>
          <a:ext cx="8135783" cy="3073400"/>
        </p:xfrm>
        <a:graphic>
          <a:graphicData uri="http://schemas.openxmlformats.org/drawingml/2006/table">
            <a:tbl>
              <a:tblPr firstRow="1" firstCol="1" bandRow="1"/>
              <a:tblGrid>
                <a:gridCol w="81357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6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4.1 Prescribes a medicine 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or device </a:t>
                      </a:r>
                      <a:r>
                        <a:rPr lang="en-GB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with adequate, up-to-date awareness of its actions, indications, dose, contraindications, interactions, cautions and adverse effects.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5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4.6 Prescribes appropriate quantities and at appropriate intervals necessary, to reduce the risk of unnecessary waste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8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4.12 Follows appropriate safeguards if prescribing medicines that are </a:t>
                      </a:r>
                      <a:r>
                        <a:rPr lang="en-GB" sz="18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unlicensed, off-label, 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outside standard practice.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850220"/>
                  </a:ext>
                </a:extLst>
              </a:tr>
              <a:tr h="395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4.14 </a:t>
                      </a:r>
                      <a:r>
                        <a:rPr lang="en-GB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Effectively and securely 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communicates information to </a:t>
                      </a:r>
                      <a:r>
                        <a:rPr lang="en-GB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 healthcare professionals involved in the </a:t>
                      </a:r>
                      <a:r>
                        <a:rPr lang="en-GB" sz="1800" b="0" i="0" u="non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patient’s </a:t>
                      </a:r>
                      <a:r>
                        <a:rPr lang="en-GB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care,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when sharing or transferring care and prescribing responsibilities, </a:t>
                      </a:r>
                      <a:r>
                        <a:rPr lang="en-GB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within and across all care settings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0337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212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Review of RPS Competency Framework for all Prescribers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76872"/>
            <a:ext cx="8229600" cy="3345235"/>
          </a:xfrm>
        </p:spPr>
        <p:txBody>
          <a:bodyPr/>
          <a:lstStyle/>
          <a:p>
            <a:pPr marL="0" indent="0">
              <a:buNone/>
            </a:pPr>
            <a:r>
              <a:rPr lang="en-GB" sz="2400" i="1" dirty="0"/>
              <a:t>Improve Prescribing Practice (additional statements)</a:t>
            </a:r>
          </a:p>
          <a:p>
            <a:pPr marL="0" indent="0">
              <a:buNone/>
            </a:pPr>
            <a:endParaRPr lang="en-GB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0043"/>
              </p:ext>
            </p:extLst>
          </p:nvPr>
        </p:nvGraphicFramePr>
        <p:xfrm>
          <a:off x="504107" y="2924944"/>
          <a:ext cx="8135783" cy="2856824"/>
        </p:xfrm>
        <a:graphic>
          <a:graphicData uri="http://schemas.openxmlformats.org/drawingml/2006/table">
            <a:tbl>
              <a:tblPr firstRow="1" firstCol="1" bandRow="1"/>
              <a:tblGrid>
                <a:gridCol w="81357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64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9.4 Takes responsibility for own learning and continuing professional development relevant to the prescribing role.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3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Arial"/>
                          <a:ea typeface="Calibri"/>
                          <a:cs typeface="Times New Roman"/>
                        </a:rPr>
                        <a:t>9.5 Makes use of networks for support and learning.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4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9.6 Encourages and supports others with their prescribing practice and continuing professional development.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4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9.7 Considers the impact of prescribing on sustainability, as well as methods of reducing the carbon footprint and environmental impact of any medicine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50379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6584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RPS Competency Framework as part of annual declaration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04864"/>
            <a:ext cx="3024336" cy="425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544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RPS Competency Framework to expand scope of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7"/>
            <a:ext cx="8075240" cy="324036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Assess the patient</a:t>
            </a:r>
          </a:p>
          <a:p>
            <a:r>
              <a:rPr lang="en-GB" sz="3200" dirty="0">
                <a:solidFill>
                  <a:srgbClr val="1C2244"/>
                </a:solidFill>
                <a:effectLst/>
              </a:rPr>
              <a:t>Identify evidence-based treatment options available for clinical decision making</a:t>
            </a:r>
            <a:endParaRPr lang="en-GB" dirty="0"/>
          </a:p>
          <a:p>
            <a:r>
              <a:rPr lang="en-GB" dirty="0"/>
              <a:t>Present options and reach a shared decision</a:t>
            </a:r>
          </a:p>
          <a:p>
            <a:r>
              <a:rPr lang="en-GB" dirty="0"/>
              <a:t>Prescribe</a:t>
            </a:r>
          </a:p>
          <a:p>
            <a:r>
              <a:rPr lang="en-GB" dirty="0"/>
              <a:t>Provide information</a:t>
            </a:r>
          </a:p>
          <a:p>
            <a:r>
              <a:rPr lang="en-GB" dirty="0"/>
              <a:t>Monitor and review</a:t>
            </a:r>
          </a:p>
        </p:txBody>
      </p:sp>
    </p:spTree>
    <p:extLst>
      <p:ext uri="{BB962C8B-B14F-4D97-AF65-F5344CB8AC3E}">
        <p14:creationId xmlns:p14="http://schemas.microsoft.com/office/powerpoint/2010/main" val="3198008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D8DACD-E570-462A-81FA-00011A9B5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Autofit/>
          </a:bodyPr>
          <a:lstStyle/>
          <a:p>
            <a:r>
              <a:rPr lang="en-GB" sz="2800" dirty="0"/>
              <a:t>RPS Competency Framework to demonstrate competence Competency 1 - Assessment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48880"/>
            <a:ext cx="4680519" cy="311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547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3633267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RPS Competency Framework for  all Prescribers: key messages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How can organisations use the Competency Framework for all prescribers to support governance?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How can individual practitioners use the Competency Framework for all prescribers to demonstrate competence?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 new RPS Competency Framework for Designated Prescribing Practitioners .</a:t>
            </a:r>
          </a:p>
        </p:txBody>
      </p:sp>
    </p:spTree>
    <p:extLst>
      <p:ext uri="{BB962C8B-B14F-4D97-AF65-F5344CB8AC3E}">
        <p14:creationId xmlns:p14="http://schemas.microsoft.com/office/powerpoint/2010/main" val="3138062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567908-0C18-41C8-B1C8-27856A97D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dirty="0"/>
              <a:t>Competency 2 – Consider the options</a:t>
            </a:r>
            <a:br>
              <a:rPr lang="en-GB" sz="3200" dirty="0"/>
            </a:br>
            <a:r>
              <a:rPr lang="en-GB" sz="3200" dirty="0"/>
              <a:t>Competency 3 – Shared decision making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9FEA00-8CE1-4B19-80E5-E69070018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Discussed pharmacological and non-pharmacological options</a:t>
            </a:r>
          </a:p>
          <a:p>
            <a:r>
              <a:rPr lang="en-GB" sz="2800" dirty="0"/>
              <a:t>Discussed options regarding analgesia inc. opioids, non-opioids, adjuvants - </a:t>
            </a:r>
            <a:r>
              <a:rPr lang="en-GB" sz="2800" dirty="0" err="1"/>
              <a:t>antineuropathics</a:t>
            </a:r>
            <a:endParaRPr lang="en-GB" sz="2800" dirty="0"/>
          </a:p>
          <a:p>
            <a:r>
              <a:rPr lang="en-GB" sz="2800" dirty="0"/>
              <a:t>Once preferred option mutually agreed, discussed mechanism of action and possible side effects</a:t>
            </a:r>
          </a:p>
          <a:p>
            <a:r>
              <a:rPr lang="en-GB" sz="2800" dirty="0"/>
              <a:t>Discussed risks vs benefits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214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Shared decision making aid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6196851"/>
              </p:ext>
            </p:extLst>
          </p:nvPr>
        </p:nvGraphicFramePr>
        <p:xfrm>
          <a:off x="3851920" y="3247924"/>
          <a:ext cx="1800200" cy="1518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showAsIcon="1" r:id="rId4" imgW="914400" imgH="771480" progId="Word.Document.8">
                  <p:link updateAutomatic="1"/>
                </p:oleObj>
              </mc:Choice>
              <mc:Fallback>
                <p:oleObj name="Document" showAsIcon="1" r:id="rId4" imgW="914400" imgH="771480" progId="Word.Document.8">
                  <p:link updateAutomatic="1"/>
                  <p:pic>
                    <p:nvPicPr>
                      <p:cNvPr id="4" name="Content Placeholder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51920" y="3247924"/>
                        <a:ext cx="1800200" cy="15189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9303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9E3C56-77CF-43F8-BCA1-F4A8C5110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Competency 4 - Prescribe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892AE6-CD67-4971-B955-4D773B80A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3633267"/>
          </a:xfrm>
        </p:spPr>
        <p:txBody>
          <a:bodyPr>
            <a:normAutofit/>
          </a:bodyPr>
          <a:lstStyle/>
          <a:p>
            <a:r>
              <a:rPr lang="en-GB" dirty="0"/>
              <a:t>Checked BNF and local formulary</a:t>
            </a:r>
          </a:p>
          <a:p>
            <a:endParaRPr lang="en-GB" dirty="0"/>
          </a:p>
          <a:p>
            <a:r>
              <a:rPr lang="en-GB" dirty="0"/>
              <a:t>Documented in notes rationale and letter sent to GP within 24 hours</a:t>
            </a:r>
          </a:p>
        </p:txBody>
      </p:sp>
    </p:spTree>
    <p:extLst>
      <p:ext uri="{BB962C8B-B14F-4D97-AF65-F5344CB8AC3E}">
        <p14:creationId xmlns:p14="http://schemas.microsoft.com/office/powerpoint/2010/main" val="3393637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384D56-EAB1-401C-BE39-FB7BA92FB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Competency 5 – Provide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03C65C-EA2B-44B5-9176-23E5050E2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633267"/>
          </a:xfrm>
        </p:spPr>
        <p:txBody>
          <a:bodyPr/>
          <a:lstStyle/>
          <a:p>
            <a:r>
              <a:rPr lang="en-GB" dirty="0"/>
              <a:t>Discussed medication action and side effects</a:t>
            </a:r>
          </a:p>
          <a:p>
            <a:r>
              <a:rPr lang="en-GB" dirty="0"/>
              <a:t>Advised regarding what to do if medication not effective or side effects</a:t>
            </a:r>
          </a:p>
          <a:p>
            <a:r>
              <a:rPr lang="en-GB" dirty="0"/>
              <a:t>Discussed non-pharmacological management</a:t>
            </a:r>
          </a:p>
        </p:txBody>
      </p:sp>
    </p:spTree>
    <p:extLst>
      <p:ext uri="{BB962C8B-B14F-4D97-AF65-F5344CB8AC3E}">
        <p14:creationId xmlns:p14="http://schemas.microsoft.com/office/powerpoint/2010/main" val="1391647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17F573-F697-436F-A1C9-6F6EC9673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Competency 6 - Monitor and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893F4A-3F50-4DB6-851A-339A5F3FF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633267"/>
          </a:xfrm>
        </p:spPr>
        <p:txBody>
          <a:bodyPr/>
          <a:lstStyle/>
          <a:p>
            <a:r>
              <a:rPr lang="en-GB" dirty="0"/>
              <a:t>Reviewed and some small improvement with duloxetine, felt that his mood was brighter however no real functional change.</a:t>
            </a:r>
          </a:p>
          <a:p>
            <a:r>
              <a:rPr lang="en-GB" dirty="0"/>
              <a:t>Next steps / options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7337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90AB66-5395-439D-8374-26C50EF7B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Governance - Competencies 7,8, 9,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E1B506-224B-4CB7-9C3B-B13374E04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3633267"/>
          </a:xfrm>
        </p:spPr>
        <p:txBody>
          <a:bodyPr>
            <a:normAutofit/>
          </a:bodyPr>
          <a:lstStyle/>
          <a:p>
            <a:r>
              <a:rPr lang="en-GB" dirty="0"/>
              <a:t>Prescribed within own scope</a:t>
            </a:r>
          </a:p>
          <a:p>
            <a:r>
              <a:rPr lang="en-GB" dirty="0"/>
              <a:t>Prescribe Professionally – Based on patients needs</a:t>
            </a:r>
          </a:p>
          <a:p>
            <a:r>
              <a:rPr lang="en-GB" dirty="0"/>
              <a:t>Improve prescribing practice - Reflection</a:t>
            </a:r>
          </a:p>
          <a:p>
            <a:r>
              <a:rPr lang="en-GB" dirty="0"/>
              <a:t>Prescribe as part of a team – Advice and guidance from the team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7243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941568" cy="1143000"/>
          </a:xfrm>
        </p:spPr>
        <p:txBody>
          <a:bodyPr>
            <a:normAutofit/>
          </a:bodyPr>
          <a:lstStyle/>
          <a:p>
            <a:r>
              <a:rPr lang="en-GB" sz="3200" dirty="0"/>
              <a:t>RPS Competency Framework for Designated Prescribing Practitioners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3633267"/>
          </a:xfrm>
        </p:spPr>
        <p:txBody>
          <a:bodyPr>
            <a:normAutofit fontScale="32500" lnSpcReduction="20000"/>
          </a:bodyPr>
          <a:lstStyle/>
          <a:p>
            <a:pPr marL="285750" indent="-285750">
              <a:lnSpc>
                <a:spcPct val="120000"/>
              </a:lnSpc>
            </a:pPr>
            <a:r>
              <a:rPr lang="en-GB" sz="5800" dirty="0"/>
              <a:t>Traditionally only doctors (DMPs) in this role- 2019 saw regulatory change</a:t>
            </a:r>
          </a:p>
          <a:p>
            <a:pPr marL="285750" indent="-285750">
              <a:lnSpc>
                <a:spcPct val="120000"/>
              </a:lnSpc>
            </a:pPr>
            <a:endParaRPr lang="en-GB" sz="5800" dirty="0"/>
          </a:p>
          <a:p>
            <a:pPr marL="285750" indent="-285750">
              <a:lnSpc>
                <a:spcPct val="120000"/>
              </a:lnSpc>
            </a:pPr>
            <a:r>
              <a:rPr lang="en-GB" sz="5800" dirty="0"/>
              <a:t>Experienced independent prescribers</a:t>
            </a:r>
          </a:p>
          <a:p>
            <a:pPr marL="0" indent="0">
              <a:lnSpc>
                <a:spcPct val="120000"/>
              </a:lnSpc>
              <a:buNone/>
            </a:pPr>
            <a:endParaRPr lang="en-GB" sz="5800" dirty="0"/>
          </a:p>
          <a:p>
            <a:pPr marL="285750" indent="-285750">
              <a:lnSpc>
                <a:spcPct val="120000"/>
              </a:lnSpc>
            </a:pPr>
            <a:r>
              <a:rPr lang="en-GB" sz="5800" dirty="0"/>
              <a:t>Improve access to prescribing opportunities for the wider workforce</a:t>
            </a:r>
          </a:p>
          <a:p>
            <a:pPr marL="285750" indent="-285750">
              <a:lnSpc>
                <a:spcPct val="120000"/>
              </a:lnSpc>
            </a:pPr>
            <a:endParaRPr lang="en-GB" sz="5800" dirty="0"/>
          </a:p>
          <a:p>
            <a:pPr marL="285750" indent="-285750">
              <a:lnSpc>
                <a:spcPct val="120000"/>
              </a:lnSpc>
            </a:pPr>
            <a:r>
              <a:rPr lang="en-GB" sz="5800" dirty="0"/>
              <a:t>Support DMPs by distributing the supervision workload</a:t>
            </a:r>
          </a:p>
          <a:p>
            <a:pPr marL="0" indent="0">
              <a:lnSpc>
                <a:spcPct val="120000"/>
              </a:lnSpc>
              <a:buNone/>
            </a:pPr>
            <a:endParaRPr lang="en-GB" sz="5800" dirty="0"/>
          </a:p>
          <a:p>
            <a:pPr marL="285750" indent="-285750">
              <a:lnSpc>
                <a:spcPct val="120000"/>
              </a:lnSpc>
            </a:pPr>
            <a:r>
              <a:rPr lang="en-GB" sz="5800" dirty="0"/>
              <a:t>Multidisciplinary learning remains key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3562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941568" cy="1143000"/>
          </a:xfrm>
        </p:spPr>
        <p:txBody>
          <a:bodyPr>
            <a:normAutofit/>
          </a:bodyPr>
          <a:lstStyle/>
          <a:p>
            <a:r>
              <a:rPr lang="en-GB" sz="3200" dirty="0"/>
              <a:t>Designated Prescribing Practitioner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36332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/>
              <a:t>Multi-professional framework = multiple titles for the role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NMC = Practice Assessor and Practice Supervisor</a:t>
            </a:r>
          </a:p>
          <a:p>
            <a:pPr marL="457200" lvl="1" indent="0">
              <a:buNone/>
            </a:pPr>
            <a:endParaRPr lang="en-GB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err="1"/>
              <a:t>GPhC</a:t>
            </a:r>
            <a:r>
              <a:rPr lang="en-GB" sz="2000" dirty="0"/>
              <a:t> = Designated Prescribing Practitioner</a:t>
            </a:r>
          </a:p>
          <a:p>
            <a:pPr marL="457200" lvl="1" indent="0">
              <a:buNone/>
            </a:pPr>
            <a:endParaRPr lang="en-GB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HCPC = Practice Educator</a:t>
            </a:r>
          </a:p>
          <a:p>
            <a:pPr marL="457200" lvl="1" indent="0">
              <a:buNone/>
            </a:pPr>
            <a:endParaRPr lang="en-GB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Medics = Designated Medical Practitioner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9083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941568" cy="1143000"/>
          </a:xfrm>
        </p:spPr>
        <p:txBody>
          <a:bodyPr>
            <a:normAutofit/>
          </a:bodyPr>
          <a:lstStyle/>
          <a:p>
            <a:r>
              <a:rPr lang="en-GB" sz="3200" dirty="0"/>
              <a:t>RPS Competency Framework for DPPs</a:t>
            </a:r>
          </a:p>
        </p:txBody>
      </p:sp>
      <p:pic>
        <p:nvPicPr>
          <p:cNvPr id="4" name="Content Placeholder 3" descr="Image result for designated prescribing practitioner competency framework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618" y="2205038"/>
            <a:ext cx="3916939" cy="3633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27839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941568" cy="1143000"/>
          </a:xfrm>
        </p:spPr>
        <p:txBody>
          <a:bodyPr>
            <a:normAutofit/>
          </a:bodyPr>
          <a:lstStyle/>
          <a:p>
            <a:r>
              <a:rPr lang="en-GB" sz="3200" dirty="0"/>
              <a:t>RPS Competency Framework for DPPs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159361"/>
              </p:ext>
            </p:extLst>
          </p:nvPr>
        </p:nvGraphicFramePr>
        <p:xfrm>
          <a:off x="395536" y="2132856"/>
          <a:ext cx="8229600" cy="3633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1826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Why do we need a competency framework for prescribers?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633267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Inform the design and delivery of education programmes for prescribers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Help identify areas for CPD once qualified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Support organisational governance of prescribers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Assure patients about the competencies of prescribers</a:t>
            </a:r>
          </a:p>
        </p:txBody>
      </p:sp>
    </p:spTree>
    <p:extLst>
      <p:ext uri="{BB962C8B-B14F-4D97-AF65-F5344CB8AC3E}">
        <p14:creationId xmlns:p14="http://schemas.microsoft.com/office/powerpoint/2010/main" val="24745554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941568" cy="1143000"/>
          </a:xfrm>
        </p:spPr>
        <p:txBody>
          <a:bodyPr>
            <a:normAutofit/>
          </a:bodyPr>
          <a:lstStyle/>
          <a:p>
            <a:r>
              <a:rPr lang="en-GB" sz="3200" dirty="0"/>
              <a:t>Local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363326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/>
              <a:t>Process/structure should be the same for all DPPs regardless of profession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NMP Policy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NMP application</a:t>
            </a:r>
          </a:p>
          <a:p>
            <a:endParaRPr lang="en-GB" dirty="0"/>
          </a:p>
          <a:p>
            <a:r>
              <a:rPr lang="en-GB" dirty="0"/>
              <a:t>Training session (University/Trust)</a:t>
            </a:r>
          </a:p>
          <a:p>
            <a:endParaRPr lang="en-GB" dirty="0"/>
          </a:p>
          <a:p>
            <a:r>
              <a:rPr lang="en-GB" dirty="0"/>
              <a:t>Peer Support</a:t>
            </a:r>
          </a:p>
          <a:p>
            <a:endParaRPr lang="en-GB" dirty="0"/>
          </a:p>
          <a:p>
            <a:r>
              <a:rPr lang="en-GB" dirty="0"/>
              <a:t>Reflection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51073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5987008" cy="106613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rgbClr val="0070C0"/>
                </a:solidFill>
                <a:latin typeface="+mn-lt"/>
              </a:rPr>
              <a:t>NMP application form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3829742"/>
              </p:ext>
            </p:extLst>
          </p:nvPr>
        </p:nvGraphicFramePr>
        <p:xfrm>
          <a:off x="2051720" y="2420888"/>
          <a:ext cx="4863041" cy="426720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8630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089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For completion by the Designated Prescribing Practitioner (DPP)</a:t>
                      </a:r>
                      <a:endParaRPr lang="en-GB" sz="900" dirty="0">
                        <a:effectLst/>
                        <a:latin typeface="Calibri"/>
                        <a:ea typeface="Arial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900" dirty="0">
                        <a:effectLst/>
                        <a:latin typeface="Calibri"/>
                        <a:ea typeface="Arial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The DPP is responsible for establishing a learning contract with the student, overseeing their learning in practice and verifying their competence at the end of the NMP course.</a:t>
                      </a:r>
                      <a:endParaRPr lang="en-GB" sz="900" dirty="0">
                        <a:effectLst/>
                        <a:latin typeface="Calibri"/>
                        <a:ea typeface="Arial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900" dirty="0">
                        <a:effectLst/>
                        <a:latin typeface="Calibri"/>
                        <a:ea typeface="Arial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 can confirm that I am competent in areas 1-3  (personal characteristics, professional skills and knowledge, teaching and training skills) of the </a:t>
                      </a:r>
                      <a:r>
                        <a:rPr lang="en-US" sz="800" u="sng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  <a:hlinkClick r:id="rId3"/>
                        </a:rPr>
                        <a:t>RPS Competency Framework for DPPs.</a:t>
                      </a:r>
                      <a:endParaRPr lang="en-GB" sz="900" dirty="0">
                        <a:effectLst/>
                        <a:latin typeface="Calibri"/>
                        <a:ea typeface="Arial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900" dirty="0">
                        <a:effectLst/>
                        <a:latin typeface="Calibri"/>
                        <a:ea typeface="Arial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 have been qualified as a prescriber for at least three years.</a:t>
                      </a:r>
                      <a:endParaRPr lang="en-GB" sz="900" dirty="0">
                        <a:effectLst/>
                        <a:latin typeface="Calibri"/>
                        <a:ea typeface="Arial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900" dirty="0">
                        <a:effectLst/>
                        <a:latin typeface="Calibri"/>
                        <a:ea typeface="Arial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 have employer support to undertake the role of DPP. </a:t>
                      </a:r>
                      <a:endParaRPr lang="en-GB" sz="900" dirty="0">
                        <a:effectLst/>
                        <a:latin typeface="Calibri"/>
                        <a:ea typeface="Arial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900" dirty="0">
                        <a:effectLst/>
                        <a:latin typeface="Calibri"/>
                        <a:ea typeface="Arial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 will attend an update on NMP training with the University/NMP Lead (if not able to attend handouts will be provided).</a:t>
                      </a:r>
                      <a:endParaRPr lang="en-GB" sz="900" dirty="0">
                        <a:effectLst/>
                        <a:latin typeface="Calibri"/>
                        <a:ea typeface="Arial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900" dirty="0">
                        <a:effectLst/>
                        <a:latin typeface="Calibri"/>
                        <a:ea typeface="Arial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Name:	                                                                  Signature:</a:t>
                      </a:r>
                      <a:endParaRPr lang="en-GB" sz="900" dirty="0">
                        <a:effectLst/>
                        <a:latin typeface="Calibri"/>
                        <a:ea typeface="Arial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900" dirty="0">
                        <a:effectLst/>
                        <a:latin typeface="Calibri"/>
                        <a:ea typeface="Arial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Email address:                                                            Date:</a:t>
                      </a:r>
                      <a:endParaRPr lang="en-GB" sz="900" dirty="0">
                        <a:effectLst/>
                        <a:latin typeface="Calibri"/>
                        <a:ea typeface="Arial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900" dirty="0">
                        <a:effectLst/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58191" marR="58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596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For completion by the Designated Prescribing Practitioner (DPS)</a:t>
                      </a:r>
                      <a:endParaRPr lang="en-GB" sz="900" dirty="0">
                        <a:effectLst/>
                        <a:latin typeface="Calibri"/>
                        <a:ea typeface="Arial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900" dirty="0">
                        <a:effectLst/>
                        <a:latin typeface="Calibri"/>
                        <a:ea typeface="Arial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The DPS is responsible for acting as a role model, working alongside the student, providing support and giving feedback to the DPP on the progress of the student.</a:t>
                      </a:r>
                      <a:endParaRPr lang="en-GB" sz="900" dirty="0">
                        <a:effectLst/>
                        <a:latin typeface="Calibri"/>
                        <a:ea typeface="Arial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900" dirty="0">
                        <a:effectLst/>
                        <a:latin typeface="Calibri"/>
                        <a:ea typeface="Arial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 have been qualified as a prescriber for at least one year.</a:t>
                      </a:r>
                      <a:endParaRPr lang="en-GB" sz="900" dirty="0">
                        <a:effectLst/>
                        <a:latin typeface="Calibri"/>
                        <a:ea typeface="Arial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900" dirty="0">
                        <a:effectLst/>
                        <a:latin typeface="Calibri"/>
                        <a:ea typeface="Arial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 have employer support to undertake the role of DPS. </a:t>
                      </a:r>
                      <a:endParaRPr lang="en-GB" sz="900" dirty="0">
                        <a:effectLst/>
                        <a:latin typeface="Calibri"/>
                        <a:ea typeface="Arial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900" dirty="0">
                        <a:effectLst/>
                        <a:latin typeface="Calibri"/>
                        <a:ea typeface="Arial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 will attend an update on NMP training with the University/NMP Lead (if not able to attend handouts will be provided).</a:t>
                      </a:r>
                      <a:endParaRPr lang="en-GB" sz="900" dirty="0">
                        <a:effectLst/>
                        <a:latin typeface="Calibri"/>
                        <a:ea typeface="Arial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900" dirty="0">
                        <a:effectLst/>
                        <a:latin typeface="Calibri"/>
                        <a:ea typeface="Arial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Name:	                                                                Signature:</a:t>
                      </a:r>
                      <a:endParaRPr lang="en-GB" sz="900" dirty="0">
                        <a:effectLst/>
                        <a:latin typeface="Calibri"/>
                        <a:ea typeface="Arial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900" dirty="0">
                        <a:effectLst/>
                        <a:latin typeface="Calibri"/>
                        <a:ea typeface="Arial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Email address:                                                          Date:</a:t>
                      </a:r>
                      <a:endParaRPr lang="en-GB" sz="900" dirty="0">
                        <a:effectLst/>
                        <a:latin typeface="Calibri"/>
                        <a:ea typeface="Arial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900" dirty="0">
                        <a:effectLst/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58191" marR="58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25592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Trust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/>
              <a:t>Online training session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Overview of scope and legal remit of different prescribing professions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Trust governance procedures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Relevant policies and procedures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Escalating concerns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Support for DPPs (learning sets, reflection)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25609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Questions?	</a:t>
            </a:r>
          </a:p>
        </p:txBody>
      </p:sp>
    </p:spTree>
    <p:extLst>
      <p:ext uri="{BB962C8B-B14F-4D97-AF65-F5344CB8AC3E}">
        <p14:creationId xmlns:p14="http://schemas.microsoft.com/office/powerpoint/2010/main" val="1137466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en-GB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6332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1900" b="1" dirty="0"/>
              <a:t>2001-2006</a:t>
            </a:r>
          </a:p>
          <a:p>
            <a:pPr marL="0" indent="0">
              <a:buNone/>
              <a:defRPr/>
            </a:pPr>
            <a:r>
              <a:rPr lang="en-GB" sz="1900" dirty="0"/>
              <a:t>	NPC published different frameworks for different professional 	groups</a:t>
            </a:r>
          </a:p>
          <a:p>
            <a:pPr marL="0" indent="0">
              <a:buNone/>
              <a:defRPr/>
            </a:pPr>
            <a:endParaRPr lang="en-GB" sz="1900" dirty="0"/>
          </a:p>
          <a:p>
            <a:pPr>
              <a:defRPr/>
            </a:pPr>
            <a:r>
              <a:rPr lang="en-GB" sz="1900" b="1" dirty="0"/>
              <a:t>2012</a:t>
            </a:r>
          </a:p>
          <a:p>
            <a:pPr marL="0" lvl="1" indent="0">
              <a:buNone/>
              <a:defRPr/>
            </a:pPr>
            <a:r>
              <a:rPr lang="en-GB" sz="1900" b="1" dirty="0"/>
              <a:t>	</a:t>
            </a:r>
            <a:r>
              <a:rPr lang="en-GB" sz="1900" dirty="0"/>
              <a:t>NPC Single Competency Framework for all Prescribers</a:t>
            </a:r>
          </a:p>
          <a:p>
            <a:pPr marL="0" lvl="1" indent="0">
              <a:buNone/>
              <a:defRPr/>
            </a:pPr>
            <a:endParaRPr lang="en-GB" sz="3300" b="1" dirty="0"/>
          </a:p>
          <a:p>
            <a:pPr marL="457200" lvl="1" indent="0">
              <a:buNone/>
              <a:defRPr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5719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496944" cy="1143000"/>
          </a:xfrm>
        </p:spPr>
        <p:txBody>
          <a:bodyPr>
            <a:noAutofit/>
          </a:bodyPr>
          <a:lstStyle/>
          <a:p>
            <a:r>
              <a:rPr lang="en-GB" sz="3600" dirty="0"/>
              <a:t>NPC Single Competency Framework for all Prescribers (2012)</a:t>
            </a:r>
          </a:p>
        </p:txBody>
      </p:sp>
      <p:pic>
        <p:nvPicPr>
          <p:cNvPr id="4" name="irc_mi" descr="http://www.pharmaceutical-journal.com/Pictures/580xAny/7/6/0/1067760_good-prescribing-14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736" y="2420888"/>
            <a:ext cx="4208957" cy="3921299"/>
          </a:xfrm>
        </p:spPr>
      </p:pic>
    </p:spTree>
    <p:extLst>
      <p:ext uri="{BB962C8B-B14F-4D97-AF65-F5344CB8AC3E}">
        <p14:creationId xmlns:p14="http://schemas.microsoft.com/office/powerpoint/2010/main" val="654085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en-GB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6332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1800" b="1" dirty="0"/>
              <a:t>2001-2006</a:t>
            </a:r>
          </a:p>
          <a:p>
            <a:pPr marL="0" indent="0">
              <a:buNone/>
              <a:defRPr/>
            </a:pPr>
            <a:r>
              <a:rPr lang="en-GB" sz="1800" dirty="0"/>
              <a:t>	NPC published different frameworks for different professional groups</a:t>
            </a:r>
          </a:p>
          <a:p>
            <a:pPr marL="0" indent="0">
              <a:buNone/>
              <a:defRPr/>
            </a:pPr>
            <a:endParaRPr lang="en-GB" sz="1800" dirty="0"/>
          </a:p>
          <a:p>
            <a:pPr>
              <a:defRPr/>
            </a:pPr>
            <a:r>
              <a:rPr lang="en-GB" sz="1800" b="1" dirty="0"/>
              <a:t>2012</a:t>
            </a:r>
          </a:p>
          <a:p>
            <a:pPr marL="0" lvl="1" indent="0">
              <a:buNone/>
              <a:defRPr/>
            </a:pPr>
            <a:r>
              <a:rPr lang="en-GB" sz="1800" b="1" dirty="0"/>
              <a:t>	</a:t>
            </a:r>
            <a:r>
              <a:rPr lang="en-GB" sz="1800" dirty="0"/>
              <a:t>NPC Single Competency Framework for all Prescribers</a:t>
            </a:r>
          </a:p>
          <a:p>
            <a:pPr marL="0" lvl="1" indent="0">
              <a:buNone/>
              <a:defRPr/>
            </a:pPr>
            <a:endParaRPr lang="en-GB" sz="1800" b="1" dirty="0"/>
          </a:p>
          <a:p>
            <a:pPr>
              <a:defRPr/>
            </a:pPr>
            <a:r>
              <a:rPr lang="en-GB" sz="1800" b="1" dirty="0"/>
              <a:t>2016</a:t>
            </a:r>
          </a:p>
          <a:p>
            <a:pPr marL="457200" lvl="1" indent="0">
              <a:buNone/>
              <a:defRPr/>
            </a:pPr>
            <a:r>
              <a:rPr lang="en-GB" sz="1800" dirty="0"/>
              <a:t>	RPS reviewed and published Competency Framework for all 	Prescribers</a:t>
            </a:r>
          </a:p>
          <a:p>
            <a:pPr marL="457200" lvl="1" indent="0">
              <a:buNone/>
              <a:defRPr/>
            </a:pPr>
            <a:endParaRPr lang="en-GB" sz="3300" b="1" dirty="0"/>
          </a:p>
          <a:p>
            <a:pPr marL="457200" lvl="1" indent="0">
              <a:buNone/>
              <a:defRPr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507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RPS Competency Framework for all Prescribers (2016)</a:t>
            </a:r>
          </a:p>
        </p:txBody>
      </p:sp>
      <p:pic>
        <p:nvPicPr>
          <p:cNvPr id="10" name="Content Placeholder 9" descr="https://www.rcpjournals.org/content/clinmedicine/16/5/470/F1.large.jpg?width=800&amp;height=600&amp;carousel=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8424936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9068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en-GB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633267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sz="1800" b="1" dirty="0"/>
              <a:t>2001-2006</a:t>
            </a:r>
          </a:p>
          <a:p>
            <a:pPr marL="0" indent="0">
              <a:buNone/>
              <a:defRPr/>
            </a:pPr>
            <a:r>
              <a:rPr lang="en-GB" sz="1800" dirty="0"/>
              <a:t>	NPC published different frameworks for different professional groups</a:t>
            </a:r>
          </a:p>
          <a:p>
            <a:pPr marL="0" indent="0">
              <a:buNone/>
              <a:defRPr/>
            </a:pPr>
            <a:endParaRPr lang="en-GB" sz="1800" dirty="0"/>
          </a:p>
          <a:p>
            <a:pPr>
              <a:defRPr/>
            </a:pPr>
            <a:r>
              <a:rPr lang="en-GB" sz="1800" b="1" dirty="0"/>
              <a:t>2012</a:t>
            </a:r>
          </a:p>
          <a:p>
            <a:pPr marL="0" lvl="1" indent="0">
              <a:buNone/>
              <a:defRPr/>
            </a:pPr>
            <a:r>
              <a:rPr lang="en-GB" sz="1800" b="1" dirty="0"/>
              <a:t>	</a:t>
            </a:r>
            <a:r>
              <a:rPr lang="en-GB" sz="1800" dirty="0"/>
              <a:t>NPC Single Competency Framework for all Prescribers</a:t>
            </a:r>
          </a:p>
          <a:p>
            <a:pPr marL="0" lvl="1" indent="0">
              <a:buNone/>
              <a:defRPr/>
            </a:pPr>
            <a:endParaRPr lang="en-GB" sz="1800" b="1" dirty="0"/>
          </a:p>
          <a:p>
            <a:pPr>
              <a:defRPr/>
            </a:pPr>
            <a:r>
              <a:rPr lang="en-GB" sz="1800" b="1" dirty="0"/>
              <a:t>2016</a:t>
            </a:r>
          </a:p>
          <a:p>
            <a:pPr marL="457200" lvl="1" indent="0">
              <a:buNone/>
              <a:defRPr/>
            </a:pPr>
            <a:r>
              <a:rPr lang="en-GB" sz="1800" dirty="0"/>
              <a:t>	RPS reviewed and published Competency Framework for all 	Prescribers</a:t>
            </a:r>
          </a:p>
          <a:p>
            <a:pPr marL="457200" lvl="1" indent="0">
              <a:buNone/>
              <a:defRPr/>
            </a:pPr>
            <a:endParaRPr lang="en-GB" sz="1800" dirty="0"/>
          </a:p>
          <a:p>
            <a:pPr marL="365125" lvl="1" indent="-365125">
              <a:buFont typeface="Arial" panose="020B0604020202020204" pitchFamily="34" charset="0"/>
              <a:buChar char="•"/>
              <a:defRPr/>
            </a:pPr>
            <a:r>
              <a:rPr lang="en-GB" sz="1800" b="1" dirty="0"/>
              <a:t>2021</a:t>
            </a:r>
          </a:p>
          <a:p>
            <a:pPr marL="0" lvl="1" indent="0">
              <a:buNone/>
              <a:defRPr/>
            </a:pPr>
            <a:r>
              <a:rPr lang="en-GB" sz="1800" b="1" dirty="0"/>
              <a:t>	</a:t>
            </a:r>
            <a:r>
              <a:rPr lang="en-GB" sz="1800" dirty="0"/>
              <a:t>RPS reviewed and published updated version of the Competency 	Framework for all Prescribers</a:t>
            </a:r>
            <a:endParaRPr lang="en-GB" sz="1400" b="1" dirty="0"/>
          </a:p>
          <a:p>
            <a:pPr marL="457200" lvl="1" indent="0">
              <a:buNone/>
              <a:defRPr/>
            </a:pPr>
            <a:endParaRPr lang="en-GB" sz="3300" b="1" dirty="0"/>
          </a:p>
          <a:p>
            <a:pPr marL="457200" lvl="1" indent="0">
              <a:buNone/>
              <a:defRPr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763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Updated RPS Competency Framework for all Prescribers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633267"/>
          </a:xfrm>
        </p:spPr>
        <p:txBody>
          <a:bodyPr/>
          <a:lstStyle/>
          <a:p>
            <a:pPr marL="0" indent="0">
              <a:buNone/>
            </a:pPr>
            <a:r>
              <a:rPr lang="en-GB" sz="2400" i="1" dirty="0"/>
              <a:t>Assessing the patient (additional statements)</a:t>
            </a:r>
          </a:p>
          <a:p>
            <a:pPr marL="0" indent="0">
              <a:buNone/>
            </a:pPr>
            <a:endParaRPr lang="en-GB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199570"/>
              </p:ext>
            </p:extLst>
          </p:nvPr>
        </p:nvGraphicFramePr>
        <p:xfrm>
          <a:off x="539552" y="2708920"/>
          <a:ext cx="7941568" cy="3032760"/>
        </p:xfrm>
        <a:graphic>
          <a:graphicData uri="http://schemas.openxmlformats.org/drawingml/2006/table">
            <a:tbl>
              <a:tblPr firstRow="1" firstCol="1" bandRow="1"/>
              <a:tblGrid>
                <a:gridCol w="79415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4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1.1 Undertakes the consultation in an appropriate setting.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1.2 Considers patient dignity, capacity, consent and confidentiality.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7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1.3 Introduces self and prescribing role to the patient/carer and confirms patient/carer identity.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7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1.4 Assesses the communication needs of the patient/carer and adapts</a:t>
                      </a:r>
                      <a:r>
                        <a:rPr lang="en-GB" sz="18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consultation appropriately.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7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1.5 Demonstrates good consultation skills</a:t>
                      </a:r>
                      <a:r>
                        <a:rPr lang="en-GB" sz="18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and builds rapport with the patient/carer.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7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 Identifies and addresses potential vulnerabilities that may be causing the </a:t>
                      </a:r>
                      <a:r>
                        <a:rPr lang="en-GB" sz="18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patient/carer 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seek treatment.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99572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589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2459A"/>
      </a:accent1>
      <a:accent2>
        <a:srgbClr val="00AEEF"/>
      </a:accent2>
      <a:accent3>
        <a:srgbClr val="007AC3"/>
      </a:accent3>
      <a:accent4>
        <a:srgbClr val="5C54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929</Words>
  <Application>Microsoft Office PowerPoint</Application>
  <PresentationFormat>On-screen Show (4:3)</PresentationFormat>
  <Paragraphs>239</Paragraphs>
  <Slides>33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about:blank</vt:lpstr>
      <vt:lpstr>Improving Prescribing Practice &amp; Competence:      Using the national prescribing competency framework  Matt Lund Non-Medical Lead (Pain Team) Sally Jarmain  Non-Medical Prescribing Lead </vt:lpstr>
      <vt:lpstr>Overview</vt:lpstr>
      <vt:lpstr>Why do we need a competency framework for prescribers?</vt:lpstr>
      <vt:lpstr>History</vt:lpstr>
      <vt:lpstr>NPC Single Competency Framework for all Prescribers (2012)</vt:lpstr>
      <vt:lpstr>History</vt:lpstr>
      <vt:lpstr>RPS Competency Framework for all Prescribers (2016)</vt:lpstr>
      <vt:lpstr>History</vt:lpstr>
      <vt:lpstr>Updated RPS Competency Framework for all Prescribers</vt:lpstr>
      <vt:lpstr>Updated RPS Competency Framework for all Prescribers</vt:lpstr>
      <vt:lpstr>Review of RPS Competency Framework for all Prescribers</vt:lpstr>
      <vt:lpstr>Review of RPS Competency Framework for all Prescribers</vt:lpstr>
      <vt:lpstr>Updated RPS Competency Framework for all Prescribers</vt:lpstr>
      <vt:lpstr>Review of RPS Competency Framework for all Prescribers</vt:lpstr>
      <vt:lpstr>Review of RPS Competency Framework for all Prescribers</vt:lpstr>
      <vt:lpstr>Review of RPS Competency Framework for all Prescribers</vt:lpstr>
      <vt:lpstr>RPS Competency Framework as part of annual declaration</vt:lpstr>
      <vt:lpstr>RPS Competency Framework to expand scope of practice</vt:lpstr>
      <vt:lpstr>RPS Competency Framework to demonstrate competence Competency 1 - Assessment</vt:lpstr>
      <vt:lpstr>Competency 2 – Consider the options Competency 3 – Shared decision making</vt:lpstr>
      <vt:lpstr>Shared decision making aid</vt:lpstr>
      <vt:lpstr>Competency 4 - Prescribe</vt:lpstr>
      <vt:lpstr>Competency 5 – Provide information</vt:lpstr>
      <vt:lpstr>Competency 6 - Monitor and Review</vt:lpstr>
      <vt:lpstr>Governance - Competencies 7,8, 9, 10</vt:lpstr>
      <vt:lpstr>RPS Competency Framework for Designated Prescribing Practitioners </vt:lpstr>
      <vt:lpstr>Designated Prescribing Practitioner</vt:lpstr>
      <vt:lpstr>RPS Competency Framework for DPPs</vt:lpstr>
      <vt:lpstr>RPS Competency Framework for DPPs</vt:lpstr>
      <vt:lpstr>Local Implementation</vt:lpstr>
      <vt:lpstr>NMP application form</vt:lpstr>
      <vt:lpstr>Trust Training</vt:lpstr>
      <vt:lpstr>Questions? </vt:lpstr>
    </vt:vector>
  </TitlesOfParts>
  <Company>Northern Devon Healthcare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Hartstein, Helen</dc:creator>
  <cp:lastModifiedBy>JarmainS</cp:lastModifiedBy>
  <cp:revision>34</cp:revision>
  <dcterms:created xsi:type="dcterms:W3CDTF">2015-06-15T14:24:28Z</dcterms:created>
  <dcterms:modified xsi:type="dcterms:W3CDTF">2021-09-13T10:30:09Z</dcterms:modified>
</cp:coreProperties>
</file>