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bert Wheeler" initials="GW" lastIdx="1" clrIdx="0">
    <p:extLst>
      <p:ext uri="{19B8F6BF-5375-455C-9EA6-DF929625EA0E}">
        <p15:presenceInfo xmlns:p15="http://schemas.microsoft.com/office/powerpoint/2012/main" userId="6353d0ea61bc1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6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4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190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2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1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0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1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2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6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8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6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9AD1-A74F-4EBA-9C38-FB967AF05B8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7D00-4FCD-44DB-AA8A-A6B8DC67A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04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0456-A64B-4FCD-9A80-EC26700DD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cap="none" dirty="0">
                <a:solidFill>
                  <a:schemeClr val="accent1"/>
                </a:solidFill>
              </a:rPr>
              <a:t>Quality from the </a:t>
            </a:r>
            <a:br>
              <a:rPr lang="en-GB" cap="none" dirty="0">
                <a:solidFill>
                  <a:schemeClr val="accent1"/>
                </a:solidFill>
              </a:rPr>
            </a:br>
            <a:r>
              <a:rPr lang="en-GB" cap="none" dirty="0">
                <a:solidFill>
                  <a:schemeClr val="accent1"/>
                </a:solidFill>
              </a:rPr>
              <a:t>Patient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1F18A-B993-4BED-B1D1-4123BBAE8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Gilbert Wheeler</a:t>
            </a:r>
          </a:p>
        </p:txBody>
      </p:sp>
    </p:spTree>
    <p:extLst>
      <p:ext uri="{BB962C8B-B14F-4D97-AF65-F5344CB8AC3E}">
        <p14:creationId xmlns:p14="http://schemas.microsoft.com/office/powerpoint/2010/main" val="363862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A074-0366-4135-9BEF-1953D998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11923"/>
            <a:ext cx="8610600" cy="1293028"/>
          </a:xfrm>
        </p:spPr>
        <p:txBody>
          <a:bodyPr/>
          <a:lstStyle/>
          <a:p>
            <a:r>
              <a:rPr lang="en-GB" cap="none" dirty="0">
                <a:solidFill>
                  <a:schemeClr val="accent5"/>
                </a:solidFill>
                <a:cs typeface="Arial" panose="020B0604020202020204" pitchFamily="34" charset="0"/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5BF-FD2F-4A8B-B5CC-8F10C3D6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635"/>
            <a:ext cx="10820400" cy="4901565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Gil Wheeler – Born 1958 in Southampton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4"/>
                </a:solidFill>
              </a:rPr>
              <a:t>Diagnosed with Hypertrophic Cardiomyopathy 1990, aged 31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Prior to this, treated for Asthma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4"/>
                </a:solidFill>
              </a:rPr>
              <a:t>Underwent Heart Transplant at Papworth, December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Since 1990 – involved in various forms of support work: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</a:rPr>
              <a:t>Cardiomyopathy UK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</a:rPr>
              <a:t>British Heart Foundation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</a:rPr>
              <a:t>Cardiovascular Care Partnership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</a:rPr>
              <a:t>NHS England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7F894-D272-4667-81D8-4BE04F9E0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12916" r="18749" b="12291"/>
          <a:stretch/>
        </p:blipFill>
        <p:spPr>
          <a:xfrm rot="16200000">
            <a:off x="8878163" y="2302102"/>
            <a:ext cx="3057522" cy="27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A074-0366-4135-9BEF-1953D998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11923"/>
            <a:ext cx="8610600" cy="1293028"/>
          </a:xfrm>
        </p:spPr>
        <p:txBody>
          <a:bodyPr>
            <a:normAutofit/>
          </a:bodyPr>
          <a:lstStyle/>
          <a:p>
            <a:r>
              <a:rPr lang="en-GB" sz="3200" cap="none" dirty="0">
                <a:solidFill>
                  <a:schemeClr val="accent5"/>
                </a:solidFill>
                <a:cs typeface="Arial" panose="020B0604020202020204" pitchFamily="34" charset="0"/>
              </a:rPr>
              <a:t>What matters to service users</a:t>
            </a:r>
            <a:r>
              <a:rPr lang="en-GB" sz="3200" cap="non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5BF-FD2F-4A8B-B5CC-8F10C3D6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635"/>
            <a:ext cx="10820400" cy="490156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6"/>
                </a:solidFill>
              </a:rPr>
              <a:t>Cleanliness &amp; hygiene</a:t>
            </a:r>
          </a:p>
          <a:p>
            <a:endParaRPr lang="en-GB" sz="800" dirty="0"/>
          </a:p>
          <a:p>
            <a:r>
              <a:rPr lang="en-GB" sz="2800" dirty="0">
                <a:solidFill>
                  <a:schemeClr val="accent3"/>
                </a:solidFill>
              </a:rPr>
              <a:t>Comforting &amp; caring</a:t>
            </a:r>
          </a:p>
          <a:p>
            <a:endParaRPr lang="en-GB" sz="800" dirty="0"/>
          </a:p>
          <a:p>
            <a:r>
              <a:rPr lang="en-GB" sz="2800" dirty="0">
                <a:solidFill>
                  <a:schemeClr val="accent6"/>
                </a:solidFill>
              </a:rPr>
              <a:t>Friendliness</a:t>
            </a:r>
          </a:p>
          <a:p>
            <a:endParaRPr lang="en-GB" sz="800" dirty="0"/>
          </a:p>
          <a:p>
            <a:r>
              <a:rPr lang="en-GB" sz="2800" dirty="0">
                <a:solidFill>
                  <a:schemeClr val="accent3"/>
                </a:solidFill>
              </a:rPr>
              <a:t>Dignity &amp; respect</a:t>
            </a:r>
            <a:endParaRPr lang="en-GB" sz="1600" dirty="0">
              <a:solidFill>
                <a:schemeClr val="accent3"/>
              </a:solidFill>
            </a:endParaRPr>
          </a:p>
          <a:p>
            <a:endParaRPr lang="en-GB" sz="800" dirty="0"/>
          </a:p>
          <a:p>
            <a:r>
              <a:rPr lang="en-GB" sz="2800" dirty="0">
                <a:solidFill>
                  <a:schemeClr val="accent6"/>
                </a:solidFill>
              </a:rPr>
              <a:t>Support carers &amp; family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>
                <a:solidFill>
                  <a:schemeClr val="accent1"/>
                </a:solidFill>
              </a:rPr>
              <a:t>Listening to the patient!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478D88-EDE4-45DC-AC63-9494C4B6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790701"/>
            <a:ext cx="6383395" cy="42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A074-0366-4135-9BEF-1953D998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11923"/>
            <a:ext cx="8610600" cy="1293028"/>
          </a:xfrm>
        </p:spPr>
        <p:txBody>
          <a:bodyPr/>
          <a:lstStyle/>
          <a:p>
            <a:r>
              <a:rPr lang="en-GB" cap="none" dirty="0">
                <a:solidFill>
                  <a:schemeClr val="accent5"/>
                </a:solidFill>
                <a:cs typeface="Arial" panose="020B0604020202020204" pitchFamily="34" charset="0"/>
              </a:rPr>
              <a:t>Patient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5BF-FD2F-4A8B-B5CC-8F10C3D6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651635"/>
            <a:ext cx="11153775" cy="4901565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Ward accreditation can be viewed from two very different perspectives: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General overview of service providers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accent3"/>
                </a:solidFill>
              </a:rPr>
              <a:t>Individual patient perspective</a:t>
            </a:r>
          </a:p>
          <a:p>
            <a:endParaRPr lang="en-GB" sz="1600" dirty="0"/>
          </a:p>
          <a:p>
            <a:r>
              <a:rPr lang="en-GB" sz="2400" dirty="0">
                <a:solidFill>
                  <a:schemeClr val="accent1"/>
                </a:solidFill>
              </a:rPr>
              <a:t>Targets and broad improvements are important, but we can never lose sight of individuals and their unique wants &amp; needs.</a:t>
            </a:r>
          </a:p>
          <a:p>
            <a:endParaRPr lang="en-GB" sz="1600" dirty="0"/>
          </a:p>
          <a:p>
            <a:r>
              <a:rPr lang="en-GB" sz="2400" dirty="0">
                <a:solidFill>
                  <a:schemeClr val="accent3"/>
                </a:solidFill>
              </a:rPr>
              <a:t>Look to tailor care provision, and accommodate individuals’ requests</a:t>
            </a:r>
          </a:p>
          <a:p>
            <a:endParaRPr lang="en-GB" sz="1600" dirty="0"/>
          </a:p>
          <a:p>
            <a:r>
              <a:rPr lang="en-GB" sz="2400" dirty="0">
                <a:solidFill>
                  <a:schemeClr val="accent1"/>
                </a:solidFill>
              </a:rPr>
              <a:t>Nobody wants to be cared for according to strict guidelines and rules, they want to feel cared for as an individual!</a:t>
            </a:r>
          </a:p>
        </p:txBody>
      </p:sp>
    </p:spTree>
    <p:extLst>
      <p:ext uri="{BB962C8B-B14F-4D97-AF65-F5344CB8AC3E}">
        <p14:creationId xmlns:p14="http://schemas.microsoft.com/office/powerpoint/2010/main" val="152195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A074-0366-4135-9BEF-1953D998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11923"/>
            <a:ext cx="8610600" cy="1293028"/>
          </a:xfrm>
        </p:spPr>
        <p:txBody>
          <a:bodyPr/>
          <a:lstStyle/>
          <a:p>
            <a:r>
              <a:rPr lang="en-GB" cap="none" dirty="0">
                <a:solidFill>
                  <a:schemeClr val="accent5"/>
                </a:solidFill>
              </a:rPr>
              <a:t>How can we improve</a:t>
            </a:r>
            <a:r>
              <a:rPr lang="en-GB" cap="none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5BF-FD2F-4A8B-B5CC-8F10C3D6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635"/>
            <a:ext cx="10820400" cy="4901565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Regular ward meetings/discussion sessions with patients</a:t>
            </a:r>
          </a:p>
          <a:p>
            <a:endParaRPr lang="en-GB" sz="1800" dirty="0"/>
          </a:p>
          <a:p>
            <a:r>
              <a:rPr lang="en-GB" sz="2800" dirty="0">
                <a:solidFill>
                  <a:schemeClr val="accent5"/>
                </a:solidFill>
              </a:rPr>
              <a:t>Get to know the patients and their families</a:t>
            </a:r>
          </a:p>
          <a:p>
            <a:endParaRPr lang="en-GB" sz="1800" dirty="0"/>
          </a:p>
          <a:p>
            <a:r>
              <a:rPr lang="en-GB" sz="2800" dirty="0">
                <a:solidFill>
                  <a:schemeClr val="accent3"/>
                </a:solidFill>
              </a:rPr>
              <a:t>Improve the feeling and environment</a:t>
            </a:r>
          </a:p>
          <a:p>
            <a:endParaRPr lang="en-GB" sz="1600" dirty="0"/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accent5"/>
                </a:solidFill>
              </a:rPr>
              <a:t>Small improvements:</a:t>
            </a:r>
          </a:p>
          <a:p>
            <a:endParaRPr lang="en-GB" sz="2800" dirty="0">
              <a:solidFill>
                <a:schemeClr val="accent3"/>
              </a:solidFill>
            </a:endParaRP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3D52E-E784-457E-9DCA-D5C1B7D7FAC3}"/>
              </a:ext>
            </a:extLst>
          </p:cNvPr>
          <p:cNvSpPr txBox="1"/>
          <p:nvPr/>
        </p:nvSpPr>
        <p:spPr>
          <a:xfrm>
            <a:off x="4800600" y="4637781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entury Gothic" panose="020B0502020202020204" pitchFamily="34" charset="0"/>
              <a:buChar char="–"/>
            </a:pPr>
            <a:r>
              <a:rPr lang="en-GB" sz="2400" dirty="0">
                <a:solidFill>
                  <a:schemeClr val="accent3"/>
                </a:solidFill>
              </a:rPr>
              <a:t>Mirrors</a:t>
            </a:r>
          </a:p>
          <a:p>
            <a:pPr marL="800100" lvl="1" indent="-342900">
              <a:buFont typeface="Century Gothic" panose="020B0502020202020204" pitchFamily="34" charset="0"/>
              <a:buChar char="–"/>
            </a:pPr>
            <a:endParaRPr lang="en-GB" sz="1600" dirty="0">
              <a:solidFill>
                <a:schemeClr val="accent3"/>
              </a:solidFill>
            </a:endParaRPr>
          </a:p>
          <a:p>
            <a:pPr marL="800100" lvl="1" indent="-342900">
              <a:buFont typeface="Century Gothic" panose="020B0502020202020204" pitchFamily="34" charset="0"/>
              <a:buChar char="–"/>
            </a:pPr>
            <a:r>
              <a:rPr lang="en-GB" sz="2400" dirty="0">
                <a:solidFill>
                  <a:schemeClr val="accent3"/>
                </a:solidFill>
              </a:rPr>
              <a:t>accessibility of call button</a:t>
            </a:r>
          </a:p>
          <a:p>
            <a:pPr marL="800100" lvl="1" indent="-342900">
              <a:buFont typeface="Century Gothic" panose="020B0502020202020204" pitchFamily="34" charset="0"/>
              <a:buChar char="–"/>
            </a:pPr>
            <a:endParaRPr lang="en-GB" sz="1600" dirty="0">
              <a:solidFill>
                <a:schemeClr val="accent3"/>
              </a:solidFill>
            </a:endParaRPr>
          </a:p>
          <a:p>
            <a:pPr marL="800100" lvl="1" indent="-342900">
              <a:buFont typeface="Century Gothic" panose="020B0502020202020204" pitchFamily="34" charset="0"/>
              <a:buChar char="–"/>
            </a:pPr>
            <a:r>
              <a:rPr lang="en-GB" sz="2400" dirty="0">
                <a:solidFill>
                  <a:schemeClr val="accent3"/>
                </a:solidFill>
              </a:rPr>
              <a:t>Cup holders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619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6F4C198-13A6-4B84-A04D-B3426625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075" y="1006078"/>
            <a:ext cx="6257925" cy="46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72DE3C-60BC-4DD5-8499-47D0392B8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314450"/>
            <a:ext cx="7517421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775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79</TotalTime>
  <Words>199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Quality from the  Patient Perspective</vt:lpstr>
      <vt:lpstr>About Me</vt:lpstr>
      <vt:lpstr>What matters to service users?</vt:lpstr>
      <vt:lpstr>Patient Perspective</vt:lpstr>
      <vt:lpstr>How can we improve?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from the  Patient Perspective</dc:title>
  <dc:creator>Gilbert Wheeler</dc:creator>
  <cp:lastModifiedBy>Gilbert Wheeler</cp:lastModifiedBy>
  <cp:revision>1</cp:revision>
  <dcterms:created xsi:type="dcterms:W3CDTF">2021-08-15T14:27:00Z</dcterms:created>
  <dcterms:modified xsi:type="dcterms:W3CDTF">2021-08-15T15:46:22Z</dcterms:modified>
</cp:coreProperties>
</file>