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4" r:id="rId6"/>
    <p:sldId id="260" r:id="rId7"/>
    <p:sldId id="261" r:id="rId8"/>
    <p:sldId id="262" r:id="rId9"/>
    <p:sldId id="266" r:id="rId10"/>
    <p:sldId id="267" r:id="rId11"/>
    <p:sldId id="268" r:id="rId12"/>
    <p:sldId id="272" r:id="rId13"/>
    <p:sldId id="271" r:id="rId14"/>
    <p:sldId id="270"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88"/>
  </p:normalViewPr>
  <p:slideViewPr>
    <p:cSldViewPr snapToGrid="0" snapToObjects="1">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1B499-EB9C-7349-AF7A-D6361A9FA56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30DAC86-BA0B-4142-9D1E-D8FBDFB907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86438C1-B251-424D-9E70-8B326ACD28AD}"/>
              </a:ext>
            </a:extLst>
          </p:cNvPr>
          <p:cNvSpPr>
            <a:spLocks noGrp="1"/>
          </p:cNvSpPr>
          <p:nvPr>
            <p:ph type="dt" sz="half" idx="10"/>
          </p:nvPr>
        </p:nvSpPr>
        <p:spPr/>
        <p:txBody>
          <a:bodyPr/>
          <a:lstStyle/>
          <a:p>
            <a:fld id="{C8EE899A-949B-A24A-BEF9-DEEF9FF9A3BE}" type="datetimeFigureOut">
              <a:rPr lang="en-US" smtClean="0"/>
              <a:t>10/10/21</a:t>
            </a:fld>
            <a:endParaRPr lang="en-US"/>
          </a:p>
        </p:txBody>
      </p:sp>
      <p:sp>
        <p:nvSpPr>
          <p:cNvPr id="5" name="Footer Placeholder 4">
            <a:extLst>
              <a:ext uri="{FF2B5EF4-FFF2-40B4-BE49-F238E27FC236}">
                <a16:creationId xmlns:a16="http://schemas.microsoft.com/office/drawing/2014/main" id="{E68D3ADF-5F21-0C46-A140-D011E68E49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CA5874-863D-7F47-B75B-C5517D1BE40E}"/>
              </a:ext>
            </a:extLst>
          </p:cNvPr>
          <p:cNvSpPr>
            <a:spLocks noGrp="1"/>
          </p:cNvSpPr>
          <p:nvPr>
            <p:ph type="sldNum" sz="quarter" idx="12"/>
          </p:nvPr>
        </p:nvSpPr>
        <p:spPr/>
        <p:txBody>
          <a:bodyPr/>
          <a:lstStyle/>
          <a:p>
            <a:fld id="{FE729066-BDE2-A348-B661-F6AC27D573A4}" type="slidenum">
              <a:rPr lang="en-US" smtClean="0"/>
              <a:t>‹#›</a:t>
            </a:fld>
            <a:endParaRPr lang="en-US"/>
          </a:p>
        </p:txBody>
      </p:sp>
    </p:spTree>
    <p:extLst>
      <p:ext uri="{BB962C8B-B14F-4D97-AF65-F5344CB8AC3E}">
        <p14:creationId xmlns:p14="http://schemas.microsoft.com/office/powerpoint/2010/main" val="2777614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C8276-56AC-FC47-864B-A6EC6DD999B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A3CE3BF-FF5D-BF4D-A50E-D5F6E824C78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CDAF9DF-14F4-8C42-8F22-7C7CB779D9AE}"/>
              </a:ext>
            </a:extLst>
          </p:cNvPr>
          <p:cNvSpPr>
            <a:spLocks noGrp="1"/>
          </p:cNvSpPr>
          <p:nvPr>
            <p:ph type="dt" sz="half" idx="10"/>
          </p:nvPr>
        </p:nvSpPr>
        <p:spPr/>
        <p:txBody>
          <a:bodyPr/>
          <a:lstStyle/>
          <a:p>
            <a:fld id="{C8EE899A-949B-A24A-BEF9-DEEF9FF9A3BE}" type="datetimeFigureOut">
              <a:rPr lang="en-US" smtClean="0"/>
              <a:t>10/10/21</a:t>
            </a:fld>
            <a:endParaRPr lang="en-US"/>
          </a:p>
        </p:txBody>
      </p:sp>
      <p:sp>
        <p:nvSpPr>
          <p:cNvPr id="5" name="Footer Placeholder 4">
            <a:extLst>
              <a:ext uri="{FF2B5EF4-FFF2-40B4-BE49-F238E27FC236}">
                <a16:creationId xmlns:a16="http://schemas.microsoft.com/office/drawing/2014/main" id="{96DA21FC-F08F-5743-B8E3-01665760FB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1179C8-ED44-2D4B-814B-A391AD6E4077}"/>
              </a:ext>
            </a:extLst>
          </p:cNvPr>
          <p:cNvSpPr>
            <a:spLocks noGrp="1"/>
          </p:cNvSpPr>
          <p:nvPr>
            <p:ph type="sldNum" sz="quarter" idx="12"/>
          </p:nvPr>
        </p:nvSpPr>
        <p:spPr/>
        <p:txBody>
          <a:bodyPr/>
          <a:lstStyle/>
          <a:p>
            <a:fld id="{FE729066-BDE2-A348-B661-F6AC27D573A4}" type="slidenum">
              <a:rPr lang="en-US" smtClean="0"/>
              <a:t>‹#›</a:t>
            </a:fld>
            <a:endParaRPr lang="en-US"/>
          </a:p>
        </p:txBody>
      </p:sp>
    </p:spTree>
    <p:extLst>
      <p:ext uri="{BB962C8B-B14F-4D97-AF65-F5344CB8AC3E}">
        <p14:creationId xmlns:p14="http://schemas.microsoft.com/office/powerpoint/2010/main" val="3445533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F575C6-0377-F84A-8163-97DD702A5BF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4487556-DC20-D947-8170-209F082D00A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46FE70B-AE6F-AF4F-97A1-5248A2CC2A09}"/>
              </a:ext>
            </a:extLst>
          </p:cNvPr>
          <p:cNvSpPr>
            <a:spLocks noGrp="1"/>
          </p:cNvSpPr>
          <p:nvPr>
            <p:ph type="dt" sz="half" idx="10"/>
          </p:nvPr>
        </p:nvSpPr>
        <p:spPr/>
        <p:txBody>
          <a:bodyPr/>
          <a:lstStyle/>
          <a:p>
            <a:fld id="{C8EE899A-949B-A24A-BEF9-DEEF9FF9A3BE}" type="datetimeFigureOut">
              <a:rPr lang="en-US" smtClean="0"/>
              <a:t>10/10/21</a:t>
            </a:fld>
            <a:endParaRPr lang="en-US"/>
          </a:p>
        </p:txBody>
      </p:sp>
      <p:sp>
        <p:nvSpPr>
          <p:cNvPr id="5" name="Footer Placeholder 4">
            <a:extLst>
              <a:ext uri="{FF2B5EF4-FFF2-40B4-BE49-F238E27FC236}">
                <a16:creationId xmlns:a16="http://schemas.microsoft.com/office/drawing/2014/main" id="{5B14E871-4AAB-E24D-91D2-DE2AD8D08C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593B6B-6451-7949-83A4-A41F6D43A573}"/>
              </a:ext>
            </a:extLst>
          </p:cNvPr>
          <p:cNvSpPr>
            <a:spLocks noGrp="1"/>
          </p:cNvSpPr>
          <p:nvPr>
            <p:ph type="sldNum" sz="quarter" idx="12"/>
          </p:nvPr>
        </p:nvSpPr>
        <p:spPr/>
        <p:txBody>
          <a:bodyPr/>
          <a:lstStyle/>
          <a:p>
            <a:fld id="{FE729066-BDE2-A348-B661-F6AC27D573A4}" type="slidenum">
              <a:rPr lang="en-US" smtClean="0"/>
              <a:t>‹#›</a:t>
            </a:fld>
            <a:endParaRPr lang="en-US"/>
          </a:p>
        </p:txBody>
      </p:sp>
    </p:spTree>
    <p:extLst>
      <p:ext uri="{BB962C8B-B14F-4D97-AF65-F5344CB8AC3E}">
        <p14:creationId xmlns:p14="http://schemas.microsoft.com/office/powerpoint/2010/main" val="2293784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C2116-956D-7346-860A-883BF650737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DEDA97B-837F-FD49-ADF6-BAA33EBE0A0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F3AC371-C70A-8146-91AB-1A73FF7736C2}"/>
              </a:ext>
            </a:extLst>
          </p:cNvPr>
          <p:cNvSpPr>
            <a:spLocks noGrp="1"/>
          </p:cNvSpPr>
          <p:nvPr>
            <p:ph type="dt" sz="half" idx="10"/>
          </p:nvPr>
        </p:nvSpPr>
        <p:spPr/>
        <p:txBody>
          <a:bodyPr/>
          <a:lstStyle/>
          <a:p>
            <a:fld id="{C8EE899A-949B-A24A-BEF9-DEEF9FF9A3BE}" type="datetimeFigureOut">
              <a:rPr lang="en-US" smtClean="0"/>
              <a:t>10/10/21</a:t>
            </a:fld>
            <a:endParaRPr lang="en-US"/>
          </a:p>
        </p:txBody>
      </p:sp>
      <p:sp>
        <p:nvSpPr>
          <p:cNvPr id="5" name="Footer Placeholder 4">
            <a:extLst>
              <a:ext uri="{FF2B5EF4-FFF2-40B4-BE49-F238E27FC236}">
                <a16:creationId xmlns:a16="http://schemas.microsoft.com/office/drawing/2014/main" id="{B0F477F5-69FE-014C-B69B-775FA581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D04FB7-E3AC-C742-9EBD-25C241DB6177}"/>
              </a:ext>
            </a:extLst>
          </p:cNvPr>
          <p:cNvSpPr>
            <a:spLocks noGrp="1"/>
          </p:cNvSpPr>
          <p:nvPr>
            <p:ph type="sldNum" sz="quarter" idx="12"/>
          </p:nvPr>
        </p:nvSpPr>
        <p:spPr/>
        <p:txBody>
          <a:bodyPr/>
          <a:lstStyle/>
          <a:p>
            <a:fld id="{FE729066-BDE2-A348-B661-F6AC27D573A4}" type="slidenum">
              <a:rPr lang="en-US" smtClean="0"/>
              <a:t>‹#›</a:t>
            </a:fld>
            <a:endParaRPr lang="en-US"/>
          </a:p>
        </p:txBody>
      </p:sp>
    </p:spTree>
    <p:extLst>
      <p:ext uri="{BB962C8B-B14F-4D97-AF65-F5344CB8AC3E}">
        <p14:creationId xmlns:p14="http://schemas.microsoft.com/office/powerpoint/2010/main" val="2687767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5F90F-9BC1-B14A-B0C6-53D5BA8A30D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39744DD-3239-3F4B-977B-FEF83D7C3F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5BD82DD-63E4-FE4F-AD41-896C2E46A5C2}"/>
              </a:ext>
            </a:extLst>
          </p:cNvPr>
          <p:cNvSpPr>
            <a:spLocks noGrp="1"/>
          </p:cNvSpPr>
          <p:nvPr>
            <p:ph type="dt" sz="half" idx="10"/>
          </p:nvPr>
        </p:nvSpPr>
        <p:spPr/>
        <p:txBody>
          <a:bodyPr/>
          <a:lstStyle/>
          <a:p>
            <a:fld id="{C8EE899A-949B-A24A-BEF9-DEEF9FF9A3BE}" type="datetimeFigureOut">
              <a:rPr lang="en-US" smtClean="0"/>
              <a:t>10/10/21</a:t>
            </a:fld>
            <a:endParaRPr lang="en-US"/>
          </a:p>
        </p:txBody>
      </p:sp>
      <p:sp>
        <p:nvSpPr>
          <p:cNvPr id="5" name="Footer Placeholder 4">
            <a:extLst>
              <a:ext uri="{FF2B5EF4-FFF2-40B4-BE49-F238E27FC236}">
                <a16:creationId xmlns:a16="http://schemas.microsoft.com/office/drawing/2014/main" id="{B76C7D63-0C6A-4C4C-BC3E-0E2EC583F4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B1D02C-BC08-B44A-AA3C-69E9B6BE5BBE}"/>
              </a:ext>
            </a:extLst>
          </p:cNvPr>
          <p:cNvSpPr>
            <a:spLocks noGrp="1"/>
          </p:cNvSpPr>
          <p:nvPr>
            <p:ph type="sldNum" sz="quarter" idx="12"/>
          </p:nvPr>
        </p:nvSpPr>
        <p:spPr/>
        <p:txBody>
          <a:bodyPr/>
          <a:lstStyle/>
          <a:p>
            <a:fld id="{FE729066-BDE2-A348-B661-F6AC27D573A4}" type="slidenum">
              <a:rPr lang="en-US" smtClean="0"/>
              <a:t>‹#›</a:t>
            </a:fld>
            <a:endParaRPr lang="en-US"/>
          </a:p>
        </p:txBody>
      </p:sp>
    </p:spTree>
    <p:extLst>
      <p:ext uri="{BB962C8B-B14F-4D97-AF65-F5344CB8AC3E}">
        <p14:creationId xmlns:p14="http://schemas.microsoft.com/office/powerpoint/2010/main" val="1592439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07370-27D7-E54C-B9DE-C1738524EEA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256C897-FE28-644F-A581-F5A2A9CE8AF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9EAFF7E-823A-C743-94CE-89022E62CE1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B5465BC-96FC-2E41-AD19-7D5FC92D4AD9}"/>
              </a:ext>
            </a:extLst>
          </p:cNvPr>
          <p:cNvSpPr>
            <a:spLocks noGrp="1"/>
          </p:cNvSpPr>
          <p:nvPr>
            <p:ph type="dt" sz="half" idx="10"/>
          </p:nvPr>
        </p:nvSpPr>
        <p:spPr/>
        <p:txBody>
          <a:bodyPr/>
          <a:lstStyle/>
          <a:p>
            <a:fld id="{C8EE899A-949B-A24A-BEF9-DEEF9FF9A3BE}" type="datetimeFigureOut">
              <a:rPr lang="en-US" smtClean="0"/>
              <a:t>10/10/21</a:t>
            </a:fld>
            <a:endParaRPr lang="en-US"/>
          </a:p>
        </p:txBody>
      </p:sp>
      <p:sp>
        <p:nvSpPr>
          <p:cNvPr id="6" name="Footer Placeholder 5">
            <a:extLst>
              <a:ext uri="{FF2B5EF4-FFF2-40B4-BE49-F238E27FC236}">
                <a16:creationId xmlns:a16="http://schemas.microsoft.com/office/drawing/2014/main" id="{F5E7A8E2-F6F8-9946-8E86-A26C708300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6424AB-35A2-094C-BD1B-84839923A1BE}"/>
              </a:ext>
            </a:extLst>
          </p:cNvPr>
          <p:cNvSpPr>
            <a:spLocks noGrp="1"/>
          </p:cNvSpPr>
          <p:nvPr>
            <p:ph type="sldNum" sz="quarter" idx="12"/>
          </p:nvPr>
        </p:nvSpPr>
        <p:spPr/>
        <p:txBody>
          <a:bodyPr/>
          <a:lstStyle/>
          <a:p>
            <a:fld id="{FE729066-BDE2-A348-B661-F6AC27D573A4}" type="slidenum">
              <a:rPr lang="en-US" smtClean="0"/>
              <a:t>‹#›</a:t>
            </a:fld>
            <a:endParaRPr lang="en-US"/>
          </a:p>
        </p:txBody>
      </p:sp>
    </p:spTree>
    <p:extLst>
      <p:ext uri="{BB962C8B-B14F-4D97-AF65-F5344CB8AC3E}">
        <p14:creationId xmlns:p14="http://schemas.microsoft.com/office/powerpoint/2010/main" val="26352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A0C42-A24A-9647-BFEE-10FB87FCEE5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FC6E3A8-5A90-2749-BD9A-8FDE84FA65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CBF579C-7975-314B-ACB9-CAD832EB3EB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66B0ECD-96B8-BE4A-BB88-CDE38C98DB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F4D117D-2C5E-D647-88D3-0D20B48E957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C6B178D-2D16-574B-9A9D-3EE104E8165A}"/>
              </a:ext>
            </a:extLst>
          </p:cNvPr>
          <p:cNvSpPr>
            <a:spLocks noGrp="1"/>
          </p:cNvSpPr>
          <p:nvPr>
            <p:ph type="dt" sz="half" idx="10"/>
          </p:nvPr>
        </p:nvSpPr>
        <p:spPr/>
        <p:txBody>
          <a:bodyPr/>
          <a:lstStyle/>
          <a:p>
            <a:fld id="{C8EE899A-949B-A24A-BEF9-DEEF9FF9A3BE}" type="datetimeFigureOut">
              <a:rPr lang="en-US" smtClean="0"/>
              <a:t>10/10/21</a:t>
            </a:fld>
            <a:endParaRPr lang="en-US"/>
          </a:p>
        </p:txBody>
      </p:sp>
      <p:sp>
        <p:nvSpPr>
          <p:cNvPr id="8" name="Footer Placeholder 7">
            <a:extLst>
              <a:ext uri="{FF2B5EF4-FFF2-40B4-BE49-F238E27FC236}">
                <a16:creationId xmlns:a16="http://schemas.microsoft.com/office/drawing/2014/main" id="{83357C80-B93C-4647-A439-0D99A5B71E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12D2C4-97E7-E94D-8E17-33748C6ED297}"/>
              </a:ext>
            </a:extLst>
          </p:cNvPr>
          <p:cNvSpPr>
            <a:spLocks noGrp="1"/>
          </p:cNvSpPr>
          <p:nvPr>
            <p:ph type="sldNum" sz="quarter" idx="12"/>
          </p:nvPr>
        </p:nvSpPr>
        <p:spPr/>
        <p:txBody>
          <a:bodyPr/>
          <a:lstStyle/>
          <a:p>
            <a:fld id="{FE729066-BDE2-A348-B661-F6AC27D573A4}" type="slidenum">
              <a:rPr lang="en-US" smtClean="0"/>
              <a:t>‹#›</a:t>
            </a:fld>
            <a:endParaRPr lang="en-US"/>
          </a:p>
        </p:txBody>
      </p:sp>
    </p:spTree>
    <p:extLst>
      <p:ext uri="{BB962C8B-B14F-4D97-AF65-F5344CB8AC3E}">
        <p14:creationId xmlns:p14="http://schemas.microsoft.com/office/powerpoint/2010/main" val="2843932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38456-335F-E14F-8290-7673EFACCC0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5D1EAC8-6298-7B49-A902-FCAE49A29B22}"/>
              </a:ext>
            </a:extLst>
          </p:cNvPr>
          <p:cNvSpPr>
            <a:spLocks noGrp="1"/>
          </p:cNvSpPr>
          <p:nvPr>
            <p:ph type="dt" sz="half" idx="10"/>
          </p:nvPr>
        </p:nvSpPr>
        <p:spPr/>
        <p:txBody>
          <a:bodyPr/>
          <a:lstStyle/>
          <a:p>
            <a:fld id="{C8EE899A-949B-A24A-BEF9-DEEF9FF9A3BE}" type="datetimeFigureOut">
              <a:rPr lang="en-US" smtClean="0"/>
              <a:t>10/10/21</a:t>
            </a:fld>
            <a:endParaRPr lang="en-US"/>
          </a:p>
        </p:txBody>
      </p:sp>
      <p:sp>
        <p:nvSpPr>
          <p:cNvPr id="4" name="Footer Placeholder 3">
            <a:extLst>
              <a:ext uri="{FF2B5EF4-FFF2-40B4-BE49-F238E27FC236}">
                <a16:creationId xmlns:a16="http://schemas.microsoft.com/office/drawing/2014/main" id="{BF6CB2FD-2BF7-8F48-A536-D5275DF7D6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03772B-77B0-BD43-BECF-49E068008B87}"/>
              </a:ext>
            </a:extLst>
          </p:cNvPr>
          <p:cNvSpPr>
            <a:spLocks noGrp="1"/>
          </p:cNvSpPr>
          <p:nvPr>
            <p:ph type="sldNum" sz="quarter" idx="12"/>
          </p:nvPr>
        </p:nvSpPr>
        <p:spPr/>
        <p:txBody>
          <a:bodyPr/>
          <a:lstStyle/>
          <a:p>
            <a:fld id="{FE729066-BDE2-A348-B661-F6AC27D573A4}" type="slidenum">
              <a:rPr lang="en-US" smtClean="0"/>
              <a:t>‹#›</a:t>
            </a:fld>
            <a:endParaRPr lang="en-US"/>
          </a:p>
        </p:txBody>
      </p:sp>
    </p:spTree>
    <p:extLst>
      <p:ext uri="{BB962C8B-B14F-4D97-AF65-F5344CB8AC3E}">
        <p14:creationId xmlns:p14="http://schemas.microsoft.com/office/powerpoint/2010/main" val="4011312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A54D41-5BFE-C34F-B544-F10F4748A5A3}"/>
              </a:ext>
            </a:extLst>
          </p:cNvPr>
          <p:cNvSpPr>
            <a:spLocks noGrp="1"/>
          </p:cNvSpPr>
          <p:nvPr>
            <p:ph type="dt" sz="half" idx="10"/>
          </p:nvPr>
        </p:nvSpPr>
        <p:spPr/>
        <p:txBody>
          <a:bodyPr/>
          <a:lstStyle/>
          <a:p>
            <a:fld id="{C8EE899A-949B-A24A-BEF9-DEEF9FF9A3BE}" type="datetimeFigureOut">
              <a:rPr lang="en-US" smtClean="0"/>
              <a:t>10/10/21</a:t>
            </a:fld>
            <a:endParaRPr lang="en-US"/>
          </a:p>
        </p:txBody>
      </p:sp>
      <p:sp>
        <p:nvSpPr>
          <p:cNvPr id="3" name="Footer Placeholder 2">
            <a:extLst>
              <a:ext uri="{FF2B5EF4-FFF2-40B4-BE49-F238E27FC236}">
                <a16:creationId xmlns:a16="http://schemas.microsoft.com/office/drawing/2014/main" id="{D93B4B9D-6880-134A-9DBA-FF3D5FA1D8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5E618F-2733-C145-8654-5ACCF88E0D37}"/>
              </a:ext>
            </a:extLst>
          </p:cNvPr>
          <p:cNvSpPr>
            <a:spLocks noGrp="1"/>
          </p:cNvSpPr>
          <p:nvPr>
            <p:ph type="sldNum" sz="quarter" idx="12"/>
          </p:nvPr>
        </p:nvSpPr>
        <p:spPr/>
        <p:txBody>
          <a:bodyPr/>
          <a:lstStyle/>
          <a:p>
            <a:fld id="{FE729066-BDE2-A348-B661-F6AC27D573A4}" type="slidenum">
              <a:rPr lang="en-US" smtClean="0"/>
              <a:t>‹#›</a:t>
            </a:fld>
            <a:endParaRPr lang="en-US"/>
          </a:p>
        </p:txBody>
      </p:sp>
    </p:spTree>
    <p:extLst>
      <p:ext uri="{BB962C8B-B14F-4D97-AF65-F5344CB8AC3E}">
        <p14:creationId xmlns:p14="http://schemas.microsoft.com/office/powerpoint/2010/main" val="2761722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915C6-6D12-9C4F-AE91-ECAD66BEE4A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CE52F30-B535-1641-B8C7-77ECDF6C22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E558D96-679B-2344-B83E-E2D4B1F30B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215685F-2BEC-F94E-81B9-CC2355B18B07}"/>
              </a:ext>
            </a:extLst>
          </p:cNvPr>
          <p:cNvSpPr>
            <a:spLocks noGrp="1"/>
          </p:cNvSpPr>
          <p:nvPr>
            <p:ph type="dt" sz="half" idx="10"/>
          </p:nvPr>
        </p:nvSpPr>
        <p:spPr/>
        <p:txBody>
          <a:bodyPr/>
          <a:lstStyle/>
          <a:p>
            <a:fld id="{C8EE899A-949B-A24A-BEF9-DEEF9FF9A3BE}" type="datetimeFigureOut">
              <a:rPr lang="en-US" smtClean="0"/>
              <a:t>10/10/21</a:t>
            </a:fld>
            <a:endParaRPr lang="en-US"/>
          </a:p>
        </p:txBody>
      </p:sp>
      <p:sp>
        <p:nvSpPr>
          <p:cNvPr id="6" name="Footer Placeholder 5">
            <a:extLst>
              <a:ext uri="{FF2B5EF4-FFF2-40B4-BE49-F238E27FC236}">
                <a16:creationId xmlns:a16="http://schemas.microsoft.com/office/drawing/2014/main" id="{8CB3F857-C285-904A-90C9-DD02ACA236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CDB886-750F-4E4C-8973-A36B2348D441}"/>
              </a:ext>
            </a:extLst>
          </p:cNvPr>
          <p:cNvSpPr>
            <a:spLocks noGrp="1"/>
          </p:cNvSpPr>
          <p:nvPr>
            <p:ph type="sldNum" sz="quarter" idx="12"/>
          </p:nvPr>
        </p:nvSpPr>
        <p:spPr/>
        <p:txBody>
          <a:bodyPr/>
          <a:lstStyle/>
          <a:p>
            <a:fld id="{FE729066-BDE2-A348-B661-F6AC27D573A4}" type="slidenum">
              <a:rPr lang="en-US" smtClean="0"/>
              <a:t>‹#›</a:t>
            </a:fld>
            <a:endParaRPr lang="en-US"/>
          </a:p>
        </p:txBody>
      </p:sp>
    </p:spTree>
    <p:extLst>
      <p:ext uri="{BB962C8B-B14F-4D97-AF65-F5344CB8AC3E}">
        <p14:creationId xmlns:p14="http://schemas.microsoft.com/office/powerpoint/2010/main" val="728710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DC194-5C8D-454B-B025-C1F25F5EF04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C1BFAD8-D1A5-C645-B6CC-DBFFBBA69D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78F2CF-533A-9647-8CDD-7856C2C298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3F54442-10B1-2948-8787-63EA29141CEA}"/>
              </a:ext>
            </a:extLst>
          </p:cNvPr>
          <p:cNvSpPr>
            <a:spLocks noGrp="1"/>
          </p:cNvSpPr>
          <p:nvPr>
            <p:ph type="dt" sz="half" idx="10"/>
          </p:nvPr>
        </p:nvSpPr>
        <p:spPr/>
        <p:txBody>
          <a:bodyPr/>
          <a:lstStyle/>
          <a:p>
            <a:fld id="{C8EE899A-949B-A24A-BEF9-DEEF9FF9A3BE}" type="datetimeFigureOut">
              <a:rPr lang="en-US" smtClean="0"/>
              <a:t>10/10/21</a:t>
            </a:fld>
            <a:endParaRPr lang="en-US"/>
          </a:p>
        </p:txBody>
      </p:sp>
      <p:sp>
        <p:nvSpPr>
          <p:cNvPr id="6" name="Footer Placeholder 5">
            <a:extLst>
              <a:ext uri="{FF2B5EF4-FFF2-40B4-BE49-F238E27FC236}">
                <a16:creationId xmlns:a16="http://schemas.microsoft.com/office/drawing/2014/main" id="{F87F8B1E-82F5-DC47-BAE4-AD4CC5FB4E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24000B-1613-1A4E-8C67-9E1BDF8F5E90}"/>
              </a:ext>
            </a:extLst>
          </p:cNvPr>
          <p:cNvSpPr>
            <a:spLocks noGrp="1"/>
          </p:cNvSpPr>
          <p:nvPr>
            <p:ph type="sldNum" sz="quarter" idx="12"/>
          </p:nvPr>
        </p:nvSpPr>
        <p:spPr/>
        <p:txBody>
          <a:bodyPr/>
          <a:lstStyle/>
          <a:p>
            <a:fld id="{FE729066-BDE2-A348-B661-F6AC27D573A4}" type="slidenum">
              <a:rPr lang="en-US" smtClean="0"/>
              <a:t>‹#›</a:t>
            </a:fld>
            <a:endParaRPr lang="en-US"/>
          </a:p>
        </p:txBody>
      </p:sp>
    </p:spTree>
    <p:extLst>
      <p:ext uri="{BB962C8B-B14F-4D97-AF65-F5344CB8AC3E}">
        <p14:creationId xmlns:p14="http://schemas.microsoft.com/office/powerpoint/2010/main" val="1465383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8D932D-BE8A-C141-A892-50841B2A73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B36CFBE-EE8F-7242-A4EF-972D1CD76D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4EB205C-F38F-0C4A-B641-4604E1FF12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EE899A-949B-A24A-BEF9-DEEF9FF9A3BE}" type="datetimeFigureOut">
              <a:rPr lang="en-US" smtClean="0"/>
              <a:t>10/10/21</a:t>
            </a:fld>
            <a:endParaRPr lang="en-US"/>
          </a:p>
        </p:txBody>
      </p:sp>
      <p:sp>
        <p:nvSpPr>
          <p:cNvPr id="5" name="Footer Placeholder 4">
            <a:extLst>
              <a:ext uri="{FF2B5EF4-FFF2-40B4-BE49-F238E27FC236}">
                <a16:creationId xmlns:a16="http://schemas.microsoft.com/office/drawing/2014/main" id="{AEF8A20E-DFA1-7842-BCAB-849F31C02F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6F30FE9-14FE-6B49-9C14-73D7577881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729066-BDE2-A348-B661-F6AC27D573A4}" type="slidenum">
              <a:rPr lang="en-US" smtClean="0"/>
              <a:t>‹#›</a:t>
            </a:fld>
            <a:endParaRPr lang="en-US"/>
          </a:p>
        </p:txBody>
      </p:sp>
    </p:spTree>
    <p:extLst>
      <p:ext uri="{BB962C8B-B14F-4D97-AF65-F5344CB8AC3E}">
        <p14:creationId xmlns:p14="http://schemas.microsoft.com/office/powerpoint/2010/main" val="1857191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24BC8-CA0D-3545-8E69-DA970C8E027E}"/>
              </a:ext>
            </a:extLst>
          </p:cNvPr>
          <p:cNvSpPr>
            <a:spLocks noGrp="1"/>
          </p:cNvSpPr>
          <p:nvPr>
            <p:ph type="ctrTitle"/>
          </p:nvPr>
        </p:nvSpPr>
        <p:spPr/>
        <p:txBody>
          <a:bodyPr/>
          <a:lstStyle/>
          <a:p>
            <a:r>
              <a:rPr lang="en-US" dirty="0"/>
              <a:t>Safeguarding Adults</a:t>
            </a:r>
          </a:p>
        </p:txBody>
      </p:sp>
      <p:sp>
        <p:nvSpPr>
          <p:cNvPr id="3" name="Subtitle 2">
            <a:extLst>
              <a:ext uri="{FF2B5EF4-FFF2-40B4-BE49-F238E27FC236}">
                <a16:creationId xmlns:a16="http://schemas.microsoft.com/office/drawing/2014/main" id="{DF1CE380-2B90-CE41-BA04-8A8949C1DC79}"/>
              </a:ext>
            </a:extLst>
          </p:cNvPr>
          <p:cNvSpPr>
            <a:spLocks noGrp="1"/>
          </p:cNvSpPr>
          <p:nvPr>
            <p:ph type="subTitle" idx="1"/>
          </p:nvPr>
        </p:nvSpPr>
        <p:spPr/>
        <p:txBody>
          <a:bodyPr>
            <a:normAutofit lnSpcReduction="10000"/>
          </a:bodyPr>
          <a:lstStyle/>
          <a:p>
            <a:r>
              <a:rPr lang="en-US" sz="3200" dirty="0"/>
              <a:t>Undertaking an enquiry</a:t>
            </a:r>
          </a:p>
          <a:p>
            <a:r>
              <a:rPr lang="en-US" sz="3200" dirty="0"/>
              <a:t>Melba Gomes</a:t>
            </a:r>
          </a:p>
          <a:p>
            <a:r>
              <a:rPr lang="en-US" sz="3200" dirty="0" err="1"/>
              <a:t>enquiries@mmghealthandsocialcare.com</a:t>
            </a:r>
            <a:endParaRPr lang="en-US" sz="3200" dirty="0"/>
          </a:p>
        </p:txBody>
      </p:sp>
    </p:spTree>
    <p:extLst>
      <p:ext uri="{BB962C8B-B14F-4D97-AF65-F5344CB8AC3E}">
        <p14:creationId xmlns:p14="http://schemas.microsoft.com/office/powerpoint/2010/main" val="2521308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3AAB7-949A-424C-BFE3-55EC79F15436}"/>
              </a:ext>
            </a:extLst>
          </p:cNvPr>
          <p:cNvSpPr>
            <a:spLocks noGrp="1"/>
          </p:cNvSpPr>
          <p:nvPr>
            <p:ph type="title"/>
          </p:nvPr>
        </p:nvSpPr>
        <p:spPr/>
        <p:txBody>
          <a:bodyPr/>
          <a:lstStyle/>
          <a:p>
            <a:r>
              <a:rPr lang="en-US" dirty="0"/>
              <a:t>Prevention</a:t>
            </a:r>
          </a:p>
        </p:txBody>
      </p:sp>
      <p:sp>
        <p:nvSpPr>
          <p:cNvPr id="3" name="Content Placeholder 2">
            <a:extLst>
              <a:ext uri="{FF2B5EF4-FFF2-40B4-BE49-F238E27FC236}">
                <a16:creationId xmlns:a16="http://schemas.microsoft.com/office/drawing/2014/main" id="{6129353B-8BE6-7F46-84F2-8CCBFE5BAAA2}"/>
              </a:ext>
            </a:extLst>
          </p:cNvPr>
          <p:cNvSpPr>
            <a:spLocks noGrp="1"/>
          </p:cNvSpPr>
          <p:nvPr>
            <p:ph idx="1"/>
          </p:nvPr>
        </p:nvSpPr>
        <p:spPr/>
        <p:txBody>
          <a:bodyPr/>
          <a:lstStyle/>
          <a:p>
            <a:r>
              <a:rPr lang="en-US" dirty="0"/>
              <a:t>There are two elements to prevention of risk, these are </a:t>
            </a:r>
          </a:p>
          <a:p>
            <a:pPr marL="514350" indent="-514350">
              <a:buAutoNum type="arabicParenR"/>
            </a:pPr>
            <a:r>
              <a:rPr lang="en-US" dirty="0"/>
              <a:t>preventing something similar happening again</a:t>
            </a:r>
          </a:p>
          <a:p>
            <a:pPr marL="514350" indent="-514350">
              <a:buAutoNum type="arabicParenR"/>
            </a:pPr>
            <a:r>
              <a:rPr lang="en-US" dirty="0"/>
              <a:t>preventing a situation that could have been prevented</a:t>
            </a:r>
          </a:p>
        </p:txBody>
      </p:sp>
    </p:spTree>
    <p:extLst>
      <p:ext uri="{BB962C8B-B14F-4D97-AF65-F5344CB8AC3E}">
        <p14:creationId xmlns:p14="http://schemas.microsoft.com/office/powerpoint/2010/main" val="2749324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23A09-C0DF-9B4A-ABF7-ED9EDD38243F}"/>
              </a:ext>
            </a:extLst>
          </p:cNvPr>
          <p:cNvSpPr>
            <a:spLocks noGrp="1"/>
          </p:cNvSpPr>
          <p:nvPr>
            <p:ph type="title"/>
          </p:nvPr>
        </p:nvSpPr>
        <p:spPr/>
        <p:txBody>
          <a:bodyPr/>
          <a:lstStyle/>
          <a:p>
            <a:r>
              <a:rPr lang="en-US" dirty="0"/>
              <a:t>Proportionate</a:t>
            </a:r>
          </a:p>
        </p:txBody>
      </p:sp>
      <p:sp>
        <p:nvSpPr>
          <p:cNvPr id="3" name="Content Placeholder 2">
            <a:extLst>
              <a:ext uri="{FF2B5EF4-FFF2-40B4-BE49-F238E27FC236}">
                <a16:creationId xmlns:a16="http://schemas.microsoft.com/office/drawing/2014/main" id="{94239CE1-4AA6-F544-86CE-44FF38547A8B}"/>
              </a:ext>
            </a:extLst>
          </p:cNvPr>
          <p:cNvSpPr>
            <a:spLocks noGrp="1"/>
          </p:cNvSpPr>
          <p:nvPr>
            <p:ph idx="1"/>
          </p:nvPr>
        </p:nvSpPr>
        <p:spPr/>
        <p:txBody>
          <a:bodyPr/>
          <a:lstStyle/>
          <a:p>
            <a:r>
              <a:rPr lang="en-US" dirty="0"/>
              <a:t>People have the right to privacy and interference in their lives should be where it is necessary i.e., where the law allows it, or authority has been given to take some action by a Court</a:t>
            </a:r>
          </a:p>
          <a:p>
            <a:r>
              <a:rPr lang="en-US" dirty="0"/>
              <a:t>For specific purpose: Protection of Health, Prevention of Crime, protection of rights and of freedoms of others</a:t>
            </a:r>
          </a:p>
          <a:p>
            <a:r>
              <a:rPr lang="en-US" dirty="0"/>
              <a:t>Proportionality is key - measures proposed should be proportionate to the risk of harm, and severity of harm (This is why you will need to undertake a real risk assessment</a:t>
            </a:r>
          </a:p>
        </p:txBody>
      </p:sp>
    </p:spTree>
    <p:extLst>
      <p:ext uri="{BB962C8B-B14F-4D97-AF65-F5344CB8AC3E}">
        <p14:creationId xmlns:p14="http://schemas.microsoft.com/office/powerpoint/2010/main" val="3533967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2B369-1832-6540-9B5D-9EB56496674E}"/>
              </a:ext>
            </a:extLst>
          </p:cNvPr>
          <p:cNvSpPr>
            <a:spLocks noGrp="1"/>
          </p:cNvSpPr>
          <p:nvPr>
            <p:ph type="title"/>
          </p:nvPr>
        </p:nvSpPr>
        <p:spPr/>
        <p:txBody>
          <a:bodyPr/>
          <a:lstStyle/>
          <a:p>
            <a:r>
              <a:rPr lang="en-US" dirty="0"/>
              <a:t>Protection</a:t>
            </a:r>
          </a:p>
        </p:txBody>
      </p:sp>
      <p:sp>
        <p:nvSpPr>
          <p:cNvPr id="3" name="Content Placeholder 2">
            <a:extLst>
              <a:ext uri="{FF2B5EF4-FFF2-40B4-BE49-F238E27FC236}">
                <a16:creationId xmlns:a16="http://schemas.microsoft.com/office/drawing/2014/main" id="{B04EED5A-6628-D240-ABF6-057D5A90D54E}"/>
              </a:ext>
            </a:extLst>
          </p:cNvPr>
          <p:cNvSpPr>
            <a:spLocks noGrp="1"/>
          </p:cNvSpPr>
          <p:nvPr>
            <p:ph idx="1"/>
          </p:nvPr>
        </p:nvSpPr>
        <p:spPr/>
        <p:txBody>
          <a:bodyPr/>
          <a:lstStyle/>
          <a:p>
            <a:r>
              <a:rPr lang="en-US" dirty="0"/>
              <a:t>In relation to safeguarding, and protective measures, any measure taken must be agreed to by the consenting adult unless some other law applies, or a Court decides, and made via a best interest process where the person lacks capacity to make the decision regarding their safety</a:t>
            </a:r>
          </a:p>
          <a:p>
            <a:pPr marL="0" indent="0">
              <a:buNone/>
            </a:pPr>
            <a:endParaRPr lang="en-US" dirty="0"/>
          </a:p>
        </p:txBody>
      </p:sp>
    </p:spTree>
    <p:extLst>
      <p:ext uri="{BB962C8B-B14F-4D97-AF65-F5344CB8AC3E}">
        <p14:creationId xmlns:p14="http://schemas.microsoft.com/office/powerpoint/2010/main" val="4140960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A9BA2-478C-8348-9EDF-945620AABCD8}"/>
              </a:ext>
            </a:extLst>
          </p:cNvPr>
          <p:cNvSpPr>
            <a:spLocks noGrp="1"/>
          </p:cNvSpPr>
          <p:nvPr>
            <p:ph type="title"/>
          </p:nvPr>
        </p:nvSpPr>
        <p:spPr/>
        <p:txBody>
          <a:bodyPr/>
          <a:lstStyle/>
          <a:p>
            <a:r>
              <a:rPr lang="en-US" dirty="0"/>
              <a:t>Real Risk Appraisal and Risk Management</a:t>
            </a:r>
          </a:p>
        </p:txBody>
      </p:sp>
      <p:sp>
        <p:nvSpPr>
          <p:cNvPr id="3" name="Content Placeholder 2">
            <a:extLst>
              <a:ext uri="{FF2B5EF4-FFF2-40B4-BE49-F238E27FC236}">
                <a16:creationId xmlns:a16="http://schemas.microsoft.com/office/drawing/2014/main" id="{62A9916B-71B5-5E47-B164-D3B690A647E6}"/>
              </a:ext>
            </a:extLst>
          </p:cNvPr>
          <p:cNvSpPr>
            <a:spLocks noGrp="1"/>
          </p:cNvSpPr>
          <p:nvPr>
            <p:ph idx="1"/>
          </p:nvPr>
        </p:nvSpPr>
        <p:spPr/>
        <p:txBody>
          <a:bodyPr>
            <a:normAutofit fontScale="70000" lnSpcReduction="20000"/>
          </a:bodyPr>
          <a:lstStyle/>
          <a:p>
            <a:r>
              <a:rPr lang="en-US" dirty="0"/>
              <a:t>A real risk appraisal is an evidenced risk assessment</a:t>
            </a:r>
          </a:p>
          <a:p>
            <a:r>
              <a:rPr lang="en-US" dirty="0"/>
              <a:t>What will happen or how likely it is that it will happen (what made you reach this conclusion)</a:t>
            </a:r>
          </a:p>
          <a:p>
            <a:r>
              <a:rPr lang="en-US" dirty="0"/>
              <a:t>When will it happen ( what make you say this) </a:t>
            </a:r>
          </a:p>
          <a:p>
            <a:r>
              <a:rPr lang="en-US" dirty="0"/>
              <a:t>How severe will the impact be (evidence your view)</a:t>
            </a:r>
          </a:p>
          <a:p>
            <a:endParaRPr lang="en-US" dirty="0"/>
          </a:p>
          <a:p>
            <a:pPr marL="0" indent="0">
              <a:buNone/>
            </a:pPr>
            <a:r>
              <a:rPr lang="en-US" dirty="0"/>
              <a:t>Risk Management</a:t>
            </a:r>
          </a:p>
          <a:p>
            <a:pPr marL="0" indent="0">
              <a:buNone/>
            </a:pPr>
            <a:r>
              <a:rPr lang="en-US" dirty="0"/>
              <a:t>What are the options available to manage the risk?</a:t>
            </a:r>
          </a:p>
          <a:p>
            <a:pPr marL="0" indent="0">
              <a:buNone/>
            </a:pPr>
            <a:r>
              <a:rPr lang="en-US" dirty="0"/>
              <a:t>What will the impact on the person be? (Consider each option, its benefit, disbenefits, gains and losses)</a:t>
            </a:r>
          </a:p>
          <a:p>
            <a:pPr marL="0" indent="0">
              <a:buNone/>
            </a:pPr>
            <a:r>
              <a:rPr lang="en-US" dirty="0"/>
              <a:t>Do we have any duties to intervene? Is it proportionate to intervene?</a:t>
            </a:r>
          </a:p>
          <a:p>
            <a:pPr marL="0" indent="0">
              <a:buNone/>
            </a:pPr>
            <a:r>
              <a:rPr lang="en-US" dirty="0"/>
              <a:t>When deciding what to do, you must consider their overall wellbeing</a:t>
            </a:r>
          </a:p>
          <a:p>
            <a:pPr marL="0" indent="0">
              <a:buNone/>
            </a:pPr>
            <a:r>
              <a:rPr lang="en-GB" dirty="0"/>
              <a:t>S1 -The general duty of a local authority, in exercising a function under this Part in the case of an individual, is to promote that individual’s well-being (this part includes protection from abuse and neglect). Their emotional wellbeing is as important as their physical wellbeing</a:t>
            </a:r>
            <a:endParaRPr lang="en-US" dirty="0"/>
          </a:p>
          <a:p>
            <a:pPr marL="0" indent="0">
              <a:buNone/>
            </a:pPr>
            <a:endParaRPr lang="en-US" dirty="0"/>
          </a:p>
        </p:txBody>
      </p:sp>
    </p:spTree>
    <p:extLst>
      <p:ext uri="{BB962C8B-B14F-4D97-AF65-F5344CB8AC3E}">
        <p14:creationId xmlns:p14="http://schemas.microsoft.com/office/powerpoint/2010/main" val="326349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1126-C0F5-9544-8D56-0C0F1A4B09BC}"/>
              </a:ext>
            </a:extLst>
          </p:cNvPr>
          <p:cNvSpPr>
            <a:spLocks noGrp="1"/>
          </p:cNvSpPr>
          <p:nvPr>
            <p:ph type="title"/>
          </p:nvPr>
        </p:nvSpPr>
        <p:spPr/>
        <p:txBody>
          <a:bodyPr/>
          <a:lstStyle/>
          <a:p>
            <a:r>
              <a:rPr lang="en-US" dirty="0"/>
              <a:t>Partnership</a:t>
            </a:r>
          </a:p>
        </p:txBody>
      </p:sp>
      <p:sp>
        <p:nvSpPr>
          <p:cNvPr id="3" name="Content Placeholder 2">
            <a:extLst>
              <a:ext uri="{FF2B5EF4-FFF2-40B4-BE49-F238E27FC236}">
                <a16:creationId xmlns:a16="http://schemas.microsoft.com/office/drawing/2014/main" id="{5029720C-6D33-4D48-875E-2D67F2EBD7F2}"/>
              </a:ext>
            </a:extLst>
          </p:cNvPr>
          <p:cNvSpPr>
            <a:spLocks noGrp="1"/>
          </p:cNvSpPr>
          <p:nvPr>
            <p:ph idx="1"/>
          </p:nvPr>
        </p:nvSpPr>
        <p:spPr/>
        <p:txBody>
          <a:bodyPr/>
          <a:lstStyle/>
          <a:p>
            <a:r>
              <a:rPr lang="en-GB" dirty="0"/>
              <a:t>Section 6 of the Care Act provides that a local authority must co-operate with its relevant partners and its relevant partners must co-operate with it in the exercise of their respective functions relating to adults with care and support needs and carers</a:t>
            </a:r>
            <a:endParaRPr lang="en-US" dirty="0"/>
          </a:p>
        </p:txBody>
      </p:sp>
    </p:spTree>
    <p:extLst>
      <p:ext uri="{BB962C8B-B14F-4D97-AF65-F5344CB8AC3E}">
        <p14:creationId xmlns:p14="http://schemas.microsoft.com/office/powerpoint/2010/main" val="3786547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BDAA7-308A-464F-917C-D2FF81932432}"/>
              </a:ext>
            </a:extLst>
          </p:cNvPr>
          <p:cNvSpPr>
            <a:spLocks noGrp="1"/>
          </p:cNvSpPr>
          <p:nvPr>
            <p:ph type="title"/>
          </p:nvPr>
        </p:nvSpPr>
        <p:spPr/>
        <p:txBody>
          <a:bodyPr/>
          <a:lstStyle/>
          <a:p>
            <a:r>
              <a:rPr lang="en-US" dirty="0"/>
              <a:t>Accountability</a:t>
            </a:r>
          </a:p>
        </p:txBody>
      </p:sp>
      <p:sp>
        <p:nvSpPr>
          <p:cNvPr id="3" name="Content Placeholder 2">
            <a:extLst>
              <a:ext uri="{FF2B5EF4-FFF2-40B4-BE49-F238E27FC236}">
                <a16:creationId xmlns:a16="http://schemas.microsoft.com/office/drawing/2014/main" id="{D20D5EF4-BB08-174C-95E1-88788B595FE7}"/>
              </a:ext>
            </a:extLst>
          </p:cNvPr>
          <p:cNvSpPr>
            <a:spLocks noGrp="1"/>
          </p:cNvSpPr>
          <p:nvPr>
            <p:ph idx="1"/>
          </p:nvPr>
        </p:nvSpPr>
        <p:spPr/>
        <p:txBody>
          <a:bodyPr/>
          <a:lstStyle/>
          <a:p>
            <a:r>
              <a:rPr lang="en-US" dirty="0"/>
              <a:t>Transparency</a:t>
            </a:r>
          </a:p>
          <a:p>
            <a:r>
              <a:rPr lang="en-US" dirty="0"/>
              <a:t>Accountability including to inform the person when things go wrong</a:t>
            </a:r>
          </a:p>
          <a:p>
            <a:r>
              <a:rPr lang="en-US" dirty="0"/>
              <a:t>Responsibility to refer a case to the SAB for consideration of whether it should commission a SAR</a:t>
            </a:r>
          </a:p>
        </p:txBody>
      </p:sp>
    </p:spTree>
    <p:extLst>
      <p:ext uri="{BB962C8B-B14F-4D97-AF65-F5344CB8AC3E}">
        <p14:creationId xmlns:p14="http://schemas.microsoft.com/office/powerpoint/2010/main" val="4045644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05FE7-3139-7F4B-9E7E-0373B84E594B}"/>
              </a:ext>
            </a:extLst>
          </p:cNvPr>
          <p:cNvSpPr>
            <a:spLocks noGrp="1"/>
          </p:cNvSpPr>
          <p:nvPr>
            <p:ph type="title"/>
          </p:nvPr>
        </p:nvSpPr>
        <p:spPr/>
        <p:txBody>
          <a:bodyPr/>
          <a:lstStyle/>
          <a:p>
            <a:r>
              <a:rPr lang="en-US" dirty="0"/>
              <a:t> Essentials</a:t>
            </a:r>
          </a:p>
        </p:txBody>
      </p:sp>
      <p:sp>
        <p:nvSpPr>
          <p:cNvPr id="3" name="Content Placeholder 2">
            <a:extLst>
              <a:ext uri="{FF2B5EF4-FFF2-40B4-BE49-F238E27FC236}">
                <a16:creationId xmlns:a16="http://schemas.microsoft.com/office/drawing/2014/main" id="{2F038B04-2EFD-434C-84E9-330BE6B65AE6}"/>
              </a:ext>
            </a:extLst>
          </p:cNvPr>
          <p:cNvSpPr>
            <a:spLocks noGrp="1"/>
          </p:cNvSpPr>
          <p:nvPr>
            <p:ph idx="1"/>
          </p:nvPr>
        </p:nvSpPr>
        <p:spPr/>
        <p:txBody>
          <a:bodyPr>
            <a:normAutofit lnSpcReduction="10000"/>
          </a:bodyPr>
          <a:lstStyle/>
          <a:p>
            <a:r>
              <a:rPr lang="en-US" dirty="0"/>
              <a:t>Know the laws</a:t>
            </a:r>
          </a:p>
          <a:p>
            <a:r>
              <a:rPr lang="en-US" dirty="0"/>
              <a:t>Know how to apply and use them</a:t>
            </a:r>
          </a:p>
          <a:p>
            <a:r>
              <a:rPr lang="en-US" dirty="0"/>
              <a:t>Keep up to date with case law</a:t>
            </a:r>
          </a:p>
          <a:p>
            <a:r>
              <a:rPr lang="en-US" dirty="0"/>
              <a:t>Refer to the statutory guidance for ‘guidance’ on what is expected</a:t>
            </a:r>
          </a:p>
          <a:p>
            <a:r>
              <a:rPr lang="en-US" dirty="0"/>
              <a:t>Understand the policies and procedures of your </a:t>
            </a:r>
            <a:r>
              <a:rPr lang="en-US" dirty="0" err="1"/>
              <a:t>organisation</a:t>
            </a:r>
            <a:endParaRPr lang="en-US" dirty="0"/>
          </a:p>
          <a:p>
            <a:r>
              <a:rPr lang="en-US" dirty="0"/>
              <a:t>Know the Person; who they are, what they want to happen, how they perceive their life and risk.</a:t>
            </a:r>
          </a:p>
          <a:p>
            <a:r>
              <a:rPr lang="en-US" dirty="0" err="1"/>
              <a:t>Utilise</a:t>
            </a:r>
            <a:r>
              <a:rPr lang="en-US" dirty="0"/>
              <a:t> support and supervision</a:t>
            </a:r>
          </a:p>
          <a:p>
            <a:r>
              <a:rPr lang="en-US" dirty="0"/>
              <a:t>Reflect and improve</a:t>
            </a:r>
          </a:p>
          <a:p>
            <a:pPr marL="0" indent="0">
              <a:buNone/>
            </a:pPr>
            <a:endParaRPr lang="en-US" dirty="0"/>
          </a:p>
          <a:p>
            <a:endParaRPr lang="en-US" dirty="0"/>
          </a:p>
        </p:txBody>
      </p:sp>
    </p:spTree>
    <p:extLst>
      <p:ext uri="{BB962C8B-B14F-4D97-AF65-F5344CB8AC3E}">
        <p14:creationId xmlns:p14="http://schemas.microsoft.com/office/powerpoint/2010/main" val="3366487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4BC41-E1E0-D649-A63E-B79024ACE8BA}"/>
              </a:ext>
            </a:extLst>
          </p:cNvPr>
          <p:cNvSpPr>
            <a:spLocks noGrp="1"/>
          </p:cNvSpPr>
          <p:nvPr>
            <p:ph type="title"/>
          </p:nvPr>
        </p:nvSpPr>
        <p:spPr/>
        <p:txBody>
          <a:bodyPr/>
          <a:lstStyle/>
          <a:p>
            <a:r>
              <a:rPr lang="en-US" dirty="0"/>
              <a:t>Some Safeguarding Legislative Tools</a:t>
            </a:r>
          </a:p>
        </p:txBody>
      </p:sp>
      <p:sp>
        <p:nvSpPr>
          <p:cNvPr id="3" name="Content Placeholder 2">
            <a:extLst>
              <a:ext uri="{FF2B5EF4-FFF2-40B4-BE49-F238E27FC236}">
                <a16:creationId xmlns:a16="http://schemas.microsoft.com/office/drawing/2014/main" id="{6D2E17F9-D15E-4643-A294-289B352572FD}"/>
              </a:ext>
            </a:extLst>
          </p:cNvPr>
          <p:cNvSpPr>
            <a:spLocks noGrp="1"/>
          </p:cNvSpPr>
          <p:nvPr>
            <p:ph idx="1"/>
          </p:nvPr>
        </p:nvSpPr>
        <p:spPr/>
        <p:txBody>
          <a:bodyPr>
            <a:normAutofit fontScale="62500" lnSpcReduction="20000"/>
          </a:bodyPr>
          <a:lstStyle/>
          <a:p>
            <a:r>
              <a:rPr lang="en-US" dirty="0"/>
              <a:t>Care Act</a:t>
            </a:r>
          </a:p>
          <a:p>
            <a:r>
              <a:rPr lang="en-US" dirty="0"/>
              <a:t>Mental Capacity Act</a:t>
            </a:r>
          </a:p>
          <a:p>
            <a:r>
              <a:rPr lang="en-US" dirty="0"/>
              <a:t>Mental Health Act</a:t>
            </a:r>
          </a:p>
          <a:p>
            <a:r>
              <a:rPr lang="en-US" dirty="0"/>
              <a:t>Domestic Abuse Act</a:t>
            </a:r>
          </a:p>
          <a:p>
            <a:r>
              <a:rPr lang="en-US" dirty="0"/>
              <a:t>Anti-social </a:t>
            </a:r>
            <a:r>
              <a:rPr lang="en-US" dirty="0" err="1"/>
              <a:t>behaviour</a:t>
            </a:r>
            <a:r>
              <a:rPr lang="en-US" dirty="0"/>
              <a:t> crime and punishment Act and other crime related acts</a:t>
            </a:r>
          </a:p>
          <a:p>
            <a:r>
              <a:rPr lang="en-US" dirty="0"/>
              <a:t>Housing Acts </a:t>
            </a:r>
          </a:p>
          <a:p>
            <a:r>
              <a:rPr lang="en-US" dirty="0"/>
              <a:t>Homelessness Reduction Act</a:t>
            </a:r>
          </a:p>
          <a:p>
            <a:r>
              <a:rPr lang="en-US" dirty="0"/>
              <a:t>Care Standards Act</a:t>
            </a:r>
          </a:p>
          <a:p>
            <a:r>
              <a:rPr lang="en-US" dirty="0"/>
              <a:t>Human Rights Act</a:t>
            </a:r>
          </a:p>
          <a:p>
            <a:r>
              <a:rPr lang="en-US" dirty="0"/>
              <a:t>Court of Protection</a:t>
            </a:r>
          </a:p>
          <a:p>
            <a:r>
              <a:rPr lang="en-US" dirty="0"/>
              <a:t>The High Court</a:t>
            </a:r>
          </a:p>
          <a:p>
            <a:r>
              <a:rPr lang="en-US" dirty="0"/>
              <a:t>Safeguarding </a:t>
            </a:r>
            <a:r>
              <a:rPr lang="en-US" dirty="0" err="1"/>
              <a:t>Vulnerabke</a:t>
            </a:r>
            <a:r>
              <a:rPr lang="en-US" dirty="0"/>
              <a:t> Groups Act</a:t>
            </a:r>
          </a:p>
          <a:p>
            <a:r>
              <a:rPr lang="en-US" dirty="0"/>
              <a:t>Public Health Act</a:t>
            </a:r>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1073342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A29A9-F851-AE42-91C4-66D4805B8DF9}"/>
              </a:ext>
            </a:extLst>
          </p:cNvPr>
          <p:cNvSpPr>
            <a:spLocks noGrp="1"/>
          </p:cNvSpPr>
          <p:nvPr>
            <p:ph type="title"/>
          </p:nvPr>
        </p:nvSpPr>
        <p:spPr/>
        <p:txBody>
          <a:bodyPr/>
          <a:lstStyle/>
          <a:p>
            <a:r>
              <a:rPr lang="en-US" dirty="0"/>
              <a:t>Some Partners who have powers</a:t>
            </a:r>
          </a:p>
        </p:txBody>
      </p:sp>
      <p:sp>
        <p:nvSpPr>
          <p:cNvPr id="3" name="Content Placeholder 2">
            <a:extLst>
              <a:ext uri="{FF2B5EF4-FFF2-40B4-BE49-F238E27FC236}">
                <a16:creationId xmlns:a16="http://schemas.microsoft.com/office/drawing/2014/main" id="{98603B3E-7416-A549-8D3B-473F4A32FB94}"/>
              </a:ext>
            </a:extLst>
          </p:cNvPr>
          <p:cNvSpPr>
            <a:spLocks noGrp="1"/>
          </p:cNvSpPr>
          <p:nvPr>
            <p:ph idx="1"/>
          </p:nvPr>
        </p:nvSpPr>
        <p:spPr/>
        <p:txBody>
          <a:bodyPr/>
          <a:lstStyle/>
          <a:p>
            <a:pPr marL="0" indent="0">
              <a:buNone/>
            </a:pPr>
            <a:endParaRPr lang="en-US" dirty="0"/>
          </a:p>
          <a:p>
            <a:r>
              <a:rPr lang="en-US" dirty="0"/>
              <a:t>Adult Social Care</a:t>
            </a:r>
          </a:p>
          <a:p>
            <a:r>
              <a:rPr lang="en-US" dirty="0"/>
              <a:t>Mental Health Services</a:t>
            </a:r>
          </a:p>
          <a:p>
            <a:r>
              <a:rPr lang="en-US" dirty="0"/>
              <a:t>Police</a:t>
            </a:r>
          </a:p>
          <a:p>
            <a:r>
              <a:rPr lang="en-US" dirty="0"/>
              <a:t>Environmental Health</a:t>
            </a:r>
          </a:p>
          <a:p>
            <a:r>
              <a:rPr lang="en-US" dirty="0"/>
              <a:t>Housing Providers</a:t>
            </a:r>
          </a:p>
          <a:p>
            <a:r>
              <a:rPr lang="en-US" dirty="0"/>
              <a:t>Commissioners</a:t>
            </a:r>
          </a:p>
          <a:p>
            <a:pPr marL="0" indent="0">
              <a:buNone/>
            </a:pPr>
            <a:endParaRPr lang="en-US" dirty="0"/>
          </a:p>
          <a:p>
            <a:endParaRPr lang="en-US" dirty="0"/>
          </a:p>
        </p:txBody>
      </p:sp>
    </p:spTree>
    <p:extLst>
      <p:ext uri="{BB962C8B-B14F-4D97-AF65-F5344CB8AC3E}">
        <p14:creationId xmlns:p14="http://schemas.microsoft.com/office/powerpoint/2010/main" val="2069742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65C1E-5E64-A54F-94C7-06EBFCFEC592}"/>
              </a:ext>
            </a:extLst>
          </p:cNvPr>
          <p:cNvSpPr>
            <a:spLocks noGrp="1"/>
          </p:cNvSpPr>
          <p:nvPr>
            <p:ph type="title"/>
          </p:nvPr>
        </p:nvSpPr>
        <p:spPr/>
        <p:txBody>
          <a:bodyPr/>
          <a:lstStyle/>
          <a:p>
            <a:r>
              <a:rPr lang="en-US" dirty="0"/>
              <a:t>Principles that underpin safeguarding</a:t>
            </a:r>
          </a:p>
        </p:txBody>
      </p:sp>
      <p:sp>
        <p:nvSpPr>
          <p:cNvPr id="3" name="Content Placeholder 2">
            <a:extLst>
              <a:ext uri="{FF2B5EF4-FFF2-40B4-BE49-F238E27FC236}">
                <a16:creationId xmlns:a16="http://schemas.microsoft.com/office/drawing/2014/main" id="{481FF0CB-6516-CD4B-9DFC-750701F06B60}"/>
              </a:ext>
            </a:extLst>
          </p:cNvPr>
          <p:cNvSpPr>
            <a:spLocks noGrp="1"/>
          </p:cNvSpPr>
          <p:nvPr>
            <p:ph idx="1"/>
          </p:nvPr>
        </p:nvSpPr>
        <p:spPr/>
        <p:txBody>
          <a:bodyPr/>
          <a:lstStyle/>
          <a:p>
            <a:r>
              <a:rPr lang="en-US" b="1" dirty="0">
                <a:latin typeface="Calibri" charset="0"/>
              </a:rPr>
              <a:t>Empowerment </a:t>
            </a:r>
            <a:endParaRPr lang="en-US" dirty="0">
              <a:latin typeface="Calibri" charset="0"/>
            </a:endParaRPr>
          </a:p>
          <a:p>
            <a:r>
              <a:rPr lang="en-US" b="1" dirty="0">
                <a:latin typeface="Calibri" charset="0"/>
              </a:rPr>
              <a:t>Prevention </a:t>
            </a:r>
            <a:endParaRPr lang="en-US" dirty="0">
              <a:latin typeface="Calibri" charset="0"/>
            </a:endParaRPr>
          </a:p>
          <a:p>
            <a:r>
              <a:rPr lang="en-US" b="1" dirty="0">
                <a:latin typeface="Calibri" charset="0"/>
              </a:rPr>
              <a:t>Proportionate </a:t>
            </a:r>
            <a:endParaRPr lang="en-US" dirty="0">
              <a:latin typeface="Calibri" charset="0"/>
            </a:endParaRPr>
          </a:p>
          <a:p>
            <a:r>
              <a:rPr lang="en-US" b="1" dirty="0">
                <a:latin typeface="Calibri" charset="0"/>
              </a:rPr>
              <a:t>Protection </a:t>
            </a:r>
            <a:endParaRPr lang="en-US" dirty="0">
              <a:latin typeface="Calibri" charset="0"/>
            </a:endParaRPr>
          </a:p>
          <a:p>
            <a:r>
              <a:rPr lang="en-US" b="1" dirty="0">
                <a:latin typeface="Calibri" charset="0"/>
              </a:rPr>
              <a:t>Partnerships </a:t>
            </a:r>
            <a:endParaRPr lang="en-US" dirty="0">
              <a:latin typeface="Calibri" charset="0"/>
            </a:endParaRPr>
          </a:p>
          <a:p>
            <a:r>
              <a:rPr lang="en-US" b="1" dirty="0">
                <a:latin typeface="Calibri" charset="0"/>
              </a:rPr>
              <a:t>Accountable </a:t>
            </a:r>
            <a:endParaRPr lang="en-US" dirty="0">
              <a:latin typeface="Calibri" charset="0"/>
            </a:endParaRPr>
          </a:p>
          <a:p>
            <a:endParaRPr lang="en-US" dirty="0"/>
          </a:p>
        </p:txBody>
      </p:sp>
    </p:spTree>
    <p:extLst>
      <p:ext uri="{BB962C8B-B14F-4D97-AF65-F5344CB8AC3E}">
        <p14:creationId xmlns:p14="http://schemas.microsoft.com/office/powerpoint/2010/main" val="2022751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4856C-04CF-E84C-AC74-E718A7D1F337}"/>
              </a:ext>
            </a:extLst>
          </p:cNvPr>
          <p:cNvSpPr>
            <a:spLocks noGrp="1"/>
          </p:cNvSpPr>
          <p:nvPr>
            <p:ph type="title"/>
          </p:nvPr>
        </p:nvSpPr>
        <p:spPr/>
        <p:txBody>
          <a:bodyPr/>
          <a:lstStyle/>
          <a:p>
            <a:r>
              <a:rPr lang="en-US" dirty="0"/>
              <a:t>S42 Duties Under the Care Act</a:t>
            </a:r>
          </a:p>
        </p:txBody>
      </p:sp>
      <p:sp>
        <p:nvSpPr>
          <p:cNvPr id="3" name="Content Placeholder 2">
            <a:extLst>
              <a:ext uri="{FF2B5EF4-FFF2-40B4-BE49-F238E27FC236}">
                <a16:creationId xmlns:a16="http://schemas.microsoft.com/office/drawing/2014/main" id="{66A97C53-C2EA-6043-9100-CA45F7E2D212}"/>
              </a:ext>
            </a:extLst>
          </p:cNvPr>
          <p:cNvSpPr>
            <a:spLocks noGrp="1"/>
          </p:cNvSpPr>
          <p:nvPr>
            <p:ph idx="1"/>
          </p:nvPr>
        </p:nvSpPr>
        <p:spPr/>
        <p:txBody>
          <a:bodyPr/>
          <a:lstStyle/>
          <a:p>
            <a:r>
              <a:rPr lang="en-US" dirty="0"/>
              <a:t>When the Local Authority becomes aware of a situation that meets the criteria described in the above three steps, it </a:t>
            </a:r>
            <a:r>
              <a:rPr lang="en-US" b="1" dirty="0"/>
              <a:t>must </a:t>
            </a:r>
            <a:r>
              <a:rPr lang="en-US" dirty="0"/>
              <a:t>make or arrange an enquiry under Section 42 of the Care Act 2014. </a:t>
            </a:r>
          </a:p>
          <a:p>
            <a:r>
              <a:rPr lang="en-US" dirty="0"/>
              <a:t>‘The Local Authority must make (or cause to be made) whatever enquiries it thinks necessary to enable it to decide whether any action should be taken in the adult’s case (whether under this Part or otherwise) and, if so, what and by whom.’</a:t>
            </a:r>
          </a:p>
        </p:txBody>
      </p:sp>
    </p:spTree>
    <p:extLst>
      <p:ext uri="{BB962C8B-B14F-4D97-AF65-F5344CB8AC3E}">
        <p14:creationId xmlns:p14="http://schemas.microsoft.com/office/powerpoint/2010/main" val="1697881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7EF31-E13A-7248-A919-D316F9A4E203}"/>
              </a:ext>
            </a:extLst>
          </p:cNvPr>
          <p:cNvSpPr>
            <a:spLocks noGrp="1"/>
          </p:cNvSpPr>
          <p:nvPr>
            <p:ph type="title"/>
          </p:nvPr>
        </p:nvSpPr>
        <p:spPr/>
        <p:txBody>
          <a:bodyPr/>
          <a:lstStyle/>
          <a:p>
            <a:r>
              <a:rPr lang="en-US" dirty="0"/>
              <a:t>The enquiry process</a:t>
            </a:r>
          </a:p>
        </p:txBody>
      </p:sp>
      <p:sp>
        <p:nvSpPr>
          <p:cNvPr id="3" name="Content Placeholder 2">
            <a:extLst>
              <a:ext uri="{FF2B5EF4-FFF2-40B4-BE49-F238E27FC236}">
                <a16:creationId xmlns:a16="http://schemas.microsoft.com/office/drawing/2014/main" id="{11D62375-77C0-2840-A3F1-76EDC8AC5027}"/>
              </a:ext>
            </a:extLst>
          </p:cNvPr>
          <p:cNvSpPr>
            <a:spLocks noGrp="1"/>
          </p:cNvSpPr>
          <p:nvPr>
            <p:ph idx="1"/>
          </p:nvPr>
        </p:nvSpPr>
        <p:spPr/>
        <p:txBody>
          <a:bodyPr>
            <a:normAutofit fontScale="92500" lnSpcReduction="10000"/>
          </a:bodyPr>
          <a:lstStyle/>
          <a:p>
            <a:r>
              <a:rPr lang="en-US" dirty="0"/>
              <a:t>If the investigation is led by the police, they will guide the enquiry</a:t>
            </a:r>
          </a:p>
          <a:p>
            <a:r>
              <a:rPr lang="en-US" dirty="0"/>
              <a:t>Otherwise, The local authority leads the enquiry</a:t>
            </a:r>
          </a:p>
          <a:p>
            <a:r>
              <a:rPr lang="en-US" dirty="0"/>
              <a:t>They will appoint the Lead an enquirer, and a manager with oversee the case</a:t>
            </a:r>
          </a:p>
          <a:p>
            <a:r>
              <a:rPr lang="en-US" dirty="0"/>
              <a:t>They can ask other agencies to carry out the enquiries, to contribute to the enquiry</a:t>
            </a:r>
          </a:p>
          <a:p>
            <a:r>
              <a:rPr lang="en-US" dirty="0"/>
              <a:t>They may hold a strategy meeting</a:t>
            </a:r>
          </a:p>
          <a:p>
            <a:r>
              <a:rPr lang="en-US" dirty="0"/>
              <a:t>They may also hold a conferences or ongoing conferences until the person and/or other adults as risk are safeguarded </a:t>
            </a:r>
          </a:p>
          <a:p>
            <a:r>
              <a:rPr lang="en-US" dirty="0"/>
              <a:t>In my view, their risk assessment should be updated to include any new risks and care plan revised to ensure monitoring of these risks </a:t>
            </a:r>
          </a:p>
          <a:p>
            <a:endParaRPr lang="en-US" dirty="0"/>
          </a:p>
          <a:p>
            <a:endParaRPr lang="en-US" dirty="0"/>
          </a:p>
          <a:p>
            <a:endParaRPr lang="en-US" dirty="0"/>
          </a:p>
        </p:txBody>
      </p:sp>
    </p:spTree>
    <p:extLst>
      <p:ext uri="{BB962C8B-B14F-4D97-AF65-F5344CB8AC3E}">
        <p14:creationId xmlns:p14="http://schemas.microsoft.com/office/powerpoint/2010/main" val="856859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BE9D-4538-1146-85E3-7701FC7C6C30}"/>
              </a:ext>
            </a:extLst>
          </p:cNvPr>
          <p:cNvSpPr>
            <a:spLocks noGrp="1"/>
          </p:cNvSpPr>
          <p:nvPr>
            <p:ph type="title"/>
          </p:nvPr>
        </p:nvSpPr>
        <p:spPr/>
        <p:txBody>
          <a:bodyPr>
            <a:normAutofit/>
          </a:bodyPr>
          <a:lstStyle/>
          <a:p>
            <a:r>
              <a:rPr lang="en-US" dirty="0"/>
              <a:t>The aim is</a:t>
            </a:r>
          </a:p>
        </p:txBody>
      </p:sp>
      <p:sp>
        <p:nvSpPr>
          <p:cNvPr id="3" name="Content Placeholder 2">
            <a:extLst>
              <a:ext uri="{FF2B5EF4-FFF2-40B4-BE49-F238E27FC236}">
                <a16:creationId xmlns:a16="http://schemas.microsoft.com/office/drawing/2014/main" id="{C449344A-1B99-EA4D-9AC6-FB8BEEEE0AA7}"/>
              </a:ext>
            </a:extLst>
          </p:cNvPr>
          <p:cNvSpPr>
            <a:spLocks noGrp="1"/>
          </p:cNvSpPr>
          <p:nvPr>
            <p:ph idx="1"/>
          </p:nvPr>
        </p:nvSpPr>
        <p:spPr/>
        <p:txBody>
          <a:bodyPr>
            <a:normAutofit lnSpcReduction="10000"/>
          </a:bodyPr>
          <a:lstStyle/>
          <a:p>
            <a:r>
              <a:rPr lang="en-US" sz="3200" b="1" dirty="0"/>
              <a:t> </a:t>
            </a:r>
            <a:r>
              <a:rPr lang="en-US" dirty="0"/>
              <a:t>Establish the facts;</a:t>
            </a:r>
            <a:endParaRPr lang="en-GB" sz="2000" dirty="0"/>
          </a:p>
          <a:p>
            <a:r>
              <a:rPr lang="en-US" dirty="0"/>
              <a:t>Ascertain the adult’s views and wishes and preferred outcomes;</a:t>
            </a:r>
            <a:endParaRPr lang="en-GB" sz="2000" dirty="0"/>
          </a:p>
          <a:p>
            <a:r>
              <a:rPr lang="en-US" dirty="0"/>
              <a:t>Assess the needs of the adult for protection, support and redress and how these might be met;</a:t>
            </a:r>
            <a:endParaRPr lang="en-GB" sz="2000" dirty="0"/>
          </a:p>
          <a:p>
            <a:r>
              <a:rPr lang="en-US" dirty="0"/>
              <a:t>Protect the person from the abuse and neglect, in accordance with the wishes of the adult where possible; and where other legislations applies by balancing rights with duties</a:t>
            </a:r>
            <a:endParaRPr lang="en-GB" sz="2000" dirty="0"/>
          </a:p>
          <a:p>
            <a:r>
              <a:rPr lang="en-US" dirty="0"/>
              <a:t>Enable the adult to achieve resolution where possible and even where the person lacks capacity to make decisions about their safety, to balance their safety with their emotional well-being.</a:t>
            </a:r>
            <a:endParaRPr lang="en-GB" sz="2000" dirty="0"/>
          </a:p>
          <a:p>
            <a:pPr marL="0" indent="0">
              <a:buNone/>
            </a:pPr>
            <a:endParaRPr lang="en-US" dirty="0"/>
          </a:p>
          <a:p>
            <a:endParaRPr lang="en-US" dirty="0"/>
          </a:p>
        </p:txBody>
      </p:sp>
    </p:spTree>
    <p:extLst>
      <p:ext uri="{BB962C8B-B14F-4D97-AF65-F5344CB8AC3E}">
        <p14:creationId xmlns:p14="http://schemas.microsoft.com/office/powerpoint/2010/main" val="2523168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CFE4F-D489-EC42-B0FD-622F61DB972D}"/>
              </a:ext>
            </a:extLst>
          </p:cNvPr>
          <p:cNvSpPr>
            <a:spLocks noGrp="1"/>
          </p:cNvSpPr>
          <p:nvPr>
            <p:ph type="title"/>
          </p:nvPr>
        </p:nvSpPr>
        <p:spPr/>
        <p:txBody>
          <a:bodyPr/>
          <a:lstStyle/>
          <a:p>
            <a:r>
              <a:rPr lang="en-US" dirty="0"/>
              <a:t>Empowerment - A Real Conversation</a:t>
            </a:r>
          </a:p>
        </p:txBody>
      </p:sp>
      <p:sp>
        <p:nvSpPr>
          <p:cNvPr id="3" name="Content Placeholder 2">
            <a:extLst>
              <a:ext uri="{FF2B5EF4-FFF2-40B4-BE49-F238E27FC236}">
                <a16:creationId xmlns:a16="http://schemas.microsoft.com/office/drawing/2014/main" id="{6C36ABE1-F61C-C344-8DBB-EDB433574560}"/>
              </a:ext>
            </a:extLst>
          </p:cNvPr>
          <p:cNvSpPr>
            <a:spLocks noGrp="1"/>
          </p:cNvSpPr>
          <p:nvPr>
            <p:ph idx="1"/>
          </p:nvPr>
        </p:nvSpPr>
        <p:spPr/>
        <p:txBody>
          <a:bodyPr>
            <a:normAutofit fontScale="70000" lnSpcReduction="20000"/>
          </a:bodyPr>
          <a:lstStyle/>
          <a:p>
            <a:r>
              <a:rPr lang="en-US" sz="3100" dirty="0"/>
              <a:t>Let the person describe what happened from their point of view</a:t>
            </a:r>
          </a:p>
          <a:p>
            <a:r>
              <a:rPr lang="en-US" sz="3100" dirty="0"/>
              <a:t>Tease out any ambiguities (you will only be able to do this if you have come equipped with information held in files or held by others who now the person best)</a:t>
            </a:r>
          </a:p>
          <a:p>
            <a:r>
              <a:rPr lang="en-US" sz="3100" dirty="0"/>
              <a:t>Have an honest conversation – they are adults (if there is history of this kind of risk then you need to explore this further)</a:t>
            </a:r>
          </a:p>
          <a:p>
            <a:r>
              <a:rPr lang="en-US" sz="3100" dirty="0"/>
              <a:t>Try and understand where they are coming from, they are the experts in their lives</a:t>
            </a:r>
          </a:p>
          <a:p>
            <a:r>
              <a:rPr lang="en-US" sz="3100" dirty="0"/>
              <a:t>Provide them with the options to address the risk so they can make an informed decision</a:t>
            </a:r>
          </a:p>
          <a:p>
            <a:r>
              <a:rPr lang="en-US" sz="3100" dirty="0"/>
              <a:t>If they need a Care Act advocate or IMCA appoint one before exploring the issue further</a:t>
            </a:r>
          </a:p>
          <a:p>
            <a:r>
              <a:rPr lang="en-US" sz="3100" dirty="0"/>
              <a:t>If there are concerns about the person’s ability to make the decision about their safety, follow the legislative process of mental capacity assessment and best interest</a:t>
            </a:r>
          </a:p>
          <a:p>
            <a:endParaRPr lang="en-US" dirty="0"/>
          </a:p>
          <a:p>
            <a:endParaRPr lang="en-US" dirty="0"/>
          </a:p>
        </p:txBody>
      </p:sp>
    </p:spTree>
    <p:extLst>
      <p:ext uri="{BB962C8B-B14F-4D97-AF65-F5344CB8AC3E}">
        <p14:creationId xmlns:p14="http://schemas.microsoft.com/office/powerpoint/2010/main" val="1544693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1015</Words>
  <Application>Microsoft Macintosh PowerPoint</Application>
  <PresentationFormat>Widescreen</PresentationFormat>
  <Paragraphs>98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Safeguarding Adults</vt:lpstr>
      <vt:lpstr> Essentials</vt:lpstr>
      <vt:lpstr>Some Safeguarding Legislative Tools</vt:lpstr>
      <vt:lpstr>Some Partners who have powers</vt:lpstr>
      <vt:lpstr>Principles that underpin safeguarding</vt:lpstr>
      <vt:lpstr>S42 Duties Under the Care Act</vt:lpstr>
      <vt:lpstr>The enquiry process</vt:lpstr>
      <vt:lpstr>The aim is</vt:lpstr>
      <vt:lpstr>Empowerment - A Real Conversation</vt:lpstr>
      <vt:lpstr>Prevention</vt:lpstr>
      <vt:lpstr>Proportionate</vt:lpstr>
      <vt:lpstr>Protection</vt:lpstr>
      <vt:lpstr>Real Risk Appraisal and Risk Management</vt:lpstr>
      <vt:lpstr>Partnership</vt:lpstr>
      <vt:lpstr>Accountability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Adults</dc:title>
  <dc:creator>Maria Gomes</dc:creator>
  <cp:lastModifiedBy>Maria Gomes</cp:lastModifiedBy>
  <cp:revision>2</cp:revision>
  <dcterms:created xsi:type="dcterms:W3CDTF">2021-10-09T20:48:13Z</dcterms:created>
  <dcterms:modified xsi:type="dcterms:W3CDTF">2021-10-10T21:52:47Z</dcterms:modified>
</cp:coreProperties>
</file>