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25"/>
  </p:notesMasterIdLst>
  <p:sldIdLst>
    <p:sldId id="316" r:id="rId5"/>
    <p:sldId id="532" r:id="rId6"/>
    <p:sldId id="539" r:id="rId7"/>
    <p:sldId id="505" r:id="rId8"/>
    <p:sldId id="506" r:id="rId9"/>
    <p:sldId id="314" r:id="rId10"/>
    <p:sldId id="416" r:id="rId11"/>
    <p:sldId id="536" r:id="rId12"/>
    <p:sldId id="535" r:id="rId13"/>
    <p:sldId id="537" r:id="rId14"/>
    <p:sldId id="534" r:id="rId15"/>
    <p:sldId id="503" r:id="rId16"/>
    <p:sldId id="504" r:id="rId17"/>
    <p:sldId id="526" r:id="rId18"/>
    <p:sldId id="521" r:id="rId19"/>
    <p:sldId id="321" r:id="rId20"/>
    <p:sldId id="522" r:id="rId21"/>
    <p:sldId id="325" r:id="rId22"/>
    <p:sldId id="524" r:id="rId23"/>
    <p:sldId id="53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son McCallum" initials="AM" lastIdx="1" clrIdx="0">
    <p:extLst>
      <p:ext uri="{19B8F6BF-5375-455C-9EA6-DF929625EA0E}">
        <p15:presenceInfo xmlns:p15="http://schemas.microsoft.com/office/powerpoint/2012/main" userId="e7bf496a213041c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D5A13"/>
    <a:srgbClr val="2311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61" autoAdjust="0"/>
    <p:restoredTop sz="44542" autoAdjust="0"/>
  </p:normalViewPr>
  <p:slideViewPr>
    <p:cSldViewPr snapToGrid="0">
      <p:cViewPr varScale="1">
        <p:scale>
          <a:sx n="115" d="100"/>
          <a:sy n="115" d="100"/>
        </p:scale>
        <p:origin x="1308" y="108"/>
      </p:cViewPr>
      <p:guideLst/>
    </p:cSldViewPr>
  </p:slideViewPr>
  <p:notesTextViewPr>
    <p:cViewPr>
      <p:scale>
        <a:sx n="1" d="1"/>
        <a:sy n="1" d="1"/>
      </p:scale>
      <p:origin x="0" y="0"/>
    </p:cViewPr>
  </p:notesTextViewPr>
  <p:sorterViewPr>
    <p:cViewPr>
      <p:scale>
        <a:sx n="200" d="100"/>
        <a:sy n="200" d="100"/>
      </p:scale>
      <p:origin x="0" y="-1248"/>
    </p:cViewPr>
  </p:sorterViewPr>
  <p:notesViewPr>
    <p:cSldViewPr snapToGrid="0">
      <p:cViewPr>
        <p:scale>
          <a:sx n="78" d="100"/>
          <a:sy n="78" d="100"/>
        </p:scale>
        <p:origin x="1746" y="-49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s>
</file>

<file path=ppt/diagrams/_rels/data3.xml.rels><?xml version="1.0" encoding="UTF-8" standalone="yes"?>
<Relationships xmlns="http://schemas.openxmlformats.org/package/2006/relationships"><Relationship Id="rId8" Type="http://schemas.openxmlformats.org/officeDocument/2006/relationships/hyperlink" Target="https://www.nationalarchives.gov.uk/documents/records-collection-policy-2012.pdf" TargetMode="External"/><Relationship Id="rId3" Type="http://schemas.openxmlformats.org/officeDocument/2006/relationships/hyperlink" Target="https://www.ed.ac.uk/usher/biomedicine-self-society/research" TargetMode="External"/><Relationship Id="rId7" Type="http://schemas.openxmlformats.org/officeDocument/2006/relationships/hyperlink" Target="https://doi.org/10.1007/s00439-018-1917-9" TargetMode="External"/><Relationship Id="rId2" Type="http://schemas.openxmlformats.org/officeDocument/2006/relationships/hyperlink" Target="https://understandingpatientdata.org.uk/" TargetMode="External"/><Relationship Id="rId1" Type="http://schemas.openxmlformats.org/officeDocument/2006/relationships/hyperlink" Target="https://www.nhsinform.scot/care-support-and-rights/health-rights/confidentiality-and-data-protection/how-the-nhs-handles-your-personal-health-information" TargetMode="External"/><Relationship Id="rId6" Type="http://schemas.openxmlformats.org/officeDocument/2006/relationships/hyperlink" Target="https://www.ga4gh.org/how-we-work/2020-2021-roadmap/2020-2021-roadmap-part-ii/rews-2020-2021-roadmap/" TargetMode="External"/><Relationship Id="rId11" Type="http://schemas.openxmlformats.org/officeDocument/2006/relationships/hyperlink" Target="https://www.ed.ac.uk/files/atoms/files/archaeology_ethics_statement_5_may_16.pdf" TargetMode="External"/><Relationship Id="rId5" Type="http://schemas.openxmlformats.org/officeDocument/2006/relationships/hyperlink" Target="https://ico.org.uk/for-organisations/guide-to-data-protection/guide-to-the-general-data-protection-regulation-gdpr/individual-rights/right-to-erasure/" TargetMode="External"/><Relationship Id="rId10" Type="http://schemas.openxmlformats.org/officeDocument/2006/relationships/hyperlink" Target="https://www.forskningsetikk.no/en/resources/the-research-ethics-library/research-on-human-biological-material/human-remains/" TargetMode="External"/><Relationship Id="rId4" Type="http://schemas.openxmlformats.org/officeDocument/2006/relationships/hyperlink" Target="https://www.ed.ac.uk/clinical-research-facility/patient-and-public-involvement/meet-the-team" TargetMode="External"/><Relationship Id="rId9" Type="http://schemas.openxmlformats.org/officeDocument/2006/relationships/hyperlink" Target="https://www.forskningsetikk.no/en/about-us/our-committees-and-commission/skjelettutvalget/about-the-national-committee-for-research-ethics-on-human-remains/"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8" Type="http://schemas.openxmlformats.org/officeDocument/2006/relationships/hyperlink" Target="https://www.nationalarchives.gov.uk/documents/records-collection-policy-2012.pdf" TargetMode="External"/><Relationship Id="rId3" Type="http://schemas.openxmlformats.org/officeDocument/2006/relationships/hyperlink" Target="https://www.ed.ac.uk/usher/biomedicine-self-society/research" TargetMode="External"/><Relationship Id="rId7" Type="http://schemas.openxmlformats.org/officeDocument/2006/relationships/hyperlink" Target="https://doi.org/10.1007/s00439-018-1917-9" TargetMode="External"/><Relationship Id="rId2" Type="http://schemas.openxmlformats.org/officeDocument/2006/relationships/hyperlink" Target="https://understandingpatientdata.org.uk/" TargetMode="External"/><Relationship Id="rId1" Type="http://schemas.openxmlformats.org/officeDocument/2006/relationships/hyperlink" Target="https://www.nhsinform.scot/care-support-and-rights/health-rights/confidentiality-and-data-protection/how-the-nhs-handles-your-personal-health-information" TargetMode="External"/><Relationship Id="rId6" Type="http://schemas.openxmlformats.org/officeDocument/2006/relationships/hyperlink" Target="https://www.ga4gh.org/how-we-work/2020-2021-roadmap/2020-2021-roadmap-part-ii/rews-2020-2021-roadmap/" TargetMode="External"/><Relationship Id="rId11" Type="http://schemas.openxmlformats.org/officeDocument/2006/relationships/hyperlink" Target="https://www.ed.ac.uk/files/atoms/files/archaeology_ethics_statement_5_may_16.pdf" TargetMode="External"/><Relationship Id="rId5" Type="http://schemas.openxmlformats.org/officeDocument/2006/relationships/hyperlink" Target="https://ico.org.uk/for-organisations/guide-to-data-protection/guide-to-the-general-data-protection-regulation-gdpr/individual-rights/right-to-erasure/" TargetMode="External"/><Relationship Id="rId10" Type="http://schemas.openxmlformats.org/officeDocument/2006/relationships/hyperlink" Target="https://www.forskningsetikk.no/en/resources/the-research-ethics-library/research-on-human-biological-material/human-remains/" TargetMode="External"/><Relationship Id="rId4" Type="http://schemas.openxmlformats.org/officeDocument/2006/relationships/hyperlink" Target="https://www.ed.ac.uk/clinical-research-facility/patient-and-public-involvement/meet-the-team" TargetMode="External"/><Relationship Id="rId9" Type="http://schemas.openxmlformats.org/officeDocument/2006/relationships/hyperlink" Target="https://www.forskningsetikk.no/en/about-us/our-committees-and-commission/skjelettutvalget/about-the-national-committee-for-research-ethics-on-human-remains/"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EC416A-E464-4743-B41B-1E70420E88F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D6EB042-1306-4119-8249-4DE2B16AA2F8}">
      <dgm:prSet custT="1"/>
      <dgm:spPr/>
      <dgm:t>
        <a:bodyPr/>
        <a:lstStyle/>
        <a:p>
          <a:r>
            <a:rPr lang="en-GB" sz="2200" dirty="0">
              <a:latin typeface="Arial" panose="020B0604020202020204" pitchFamily="34" charset="0"/>
              <a:cs typeface="Arial" panose="020B0604020202020204" pitchFamily="34" charset="0"/>
            </a:rPr>
            <a:t>Patient, public &amp; collegiate engagement </a:t>
          </a:r>
          <a:endParaRPr lang="en-US" sz="2200" dirty="0">
            <a:latin typeface="Arial" panose="020B0604020202020204" pitchFamily="34" charset="0"/>
            <a:cs typeface="Arial" panose="020B0604020202020204" pitchFamily="34" charset="0"/>
          </a:endParaRPr>
        </a:p>
      </dgm:t>
    </dgm:pt>
    <dgm:pt modelId="{A973F05E-125C-47AC-B0EA-EB20B6428BC8}" type="parTrans" cxnId="{F89782E8-222B-4B65-B832-FB5627123810}">
      <dgm:prSet/>
      <dgm:spPr/>
      <dgm:t>
        <a:bodyPr/>
        <a:lstStyle/>
        <a:p>
          <a:endParaRPr lang="en-US"/>
        </a:p>
      </dgm:t>
    </dgm:pt>
    <dgm:pt modelId="{1AD40892-1E88-42BB-916A-144D8828218B}" type="sibTrans" cxnId="{F89782E8-222B-4B65-B832-FB5627123810}">
      <dgm:prSet/>
      <dgm:spPr/>
      <dgm:t>
        <a:bodyPr/>
        <a:lstStyle/>
        <a:p>
          <a:endParaRPr lang="en-US"/>
        </a:p>
      </dgm:t>
    </dgm:pt>
    <dgm:pt modelId="{D69EC981-1521-4D60-97F4-57BE8A929078}">
      <dgm:prSet custT="1"/>
      <dgm:spPr/>
      <dgm:t>
        <a:bodyPr/>
        <a:lstStyle/>
        <a:p>
          <a:r>
            <a:rPr lang="en-GB" sz="2200" dirty="0">
              <a:latin typeface="Arial" panose="020B0604020202020204" pitchFamily="34" charset="0"/>
              <a:cs typeface="Arial" panose="020B0604020202020204" pitchFamily="34" charset="0"/>
            </a:rPr>
            <a:t>Confidentiality research</a:t>
          </a:r>
          <a:endParaRPr lang="en-US" sz="2200" dirty="0">
            <a:latin typeface="Arial" panose="020B0604020202020204" pitchFamily="34" charset="0"/>
            <a:cs typeface="Arial" panose="020B0604020202020204" pitchFamily="34" charset="0"/>
          </a:endParaRPr>
        </a:p>
      </dgm:t>
    </dgm:pt>
    <dgm:pt modelId="{DC1B4C5D-B8D7-40EB-81E5-E67BA4A565F8}" type="parTrans" cxnId="{339B910F-34B3-4F82-B8DA-EAB4286CF51A}">
      <dgm:prSet/>
      <dgm:spPr/>
      <dgm:t>
        <a:bodyPr/>
        <a:lstStyle/>
        <a:p>
          <a:endParaRPr lang="en-US"/>
        </a:p>
      </dgm:t>
    </dgm:pt>
    <dgm:pt modelId="{872B737F-34C0-48AF-8879-F806581353F9}" type="sibTrans" cxnId="{339B910F-34B3-4F82-B8DA-EAB4286CF51A}">
      <dgm:prSet/>
      <dgm:spPr/>
      <dgm:t>
        <a:bodyPr/>
        <a:lstStyle/>
        <a:p>
          <a:endParaRPr lang="en-US"/>
        </a:p>
      </dgm:t>
    </dgm:pt>
    <dgm:pt modelId="{80C680AC-3398-4DD3-ACE2-281D556A79C6}">
      <dgm:prSet custT="1"/>
      <dgm:spPr/>
      <dgm:t>
        <a:bodyPr/>
        <a:lstStyle/>
        <a:p>
          <a:r>
            <a:rPr lang="en-GB" sz="2200" dirty="0">
              <a:latin typeface="Arial" panose="020B0604020202020204" pitchFamily="34" charset="0"/>
              <a:cs typeface="Arial" panose="020B0604020202020204" pitchFamily="34" charset="0"/>
            </a:rPr>
            <a:t>Data linkage </a:t>
          </a:r>
          <a:endParaRPr lang="en-US" sz="2200" dirty="0">
            <a:latin typeface="Arial" panose="020B0604020202020204" pitchFamily="34" charset="0"/>
            <a:cs typeface="Arial" panose="020B0604020202020204" pitchFamily="34" charset="0"/>
          </a:endParaRPr>
        </a:p>
      </dgm:t>
    </dgm:pt>
    <dgm:pt modelId="{1919584E-D4F6-4FD2-ADE2-2E9E66C86B22}" type="parTrans" cxnId="{E3B76ED3-E259-4B48-833D-21BFE74FCCC3}">
      <dgm:prSet/>
      <dgm:spPr/>
      <dgm:t>
        <a:bodyPr/>
        <a:lstStyle/>
        <a:p>
          <a:endParaRPr lang="en-US"/>
        </a:p>
      </dgm:t>
    </dgm:pt>
    <dgm:pt modelId="{F36E2DA8-0101-4B6E-9A5A-3C336D126916}" type="sibTrans" cxnId="{E3B76ED3-E259-4B48-833D-21BFE74FCCC3}">
      <dgm:prSet/>
      <dgm:spPr/>
      <dgm:t>
        <a:bodyPr/>
        <a:lstStyle/>
        <a:p>
          <a:endParaRPr lang="en-US"/>
        </a:p>
      </dgm:t>
    </dgm:pt>
    <dgm:pt modelId="{A2F7883D-FEC9-4140-AB6B-3CB3B48589D5}">
      <dgm:prSet custT="1"/>
      <dgm:spPr/>
      <dgm:t>
        <a:bodyPr/>
        <a:lstStyle/>
        <a:p>
          <a:r>
            <a:rPr lang="en-GB" sz="2200" dirty="0">
              <a:latin typeface="Arial" panose="020B0604020202020204" pitchFamily="34" charset="0"/>
              <a:cs typeface="Arial" panose="020B0604020202020204" pitchFamily="34" charset="0"/>
            </a:rPr>
            <a:t>Methods</a:t>
          </a:r>
          <a:endParaRPr lang="en-US" sz="2200" dirty="0">
            <a:latin typeface="Arial" panose="020B0604020202020204" pitchFamily="34" charset="0"/>
            <a:cs typeface="Arial" panose="020B0604020202020204" pitchFamily="34" charset="0"/>
          </a:endParaRPr>
        </a:p>
      </dgm:t>
    </dgm:pt>
    <dgm:pt modelId="{01A824C0-D5C0-4926-9265-80BACF80691B}" type="parTrans" cxnId="{B84C8F46-A48F-4D21-94D7-B2175048F2D8}">
      <dgm:prSet/>
      <dgm:spPr/>
      <dgm:t>
        <a:bodyPr/>
        <a:lstStyle/>
        <a:p>
          <a:endParaRPr lang="en-US"/>
        </a:p>
      </dgm:t>
    </dgm:pt>
    <dgm:pt modelId="{657C9FD0-C68B-4F86-9DB0-7751F3F9946D}" type="sibTrans" cxnId="{B84C8F46-A48F-4D21-94D7-B2175048F2D8}">
      <dgm:prSet/>
      <dgm:spPr/>
      <dgm:t>
        <a:bodyPr/>
        <a:lstStyle/>
        <a:p>
          <a:endParaRPr lang="en-US"/>
        </a:p>
      </dgm:t>
    </dgm:pt>
    <dgm:pt modelId="{5CFB31AC-5EBA-4F18-B75D-57F601946289}">
      <dgm:prSet custT="1"/>
      <dgm:spPr/>
      <dgm:t>
        <a:bodyPr/>
        <a:lstStyle/>
        <a:p>
          <a:r>
            <a:rPr lang="en-GB" sz="2200" dirty="0">
              <a:latin typeface="Arial" panose="020B0604020202020204" pitchFamily="34" charset="0"/>
              <a:cs typeface="Arial" panose="020B0604020202020204" pitchFamily="34" charset="0"/>
            </a:rPr>
            <a:t>Technical standards of privacy protection</a:t>
          </a:r>
          <a:endParaRPr lang="en-US" sz="2200" dirty="0">
            <a:latin typeface="Arial" panose="020B0604020202020204" pitchFamily="34" charset="0"/>
            <a:cs typeface="Arial" panose="020B0604020202020204" pitchFamily="34" charset="0"/>
          </a:endParaRPr>
        </a:p>
      </dgm:t>
    </dgm:pt>
    <dgm:pt modelId="{2EB57B69-475B-4A87-92BF-9E0542E380BE}" type="parTrans" cxnId="{DEB4CAF5-484F-4ABB-9960-DE5BEF60210E}">
      <dgm:prSet/>
      <dgm:spPr/>
      <dgm:t>
        <a:bodyPr/>
        <a:lstStyle/>
        <a:p>
          <a:endParaRPr lang="en-US"/>
        </a:p>
      </dgm:t>
    </dgm:pt>
    <dgm:pt modelId="{E499BBE0-E92E-499A-B56D-C0D2397B31F5}" type="sibTrans" cxnId="{DEB4CAF5-484F-4ABB-9960-DE5BEF60210E}">
      <dgm:prSet/>
      <dgm:spPr/>
      <dgm:t>
        <a:bodyPr/>
        <a:lstStyle/>
        <a:p>
          <a:endParaRPr lang="en-US"/>
        </a:p>
      </dgm:t>
    </dgm:pt>
    <dgm:pt modelId="{C50C2767-E722-4E9A-9D10-27C20EE5663B}" type="pres">
      <dgm:prSet presAssocID="{77EC416A-E464-4743-B41B-1E70420E88F8}" presName="root" presStyleCnt="0">
        <dgm:presLayoutVars>
          <dgm:dir/>
          <dgm:resizeHandles val="exact"/>
        </dgm:presLayoutVars>
      </dgm:prSet>
      <dgm:spPr/>
      <dgm:t>
        <a:bodyPr/>
        <a:lstStyle/>
        <a:p>
          <a:endParaRPr lang="en-US"/>
        </a:p>
      </dgm:t>
    </dgm:pt>
    <dgm:pt modelId="{4C09A25D-804C-4CD2-A433-901169BE416A}" type="pres">
      <dgm:prSet presAssocID="{ED6EB042-1306-4119-8249-4DE2B16AA2F8}" presName="compNode" presStyleCnt="0"/>
      <dgm:spPr/>
    </dgm:pt>
    <dgm:pt modelId="{67E27FC6-044D-4019-AB8E-CD425D17933C}" type="pres">
      <dgm:prSet presAssocID="{ED6EB042-1306-4119-8249-4DE2B16AA2F8}"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Users"/>
        </a:ext>
      </dgm:extLst>
    </dgm:pt>
    <dgm:pt modelId="{54AC98D1-923D-4CFE-89A4-AF07300366E4}" type="pres">
      <dgm:prSet presAssocID="{ED6EB042-1306-4119-8249-4DE2B16AA2F8}" presName="spaceRect" presStyleCnt="0"/>
      <dgm:spPr/>
    </dgm:pt>
    <dgm:pt modelId="{B2320C1D-D262-476E-AECA-727E37A74C3B}" type="pres">
      <dgm:prSet presAssocID="{ED6EB042-1306-4119-8249-4DE2B16AA2F8}" presName="textRect" presStyleLbl="revTx" presStyleIdx="0" presStyleCnt="5" custScaleX="136352">
        <dgm:presLayoutVars>
          <dgm:chMax val="1"/>
          <dgm:chPref val="1"/>
        </dgm:presLayoutVars>
      </dgm:prSet>
      <dgm:spPr/>
      <dgm:t>
        <a:bodyPr/>
        <a:lstStyle/>
        <a:p>
          <a:endParaRPr lang="en-US"/>
        </a:p>
      </dgm:t>
    </dgm:pt>
    <dgm:pt modelId="{4B5C7B2C-022D-4320-B093-DF8835357576}" type="pres">
      <dgm:prSet presAssocID="{1AD40892-1E88-42BB-916A-144D8828218B}" presName="sibTrans" presStyleCnt="0"/>
      <dgm:spPr/>
    </dgm:pt>
    <dgm:pt modelId="{A01C1BA1-29C5-4AFC-9566-752BEA07334F}" type="pres">
      <dgm:prSet presAssocID="{D69EC981-1521-4D60-97F4-57BE8A929078}" presName="compNode" presStyleCnt="0"/>
      <dgm:spPr/>
    </dgm:pt>
    <dgm:pt modelId="{BA722942-027C-4F61-AF2F-B5EA27D5C857}" type="pres">
      <dgm:prSet presAssocID="{D69EC981-1521-4D60-97F4-57BE8A929078}"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Lock"/>
        </a:ext>
      </dgm:extLst>
    </dgm:pt>
    <dgm:pt modelId="{0996DF03-FCEB-495E-B1E6-1F97465D1772}" type="pres">
      <dgm:prSet presAssocID="{D69EC981-1521-4D60-97F4-57BE8A929078}" presName="spaceRect" presStyleCnt="0"/>
      <dgm:spPr/>
    </dgm:pt>
    <dgm:pt modelId="{5B195D53-E2F6-4D97-9DB2-3641B7D9C8BD}" type="pres">
      <dgm:prSet presAssocID="{D69EC981-1521-4D60-97F4-57BE8A929078}" presName="textRect" presStyleLbl="revTx" presStyleIdx="1" presStyleCnt="5" custScaleX="137911">
        <dgm:presLayoutVars>
          <dgm:chMax val="1"/>
          <dgm:chPref val="1"/>
        </dgm:presLayoutVars>
      </dgm:prSet>
      <dgm:spPr/>
      <dgm:t>
        <a:bodyPr/>
        <a:lstStyle/>
        <a:p>
          <a:endParaRPr lang="en-US"/>
        </a:p>
      </dgm:t>
    </dgm:pt>
    <dgm:pt modelId="{0DD0F454-ABFC-4328-BE29-0782177352D5}" type="pres">
      <dgm:prSet presAssocID="{872B737F-34C0-48AF-8879-F806581353F9}" presName="sibTrans" presStyleCnt="0"/>
      <dgm:spPr/>
    </dgm:pt>
    <dgm:pt modelId="{830F24FE-4DF9-4BBB-91EA-FFEDB43A3A56}" type="pres">
      <dgm:prSet presAssocID="{80C680AC-3398-4DD3-ACE2-281D556A79C6}" presName="compNode" presStyleCnt="0"/>
      <dgm:spPr/>
    </dgm:pt>
    <dgm:pt modelId="{5AA6BA07-EF31-45BC-8628-AFBE158E04C2}" type="pres">
      <dgm:prSet presAssocID="{80C680AC-3398-4DD3-ACE2-281D556A79C6}"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Database"/>
        </a:ext>
      </dgm:extLst>
    </dgm:pt>
    <dgm:pt modelId="{01346BF1-B464-4360-B8BF-5AA3B2924980}" type="pres">
      <dgm:prSet presAssocID="{80C680AC-3398-4DD3-ACE2-281D556A79C6}" presName="spaceRect" presStyleCnt="0"/>
      <dgm:spPr/>
    </dgm:pt>
    <dgm:pt modelId="{57439323-AD55-4832-AE6F-F558FDF8EC74}" type="pres">
      <dgm:prSet presAssocID="{80C680AC-3398-4DD3-ACE2-281D556A79C6}" presName="textRect" presStyleLbl="revTx" presStyleIdx="2" presStyleCnt="5">
        <dgm:presLayoutVars>
          <dgm:chMax val="1"/>
          <dgm:chPref val="1"/>
        </dgm:presLayoutVars>
      </dgm:prSet>
      <dgm:spPr/>
      <dgm:t>
        <a:bodyPr/>
        <a:lstStyle/>
        <a:p>
          <a:endParaRPr lang="en-US"/>
        </a:p>
      </dgm:t>
    </dgm:pt>
    <dgm:pt modelId="{6256A4FC-FCF4-4319-A883-EF3D96368174}" type="pres">
      <dgm:prSet presAssocID="{F36E2DA8-0101-4B6E-9A5A-3C336D126916}" presName="sibTrans" presStyleCnt="0"/>
      <dgm:spPr/>
    </dgm:pt>
    <dgm:pt modelId="{1A7296AD-7721-4498-A723-A46A4478C540}" type="pres">
      <dgm:prSet presAssocID="{A2F7883D-FEC9-4140-AB6B-3CB3B48589D5}" presName="compNode" presStyleCnt="0"/>
      <dgm:spPr/>
    </dgm:pt>
    <dgm:pt modelId="{1F941889-9D95-4DEB-A0E5-1F8944F38001}" type="pres">
      <dgm:prSet presAssocID="{A2F7883D-FEC9-4140-AB6B-3CB3B48589D5}"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Microscope"/>
        </a:ext>
      </dgm:extLst>
    </dgm:pt>
    <dgm:pt modelId="{7ED5C15C-5E47-449B-97D8-74B2DA99DF17}" type="pres">
      <dgm:prSet presAssocID="{A2F7883D-FEC9-4140-AB6B-3CB3B48589D5}" presName="spaceRect" presStyleCnt="0"/>
      <dgm:spPr/>
    </dgm:pt>
    <dgm:pt modelId="{663E4ACF-4C30-4BEB-B69D-6329235897A2}" type="pres">
      <dgm:prSet presAssocID="{A2F7883D-FEC9-4140-AB6B-3CB3B48589D5}" presName="textRect" presStyleLbl="revTx" presStyleIdx="3" presStyleCnt="5">
        <dgm:presLayoutVars>
          <dgm:chMax val="1"/>
          <dgm:chPref val="1"/>
        </dgm:presLayoutVars>
      </dgm:prSet>
      <dgm:spPr/>
      <dgm:t>
        <a:bodyPr/>
        <a:lstStyle/>
        <a:p>
          <a:endParaRPr lang="en-US"/>
        </a:p>
      </dgm:t>
    </dgm:pt>
    <dgm:pt modelId="{4B7541D3-7360-4548-BCB0-6CEAAF3BCF03}" type="pres">
      <dgm:prSet presAssocID="{657C9FD0-C68B-4F86-9DB0-7751F3F9946D}" presName="sibTrans" presStyleCnt="0"/>
      <dgm:spPr/>
    </dgm:pt>
    <dgm:pt modelId="{09DB2F23-B8E5-4BFE-BF33-40E2E20A606E}" type="pres">
      <dgm:prSet presAssocID="{5CFB31AC-5EBA-4F18-B75D-57F601946289}" presName="compNode" presStyleCnt="0"/>
      <dgm:spPr/>
    </dgm:pt>
    <dgm:pt modelId="{5CBBAA08-4DDB-47E8-AA89-91B86FE8AADF}" type="pres">
      <dgm:prSet presAssocID="{5CFB31AC-5EBA-4F18-B75D-57F601946289}"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Scales of Justice"/>
        </a:ext>
      </dgm:extLst>
    </dgm:pt>
    <dgm:pt modelId="{FB0ED556-6E16-4D68-AFC4-AF69FC93D33F}" type="pres">
      <dgm:prSet presAssocID="{5CFB31AC-5EBA-4F18-B75D-57F601946289}" presName="spaceRect" presStyleCnt="0"/>
      <dgm:spPr/>
    </dgm:pt>
    <dgm:pt modelId="{1CA0B1B4-A70D-4AEB-91B1-4F7853E8E983}" type="pres">
      <dgm:prSet presAssocID="{5CFB31AC-5EBA-4F18-B75D-57F601946289}" presName="textRect" presStyleLbl="revTx" presStyleIdx="4" presStyleCnt="5">
        <dgm:presLayoutVars>
          <dgm:chMax val="1"/>
          <dgm:chPref val="1"/>
        </dgm:presLayoutVars>
      </dgm:prSet>
      <dgm:spPr/>
      <dgm:t>
        <a:bodyPr/>
        <a:lstStyle/>
        <a:p>
          <a:endParaRPr lang="en-US"/>
        </a:p>
      </dgm:t>
    </dgm:pt>
  </dgm:ptLst>
  <dgm:cxnLst>
    <dgm:cxn modelId="{C63F2F08-67F3-48A1-B217-C5B82E922600}" type="presOf" srcId="{5CFB31AC-5EBA-4F18-B75D-57F601946289}" destId="{1CA0B1B4-A70D-4AEB-91B1-4F7853E8E983}" srcOrd="0" destOrd="0" presId="urn:microsoft.com/office/officeart/2018/2/layout/IconLabelList"/>
    <dgm:cxn modelId="{C869FEE5-ED60-4C21-AB93-38433DADF773}" type="presOf" srcId="{ED6EB042-1306-4119-8249-4DE2B16AA2F8}" destId="{B2320C1D-D262-476E-AECA-727E37A74C3B}" srcOrd="0" destOrd="0" presId="urn:microsoft.com/office/officeart/2018/2/layout/IconLabelList"/>
    <dgm:cxn modelId="{03C497BF-3857-43B0-92A8-C5B472CEACED}" type="presOf" srcId="{D69EC981-1521-4D60-97F4-57BE8A929078}" destId="{5B195D53-E2F6-4D97-9DB2-3641B7D9C8BD}" srcOrd="0" destOrd="0" presId="urn:microsoft.com/office/officeart/2018/2/layout/IconLabelList"/>
    <dgm:cxn modelId="{F89782E8-222B-4B65-B832-FB5627123810}" srcId="{77EC416A-E464-4743-B41B-1E70420E88F8}" destId="{ED6EB042-1306-4119-8249-4DE2B16AA2F8}" srcOrd="0" destOrd="0" parTransId="{A973F05E-125C-47AC-B0EA-EB20B6428BC8}" sibTransId="{1AD40892-1E88-42BB-916A-144D8828218B}"/>
    <dgm:cxn modelId="{58F7B68E-F8AD-4E99-B835-B8DB5A699F78}" type="presOf" srcId="{80C680AC-3398-4DD3-ACE2-281D556A79C6}" destId="{57439323-AD55-4832-AE6F-F558FDF8EC74}" srcOrd="0" destOrd="0" presId="urn:microsoft.com/office/officeart/2018/2/layout/IconLabelList"/>
    <dgm:cxn modelId="{339B910F-34B3-4F82-B8DA-EAB4286CF51A}" srcId="{77EC416A-E464-4743-B41B-1E70420E88F8}" destId="{D69EC981-1521-4D60-97F4-57BE8A929078}" srcOrd="1" destOrd="0" parTransId="{DC1B4C5D-B8D7-40EB-81E5-E67BA4A565F8}" sibTransId="{872B737F-34C0-48AF-8879-F806581353F9}"/>
    <dgm:cxn modelId="{3EAD687B-E537-4E3C-A35D-0EF33AB7D18D}" type="presOf" srcId="{A2F7883D-FEC9-4140-AB6B-3CB3B48589D5}" destId="{663E4ACF-4C30-4BEB-B69D-6329235897A2}" srcOrd="0" destOrd="0" presId="urn:microsoft.com/office/officeart/2018/2/layout/IconLabelList"/>
    <dgm:cxn modelId="{E3B76ED3-E259-4B48-833D-21BFE74FCCC3}" srcId="{77EC416A-E464-4743-B41B-1E70420E88F8}" destId="{80C680AC-3398-4DD3-ACE2-281D556A79C6}" srcOrd="2" destOrd="0" parTransId="{1919584E-D4F6-4FD2-ADE2-2E9E66C86B22}" sibTransId="{F36E2DA8-0101-4B6E-9A5A-3C336D126916}"/>
    <dgm:cxn modelId="{0A848B78-37C9-4300-8036-53370EFCFDB0}" type="presOf" srcId="{77EC416A-E464-4743-B41B-1E70420E88F8}" destId="{C50C2767-E722-4E9A-9D10-27C20EE5663B}" srcOrd="0" destOrd="0" presId="urn:microsoft.com/office/officeart/2018/2/layout/IconLabelList"/>
    <dgm:cxn modelId="{DEB4CAF5-484F-4ABB-9960-DE5BEF60210E}" srcId="{77EC416A-E464-4743-B41B-1E70420E88F8}" destId="{5CFB31AC-5EBA-4F18-B75D-57F601946289}" srcOrd="4" destOrd="0" parTransId="{2EB57B69-475B-4A87-92BF-9E0542E380BE}" sibTransId="{E499BBE0-E92E-499A-B56D-C0D2397B31F5}"/>
    <dgm:cxn modelId="{B84C8F46-A48F-4D21-94D7-B2175048F2D8}" srcId="{77EC416A-E464-4743-B41B-1E70420E88F8}" destId="{A2F7883D-FEC9-4140-AB6B-3CB3B48589D5}" srcOrd="3" destOrd="0" parTransId="{01A824C0-D5C0-4926-9265-80BACF80691B}" sibTransId="{657C9FD0-C68B-4F86-9DB0-7751F3F9946D}"/>
    <dgm:cxn modelId="{F7E48B3E-B06C-4D6B-ACD2-B085BA3A660B}" type="presParOf" srcId="{C50C2767-E722-4E9A-9D10-27C20EE5663B}" destId="{4C09A25D-804C-4CD2-A433-901169BE416A}" srcOrd="0" destOrd="0" presId="urn:microsoft.com/office/officeart/2018/2/layout/IconLabelList"/>
    <dgm:cxn modelId="{87DE7B0D-4F9A-4642-A2E8-719405EBC9B5}" type="presParOf" srcId="{4C09A25D-804C-4CD2-A433-901169BE416A}" destId="{67E27FC6-044D-4019-AB8E-CD425D17933C}" srcOrd="0" destOrd="0" presId="urn:microsoft.com/office/officeart/2018/2/layout/IconLabelList"/>
    <dgm:cxn modelId="{873350FF-FF1C-4205-BA80-83172114833F}" type="presParOf" srcId="{4C09A25D-804C-4CD2-A433-901169BE416A}" destId="{54AC98D1-923D-4CFE-89A4-AF07300366E4}" srcOrd="1" destOrd="0" presId="urn:microsoft.com/office/officeart/2018/2/layout/IconLabelList"/>
    <dgm:cxn modelId="{49D3E357-72D3-4563-85DB-9AB62035FE40}" type="presParOf" srcId="{4C09A25D-804C-4CD2-A433-901169BE416A}" destId="{B2320C1D-D262-476E-AECA-727E37A74C3B}" srcOrd="2" destOrd="0" presId="urn:microsoft.com/office/officeart/2018/2/layout/IconLabelList"/>
    <dgm:cxn modelId="{E9B7F266-3AE9-4AA8-A793-2519693615E6}" type="presParOf" srcId="{C50C2767-E722-4E9A-9D10-27C20EE5663B}" destId="{4B5C7B2C-022D-4320-B093-DF8835357576}" srcOrd="1" destOrd="0" presId="urn:microsoft.com/office/officeart/2018/2/layout/IconLabelList"/>
    <dgm:cxn modelId="{867DD039-DA76-487F-9FBF-17D181F60143}" type="presParOf" srcId="{C50C2767-E722-4E9A-9D10-27C20EE5663B}" destId="{A01C1BA1-29C5-4AFC-9566-752BEA07334F}" srcOrd="2" destOrd="0" presId="urn:microsoft.com/office/officeart/2018/2/layout/IconLabelList"/>
    <dgm:cxn modelId="{93574811-49FC-43D4-B5FE-B5267BF761C9}" type="presParOf" srcId="{A01C1BA1-29C5-4AFC-9566-752BEA07334F}" destId="{BA722942-027C-4F61-AF2F-B5EA27D5C857}" srcOrd="0" destOrd="0" presId="urn:microsoft.com/office/officeart/2018/2/layout/IconLabelList"/>
    <dgm:cxn modelId="{6FA780E1-6A75-4D88-863B-EF88284C7D29}" type="presParOf" srcId="{A01C1BA1-29C5-4AFC-9566-752BEA07334F}" destId="{0996DF03-FCEB-495E-B1E6-1F97465D1772}" srcOrd="1" destOrd="0" presId="urn:microsoft.com/office/officeart/2018/2/layout/IconLabelList"/>
    <dgm:cxn modelId="{B32C2FB0-E422-48BE-8197-D7D418AB299B}" type="presParOf" srcId="{A01C1BA1-29C5-4AFC-9566-752BEA07334F}" destId="{5B195D53-E2F6-4D97-9DB2-3641B7D9C8BD}" srcOrd="2" destOrd="0" presId="urn:microsoft.com/office/officeart/2018/2/layout/IconLabelList"/>
    <dgm:cxn modelId="{88514AB0-F60D-4FCD-AE5B-7C07E0596430}" type="presParOf" srcId="{C50C2767-E722-4E9A-9D10-27C20EE5663B}" destId="{0DD0F454-ABFC-4328-BE29-0782177352D5}" srcOrd="3" destOrd="0" presId="urn:microsoft.com/office/officeart/2018/2/layout/IconLabelList"/>
    <dgm:cxn modelId="{A3EE19A5-988D-4196-9708-DB5644694CBD}" type="presParOf" srcId="{C50C2767-E722-4E9A-9D10-27C20EE5663B}" destId="{830F24FE-4DF9-4BBB-91EA-FFEDB43A3A56}" srcOrd="4" destOrd="0" presId="urn:microsoft.com/office/officeart/2018/2/layout/IconLabelList"/>
    <dgm:cxn modelId="{22D41377-58B4-4DA1-972E-0E4E67922FC3}" type="presParOf" srcId="{830F24FE-4DF9-4BBB-91EA-FFEDB43A3A56}" destId="{5AA6BA07-EF31-45BC-8628-AFBE158E04C2}" srcOrd="0" destOrd="0" presId="urn:microsoft.com/office/officeart/2018/2/layout/IconLabelList"/>
    <dgm:cxn modelId="{CE55F3A5-C98E-4760-B3AF-D84EDB6FA804}" type="presParOf" srcId="{830F24FE-4DF9-4BBB-91EA-FFEDB43A3A56}" destId="{01346BF1-B464-4360-B8BF-5AA3B2924980}" srcOrd="1" destOrd="0" presId="urn:microsoft.com/office/officeart/2018/2/layout/IconLabelList"/>
    <dgm:cxn modelId="{7827D0B4-1DA9-4B2D-AE23-B1A0D505F4B1}" type="presParOf" srcId="{830F24FE-4DF9-4BBB-91EA-FFEDB43A3A56}" destId="{57439323-AD55-4832-AE6F-F558FDF8EC74}" srcOrd="2" destOrd="0" presId="urn:microsoft.com/office/officeart/2018/2/layout/IconLabelList"/>
    <dgm:cxn modelId="{5A2D46F7-17F6-44F2-B752-AB7399DAA972}" type="presParOf" srcId="{C50C2767-E722-4E9A-9D10-27C20EE5663B}" destId="{6256A4FC-FCF4-4319-A883-EF3D96368174}" srcOrd="5" destOrd="0" presId="urn:microsoft.com/office/officeart/2018/2/layout/IconLabelList"/>
    <dgm:cxn modelId="{9C01BE4B-6E4C-459A-B1E1-F26B098FDC91}" type="presParOf" srcId="{C50C2767-E722-4E9A-9D10-27C20EE5663B}" destId="{1A7296AD-7721-4498-A723-A46A4478C540}" srcOrd="6" destOrd="0" presId="urn:microsoft.com/office/officeart/2018/2/layout/IconLabelList"/>
    <dgm:cxn modelId="{C9B18E8F-94AB-438E-A022-B6182697FA7B}" type="presParOf" srcId="{1A7296AD-7721-4498-A723-A46A4478C540}" destId="{1F941889-9D95-4DEB-A0E5-1F8944F38001}" srcOrd="0" destOrd="0" presId="urn:microsoft.com/office/officeart/2018/2/layout/IconLabelList"/>
    <dgm:cxn modelId="{40A5E2CD-0FCD-4A05-AB1E-8A5507ED1AD7}" type="presParOf" srcId="{1A7296AD-7721-4498-A723-A46A4478C540}" destId="{7ED5C15C-5E47-449B-97D8-74B2DA99DF17}" srcOrd="1" destOrd="0" presId="urn:microsoft.com/office/officeart/2018/2/layout/IconLabelList"/>
    <dgm:cxn modelId="{FA229341-A31A-4411-92FE-08F3DA203A5B}" type="presParOf" srcId="{1A7296AD-7721-4498-A723-A46A4478C540}" destId="{663E4ACF-4C30-4BEB-B69D-6329235897A2}" srcOrd="2" destOrd="0" presId="urn:microsoft.com/office/officeart/2018/2/layout/IconLabelList"/>
    <dgm:cxn modelId="{B1412A5B-3E79-4407-AEAF-F7D9FD95BD5D}" type="presParOf" srcId="{C50C2767-E722-4E9A-9D10-27C20EE5663B}" destId="{4B7541D3-7360-4548-BCB0-6CEAAF3BCF03}" srcOrd="7" destOrd="0" presId="urn:microsoft.com/office/officeart/2018/2/layout/IconLabelList"/>
    <dgm:cxn modelId="{37ABDA07-31A7-4C12-A4B3-17C4A142DF3C}" type="presParOf" srcId="{C50C2767-E722-4E9A-9D10-27C20EE5663B}" destId="{09DB2F23-B8E5-4BFE-BF33-40E2E20A606E}" srcOrd="8" destOrd="0" presId="urn:microsoft.com/office/officeart/2018/2/layout/IconLabelList"/>
    <dgm:cxn modelId="{5CB78D1C-2476-417F-B2BD-C377CEB37D43}" type="presParOf" srcId="{09DB2F23-B8E5-4BFE-BF33-40E2E20A606E}" destId="{5CBBAA08-4DDB-47E8-AA89-91B86FE8AADF}" srcOrd="0" destOrd="0" presId="urn:microsoft.com/office/officeart/2018/2/layout/IconLabelList"/>
    <dgm:cxn modelId="{0392F711-419F-4992-835E-208F3E5E7F26}" type="presParOf" srcId="{09DB2F23-B8E5-4BFE-BF33-40E2E20A606E}" destId="{FB0ED556-6E16-4D68-AFC4-AF69FC93D33F}" srcOrd="1" destOrd="0" presId="urn:microsoft.com/office/officeart/2018/2/layout/IconLabelList"/>
    <dgm:cxn modelId="{18BED4A0-7BC8-4078-B2BE-41CE76E2D10A}" type="presParOf" srcId="{09DB2F23-B8E5-4BFE-BF33-40E2E20A606E}" destId="{1CA0B1B4-A70D-4AEB-91B1-4F7853E8E98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B23044-2483-4A0D-9CD2-FADCB3CCFC49}" type="doc">
      <dgm:prSet loTypeId="urn:microsoft.com/office/officeart/2016/7/layout/BasicLinearProcessNumbered" loCatId="process" qsTypeId="urn:microsoft.com/office/officeart/2005/8/quickstyle/simple5" qsCatId="simple" csTypeId="urn:microsoft.com/office/officeart/2005/8/colors/colorful2" csCatId="colorful" phldr="1"/>
      <dgm:spPr/>
      <dgm:t>
        <a:bodyPr/>
        <a:lstStyle/>
        <a:p>
          <a:endParaRPr lang="en-US"/>
        </a:p>
      </dgm:t>
    </dgm:pt>
    <dgm:pt modelId="{2CEC7406-F4FD-42DB-9C45-9F5DF070208B}">
      <dgm:prSet custT="1"/>
      <dgm:spPr/>
      <dgm:t>
        <a:bodyPr/>
        <a:lstStyle/>
        <a:p>
          <a:r>
            <a:rPr lang="en-GB" sz="2400" dirty="0">
              <a:latin typeface="Arial" panose="020B0604020202020204" pitchFamily="34" charset="0"/>
              <a:cs typeface="Arial" panose="020B0604020202020204" pitchFamily="34" charset="0"/>
            </a:rPr>
            <a:t>Understand the decision and dilemmas</a:t>
          </a:r>
          <a:endParaRPr lang="en-US" sz="2400" dirty="0">
            <a:latin typeface="Arial" panose="020B0604020202020204" pitchFamily="34" charset="0"/>
            <a:cs typeface="Arial" panose="020B0604020202020204" pitchFamily="34" charset="0"/>
          </a:endParaRPr>
        </a:p>
      </dgm:t>
    </dgm:pt>
    <dgm:pt modelId="{0FC51BEF-EFC1-4D27-8AE4-50820EA72C6E}" type="parTrans" cxnId="{41074970-6293-4F6E-A7AD-33988B2B479C}">
      <dgm:prSet/>
      <dgm:spPr/>
      <dgm:t>
        <a:bodyPr/>
        <a:lstStyle/>
        <a:p>
          <a:endParaRPr lang="en-US"/>
        </a:p>
      </dgm:t>
    </dgm:pt>
    <dgm:pt modelId="{6AD6C830-964F-4472-955A-9DBE749CD282}" type="sibTrans" cxnId="{41074970-6293-4F6E-A7AD-33988B2B479C}">
      <dgm:prSet phldrT="1" phldr="0"/>
      <dgm:spPr/>
      <dgm:t>
        <a:bodyPr/>
        <a:lstStyle/>
        <a:p>
          <a:r>
            <a:rPr lang="en-US" dirty="0"/>
            <a:t>1</a:t>
          </a:r>
        </a:p>
      </dgm:t>
    </dgm:pt>
    <dgm:pt modelId="{1FDD4AC4-D347-44EA-9653-2B7B19E16374}">
      <dgm:prSet custT="1"/>
      <dgm:spPr/>
      <dgm:t>
        <a:bodyPr/>
        <a:lstStyle/>
        <a:p>
          <a:r>
            <a:rPr lang="en-GB" sz="2400" dirty="0">
              <a:latin typeface="Arial" panose="020B0604020202020204" pitchFamily="34" charset="0"/>
              <a:cs typeface="Arial" panose="020B0604020202020204" pitchFamily="34" charset="0"/>
            </a:rPr>
            <a:t>Respond rapidly to questions that affect care</a:t>
          </a:r>
          <a:endParaRPr lang="en-US" sz="2400" dirty="0">
            <a:latin typeface="Arial" panose="020B0604020202020204" pitchFamily="34" charset="0"/>
            <a:cs typeface="Arial" panose="020B0604020202020204" pitchFamily="34" charset="0"/>
          </a:endParaRPr>
        </a:p>
      </dgm:t>
    </dgm:pt>
    <dgm:pt modelId="{B6D3DBDC-0200-4405-934B-5AA458E0E1B4}" type="parTrans" cxnId="{4CC01E56-CE1E-4BC8-B1B4-D01703DED3EC}">
      <dgm:prSet/>
      <dgm:spPr/>
      <dgm:t>
        <a:bodyPr/>
        <a:lstStyle/>
        <a:p>
          <a:endParaRPr lang="en-US"/>
        </a:p>
      </dgm:t>
    </dgm:pt>
    <dgm:pt modelId="{40FCF60A-4C7F-413D-8506-FEB1258C2DAE}" type="sibTrans" cxnId="{4CC01E56-CE1E-4BC8-B1B4-D01703DED3EC}">
      <dgm:prSet phldrT="3" phldr="0"/>
      <dgm:spPr/>
      <dgm:t>
        <a:bodyPr/>
        <a:lstStyle/>
        <a:p>
          <a:r>
            <a:rPr lang="en-US" dirty="0"/>
            <a:t>3</a:t>
          </a:r>
        </a:p>
      </dgm:t>
    </dgm:pt>
    <dgm:pt modelId="{EB691D91-5EA7-4CA1-8411-A4DBE1319126}">
      <dgm:prSet custT="1"/>
      <dgm:spPr/>
      <dgm:t>
        <a:bodyPr/>
        <a:lstStyle/>
        <a:p>
          <a:r>
            <a:rPr lang="en-GB" sz="2400" dirty="0">
              <a:latin typeface="Arial" panose="020B0604020202020204" pitchFamily="34" charset="0"/>
              <a:cs typeface="Arial" panose="020B0604020202020204" pitchFamily="34" charset="0"/>
            </a:rPr>
            <a:t>Be the conscience, take on, manage risk &amp; report it</a:t>
          </a:r>
          <a:endParaRPr lang="en-US" sz="2400" dirty="0">
            <a:latin typeface="Arial" panose="020B0604020202020204" pitchFamily="34" charset="0"/>
            <a:cs typeface="Arial" panose="020B0604020202020204" pitchFamily="34" charset="0"/>
          </a:endParaRPr>
        </a:p>
      </dgm:t>
    </dgm:pt>
    <dgm:pt modelId="{CEA8B7C4-F1C8-40E1-A8F2-BB699173C622}" type="parTrans" cxnId="{33F48E66-6E08-4140-B929-831472BEB894}">
      <dgm:prSet/>
      <dgm:spPr/>
      <dgm:t>
        <a:bodyPr/>
        <a:lstStyle/>
        <a:p>
          <a:endParaRPr lang="en-US"/>
        </a:p>
      </dgm:t>
    </dgm:pt>
    <dgm:pt modelId="{0D72B5F9-E0C9-426E-876B-F80C956D2238}" type="sibTrans" cxnId="{33F48E66-6E08-4140-B929-831472BEB894}">
      <dgm:prSet phldrT="4" phldr="0"/>
      <dgm:spPr/>
      <dgm:t>
        <a:bodyPr/>
        <a:lstStyle/>
        <a:p>
          <a:r>
            <a:rPr lang="en-US" dirty="0"/>
            <a:t>4</a:t>
          </a:r>
        </a:p>
      </dgm:t>
    </dgm:pt>
    <dgm:pt modelId="{79586B82-9402-45C8-88FB-276DC78EFFCC}">
      <dgm:prSet custT="1"/>
      <dgm:spPr/>
      <dgm:t>
        <a:bodyPr/>
        <a:lstStyle/>
        <a:p>
          <a:r>
            <a:rPr lang="en-GB" sz="2400" dirty="0">
              <a:latin typeface="Arial" panose="020B0604020202020204" pitchFamily="34" charset="0"/>
              <a:cs typeface="Arial" panose="020B0604020202020204" pitchFamily="34" charset="0"/>
            </a:rPr>
            <a:t>Delegate. Focus on risk mitigation &amp; assurance</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dgm:t>
    </dgm:pt>
    <dgm:pt modelId="{40A3D43C-3CE3-4097-B94D-990B622F494B}" type="sibTrans" cxnId="{D2FF9075-774A-4668-8F89-4ABB2B142626}">
      <dgm:prSet phldrT="2" phldr="0"/>
      <dgm:spPr/>
      <dgm:t>
        <a:bodyPr/>
        <a:lstStyle/>
        <a:p>
          <a:r>
            <a:rPr lang="en-US" dirty="0"/>
            <a:t>2</a:t>
          </a:r>
        </a:p>
      </dgm:t>
    </dgm:pt>
    <dgm:pt modelId="{0A042F01-3399-46CB-AD9F-58BB1830C88D}" type="parTrans" cxnId="{D2FF9075-774A-4668-8F89-4ABB2B142626}">
      <dgm:prSet/>
      <dgm:spPr/>
      <dgm:t>
        <a:bodyPr/>
        <a:lstStyle/>
        <a:p>
          <a:endParaRPr lang="en-US"/>
        </a:p>
      </dgm:t>
    </dgm:pt>
    <dgm:pt modelId="{7397F815-77D0-4D20-B545-46DB2334432E}" type="pres">
      <dgm:prSet presAssocID="{F1B23044-2483-4A0D-9CD2-FADCB3CCFC49}" presName="Name0" presStyleCnt="0">
        <dgm:presLayoutVars>
          <dgm:animLvl val="lvl"/>
          <dgm:resizeHandles val="exact"/>
        </dgm:presLayoutVars>
      </dgm:prSet>
      <dgm:spPr/>
      <dgm:t>
        <a:bodyPr/>
        <a:lstStyle/>
        <a:p>
          <a:endParaRPr lang="en-US"/>
        </a:p>
      </dgm:t>
    </dgm:pt>
    <dgm:pt modelId="{E371A1A0-EB65-44B2-8E5D-928AA9391176}" type="pres">
      <dgm:prSet presAssocID="{2CEC7406-F4FD-42DB-9C45-9F5DF070208B}" presName="compositeNode" presStyleCnt="0">
        <dgm:presLayoutVars>
          <dgm:bulletEnabled val="1"/>
        </dgm:presLayoutVars>
      </dgm:prSet>
      <dgm:spPr/>
    </dgm:pt>
    <dgm:pt modelId="{55BF65F3-DE28-4097-B962-E22135C648BE}" type="pres">
      <dgm:prSet presAssocID="{2CEC7406-F4FD-42DB-9C45-9F5DF070208B}" presName="bgRect" presStyleLbl="bgAccFollowNode1" presStyleIdx="0" presStyleCnt="4" custScaleX="112073" custScaleY="209070" custLinFactNeighborX="14535" custLinFactNeighborY="1062"/>
      <dgm:spPr/>
      <dgm:t>
        <a:bodyPr/>
        <a:lstStyle/>
        <a:p>
          <a:endParaRPr lang="en-US"/>
        </a:p>
      </dgm:t>
    </dgm:pt>
    <dgm:pt modelId="{963DB78B-9C11-4AB2-A47B-920B4EA5D0BF}" type="pres">
      <dgm:prSet presAssocID="{6AD6C830-964F-4472-955A-9DBE749CD282}" presName="sibTransNodeCircle" presStyleLbl="alignNode1" presStyleIdx="0" presStyleCnt="8" custScaleY="92330" custLinFactY="-91271" custLinFactNeighborX="4413" custLinFactNeighborY="-100000">
        <dgm:presLayoutVars>
          <dgm:chMax val="0"/>
          <dgm:bulletEnabled/>
        </dgm:presLayoutVars>
      </dgm:prSet>
      <dgm:spPr/>
      <dgm:t>
        <a:bodyPr/>
        <a:lstStyle/>
        <a:p>
          <a:endParaRPr lang="en-US"/>
        </a:p>
      </dgm:t>
    </dgm:pt>
    <dgm:pt modelId="{3111982A-6FDA-4549-87E6-3DDC73CD05FB}" type="pres">
      <dgm:prSet presAssocID="{2CEC7406-F4FD-42DB-9C45-9F5DF070208B}" presName="bottomLine" presStyleLbl="alignNode1" presStyleIdx="1" presStyleCnt="8" custFlipVert="1" custScaleY="2000000" custLinFactY="202620834" custLinFactNeighborX="-1227" custLinFactNeighborY="202700000">
        <dgm:presLayoutVars/>
      </dgm:prSet>
      <dgm:spPr/>
    </dgm:pt>
    <dgm:pt modelId="{69B4C868-9BC9-4360-9231-BB4844B028AE}" type="pres">
      <dgm:prSet presAssocID="{2CEC7406-F4FD-42DB-9C45-9F5DF070208B}" presName="nodeText" presStyleLbl="bgAccFollowNode1" presStyleIdx="0" presStyleCnt="4">
        <dgm:presLayoutVars>
          <dgm:bulletEnabled val="1"/>
        </dgm:presLayoutVars>
      </dgm:prSet>
      <dgm:spPr/>
      <dgm:t>
        <a:bodyPr/>
        <a:lstStyle/>
        <a:p>
          <a:endParaRPr lang="en-US"/>
        </a:p>
      </dgm:t>
    </dgm:pt>
    <dgm:pt modelId="{35AFFB47-D65C-4C89-AA39-36E68412298C}" type="pres">
      <dgm:prSet presAssocID="{6AD6C830-964F-4472-955A-9DBE749CD282}" presName="sibTrans" presStyleCnt="0"/>
      <dgm:spPr/>
    </dgm:pt>
    <dgm:pt modelId="{80384EFA-B0E6-431C-8487-1F6E6ED1ACB4}" type="pres">
      <dgm:prSet presAssocID="{79586B82-9402-45C8-88FB-276DC78EFFCC}" presName="compositeNode" presStyleCnt="0">
        <dgm:presLayoutVars>
          <dgm:bulletEnabled val="1"/>
        </dgm:presLayoutVars>
      </dgm:prSet>
      <dgm:spPr/>
    </dgm:pt>
    <dgm:pt modelId="{F0380A02-9083-4444-B81A-7146E2928084}" type="pres">
      <dgm:prSet presAssocID="{79586B82-9402-45C8-88FB-276DC78EFFCC}" presName="bgRect" presStyleLbl="bgAccFollowNode1" presStyleIdx="1" presStyleCnt="4" custScaleX="117902" custScaleY="209070" custLinFactNeighborX="7408" custLinFactNeighborY="510"/>
      <dgm:spPr/>
      <dgm:t>
        <a:bodyPr/>
        <a:lstStyle/>
        <a:p>
          <a:endParaRPr lang="en-US"/>
        </a:p>
      </dgm:t>
    </dgm:pt>
    <dgm:pt modelId="{37F0065B-67EC-46DB-B9E0-A485168B89FC}" type="pres">
      <dgm:prSet presAssocID="{40A3D43C-3CE3-4097-B94D-990B622F494B}" presName="sibTransNodeCircle" presStyleLbl="alignNode1" presStyleIdx="2" presStyleCnt="8" custLinFactY="-82649" custLinFactNeighborX="-18412" custLinFactNeighborY="-100000">
        <dgm:presLayoutVars>
          <dgm:chMax val="0"/>
          <dgm:bulletEnabled/>
        </dgm:presLayoutVars>
      </dgm:prSet>
      <dgm:spPr/>
      <dgm:t>
        <a:bodyPr/>
        <a:lstStyle/>
        <a:p>
          <a:endParaRPr lang="en-US"/>
        </a:p>
      </dgm:t>
    </dgm:pt>
    <dgm:pt modelId="{EB284F77-F104-401B-B09C-25DB98807F97}" type="pres">
      <dgm:prSet presAssocID="{79586B82-9402-45C8-88FB-276DC78EFFCC}" presName="bottomLine" presStyleLbl="alignNode1" presStyleIdx="3" presStyleCnt="8" custScaleY="2000000" custLinFactY="182387500" custLinFactNeighborY="182400000">
        <dgm:presLayoutVars/>
      </dgm:prSet>
      <dgm:spPr/>
    </dgm:pt>
    <dgm:pt modelId="{54EBAE1F-77D7-4C89-AFEC-8E461DBCCD52}" type="pres">
      <dgm:prSet presAssocID="{79586B82-9402-45C8-88FB-276DC78EFFCC}" presName="nodeText" presStyleLbl="bgAccFollowNode1" presStyleIdx="1" presStyleCnt="4">
        <dgm:presLayoutVars>
          <dgm:bulletEnabled val="1"/>
        </dgm:presLayoutVars>
      </dgm:prSet>
      <dgm:spPr/>
      <dgm:t>
        <a:bodyPr/>
        <a:lstStyle/>
        <a:p>
          <a:endParaRPr lang="en-US"/>
        </a:p>
      </dgm:t>
    </dgm:pt>
    <dgm:pt modelId="{C516BE64-9973-4E44-B650-CF6E936B55D0}" type="pres">
      <dgm:prSet presAssocID="{40A3D43C-3CE3-4097-B94D-990B622F494B}" presName="sibTrans" presStyleCnt="0"/>
      <dgm:spPr/>
    </dgm:pt>
    <dgm:pt modelId="{2A20853C-5716-4DC1-BA38-53B87FA9F9D2}" type="pres">
      <dgm:prSet presAssocID="{1FDD4AC4-D347-44EA-9653-2B7B19E16374}" presName="compositeNode" presStyleCnt="0">
        <dgm:presLayoutVars>
          <dgm:bulletEnabled val="1"/>
        </dgm:presLayoutVars>
      </dgm:prSet>
      <dgm:spPr/>
    </dgm:pt>
    <dgm:pt modelId="{6FD6A5CD-87FC-40DC-A928-29BDF4B73F02}" type="pres">
      <dgm:prSet presAssocID="{1FDD4AC4-D347-44EA-9653-2B7B19E16374}" presName="bgRect" presStyleLbl="bgAccFollowNode1" presStyleIdx="2" presStyleCnt="4" custScaleY="209070" custLinFactNeighborX="-2526" custLinFactNeighborY="-22"/>
      <dgm:spPr/>
      <dgm:t>
        <a:bodyPr/>
        <a:lstStyle/>
        <a:p>
          <a:endParaRPr lang="en-US"/>
        </a:p>
      </dgm:t>
    </dgm:pt>
    <dgm:pt modelId="{6053FADB-9D5C-47E0-A847-06AB03A15413}" type="pres">
      <dgm:prSet presAssocID="{40FCF60A-4C7F-413D-8506-FEB1258C2DAE}" presName="sibTransNodeCircle" presStyleLbl="alignNode1" presStyleIdx="4" presStyleCnt="8" custLinFactY="-82649" custLinFactNeighborX="-24891" custLinFactNeighborY="-100000">
        <dgm:presLayoutVars>
          <dgm:chMax val="0"/>
          <dgm:bulletEnabled/>
        </dgm:presLayoutVars>
      </dgm:prSet>
      <dgm:spPr/>
      <dgm:t>
        <a:bodyPr/>
        <a:lstStyle/>
        <a:p>
          <a:endParaRPr lang="en-US"/>
        </a:p>
      </dgm:t>
    </dgm:pt>
    <dgm:pt modelId="{26A62E80-37F6-4BE1-BD1B-253759E8147F}" type="pres">
      <dgm:prSet presAssocID="{1FDD4AC4-D347-44EA-9653-2B7B19E16374}" presName="bottomLine" presStyleLbl="alignNode1" presStyleIdx="5" presStyleCnt="8" custScaleY="2000000" custLinFactY="182387500" custLinFactNeighborX="-409" custLinFactNeighborY="182400000">
        <dgm:presLayoutVars/>
      </dgm:prSet>
      <dgm:spPr/>
    </dgm:pt>
    <dgm:pt modelId="{99402006-9852-4D6A-98CD-2535609E32D7}" type="pres">
      <dgm:prSet presAssocID="{1FDD4AC4-D347-44EA-9653-2B7B19E16374}" presName="nodeText" presStyleLbl="bgAccFollowNode1" presStyleIdx="2" presStyleCnt="4">
        <dgm:presLayoutVars>
          <dgm:bulletEnabled val="1"/>
        </dgm:presLayoutVars>
      </dgm:prSet>
      <dgm:spPr/>
      <dgm:t>
        <a:bodyPr/>
        <a:lstStyle/>
        <a:p>
          <a:endParaRPr lang="en-US"/>
        </a:p>
      </dgm:t>
    </dgm:pt>
    <dgm:pt modelId="{72EC13C6-F601-4CD5-9DF3-64D56DF23D03}" type="pres">
      <dgm:prSet presAssocID="{40FCF60A-4C7F-413D-8506-FEB1258C2DAE}" presName="sibTrans" presStyleCnt="0"/>
      <dgm:spPr/>
    </dgm:pt>
    <dgm:pt modelId="{E9349DBC-6745-446F-B898-8F8D946CE83F}" type="pres">
      <dgm:prSet presAssocID="{EB691D91-5EA7-4CA1-8411-A4DBE1319126}" presName="compositeNode" presStyleCnt="0">
        <dgm:presLayoutVars>
          <dgm:bulletEnabled val="1"/>
        </dgm:presLayoutVars>
      </dgm:prSet>
      <dgm:spPr/>
    </dgm:pt>
    <dgm:pt modelId="{DD66BBA8-4BF6-4002-86EB-A12B8CBF13B5}" type="pres">
      <dgm:prSet presAssocID="{EB691D91-5EA7-4CA1-8411-A4DBE1319126}" presName="bgRect" presStyleLbl="bgAccFollowNode1" presStyleIdx="3" presStyleCnt="4" custScaleX="117239" custScaleY="208584" custLinFactNeighborX="-10052" custLinFactNeighborY="2615"/>
      <dgm:spPr/>
      <dgm:t>
        <a:bodyPr/>
        <a:lstStyle/>
        <a:p>
          <a:endParaRPr lang="en-US"/>
        </a:p>
      </dgm:t>
    </dgm:pt>
    <dgm:pt modelId="{E55A35F8-19CE-4796-896A-D1FC65268AD4}" type="pres">
      <dgm:prSet presAssocID="{0D72B5F9-E0C9-426E-876B-F80C956D2238}" presName="sibTransNodeCircle" presStyleLbl="alignNode1" presStyleIdx="6" presStyleCnt="8" custLinFactY="-86626" custLinFactNeighborX="-51344" custLinFactNeighborY="-100000">
        <dgm:presLayoutVars>
          <dgm:chMax val="0"/>
          <dgm:bulletEnabled/>
        </dgm:presLayoutVars>
      </dgm:prSet>
      <dgm:spPr/>
      <dgm:t>
        <a:bodyPr/>
        <a:lstStyle/>
        <a:p>
          <a:endParaRPr lang="en-US"/>
        </a:p>
      </dgm:t>
    </dgm:pt>
    <dgm:pt modelId="{2A1892B2-5BB6-49D5-B1A1-24C87C4281EA}" type="pres">
      <dgm:prSet presAssocID="{EB691D91-5EA7-4CA1-8411-A4DBE1319126}" presName="bottomLine" presStyleLbl="alignNode1" presStyleIdx="7" presStyleCnt="8" custLinFactY="189100000" custLinFactNeighborY="189198611">
        <dgm:presLayoutVars/>
      </dgm:prSet>
      <dgm:spPr/>
    </dgm:pt>
    <dgm:pt modelId="{E24F3B99-F911-45A8-AEFE-12210368AD62}" type="pres">
      <dgm:prSet presAssocID="{EB691D91-5EA7-4CA1-8411-A4DBE1319126}" presName="nodeText" presStyleLbl="bgAccFollowNode1" presStyleIdx="3" presStyleCnt="4">
        <dgm:presLayoutVars>
          <dgm:bulletEnabled val="1"/>
        </dgm:presLayoutVars>
      </dgm:prSet>
      <dgm:spPr/>
      <dgm:t>
        <a:bodyPr/>
        <a:lstStyle/>
        <a:p>
          <a:endParaRPr lang="en-US"/>
        </a:p>
      </dgm:t>
    </dgm:pt>
  </dgm:ptLst>
  <dgm:cxnLst>
    <dgm:cxn modelId="{C6C874BA-5C68-4AAB-9F82-CFCC0499B368}" type="presOf" srcId="{EB691D91-5EA7-4CA1-8411-A4DBE1319126}" destId="{E24F3B99-F911-45A8-AEFE-12210368AD62}" srcOrd="1" destOrd="0" presId="urn:microsoft.com/office/officeart/2016/7/layout/BasicLinearProcessNumbered"/>
    <dgm:cxn modelId="{22F118B9-DDE5-433F-BF5E-826DFFFC6922}" type="presOf" srcId="{EB691D91-5EA7-4CA1-8411-A4DBE1319126}" destId="{DD66BBA8-4BF6-4002-86EB-A12B8CBF13B5}" srcOrd="0" destOrd="0" presId="urn:microsoft.com/office/officeart/2016/7/layout/BasicLinearProcessNumbered"/>
    <dgm:cxn modelId="{496F5A5B-7279-4A66-9693-3B1853AA1939}" type="presOf" srcId="{2CEC7406-F4FD-42DB-9C45-9F5DF070208B}" destId="{55BF65F3-DE28-4097-B962-E22135C648BE}" srcOrd="0" destOrd="0" presId="urn:microsoft.com/office/officeart/2016/7/layout/BasicLinearProcessNumbered"/>
    <dgm:cxn modelId="{D2FF9075-774A-4668-8F89-4ABB2B142626}" srcId="{F1B23044-2483-4A0D-9CD2-FADCB3CCFC49}" destId="{79586B82-9402-45C8-88FB-276DC78EFFCC}" srcOrd="1" destOrd="0" parTransId="{0A042F01-3399-46CB-AD9F-58BB1830C88D}" sibTransId="{40A3D43C-3CE3-4097-B94D-990B622F494B}"/>
    <dgm:cxn modelId="{41074970-6293-4F6E-A7AD-33988B2B479C}" srcId="{F1B23044-2483-4A0D-9CD2-FADCB3CCFC49}" destId="{2CEC7406-F4FD-42DB-9C45-9F5DF070208B}" srcOrd="0" destOrd="0" parTransId="{0FC51BEF-EFC1-4D27-8AE4-50820EA72C6E}" sibTransId="{6AD6C830-964F-4472-955A-9DBE749CD282}"/>
    <dgm:cxn modelId="{FF01570E-C726-436B-AF0D-F8AE4CD5776E}" type="presOf" srcId="{0D72B5F9-E0C9-426E-876B-F80C956D2238}" destId="{E55A35F8-19CE-4796-896A-D1FC65268AD4}" srcOrd="0" destOrd="0" presId="urn:microsoft.com/office/officeart/2016/7/layout/BasicLinearProcessNumbered"/>
    <dgm:cxn modelId="{75085EAC-F8C9-4930-9876-236ED57B5EDF}" type="presOf" srcId="{1FDD4AC4-D347-44EA-9653-2B7B19E16374}" destId="{99402006-9852-4D6A-98CD-2535609E32D7}" srcOrd="1" destOrd="0" presId="urn:microsoft.com/office/officeart/2016/7/layout/BasicLinearProcessNumbered"/>
    <dgm:cxn modelId="{BD5449E4-C0FA-4EC2-8203-D8D34E8A1B7E}" type="presOf" srcId="{79586B82-9402-45C8-88FB-276DC78EFFCC}" destId="{54EBAE1F-77D7-4C89-AFEC-8E461DBCCD52}" srcOrd="1" destOrd="0" presId="urn:microsoft.com/office/officeart/2016/7/layout/BasicLinearProcessNumbered"/>
    <dgm:cxn modelId="{4FAC8783-B320-4902-92C2-88B3C150DAA2}" type="presOf" srcId="{79586B82-9402-45C8-88FB-276DC78EFFCC}" destId="{F0380A02-9083-4444-B81A-7146E2928084}" srcOrd="0" destOrd="0" presId="urn:microsoft.com/office/officeart/2016/7/layout/BasicLinearProcessNumbered"/>
    <dgm:cxn modelId="{33F48E66-6E08-4140-B929-831472BEB894}" srcId="{F1B23044-2483-4A0D-9CD2-FADCB3CCFC49}" destId="{EB691D91-5EA7-4CA1-8411-A4DBE1319126}" srcOrd="3" destOrd="0" parTransId="{CEA8B7C4-F1C8-40E1-A8F2-BB699173C622}" sibTransId="{0D72B5F9-E0C9-426E-876B-F80C956D2238}"/>
    <dgm:cxn modelId="{FB6C8A59-9EC6-43F8-8215-C2149F893753}" type="presOf" srcId="{6AD6C830-964F-4472-955A-9DBE749CD282}" destId="{963DB78B-9C11-4AB2-A47B-920B4EA5D0BF}" srcOrd="0" destOrd="0" presId="urn:microsoft.com/office/officeart/2016/7/layout/BasicLinearProcessNumbered"/>
    <dgm:cxn modelId="{6CDABE43-F6A7-4F47-B72B-E55B8F755FDF}" type="presOf" srcId="{40A3D43C-3CE3-4097-B94D-990B622F494B}" destId="{37F0065B-67EC-46DB-B9E0-A485168B89FC}" srcOrd="0" destOrd="0" presId="urn:microsoft.com/office/officeart/2016/7/layout/BasicLinearProcessNumbered"/>
    <dgm:cxn modelId="{4CC01E56-CE1E-4BC8-B1B4-D01703DED3EC}" srcId="{F1B23044-2483-4A0D-9CD2-FADCB3CCFC49}" destId="{1FDD4AC4-D347-44EA-9653-2B7B19E16374}" srcOrd="2" destOrd="0" parTransId="{B6D3DBDC-0200-4405-934B-5AA458E0E1B4}" sibTransId="{40FCF60A-4C7F-413D-8506-FEB1258C2DAE}"/>
    <dgm:cxn modelId="{CC747AA0-D981-4A9A-BB82-18A7CD0A64BD}" type="presOf" srcId="{1FDD4AC4-D347-44EA-9653-2B7B19E16374}" destId="{6FD6A5CD-87FC-40DC-A928-29BDF4B73F02}" srcOrd="0" destOrd="0" presId="urn:microsoft.com/office/officeart/2016/7/layout/BasicLinearProcessNumbered"/>
    <dgm:cxn modelId="{A02F5E9A-5041-4D55-A828-C2A2B38681C3}" type="presOf" srcId="{F1B23044-2483-4A0D-9CD2-FADCB3CCFC49}" destId="{7397F815-77D0-4D20-B545-46DB2334432E}" srcOrd="0" destOrd="0" presId="urn:microsoft.com/office/officeart/2016/7/layout/BasicLinearProcessNumbered"/>
    <dgm:cxn modelId="{0CA64366-D6EA-4814-8B68-C939C6581CD0}" type="presOf" srcId="{40FCF60A-4C7F-413D-8506-FEB1258C2DAE}" destId="{6053FADB-9D5C-47E0-A847-06AB03A15413}" srcOrd="0" destOrd="0" presId="urn:microsoft.com/office/officeart/2016/7/layout/BasicLinearProcessNumbered"/>
    <dgm:cxn modelId="{4E41E153-574E-4FDF-9513-64033C978C9F}" type="presOf" srcId="{2CEC7406-F4FD-42DB-9C45-9F5DF070208B}" destId="{69B4C868-9BC9-4360-9231-BB4844B028AE}" srcOrd="1" destOrd="0" presId="urn:microsoft.com/office/officeart/2016/7/layout/BasicLinearProcessNumbered"/>
    <dgm:cxn modelId="{2DE71817-84D3-4D5A-B3A8-D332879FFAEE}" type="presParOf" srcId="{7397F815-77D0-4D20-B545-46DB2334432E}" destId="{E371A1A0-EB65-44B2-8E5D-928AA9391176}" srcOrd="0" destOrd="0" presId="urn:microsoft.com/office/officeart/2016/7/layout/BasicLinearProcessNumbered"/>
    <dgm:cxn modelId="{95BD0F41-A593-451B-9064-26903A5C89EA}" type="presParOf" srcId="{E371A1A0-EB65-44B2-8E5D-928AA9391176}" destId="{55BF65F3-DE28-4097-B962-E22135C648BE}" srcOrd="0" destOrd="0" presId="urn:microsoft.com/office/officeart/2016/7/layout/BasicLinearProcessNumbered"/>
    <dgm:cxn modelId="{9EB016B6-DF6A-40BE-B479-F18F1E9AD767}" type="presParOf" srcId="{E371A1A0-EB65-44B2-8E5D-928AA9391176}" destId="{963DB78B-9C11-4AB2-A47B-920B4EA5D0BF}" srcOrd="1" destOrd="0" presId="urn:microsoft.com/office/officeart/2016/7/layout/BasicLinearProcessNumbered"/>
    <dgm:cxn modelId="{F4883DD7-D493-435F-BF1A-1A021DFB930C}" type="presParOf" srcId="{E371A1A0-EB65-44B2-8E5D-928AA9391176}" destId="{3111982A-6FDA-4549-87E6-3DDC73CD05FB}" srcOrd="2" destOrd="0" presId="urn:microsoft.com/office/officeart/2016/7/layout/BasicLinearProcessNumbered"/>
    <dgm:cxn modelId="{718B8B0A-51C5-4B3F-8305-1F8D3C760B7E}" type="presParOf" srcId="{E371A1A0-EB65-44B2-8E5D-928AA9391176}" destId="{69B4C868-9BC9-4360-9231-BB4844B028AE}" srcOrd="3" destOrd="0" presId="urn:microsoft.com/office/officeart/2016/7/layout/BasicLinearProcessNumbered"/>
    <dgm:cxn modelId="{0D7AB0A6-1605-4832-8841-9ED1C2D8BBD3}" type="presParOf" srcId="{7397F815-77D0-4D20-B545-46DB2334432E}" destId="{35AFFB47-D65C-4C89-AA39-36E68412298C}" srcOrd="1" destOrd="0" presId="urn:microsoft.com/office/officeart/2016/7/layout/BasicLinearProcessNumbered"/>
    <dgm:cxn modelId="{00F9DEEC-E2F0-4B5D-8FC4-AC8394270F48}" type="presParOf" srcId="{7397F815-77D0-4D20-B545-46DB2334432E}" destId="{80384EFA-B0E6-431C-8487-1F6E6ED1ACB4}" srcOrd="2" destOrd="0" presId="urn:microsoft.com/office/officeart/2016/7/layout/BasicLinearProcessNumbered"/>
    <dgm:cxn modelId="{0C78EB6B-0614-4B96-AA18-0CD242C6810A}" type="presParOf" srcId="{80384EFA-B0E6-431C-8487-1F6E6ED1ACB4}" destId="{F0380A02-9083-4444-B81A-7146E2928084}" srcOrd="0" destOrd="0" presId="urn:microsoft.com/office/officeart/2016/7/layout/BasicLinearProcessNumbered"/>
    <dgm:cxn modelId="{BF4C11DF-DA62-4E19-A96D-E37257EC0F2F}" type="presParOf" srcId="{80384EFA-B0E6-431C-8487-1F6E6ED1ACB4}" destId="{37F0065B-67EC-46DB-B9E0-A485168B89FC}" srcOrd="1" destOrd="0" presId="urn:microsoft.com/office/officeart/2016/7/layout/BasicLinearProcessNumbered"/>
    <dgm:cxn modelId="{E2C3FB86-BEE9-485C-878B-D56AF7287EDD}" type="presParOf" srcId="{80384EFA-B0E6-431C-8487-1F6E6ED1ACB4}" destId="{EB284F77-F104-401B-B09C-25DB98807F97}" srcOrd="2" destOrd="0" presId="urn:microsoft.com/office/officeart/2016/7/layout/BasicLinearProcessNumbered"/>
    <dgm:cxn modelId="{FB093D3B-13A3-4776-B916-FA6D15141F19}" type="presParOf" srcId="{80384EFA-B0E6-431C-8487-1F6E6ED1ACB4}" destId="{54EBAE1F-77D7-4C89-AFEC-8E461DBCCD52}" srcOrd="3" destOrd="0" presId="urn:microsoft.com/office/officeart/2016/7/layout/BasicLinearProcessNumbered"/>
    <dgm:cxn modelId="{6E286F94-E526-41BF-85EA-78AF159400FA}" type="presParOf" srcId="{7397F815-77D0-4D20-B545-46DB2334432E}" destId="{C516BE64-9973-4E44-B650-CF6E936B55D0}" srcOrd="3" destOrd="0" presId="urn:microsoft.com/office/officeart/2016/7/layout/BasicLinearProcessNumbered"/>
    <dgm:cxn modelId="{14C7E112-78B9-4DB9-B301-56E4D6EC3233}" type="presParOf" srcId="{7397F815-77D0-4D20-B545-46DB2334432E}" destId="{2A20853C-5716-4DC1-BA38-53B87FA9F9D2}" srcOrd="4" destOrd="0" presId="urn:microsoft.com/office/officeart/2016/7/layout/BasicLinearProcessNumbered"/>
    <dgm:cxn modelId="{CA8BCEA9-E77B-4019-B4CE-B68B0DFB0CF8}" type="presParOf" srcId="{2A20853C-5716-4DC1-BA38-53B87FA9F9D2}" destId="{6FD6A5CD-87FC-40DC-A928-29BDF4B73F02}" srcOrd="0" destOrd="0" presId="urn:microsoft.com/office/officeart/2016/7/layout/BasicLinearProcessNumbered"/>
    <dgm:cxn modelId="{30B092CF-F818-46A9-A5F7-5E06E95EDC58}" type="presParOf" srcId="{2A20853C-5716-4DC1-BA38-53B87FA9F9D2}" destId="{6053FADB-9D5C-47E0-A847-06AB03A15413}" srcOrd="1" destOrd="0" presId="urn:microsoft.com/office/officeart/2016/7/layout/BasicLinearProcessNumbered"/>
    <dgm:cxn modelId="{A7385B43-380C-4BBC-B314-F2780DB4DAFB}" type="presParOf" srcId="{2A20853C-5716-4DC1-BA38-53B87FA9F9D2}" destId="{26A62E80-37F6-4BE1-BD1B-253759E8147F}" srcOrd="2" destOrd="0" presId="urn:microsoft.com/office/officeart/2016/7/layout/BasicLinearProcessNumbered"/>
    <dgm:cxn modelId="{35AF5144-A927-44B8-B840-3C6D8D402457}" type="presParOf" srcId="{2A20853C-5716-4DC1-BA38-53B87FA9F9D2}" destId="{99402006-9852-4D6A-98CD-2535609E32D7}" srcOrd="3" destOrd="0" presId="urn:microsoft.com/office/officeart/2016/7/layout/BasicLinearProcessNumbered"/>
    <dgm:cxn modelId="{D0BC054A-8AB2-490A-BF94-B9D421C4DE39}" type="presParOf" srcId="{7397F815-77D0-4D20-B545-46DB2334432E}" destId="{72EC13C6-F601-4CD5-9DF3-64D56DF23D03}" srcOrd="5" destOrd="0" presId="urn:microsoft.com/office/officeart/2016/7/layout/BasicLinearProcessNumbered"/>
    <dgm:cxn modelId="{6E11FCD9-A288-4366-8519-15A73511CED2}" type="presParOf" srcId="{7397F815-77D0-4D20-B545-46DB2334432E}" destId="{E9349DBC-6745-446F-B898-8F8D946CE83F}" srcOrd="6" destOrd="0" presId="urn:microsoft.com/office/officeart/2016/7/layout/BasicLinearProcessNumbered"/>
    <dgm:cxn modelId="{7EC8310F-3890-4C9F-B393-8D793EC50A82}" type="presParOf" srcId="{E9349DBC-6745-446F-B898-8F8D946CE83F}" destId="{DD66BBA8-4BF6-4002-86EB-A12B8CBF13B5}" srcOrd="0" destOrd="0" presId="urn:microsoft.com/office/officeart/2016/7/layout/BasicLinearProcessNumbered"/>
    <dgm:cxn modelId="{CDE23B0F-1902-4999-868A-6DB3058DBB47}" type="presParOf" srcId="{E9349DBC-6745-446F-B898-8F8D946CE83F}" destId="{E55A35F8-19CE-4796-896A-D1FC65268AD4}" srcOrd="1" destOrd="0" presId="urn:microsoft.com/office/officeart/2016/7/layout/BasicLinearProcessNumbered"/>
    <dgm:cxn modelId="{67672490-A58B-4822-8408-9DE961505279}" type="presParOf" srcId="{E9349DBC-6745-446F-B898-8F8D946CE83F}" destId="{2A1892B2-5BB6-49D5-B1A1-24C87C4281EA}" srcOrd="2" destOrd="0" presId="urn:microsoft.com/office/officeart/2016/7/layout/BasicLinearProcessNumbered"/>
    <dgm:cxn modelId="{42D05DC2-C819-42BE-82F2-3F4ACEF54790}" type="presParOf" srcId="{E9349DBC-6745-446F-B898-8F8D946CE83F}" destId="{E24F3B99-F911-45A8-AEFE-12210368AD62}"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517A00-4F35-4BE6-BAC4-46404E45EA9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6E1FB04-42AB-47C1-8460-C2D7FA32B973}">
      <dgm:prSet/>
      <dgm:spPr>
        <a:solidFill>
          <a:schemeClr val="accent3">
            <a:lumMod val="50000"/>
          </a:schemeClr>
        </a:solidFill>
      </dgm:spPr>
      <dgm:t>
        <a:bodyPr/>
        <a:lstStyle/>
        <a:p>
          <a:r>
            <a:rPr lang="en-GB" dirty="0"/>
            <a:t>How we use data </a:t>
          </a:r>
          <a:br>
            <a:rPr lang="en-GB" dirty="0"/>
          </a:br>
          <a:r>
            <a:rPr lang="en-GB" dirty="0">
              <a:hlinkClick xmlns:r="http://schemas.openxmlformats.org/officeDocument/2006/relationships" r:id="rId1"/>
            </a:rPr>
            <a:t>https://www.nhsinform.scot/care-support-and-rights/health-rights/confidentiality-and-data-protection/how-the-nhs-handles-your-personal-health-information</a:t>
          </a:r>
          <a:endParaRPr lang="en-US" dirty="0"/>
        </a:p>
      </dgm:t>
    </dgm:pt>
    <dgm:pt modelId="{000431AA-A7EB-41F8-8D0B-53398A9CDE12}" type="parTrans" cxnId="{F3CB1747-8F85-4C12-8E67-6AC59C32CFAA}">
      <dgm:prSet/>
      <dgm:spPr/>
      <dgm:t>
        <a:bodyPr/>
        <a:lstStyle/>
        <a:p>
          <a:endParaRPr lang="en-US"/>
        </a:p>
      </dgm:t>
    </dgm:pt>
    <dgm:pt modelId="{7B2184FC-211D-455D-9DF0-DE897846368C}" type="sibTrans" cxnId="{F3CB1747-8F85-4C12-8E67-6AC59C32CFAA}">
      <dgm:prSet/>
      <dgm:spPr/>
      <dgm:t>
        <a:bodyPr/>
        <a:lstStyle/>
        <a:p>
          <a:endParaRPr lang="en-US"/>
        </a:p>
      </dgm:t>
    </dgm:pt>
    <dgm:pt modelId="{D39F1078-7CEA-4773-83DC-B2192F36C406}">
      <dgm:prSet/>
      <dgm:spPr>
        <a:solidFill>
          <a:schemeClr val="accent3">
            <a:lumMod val="50000"/>
          </a:schemeClr>
        </a:solidFill>
      </dgm:spPr>
      <dgm:t>
        <a:bodyPr/>
        <a:lstStyle/>
        <a:p>
          <a:r>
            <a:rPr lang="en-GB" dirty="0"/>
            <a:t>Understanding patient data</a:t>
          </a:r>
          <a:br>
            <a:rPr lang="en-GB" dirty="0"/>
          </a:br>
          <a:r>
            <a:rPr lang="en-GB" dirty="0">
              <a:hlinkClick xmlns:r="http://schemas.openxmlformats.org/officeDocument/2006/relationships" r:id="rId2"/>
            </a:rPr>
            <a:t>https://understandingpatientdata.org.uk/</a:t>
          </a:r>
          <a:r>
            <a:rPr lang="en-GB" dirty="0"/>
            <a:t/>
          </a:r>
          <a:br>
            <a:rPr lang="en-GB" dirty="0"/>
          </a:br>
          <a:r>
            <a:rPr lang="en-GB" dirty="0">
              <a:hlinkClick xmlns:r="http://schemas.openxmlformats.org/officeDocument/2006/relationships" r:id="rId3"/>
            </a:rPr>
            <a:t>https://www.ed.ac.uk/usher/biomedicine-self-society/research</a:t>
          </a:r>
          <a:r>
            <a:rPr lang="en-GB" dirty="0"/>
            <a:t/>
          </a:r>
          <a:br>
            <a:rPr lang="en-GB" dirty="0"/>
          </a:br>
          <a:r>
            <a:rPr lang="en-GB" dirty="0">
              <a:hlinkClick xmlns:r="http://schemas.openxmlformats.org/officeDocument/2006/relationships" r:id="rId4"/>
            </a:rPr>
            <a:t>https://www.ed.ac.uk/clinical-research-facility/patient-and-public-involvement/meet-the-team</a:t>
          </a:r>
          <a:endParaRPr lang="en-US" dirty="0"/>
        </a:p>
      </dgm:t>
    </dgm:pt>
    <dgm:pt modelId="{FEB88912-5977-48C8-AA69-1F240EA78F32}" type="parTrans" cxnId="{0DF23C84-14C7-4F28-9C28-75CD56DA733E}">
      <dgm:prSet/>
      <dgm:spPr/>
      <dgm:t>
        <a:bodyPr/>
        <a:lstStyle/>
        <a:p>
          <a:endParaRPr lang="en-US"/>
        </a:p>
      </dgm:t>
    </dgm:pt>
    <dgm:pt modelId="{F3020174-45CF-4342-9982-21729068C04A}" type="sibTrans" cxnId="{0DF23C84-14C7-4F28-9C28-75CD56DA733E}">
      <dgm:prSet/>
      <dgm:spPr/>
      <dgm:t>
        <a:bodyPr/>
        <a:lstStyle/>
        <a:p>
          <a:endParaRPr lang="en-US"/>
        </a:p>
      </dgm:t>
    </dgm:pt>
    <dgm:pt modelId="{2971484B-BC85-4614-A156-0360A8ED5F69}">
      <dgm:prSet/>
      <dgm:spPr>
        <a:solidFill>
          <a:schemeClr val="accent3">
            <a:lumMod val="50000"/>
          </a:schemeClr>
        </a:solidFill>
      </dgm:spPr>
      <dgm:t>
        <a:bodyPr/>
        <a:lstStyle/>
        <a:p>
          <a:r>
            <a:rPr lang="en-GB" dirty="0"/>
            <a:t>Right to erasure does not apply </a:t>
          </a:r>
          <a:br>
            <a:rPr lang="en-GB" dirty="0"/>
          </a:br>
          <a:r>
            <a:rPr lang="en-GB" dirty="0">
              <a:hlinkClick xmlns:r="http://schemas.openxmlformats.org/officeDocument/2006/relationships" r:id="rId5"/>
            </a:rPr>
            <a:t>https://ico.org.uk/for-organisations/guide-to-data-protection/guide-to-the-general-data-protection-regulation-gdpr/individual-rights/right-to-erasure/</a:t>
          </a:r>
          <a:endParaRPr lang="en-US" dirty="0"/>
        </a:p>
      </dgm:t>
    </dgm:pt>
    <dgm:pt modelId="{0D3A8AA6-8A83-4D4D-A9B9-AFCEA4772334}" type="parTrans" cxnId="{E8091E00-B052-4E3F-923E-4DD4865ECE41}">
      <dgm:prSet/>
      <dgm:spPr/>
      <dgm:t>
        <a:bodyPr/>
        <a:lstStyle/>
        <a:p>
          <a:endParaRPr lang="en-US"/>
        </a:p>
      </dgm:t>
    </dgm:pt>
    <dgm:pt modelId="{333BAA4C-2458-4C58-A23C-8601C00DA2CF}" type="sibTrans" cxnId="{E8091E00-B052-4E3F-923E-4DD4865ECE41}">
      <dgm:prSet/>
      <dgm:spPr/>
      <dgm:t>
        <a:bodyPr/>
        <a:lstStyle/>
        <a:p>
          <a:endParaRPr lang="en-US"/>
        </a:p>
      </dgm:t>
    </dgm:pt>
    <dgm:pt modelId="{ABEA4259-39CA-468D-8EC4-774C793D548A}">
      <dgm:prSet/>
      <dgm:spPr>
        <a:solidFill>
          <a:schemeClr val="accent3">
            <a:lumMod val="50000"/>
          </a:schemeClr>
        </a:solidFill>
      </dgm:spPr>
      <dgm:t>
        <a:bodyPr/>
        <a:lstStyle/>
        <a:p>
          <a:r>
            <a:rPr lang="en-GB" dirty="0">
              <a:solidFill>
                <a:schemeClr val="tx1"/>
              </a:solidFill>
            </a:rPr>
            <a:t>Genetics toolkit for research expected late 21/22 </a:t>
          </a:r>
          <a:br>
            <a:rPr lang="en-GB" dirty="0">
              <a:solidFill>
                <a:schemeClr val="tx1"/>
              </a:solidFill>
            </a:rPr>
          </a:br>
          <a:r>
            <a:rPr lang="en-GB" dirty="0">
              <a:solidFill>
                <a:schemeClr val="tx1"/>
              </a:solidFill>
              <a:hlinkClick xmlns:r="http://schemas.openxmlformats.org/officeDocument/2006/relationships" r:id="rId6">
                <a:extLst>
                  <a:ext uri="{A12FA001-AC4F-418D-AE19-62706E023703}">
                    <ahyp:hlinkClr xmlns:ahyp="http://schemas.microsoft.com/office/drawing/2018/hyperlinkcolor" xmlns="" val="tx"/>
                  </a:ext>
                </a:extLst>
              </a:hlinkClick>
            </a:rPr>
            <a:t>https://www.ga4gh.org/how-we-work/2020-2021-roadmap/2020-2021-roadmap-part-ii/rews-2020-2021-roadmap/</a:t>
          </a:r>
          <a:endParaRPr lang="en-US" dirty="0">
            <a:solidFill>
              <a:schemeClr val="tx1"/>
            </a:solidFill>
          </a:endParaRPr>
        </a:p>
      </dgm:t>
    </dgm:pt>
    <dgm:pt modelId="{1F65BAD3-EEB1-417B-93CB-BEEF42CE9791}" type="parTrans" cxnId="{0EF87CD2-716F-4CE9-9AE9-66A189A9B800}">
      <dgm:prSet/>
      <dgm:spPr/>
      <dgm:t>
        <a:bodyPr/>
        <a:lstStyle/>
        <a:p>
          <a:endParaRPr lang="en-US"/>
        </a:p>
      </dgm:t>
    </dgm:pt>
    <dgm:pt modelId="{91782229-349B-41E9-B063-C4883F8C6B24}" type="sibTrans" cxnId="{0EF87CD2-716F-4CE9-9AE9-66A189A9B800}">
      <dgm:prSet/>
      <dgm:spPr/>
      <dgm:t>
        <a:bodyPr/>
        <a:lstStyle/>
        <a:p>
          <a:endParaRPr lang="en-US"/>
        </a:p>
      </dgm:t>
    </dgm:pt>
    <dgm:pt modelId="{D12AB2EC-2E78-4848-A08C-FE86BCBBD681}">
      <dgm:prSet/>
      <dgm:spPr>
        <a:solidFill>
          <a:schemeClr val="accent3">
            <a:lumMod val="50000"/>
          </a:schemeClr>
        </a:solidFill>
      </dgm:spPr>
      <dgm:t>
        <a:bodyPr/>
        <a:lstStyle/>
        <a:p>
          <a:r>
            <a:rPr lang="en-GB" dirty="0"/>
            <a:t>Transfer of genomic data </a:t>
          </a:r>
          <a:br>
            <a:rPr lang="en-GB" dirty="0"/>
          </a:br>
          <a:r>
            <a:rPr lang="en-GB" u="sng" dirty="0">
              <a:hlinkClick xmlns:r="http://schemas.openxmlformats.org/officeDocument/2006/relationships" r:id="rId7"/>
            </a:rPr>
            <a:t>https://doi.org/10.1007/s00439-018-1917-9</a:t>
          </a:r>
          <a:endParaRPr lang="en-US" dirty="0"/>
        </a:p>
      </dgm:t>
    </dgm:pt>
    <dgm:pt modelId="{34673F58-E207-4D18-969F-6528FF168097}" type="parTrans" cxnId="{C165E9E0-0AD6-4B18-89F7-3250BFB567A4}">
      <dgm:prSet/>
      <dgm:spPr/>
      <dgm:t>
        <a:bodyPr/>
        <a:lstStyle/>
        <a:p>
          <a:endParaRPr lang="en-US"/>
        </a:p>
      </dgm:t>
    </dgm:pt>
    <dgm:pt modelId="{B2CDDBFA-577C-4F46-9A97-E02FA4824DBC}" type="sibTrans" cxnId="{C165E9E0-0AD6-4B18-89F7-3250BFB567A4}">
      <dgm:prSet/>
      <dgm:spPr/>
      <dgm:t>
        <a:bodyPr/>
        <a:lstStyle/>
        <a:p>
          <a:endParaRPr lang="en-US"/>
        </a:p>
      </dgm:t>
    </dgm:pt>
    <dgm:pt modelId="{448523E6-07C0-4E34-A952-36D43ED212D6}">
      <dgm:prSet/>
      <dgm:spPr>
        <a:solidFill>
          <a:schemeClr val="accent3">
            <a:lumMod val="50000"/>
          </a:schemeClr>
        </a:solidFill>
      </dgm:spPr>
      <dgm:t>
        <a:bodyPr/>
        <a:lstStyle/>
        <a:p>
          <a:endParaRPr lang="en-US" dirty="0">
            <a:solidFill>
              <a:schemeClr val="bg1"/>
            </a:solidFill>
          </a:endParaRPr>
        </a:p>
      </dgm:t>
    </dgm:pt>
    <dgm:pt modelId="{6C66DEF0-85F4-46ED-909F-CE9C5916CD59}" type="parTrans" cxnId="{2132F5EB-539D-4345-922E-2493FF3B9E7F}">
      <dgm:prSet/>
      <dgm:spPr/>
      <dgm:t>
        <a:bodyPr/>
        <a:lstStyle/>
        <a:p>
          <a:endParaRPr lang="en-US"/>
        </a:p>
      </dgm:t>
    </dgm:pt>
    <dgm:pt modelId="{CFDC8F21-8834-4CC6-A2F1-71B2D4443049}" type="sibTrans" cxnId="{2132F5EB-539D-4345-922E-2493FF3B9E7F}">
      <dgm:prSet/>
      <dgm:spPr/>
      <dgm:t>
        <a:bodyPr/>
        <a:lstStyle/>
        <a:p>
          <a:endParaRPr lang="en-US"/>
        </a:p>
      </dgm:t>
    </dgm:pt>
    <dgm:pt modelId="{E8CC5CF4-0393-4875-9521-60EC80846335}">
      <dgm:prSet/>
      <dgm:spPr>
        <a:solidFill>
          <a:schemeClr val="accent3">
            <a:lumMod val="50000"/>
          </a:schemeClr>
        </a:solidFill>
      </dgm:spPr>
      <dgm:t>
        <a:bodyPr/>
        <a:lstStyle/>
        <a:p>
          <a:r>
            <a:rPr lang="en-GB" u="sng" dirty="0">
              <a:solidFill>
                <a:schemeClr val="bg1"/>
              </a:solidFill>
            </a:rPr>
            <a:t>Historical data and remains</a:t>
          </a:r>
          <a:endParaRPr lang="en-GB" u="sng" dirty="0"/>
        </a:p>
        <a:p>
          <a:r>
            <a:rPr lang="en-GB" u="sng" dirty="0"/>
            <a:t>McLennan W. The Eleven plagues of Edinburgh. </a:t>
          </a:r>
          <a:r>
            <a:rPr lang="en-GB" dirty="0"/>
            <a:t>Proc R Coll Physicians Edinb 2001; 31:256-261</a:t>
          </a:r>
          <a:r>
            <a:rPr lang="en-GB" u="sng" dirty="0"/>
            <a:t>https://www.rcpe.ac.uk/journal/issue/vol31_no3/T_Eleven_Plagues.pdf</a:t>
          </a:r>
        </a:p>
        <a:p>
          <a:r>
            <a:rPr lang="en-GB" u="sng" dirty="0">
              <a:solidFill>
                <a:schemeClr val="bg1"/>
              </a:solidFill>
            </a:rPr>
            <a:t>archives –</a:t>
          </a:r>
          <a:r>
            <a:rPr lang="en-GB" u="sng" dirty="0">
              <a:solidFill>
                <a:schemeClr val="bg1"/>
              </a:solidFill>
              <a:hlinkClick xmlns:r="http://schemas.openxmlformats.org/officeDocument/2006/relationships" r:id="rId8">
                <a:extLst>
                  <a:ext uri="{A12FA001-AC4F-418D-AE19-62706E023703}">
                    <ahyp:hlinkClr xmlns:ahyp="http://schemas.microsoft.com/office/drawing/2018/hyperlinkcolor" xmlns="" val="tx"/>
                  </a:ext>
                </a:extLst>
              </a:hlinkClick>
            </a:rPr>
            <a:t>https://www.nationalarchives.gov.uk/documents/records-collection-policy-2012</a:t>
          </a:r>
          <a:r>
            <a:rPr lang="en-GB" u="sng" dirty="0">
              <a:solidFill>
                <a:schemeClr val="accent3">
                  <a:lumMod val="50000"/>
                </a:schemeClr>
              </a:solidFill>
              <a:hlinkClick xmlns:r="http://schemas.openxmlformats.org/officeDocument/2006/relationships" r:id="rId8">
                <a:extLst>
                  <a:ext uri="{A12FA001-AC4F-418D-AE19-62706E023703}">
                    <ahyp:hlinkClr xmlns:ahyp="http://schemas.microsoft.com/office/drawing/2018/hyperlinkcolor" xmlns="" val="tx"/>
                  </a:ext>
                </a:extLst>
              </a:hlinkClick>
            </a:rPr>
            <a:t>.</a:t>
          </a:r>
          <a:endParaRPr lang="en-US" dirty="0"/>
        </a:p>
      </dgm:t>
    </dgm:pt>
    <dgm:pt modelId="{54AE500C-C1BA-42D4-A551-CE02DB26E4F8}" type="parTrans" cxnId="{15475EC2-0F58-4647-95EB-AC2CCE9F658C}">
      <dgm:prSet/>
      <dgm:spPr/>
      <dgm:t>
        <a:bodyPr/>
        <a:lstStyle/>
        <a:p>
          <a:endParaRPr lang="en-US"/>
        </a:p>
      </dgm:t>
    </dgm:pt>
    <dgm:pt modelId="{F949F8DE-1B1E-4A9C-A1DF-73961B680470}" type="sibTrans" cxnId="{15475EC2-0F58-4647-95EB-AC2CCE9F658C}">
      <dgm:prSet/>
      <dgm:spPr/>
      <dgm:t>
        <a:bodyPr/>
        <a:lstStyle/>
        <a:p>
          <a:endParaRPr lang="en-US"/>
        </a:p>
      </dgm:t>
    </dgm:pt>
    <dgm:pt modelId="{945B4CBF-A58C-4397-8233-DBE8EC61C814}">
      <dgm:prSet/>
      <dgm:spPr>
        <a:solidFill>
          <a:schemeClr val="accent3">
            <a:lumMod val="50000"/>
          </a:schemeClr>
        </a:solidFill>
      </dgm:spPr>
      <dgm:t>
        <a:bodyPr/>
        <a:lstStyle/>
        <a:p>
          <a:r>
            <a:rPr lang="en-GB" u="sng" dirty="0">
              <a:hlinkClick xmlns:r="http://schemas.openxmlformats.org/officeDocument/2006/relationships" r:id="rId9"/>
            </a:rPr>
            <a:t>https://www.forskningsetikk.no/en/about-us/our-committees-and-commission/skjelettutvalget/about-the-national-committee-for-research-ethics-on-human-remains/</a:t>
          </a:r>
          <a:r>
            <a:rPr lang="en-GB" u="sng" dirty="0"/>
            <a:t/>
          </a:r>
          <a:br>
            <a:rPr lang="en-GB" u="sng" dirty="0"/>
          </a:br>
          <a:r>
            <a:rPr lang="en-GB" u="sng" dirty="0">
              <a:hlinkClick xmlns:r="http://schemas.openxmlformats.org/officeDocument/2006/relationships" r:id="rId10"/>
            </a:rPr>
            <a:t>https://www.forskningsetikk.no/en/resources/the-research-ethics-library/research-on-human-biological-material/human-remains/</a:t>
          </a:r>
          <a:r>
            <a:rPr lang="en-GB" u="sng" dirty="0"/>
            <a:t/>
          </a:r>
          <a:br>
            <a:rPr lang="en-GB" u="sng" dirty="0"/>
          </a:br>
          <a:r>
            <a:rPr lang="en-GB" u="sng" dirty="0">
              <a:hlinkClick xmlns:r="http://schemas.openxmlformats.org/officeDocument/2006/relationships" r:id="rId11"/>
            </a:rPr>
            <a:t>https://www.ed.ac.uk/files/atoms/files/archaeology_ethics_statement_5_may_16.pdf</a:t>
          </a:r>
          <a:endParaRPr lang="en-US" dirty="0"/>
        </a:p>
      </dgm:t>
    </dgm:pt>
    <dgm:pt modelId="{A0EBC62A-4AC8-49C9-BFAA-7F291E3C5625}" type="parTrans" cxnId="{F84A55B5-279D-4374-A1EE-5B3D49BF31AC}">
      <dgm:prSet/>
      <dgm:spPr/>
      <dgm:t>
        <a:bodyPr/>
        <a:lstStyle/>
        <a:p>
          <a:endParaRPr lang="en-US"/>
        </a:p>
      </dgm:t>
    </dgm:pt>
    <dgm:pt modelId="{7A5DB805-11A3-46AD-88AB-7070FDE10757}" type="sibTrans" cxnId="{F84A55B5-279D-4374-A1EE-5B3D49BF31AC}">
      <dgm:prSet/>
      <dgm:spPr/>
      <dgm:t>
        <a:bodyPr/>
        <a:lstStyle/>
        <a:p>
          <a:endParaRPr lang="en-US"/>
        </a:p>
      </dgm:t>
    </dgm:pt>
    <dgm:pt modelId="{489FE9C4-C86A-491D-AC9E-FEDCAD51AF3B}" type="pres">
      <dgm:prSet presAssocID="{92517A00-4F35-4BE6-BAC4-46404E45EA9B}" presName="linear" presStyleCnt="0">
        <dgm:presLayoutVars>
          <dgm:animLvl val="lvl"/>
          <dgm:resizeHandles val="exact"/>
        </dgm:presLayoutVars>
      </dgm:prSet>
      <dgm:spPr/>
      <dgm:t>
        <a:bodyPr/>
        <a:lstStyle/>
        <a:p>
          <a:endParaRPr lang="en-US"/>
        </a:p>
      </dgm:t>
    </dgm:pt>
    <dgm:pt modelId="{C491B2E3-0E2F-47AB-9650-C9A8F1F1160A}" type="pres">
      <dgm:prSet presAssocID="{B6E1FB04-42AB-47C1-8460-C2D7FA32B973}" presName="parentText" presStyleLbl="node1" presStyleIdx="0" presStyleCnt="8" custScaleY="90910" custLinFactNeighborY="-92569">
        <dgm:presLayoutVars>
          <dgm:chMax val="0"/>
          <dgm:bulletEnabled val="1"/>
        </dgm:presLayoutVars>
      </dgm:prSet>
      <dgm:spPr/>
      <dgm:t>
        <a:bodyPr/>
        <a:lstStyle/>
        <a:p>
          <a:endParaRPr lang="en-US"/>
        </a:p>
      </dgm:t>
    </dgm:pt>
    <dgm:pt modelId="{7531E7DA-6863-4A4C-9A7B-B98F455B6D3D}" type="pres">
      <dgm:prSet presAssocID="{7B2184FC-211D-455D-9DF0-DE897846368C}" presName="spacer" presStyleCnt="0"/>
      <dgm:spPr/>
    </dgm:pt>
    <dgm:pt modelId="{A40B561C-FF80-4134-92B1-DF7CB211D565}" type="pres">
      <dgm:prSet presAssocID="{D39F1078-7CEA-4773-83DC-B2192F36C406}" presName="parentText" presStyleLbl="node1" presStyleIdx="1" presStyleCnt="8">
        <dgm:presLayoutVars>
          <dgm:chMax val="0"/>
          <dgm:bulletEnabled val="1"/>
        </dgm:presLayoutVars>
      </dgm:prSet>
      <dgm:spPr/>
      <dgm:t>
        <a:bodyPr/>
        <a:lstStyle/>
        <a:p>
          <a:endParaRPr lang="en-US"/>
        </a:p>
      </dgm:t>
    </dgm:pt>
    <dgm:pt modelId="{85662FD2-64B4-4A1D-9058-31641BE4FB1B}" type="pres">
      <dgm:prSet presAssocID="{F3020174-45CF-4342-9982-21729068C04A}" presName="spacer" presStyleCnt="0"/>
      <dgm:spPr/>
    </dgm:pt>
    <dgm:pt modelId="{DCD8C9A2-1FB4-4F65-AA25-27647838E104}" type="pres">
      <dgm:prSet presAssocID="{2971484B-BC85-4614-A156-0360A8ED5F69}" presName="parentText" presStyleLbl="node1" presStyleIdx="2" presStyleCnt="8">
        <dgm:presLayoutVars>
          <dgm:chMax val="0"/>
          <dgm:bulletEnabled val="1"/>
        </dgm:presLayoutVars>
      </dgm:prSet>
      <dgm:spPr/>
      <dgm:t>
        <a:bodyPr/>
        <a:lstStyle/>
        <a:p>
          <a:endParaRPr lang="en-US"/>
        </a:p>
      </dgm:t>
    </dgm:pt>
    <dgm:pt modelId="{48B7347E-35DF-4CCA-9567-9E0ED1CEEB19}" type="pres">
      <dgm:prSet presAssocID="{333BAA4C-2458-4C58-A23C-8601C00DA2CF}" presName="spacer" presStyleCnt="0"/>
      <dgm:spPr/>
    </dgm:pt>
    <dgm:pt modelId="{E719B18B-9712-42D7-A713-C6307E6331F4}" type="pres">
      <dgm:prSet presAssocID="{ABEA4259-39CA-468D-8EC4-774C793D548A}" presName="parentText" presStyleLbl="node1" presStyleIdx="3" presStyleCnt="8">
        <dgm:presLayoutVars>
          <dgm:chMax val="0"/>
          <dgm:bulletEnabled val="1"/>
        </dgm:presLayoutVars>
      </dgm:prSet>
      <dgm:spPr/>
      <dgm:t>
        <a:bodyPr/>
        <a:lstStyle/>
        <a:p>
          <a:endParaRPr lang="en-US"/>
        </a:p>
      </dgm:t>
    </dgm:pt>
    <dgm:pt modelId="{7A7333CB-39D3-4C12-9BE2-9D3F2139FADD}" type="pres">
      <dgm:prSet presAssocID="{91782229-349B-41E9-B063-C4883F8C6B24}" presName="spacer" presStyleCnt="0"/>
      <dgm:spPr/>
    </dgm:pt>
    <dgm:pt modelId="{87681C70-DA1C-4967-B03F-E0DF36C6729F}" type="pres">
      <dgm:prSet presAssocID="{D12AB2EC-2E78-4848-A08C-FE86BCBBD681}" presName="parentText" presStyleLbl="node1" presStyleIdx="4" presStyleCnt="8">
        <dgm:presLayoutVars>
          <dgm:chMax val="0"/>
          <dgm:bulletEnabled val="1"/>
        </dgm:presLayoutVars>
      </dgm:prSet>
      <dgm:spPr/>
      <dgm:t>
        <a:bodyPr/>
        <a:lstStyle/>
        <a:p>
          <a:endParaRPr lang="en-US"/>
        </a:p>
      </dgm:t>
    </dgm:pt>
    <dgm:pt modelId="{F7A0EE90-A176-402B-AAEA-ACE483321914}" type="pres">
      <dgm:prSet presAssocID="{B2CDDBFA-577C-4F46-9A97-E02FA4824DBC}" presName="spacer" presStyleCnt="0"/>
      <dgm:spPr/>
    </dgm:pt>
    <dgm:pt modelId="{C4CE20DD-E54E-425F-8A3C-BA45AE23E7B0}" type="pres">
      <dgm:prSet presAssocID="{448523E6-07C0-4E34-A952-36D43ED212D6}" presName="parentText" presStyleLbl="node1" presStyleIdx="5" presStyleCnt="8" custLinFactY="435394" custLinFactNeighborX="-21600" custLinFactNeighborY="500000">
        <dgm:presLayoutVars>
          <dgm:chMax val="0"/>
          <dgm:bulletEnabled val="1"/>
        </dgm:presLayoutVars>
      </dgm:prSet>
      <dgm:spPr/>
      <dgm:t>
        <a:bodyPr/>
        <a:lstStyle/>
        <a:p>
          <a:endParaRPr lang="en-US"/>
        </a:p>
      </dgm:t>
    </dgm:pt>
    <dgm:pt modelId="{64CD384F-6C54-4D2A-AAF7-B2B18E36B72D}" type="pres">
      <dgm:prSet presAssocID="{CFDC8F21-8834-4CC6-A2F1-71B2D4443049}" presName="spacer" presStyleCnt="0"/>
      <dgm:spPr/>
    </dgm:pt>
    <dgm:pt modelId="{97677908-7781-4FF4-9212-5B71F84CBE04}" type="pres">
      <dgm:prSet presAssocID="{E8CC5CF4-0393-4875-9521-60EC80846335}" presName="parentText" presStyleLbl="node1" presStyleIdx="6" presStyleCnt="8" custLinFactY="-88842" custLinFactNeighborY="-100000">
        <dgm:presLayoutVars>
          <dgm:chMax val="0"/>
          <dgm:bulletEnabled val="1"/>
        </dgm:presLayoutVars>
      </dgm:prSet>
      <dgm:spPr/>
      <dgm:t>
        <a:bodyPr/>
        <a:lstStyle/>
        <a:p>
          <a:endParaRPr lang="en-US"/>
        </a:p>
      </dgm:t>
    </dgm:pt>
    <dgm:pt modelId="{AB3D6B16-AE64-485E-BA17-01E5C33B7DAB}" type="pres">
      <dgm:prSet presAssocID="{F949F8DE-1B1E-4A9C-A1DF-73961B680470}" presName="spacer" presStyleCnt="0"/>
      <dgm:spPr/>
    </dgm:pt>
    <dgm:pt modelId="{E1C42ABD-C227-42EB-9025-1C3EEF624E5B}" type="pres">
      <dgm:prSet presAssocID="{945B4CBF-A58C-4397-8233-DBE8EC61C814}" presName="parentText" presStyleLbl="node1" presStyleIdx="7" presStyleCnt="8" custLinFactY="-186178" custLinFactNeighborY="-200000">
        <dgm:presLayoutVars>
          <dgm:chMax val="0"/>
          <dgm:bulletEnabled val="1"/>
        </dgm:presLayoutVars>
      </dgm:prSet>
      <dgm:spPr/>
      <dgm:t>
        <a:bodyPr/>
        <a:lstStyle/>
        <a:p>
          <a:endParaRPr lang="en-US"/>
        </a:p>
      </dgm:t>
    </dgm:pt>
  </dgm:ptLst>
  <dgm:cxnLst>
    <dgm:cxn modelId="{F84A55B5-279D-4374-A1EE-5B3D49BF31AC}" srcId="{92517A00-4F35-4BE6-BAC4-46404E45EA9B}" destId="{945B4CBF-A58C-4397-8233-DBE8EC61C814}" srcOrd="7" destOrd="0" parTransId="{A0EBC62A-4AC8-49C9-BFAA-7F291E3C5625}" sibTransId="{7A5DB805-11A3-46AD-88AB-7070FDE10757}"/>
    <dgm:cxn modelId="{180A258D-3C40-4752-B5A4-B033778D1F2C}" type="presOf" srcId="{2971484B-BC85-4614-A156-0360A8ED5F69}" destId="{DCD8C9A2-1FB4-4F65-AA25-27647838E104}" srcOrd="0" destOrd="0" presId="urn:microsoft.com/office/officeart/2005/8/layout/vList2"/>
    <dgm:cxn modelId="{1E1B073F-88DE-4C64-A811-9BD8B72110A9}" type="presOf" srcId="{945B4CBF-A58C-4397-8233-DBE8EC61C814}" destId="{E1C42ABD-C227-42EB-9025-1C3EEF624E5B}" srcOrd="0" destOrd="0" presId="urn:microsoft.com/office/officeart/2005/8/layout/vList2"/>
    <dgm:cxn modelId="{F3CB1747-8F85-4C12-8E67-6AC59C32CFAA}" srcId="{92517A00-4F35-4BE6-BAC4-46404E45EA9B}" destId="{B6E1FB04-42AB-47C1-8460-C2D7FA32B973}" srcOrd="0" destOrd="0" parTransId="{000431AA-A7EB-41F8-8D0B-53398A9CDE12}" sibTransId="{7B2184FC-211D-455D-9DF0-DE897846368C}"/>
    <dgm:cxn modelId="{E8091E00-B052-4E3F-923E-4DD4865ECE41}" srcId="{92517A00-4F35-4BE6-BAC4-46404E45EA9B}" destId="{2971484B-BC85-4614-A156-0360A8ED5F69}" srcOrd="2" destOrd="0" parTransId="{0D3A8AA6-8A83-4D4D-A9B9-AFCEA4772334}" sibTransId="{333BAA4C-2458-4C58-A23C-8601C00DA2CF}"/>
    <dgm:cxn modelId="{0DF23C84-14C7-4F28-9C28-75CD56DA733E}" srcId="{92517A00-4F35-4BE6-BAC4-46404E45EA9B}" destId="{D39F1078-7CEA-4773-83DC-B2192F36C406}" srcOrd="1" destOrd="0" parTransId="{FEB88912-5977-48C8-AA69-1F240EA78F32}" sibTransId="{F3020174-45CF-4342-9982-21729068C04A}"/>
    <dgm:cxn modelId="{64C665E3-6F1B-4998-B649-467C68C13803}" type="presOf" srcId="{D12AB2EC-2E78-4848-A08C-FE86BCBBD681}" destId="{87681C70-DA1C-4967-B03F-E0DF36C6729F}" srcOrd="0" destOrd="0" presId="urn:microsoft.com/office/officeart/2005/8/layout/vList2"/>
    <dgm:cxn modelId="{901D06CE-2714-48A4-B581-4E203635F600}" type="presOf" srcId="{92517A00-4F35-4BE6-BAC4-46404E45EA9B}" destId="{489FE9C4-C86A-491D-AC9E-FEDCAD51AF3B}" srcOrd="0" destOrd="0" presId="urn:microsoft.com/office/officeart/2005/8/layout/vList2"/>
    <dgm:cxn modelId="{0D8AB165-3101-4C3F-A9BD-CA033100E2C2}" type="presOf" srcId="{E8CC5CF4-0393-4875-9521-60EC80846335}" destId="{97677908-7781-4FF4-9212-5B71F84CBE04}" srcOrd="0" destOrd="0" presId="urn:microsoft.com/office/officeart/2005/8/layout/vList2"/>
    <dgm:cxn modelId="{0EF87CD2-716F-4CE9-9AE9-66A189A9B800}" srcId="{92517A00-4F35-4BE6-BAC4-46404E45EA9B}" destId="{ABEA4259-39CA-468D-8EC4-774C793D548A}" srcOrd="3" destOrd="0" parTransId="{1F65BAD3-EEB1-417B-93CB-BEEF42CE9791}" sibTransId="{91782229-349B-41E9-B063-C4883F8C6B24}"/>
    <dgm:cxn modelId="{2132F5EB-539D-4345-922E-2493FF3B9E7F}" srcId="{92517A00-4F35-4BE6-BAC4-46404E45EA9B}" destId="{448523E6-07C0-4E34-A952-36D43ED212D6}" srcOrd="5" destOrd="0" parTransId="{6C66DEF0-85F4-46ED-909F-CE9C5916CD59}" sibTransId="{CFDC8F21-8834-4CC6-A2F1-71B2D4443049}"/>
    <dgm:cxn modelId="{17DF428B-3DAA-46F0-85CB-6B1D789643C2}" type="presOf" srcId="{D39F1078-7CEA-4773-83DC-B2192F36C406}" destId="{A40B561C-FF80-4134-92B1-DF7CB211D565}" srcOrd="0" destOrd="0" presId="urn:microsoft.com/office/officeart/2005/8/layout/vList2"/>
    <dgm:cxn modelId="{823D90D3-04CC-4C8E-9C08-5E2468C2E3CB}" type="presOf" srcId="{B6E1FB04-42AB-47C1-8460-C2D7FA32B973}" destId="{C491B2E3-0E2F-47AB-9650-C9A8F1F1160A}" srcOrd="0" destOrd="0" presId="urn:microsoft.com/office/officeart/2005/8/layout/vList2"/>
    <dgm:cxn modelId="{1FEAA2E4-2589-4AB4-8601-3622AC105D10}" type="presOf" srcId="{448523E6-07C0-4E34-A952-36D43ED212D6}" destId="{C4CE20DD-E54E-425F-8A3C-BA45AE23E7B0}" srcOrd="0" destOrd="0" presId="urn:microsoft.com/office/officeart/2005/8/layout/vList2"/>
    <dgm:cxn modelId="{15475EC2-0F58-4647-95EB-AC2CCE9F658C}" srcId="{92517A00-4F35-4BE6-BAC4-46404E45EA9B}" destId="{E8CC5CF4-0393-4875-9521-60EC80846335}" srcOrd="6" destOrd="0" parTransId="{54AE500C-C1BA-42D4-A551-CE02DB26E4F8}" sibTransId="{F949F8DE-1B1E-4A9C-A1DF-73961B680470}"/>
    <dgm:cxn modelId="{C165E9E0-0AD6-4B18-89F7-3250BFB567A4}" srcId="{92517A00-4F35-4BE6-BAC4-46404E45EA9B}" destId="{D12AB2EC-2E78-4848-A08C-FE86BCBBD681}" srcOrd="4" destOrd="0" parTransId="{34673F58-E207-4D18-969F-6528FF168097}" sibTransId="{B2CDDBFA-577C-4F46-9A97-E02FA4824DBC}"/>
    <dgm:cxn modelId="{67AECC8F-D800-4AEF-8485-5B90B6A22D22}" type="presOf" srcId="{ABEA4259-39CA-468D-8EC4-774C793D548A}" destId="{E719B18B-9712-42D7-A713-C6307E6331F4}" srcOrd="0" destOrd="0" presId="urn:microsoft.com/office/officeart/2005/8/layout/vList2"/>
    <dgm:cxn modelId="{88918B08-6291-4D0F-A668-D1FC0622A36B}" type="presParOf" srcId="{489FE9C4-C86A-491D-AC9E-FEDCAD51AF3B}" destId="{C491B2E3-0E2F-47AB-9650-C9A8F1F1160A}" srcOrd="0" destOrd="0" presId="urn:microsoft.com/office/officeart/2005/8/layout/vList2"/>
    <dgm:cxn modelId="{2EA88C51-8AA9-4026-8CA6-EC99CB8115DB}" type="presParOf" srcId="{489FE9C4-C86A-491D-AC9E-FEDCAD51AF3B}" destId="{7531E7DA-6863-4A4C-9A7B-B98F455B6D3D}" srcOrd="1" destOrd="0" presId="urn:microsoft.com/office/officeart/2005/8/layout/vList2"/>
    <dgm:cxn modelId="{D0CF1668-F013-41A8-833D-F091094D5DBC}" type="presParOf" srcId="{489FE9C4-C86A-491D-AC9E-FEDCAD51AF3B}" destId="{A40B561C-FF80-4134-92B1-DF7CB211D565}" srcOrd="2" destOrd="0" presId="urn:microsoft.com/office/officeart/2005/8/layout/vList2"/>
    <dgm:cxn modelId="{EF7A67CC-BCA2-4495-9033-F95D50E700DD}" type="presParOf" srcId="{489FE9C4-C86A-491D-AC9E-FEDCAD51AF3B}" destId="{85662FD2-64B4-4A1D-9058-31641BE4FB1B}" srcOrd="3" destOrd="0" presId="urn:microsoft.com/office/officeart/2005/8/layout/vList2"/>
    <dgm:cxn modelId="{56491930-B604-4C73-9595-1E0D9B6C181E}" type="presParOf" srcId="{489FE9C4-C86A-491D-AC9E-FEDCAD51AF3B}" destId="{DCD8C9A2-1FB4-4F65-AA25-27647838E104}" srcOrd="4" destOrd="0" presId="urn:microsoft.com/office/officeart/2005/8/layout/vList2"/>
    <dgm:cxn modelId="{A944B3E3-A2C3-41BD-B54A-99C73D927F98}" type="presParOf" srcId="{489FE9C4-C86A-491D-AC9E-FEDCAD51AF3B}" destId="{48B7347E-35DF-4CCA-9567-9E0ED1CEEB19}" srcOrd="5" destOrd="0" presId="urn:microsoft.com/office/officeart/2005/8/layout/vList2"/>
    <dgm:cxn modelId="{F840594A-2EC6-497C-96C4-5F7CFC932C6F}" type="presParOf" srcId="{489FE9C4-C86A-491D-AC9E-FEDCAD51AF3B}" destId="{E719B18B-9712-42D7-A713-C6307E6331F4}" srcOrd="6" destOrd="0" presId="urn:microsoft.com/office/officeart/2005/8/layout/vList2"/>
    <dgm:cxn modelId="{057C4509-90FE-400F-9BDE-92B529F71ADB}" type="presParOf" srcId="{489FE9C4-C86A-491D-AC9E-FEDCAD51AF3B}" destId="{7A7333CB-39D3-4C12-9BE2-9D3F2139FADD}" srcOrd="7" destOrd="0" presId="urn:microsoft.com/office/officeart/2005/8/layout/vList2"/>
    <dgm:cxn modelId="{1727378E-83E9-46BB-B8E9-2E17F5C65D55}" type="presParOf" srcId="{489FE9C4-C86A-491D-AC9E-FEDCAD51AF3B}" destId="{87681C70-DA1C-4967-B03F-E0DF36C6729F}" srcOrd="8" destOrd="0" presId="urn:microsoft.com/office/officeart/2005/8/layout/vList2"/>
    <dgm:cxn modelId="{E4FF9C54-8EB1-44DB-843C-14B8A00DD330}" type="presParOf" srcId="{489FE9C4-C86A-491D-AC9E-FEDCAD51AF3B}" destId="{F7A0EE90-A176-402B-AAEA-ACE483321914}" srcOrd="9" destOrd="0" presId="urn:microsoft.com/office/officeart/2005/8/layout/vList2"/>
    <dgm:cxn modelId="{C5EEE597-00F3-4FC1-8657-8A2821FAB5A1}" type="presParOf" srcId="{489FE9C4-C86A-491D-AC9E-FEDCAD51AF3B}" destId="{C4CE20DD-E54E-425F-8A3C-BA45AE23E7B0}" srcOrd="10" destOrd="0" presId="urn:microsoft.com/office/officeart/2005/8/layout/vList2"/>
    <dgm:cxn modelId="{BEABDD18-0465-4CC8-A582-92D4BB734798}" type="presParOf" srcId="{489FE9C4-C86A-491D-AC9E-FEDCAD51AF3B}" destId="{64CD384F-6C54-4D2A-AAF7-B2B18E36B72D}" srcOrd="11" destOrd="0" presId="urn:microsoft.com/office/officeart/2005/8/layout/vList2"/>
    <dgm:cxn modelId="{1194D0D7-A9BF-48EB-8E28-A3D068D46231}" type="presParOf" srcId="{489FE9C4-C86A-491D-AC9E-FEDCAD51AF3B}" destId="{97677908-7781-4FF4-9212-5B71F84CBE04}" srcOrd="12" destOrd="0" presId="urn:microsoft.com/office/officeart/2005/8/layout/vList2"/>
    <dgm:cxn modelId="{67D0C424-7860-4252-9A9D-08E065A360CA}" type="presParOf" srcId="{489FE9C4-C86A-491D-AC9E-FEDCAD51AF3B}" destId="{AB3D6B16-AE64-485E-BA17-01E5C33B7DAB}" srcOrd="13" destOrd="0" presId="urn:microsoft.com/office/officeart/2005/8/layout/vList2"/>
    <dgm:cxn modelId="{3394D782-1B9C-478A-B171-4FB4627DDBA9}" type="presParOf" srcId="{489FE9C4-C86A-491D-AC9E-FEDCAD51AF3B}" destId="{E1C42ABD-C227-42EB-9025-1C3EEF624E5B}"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27FC6-044D-4019-AB8E-CD425D17933C}">
      <dsp:nvSpPr>
        <dsp:cNvPr id="0" name=""/>
        <dsp:cNvSpPr/>
      </dsp:nvSpPr>
      <dsp:spPr>
        <a:xfrm>
          <a:off x="613517" y="852142"/>
          <a:ext cx="601962" cy="60196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2320C1D-D262-476E-AECA-727E37A74C3B}">
      <dsp:nvSpPr>
        <dsp:cNvPr id="0" name=""/>
        <dsp:cNvSpPr/>
      </dsp:nvSpPr>
      <dsp:spPr>
        <a:xfrm>
          <a:off x="2512" y="1714985"/>
          <a:ext cx="1823974" cy="87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pPr>
          <a:r>
            <a:rPr lang="en-GB" sz="2200" kern="1200" dirty="0">
              <a:latin typeface="Arial" panose="020B0604020202020204" pitchFamily="34" charset="0"/>
              <a:cs typeface="Arial" panose="020B0604020202020204" pitchFamily="34" charset="0"/>
            </a:rPr>
            <a:t>Patient, public &amp; collegiate engagement </a:t>
          </a:r>
          <a:endParaRPr lang="en-US" sz="2200" kern="1200" dirty="0">
            <a:latin typeface="Arial" panose="020B0604020202020204" pitchFamily="34" charset="0"/>
            <a:cs typeface="Arial" panose="020B0604020202020204" pitchFamily="34" charset="0"/>
          </a:endParaRPr>
        </a:p>
      </dsp:txBody>
      <dsp:txXfrm>
        <a:off x="2512" y="1714985"/>
        <a:ext cx="1823974" cy="876294"/>
      </dsp:txXfrm>
    </dsp:sp>
    <dsp:sp modelId="{BA722942-027C-4F61-AF2F-B5EA27D5C857}">
      <dsp:nvSpPr>
        <dsp:cNvPr id="0" name=""/>
        <dsp:cNvSpPr/>
      </dsp:nvSpPr>
      <dsp:spPr>
        <a:xfrm>
          <a:off x="2682016" y="852142"/>
          <a:ext cx="601962" cy="60196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B195D53-E2F6-4D97-9DB2-3641B7D9C8BD}">
      <dsp:nvSpPr>
        <dsp:cNvPr id="0" name=""/>
        <dsp:cNvSpPr/>
      </dsp:nvSpPr>
      <dsp:spPr>
        <a:xfrm>
          <a:off x="2060583" y="1714985"/>
          <a:ext cx="1844828" cy="87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pPr>
          <a:r>
            <a:rPr lang="en-GB" sz="2200" kern="1200" dirty="0">
              <a:latin typeface="Arial" panose="020B0604020202020204" pitchFamily="34" charset="0"/>
              <a:cs typeface="Arial" panose="020B0604020202020204" pitchFamily="34" charset="0"/>
            </a:rPr>
            <a:t>Confidentiality research</a:t>
          </a:r>
          <a:endParaRPr lang="en-US" sz="2200" kern="1200" dirty="0">
            <a:latin typeface="Arial" panose="020B0604020202020204" pitchFamily="34" charset="0"/>
            <a:cs typeface="Arial" panose="020B0604020202020204" pitchFamily="34" charset="0"/>
          </a:endParaRPr>
        </a:p>
      </dsp:txBody>
      <dsp:txXfrm>
        <a:off x="2060583" y="1714985"/>
        <a:ext cx="1844828" cy="876294"/>
      </dsp:txXfrm>
    </dsp:sp>
    <dsp:sp modelId="{5AA6BA07-EF31-45BC-8628-AFBE158E04C2}">
      <dsp:nvSpPr>
        <dsp:cNvPr id="0" name=""/>
        <dsp:cNvSpPr/>
      </dsp:nvSpPr>
      <dsp:spPr>
        <a:xfrm>
          <a:off x="4507374" y="852142"/>
          <a:ext cx="601962" cy="60196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439323-AD55-4832-AE6F-F558FDF8EC74}">
      <dsp:nvSpPr>
        <dsp:cNvPr id="0" name=""/>
        <dsp:cNvSpPr/>
      </dsp:nvSpPr>
      <dsp:spPr>
        <a:xfrm>
          <a:off x="4139508" y="1714985"/>
          <a:ext cx="1337695" cy="87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pPr>
          <a:r>
            <a:rPr lang="en-GB" sz="2200" kern="1200" dirty="0">
              <a:latin typeface="Arial" panose="020B0604020202020204" pitchFamily="34" charset="0"/>
              <a:cs typeface="Arial" panose="020B0604020202020204" pitchFamily="34" charset="0"/>
            </a:rPr>
            <a:t>Data linkage </a:t>
          </a:r>
          <a:endParaRPr lang="en-US" sz="2200" kern="1200" dirty="0">
            <a:latin typeface="Arial" panose="020B0604020202020204" pitchFamily="34" charset="0"/>
            <a:cs typeface="Arial" panose="020B0604020202020204" pitchFamily="34" charset="0"/>
          </a:endParaRPr>
        </a:p>
      </dsp:txBody>
      <dsp:txXfrm>
        <a:off x="4139508" y="1714985"/>
        <a:ext cx="1337695" cy="876294"/>
      </dsp:txXfrm>
    </dsp:sp>
    <dsp:sp modelId="{1F941889-9D95-4DEB-A0E5-1F8944F38001}">
      <dsp:nvSpPr>
        <dsp:cNvPr id="0" name=""/>
        <dsp:cNvSpPr/>
      </dsp:nvSpPr>
      <dsp:spPr>
        <a:xfrm>
          <a:off x="6079166" y="852142"/>
          <a:ext cx="601962" cy="60196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63E4ACF-4C30-4BEB-B69D-6329235897A2}">
      <dsp:nvSpPr>
        <dsp:cNvPr id="0" name=""/>
        <dsp:cNvSpPr/>
      </dsp:nvSpPr>
      <dsp:spPr>
        <a:xfrm>
          <a:off x="5711300" y="1714985"/>
          <a:ext cx="1337695" cy="87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pPr>
          <a:r>
            <a:rPr lang="en-GB" sz="2200" kern="1200" dirty="0">
              <a:latin typeface="Arial" panose="020B0604020202020204" pitchFamily="34" charset="0"/>
              <a:cs typeface="Arial" panose="020B0604020202020204" pitchFamily="34" charset="0"/>
            </a:rPr>
            <a:t>Methods</a:t>
          </a:r>
          <a:endParaRPr lang="en-US" sz="2200" kern="1200" dirty="0">
            <a:latin typeface="Arial" panose="020B0604020202020204" pitchFamily="34" charset="0"/>
            <a:cs typeface="Arial" panose="020B0604020202020204" pitchFamily="34" charset="0"/>
          </a:endParaRPr>
        </a:p>
      </dsp:txBody>
      <dsp:txXfrm>
        <a:off x="5711300" y="1714985"/>
        <a:ext cx="1337695" cy="876294"/>
      </dsp:txXfrm>
    </dsp:sp>
    <dsp:sp modelId="{5CBBAA08-4DDB-47E8-AA89-91B86FE8AADF}">
      <dsp:nvSpPr>
        <dsp:cNvPr id="0" name=""/>
        <dsp:cNvSpPr/>
      </dsp:nvSpPr>
      <dsp:spPr>
        <a:xfrm>
          <a:off x="7650958" y="852142"/>
          <a:ext cx="601962" cy="601962"/>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CA0B1B4-A70D-4AEB-91B1-4F7853E8E983}">
      <dsp:nvSpPr>
        <dsp:cNvPr id="0" name=""/>
        <dsp:cNvSpPr/>
      </dsp:nvSpPr>
      <dsp:spPr>
        <a:xfrm>
          <a:off x="7283092" y="1714985"/>
          <a:ext cx="1337695" cy="8762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77900">
            <a:lnSpc>
              <a:spcPct val="90000"/>
            </a:lnSpc>
            <a:spcBef>
              <a:spcPct val="0"/>
            </a:spcBef>
            <a:spcAft>
              <a:spcPct val="35000"/>
            </a:spcAft>
          </a:pPr>
          <a:r>
            <a:rPr lang="en-GB" sz="2200" kern="1200" dirty="0">
              <a:latin typeface="Arial" panose="020B0604020202020204" pitchFamily="34" charset="0"/>
              <a:cs typeface="Arial" panose="020B0604020202020204" pitchFamily="34" charset="0"/>
            </a:rPr>
            <a:t>Technical standards of privacy protection</a:t>
          </a:r>
          <a:endParaRPr lang="en-US" sz="2200" kern="1200" dirty="0">
            <a:latin typeface="Arial" panose="020B0604020202020204" pitchFamily="34" charset="0"/>
            <a:cs typeface="Arial" panose="020B0604020202020204" pitchFamily="34" charset="0"/>
          </a:endParaRPr>
        </a:p>
      </dsp:txBody>
      <dsp:txXfrm>
        <a:off x="7283092" y="1714985"/>
        <a:ext cx="1337695" cy="876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F65F3-DE28-4097-B962-E22135C648BE}">
      <dsp:nvSpPr>
        <dsp:cNvPr id="0" name=""/>
        <dsp:cNvSpPr/>
      </dsp:nvSpPr>
      <dsp:spPr>
        <a:xfrm>
          <a:off x="249219" y="4"/>
          <a:ext cx="1910104" cy="4988567"/>
        </a:xfrm>
        <a:prstGeom prst="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a:innerShdw blurRad="50800" dist="25400" dir="13500000">
            <a:srgbClr val="000000">
              <a:alpha val="55000"/>
            </a:srgbClr>
          </a:innerShdw>
        </a:effectLst>
      </dsp:spPr>
      <dsp:style>
        <a:lnRef idx="1">
          <a:scrgbClr r="0" g="0" b="0"/>
        </a:lnRef>
        <a:fillRef idx="1">
          <a:scrgbClr r="0" g="0" b="0"/>
        </a:fillRef>
        <a:effectRef idx="2">
          <a:scrgbClr r="0" g="0" b="0"/>
        </a:effectRef>
        <a:fontRef idx="minor"/>
      </dsp:style>
      <dsp:txBody>
        <a:bodyPr spcFirstLastPara="0" vert="horz" wrap="square" lIns="132877" tIns="330200" rIns="132877" bIns="330200" numCol="1" spcCol="1270" anchor="t" anchorCtr="0">
          <a:noAutofit/>
        </a:bodyPr>
        <a:lstStyle/>
        <a:p>
          <a:pPr lvl="0" algn="l"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Understand the decision and dilemmas</a:t>
          </a:r>
          <a:endParaRPr lang="en-US" sz="2400" kern="1200" dirty="0">
            <a:latin typeface="Arial" panose="020B0604020202020204" pitchFamily="34" charset="0"/>
            <a:cs typeface="Arial" panose="020B0604020202020204" pitchFamily="34" charset="0"/>
          </a:endParaRPr>
        </a:p>
      </dsp:txBody>
      <dsp:txXfrm>
        <a:off x="249219" y="1895660"/>
        <a:ext cx="1910104" cy="2993140"/>
      </dsp:txXfrm>
    </dsp:sp>
    <dsp:sp modelId="{963DB78B-9C11-4AB2-A47B-920B4EA5D0BF}">
      <dsp:nvSpPr>
        <dsp:cNvPr id="0" name=""/>
        <dsp:cNvSpPr/>
      </dsp:nvSpPr>
      <dsp:spPr>
        <a:xfrm>
          <a:off x="630223" y="198146"/>
          <a:ext cx="715822" cy="660918"/>
        </a:xfrm>
        <a:prstGeom prst="ellips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84000"/>
                <a:lumMod val="84000"/>
              </a:schemeClr>
            </a:gs>
          </a:gsLst>
          <a:lin ang="5400000" scaled="0"/>
        </a:gradFill>
        <a:ln w="9525" cap="rnd" cmpd="sng" algn="ctr">
          <a:solidFill>
            <a:schemeClr val="accent2">
              <a:hueOff val="0"/>
              <a:satOff val="0"/>
              <a:lumOff val="0"/>
              <a:alphaOff val="0"/>
            </a:schemeClr>
          </a:solidFill>
          <a:prstDash val="solid"/>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1">
          <a:scrgbClr r="0" g="0" b="0"/>
        </a:lnRef>
        <a:fillRef idx="3">
          <a:scrgbClr r="0" g="0" b="0"/>
        </a:fillRef>
        <a:effectRef idx="3">
          <a:scrgbClr r="0" g="0" b="0"/>
        </a:effectRef>
        <a:fontRef idx="minor">
          <a:schemeClr val="lt1"/>
        </a:fontRef>
      </dsp:style>
      <dsp:txBody>
        <a:bodyPr spcFirstLastPara="0" vert="horz" wrap="square" lIns="55808" tIns="12700" rIns="55808" bIns="12700" numCol="1" spcCol="1270" anchor="ctr" anchorCtr="0">
          <a:noAutofit/>
        </a:bodyPr>
        <a:lstStyle/>
        <a:p>
          <a:pPr lvl="0" algn="ctr" defTabSz="1377950">
            <a:lnSpc>
              <a:spcPct val="90000"/>
            </a:lnSpc>
            <a:spcBef>
              <a:spcPct val="0"/>
            </a:spcBef>
            <a:spcAft>
              <a:spcPct val="35000"/>
            </a:spcAft>
          </a:pPr>
          <a:r>
            <a:rPr lang="en-US" sz="3100" kern="1200" dirty="0"/>
            <a:t>1</a:t>
          </a:r>
        </a:p>
      </dsp:txBody>
      <dsp:txXfrm>
        <a:off x="735053" y="294935"/>
        <a:ext cx="506162" cy="467340"/>
      </dsp:txXfrm>
    </dsp:sp>
    <dsp:sp modelId="{3111982A-6FDA-4549-87E6-3DDC73CD05FB}">
      <dsp:nvSpPr>
        <dsp:cNvPr id="0" name=""/>
        <dsp:cNvSpPr/>
      </dsp:nvSpPr>
      <dsp:spPr>
        <a:xfrm flipV="1">
          <a:off x="83463" y="3978398"/>
          <a:ext cx="1704339" cy="1440"/>
        </a:xfrm>
        <a:prstGeom prst="rect">
          <a:avLst/>
        </a:prstGeom>
        <a:gradFill rotWithShape="0">
          <a:gsLst>
            <a:gs pos="0">
              <a:schemeClr val="accent2">
                <a:hueOff val="-540552"/>
                <a:satOff val="1499"/>
                <a:lumOff val="616"/>
                <a:alphaOff val="0"/>
                <a:tint val="96000"/>
                <a:lumMod val="104000"/>
              </a:schemeClr>
            </a:gs>
            <a:gs pos="100000">
              <a:schemeClr val="accent2">
                <a:hueOff val="-540552"/>
                <a:satOff val="1499"/>
                <a:lumOff val="616"/>
                <a:alphaOff val="0"/>
                <a:shade val="84000"/>
                <a:lumMod val="84000"/>
              </a:schemeClr>
            </a:gs>
          </a:gsLst>
          <a:lin ang="5400000" scaled="0"/>
        </a:gradFill>
        <a:ln w="9525" cap="rnd" cmpd="sng" algn="ctr">
          <a:solidFill>
            <a:schemeClr val="accent2">
              <a:hueOff val="-540552"/>
              <a:satOff val="1499"/>
              <a:lumOff val="616"/>
              <a:alphaOff val="0"/>
            </a:schemeClr>
          </a:solidFill>
          <a:prstDash val="solid"/>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1">
          <a:scrgbClr r="0" g="0" b="0"/>
        </a:lnRef>
        <a:fillRef idx="3">
          <a:scrgbClr r="0" g="0" b="0"/>
        </a:fillRef>
        <a:effectRef idx="3">
          <a:scrgbClr r="0" g="0" b="0"/>
        </a:effectRef>
        <a:fontRef idx="minor">
          <a:schemeClr val="lt1"/>
        </a:fontRef>
      </dsp:style>
    </dsp:sp>
    <dsp:sp modelId="{F0380A02-9083-4444-B81A-7146E2928084}">
      <dsp:nvSpPr>
        <dsp:cNvPr id="0" name=""/>
        <dsp:cNvSpPr/>
      </dsp:nvSpPr>
      <dsp:spPr>
        <a:xfrm>
          <a:off x="2208289" y="4"/>
          <a:ext cx="2009450" cy="4988567"/>
        </a:xfrm>
        <a:prstGeom prst="rect">
          <a:avLst/>
        </a:prstGeom>
        <a:solidFill>
          <a:schemeClr val="accent2">
            <a:tint val="40000"/>
            <a:alpha val="90000"/>
            <a:hueOff val="-969185"/>
            <a:satOff val="3709"/>
            <a:lumOff val="402"/>
            <a:alphaOff val="0"/>
          </a:schemeClr>
        </a:solidFill>
        <a:ln w="9525" cap="rnd" cmpd="sng" algn="ctr">
          <a:solidFill>
            <a:schemeClr val="accent2">
              <a:tint val="40000"/>
              <a:alpha val="90000"/>
              <a:hueOff val="-969185"/>
              <a:satOff val="3709"/>
              <a:lumOff val="402"/>
              <a:alphaOff val="0"/>
            </a:schemeClr>
          </a:solidFill>
          <a:prstDash val="solid"/>
        </a:ln>
        <a:effectLst>
          <a:innerShdw blurRad="50800" dist="25400" dir="13500000">
            <a:srgbClr val="000000">
              <a:alpha val="55000"/>
            </a:srgbClr>
          </a:innerShdw>
        </a:effectLst>
      </dsp:spPr>
      <dsp:style>
        <a:lnRef idx="1">
          <a:scrgbClr r="0" g="0" b="0"/>
        </a:lnRef>
        <a:fillRef idx="1">
          <a:scrgbClr r="0" g="0" b="0"/>
        </a:fillRef>
        <a:effectRef idx="2">
          <a:scrgbClr r="0" g="0" b="0"/>
        </a:effectRef>
        <a:fontRef idx="minor"/>
      </dsp:style>
      <dsp:txBody>
        <a:bodyPr spcFirstLastPara="0" vert="horz" wrap="square" lIns="132877" tIns="330200" rIns="132877" bIns="330200" numCol="1" spcCol="1270" anchor="t" anchorCtr="0">
          <a:noAutofit/>
        </a:bodyPr>
        <a:lstStyle/>
        <a:p>
          <a:pPr lvl="0" algn="l"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Delegate. Focus on risk mitigation &amp; assurance</a:t>
          </a:r>
        </a:p>
        <a:p>
          <a:pPr lvl="0" algn="l" defTabSz="1066800">
            <a:lnSpc>
              <a:spcPct val="90000"/>
            </a:lnSpc>
            <a:spcBef>
              <a:spcPct val="0"/>
            </a:spcBef>
            <a:spcAft>
              <a:spcPct val="35000"/>
            </a:spcAft>
          </a:pPr>
          <a:endParaRPr lang="en-GB" sz="2400" kern="1200" dirty="0">
            <a:latin typeface="Arial" panose="020B0604020202020204" pitchFamily="34" charset="0"/>
            <a:cs typeface="Arial" panose="020B0604020202020204" pitchFamily="34" charset="0"/>
          </a:endParaRPr>
        </a:p>
        <a:p>
          <a:pPr lvl="0" algn="l"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 </a:t>
          </a:r>
          <a:endParaRPr lang="en-US" sz="2400" kern="1200" dirty="0">
            <a:latin typeface="Arial" panose="020B0604020202020204" pitchFamily="34" charset="0"/>
            <a:cs typeface="Arial" panose="020B0604020202020204" pitchFamily="34" charset="0"/>
          </a:endParaRPr>
        </a:p>
      </dsp:txBody>
      <dsp:txXfrm>
        <a:off x="2208289" y="1895660"/>
        <a:ext cx="2009450" cy="2993140"/>
      </dsp:txXfrm>
    </dsp:sp>
    <dsp:sp modelId="{37F0065B-67EC-46DB-B9E0-A485168B89FC}">
      <dsp:nvSpPr>
        <dsp:cNvPr id="0" name=""/>
        <dsp:cNvSpPr/>
      </dsp:nvSpPr>
      <dsp:spPr>
        <a:xfrm>
          <a:off x="2597048" y="232413"/>
          <a:ext cx="715822" cy="715822"/>
        </a:xfrm>
        <a:prstGeom prst="ellipse">
          <a:avLst/>
        </a:prstGeom>
        <a:gradFill rotWithShape="0">
          <a:gsLst>
            <a:gs pos="0">
              <a:schemeClr val="accent2">
                <a:hueOff val="-1081103"/>
                <a:satOff val="2997"/>
                <a:lumOff val="1233"/>
                <a:alphaOff val="0"/>
                <a:tint val="96000"/>
                <a:lumMod val="104000"/>
              </a:schemeClr>
            </a:gs>
            <a:gs pos="100000">
              <a:schemeClr val="accent2">
                <a:hueOff val="-1081103"/>
                <a:satOff val="2997"/>
                <a:lumOff val="1233"/>
                <a:alphaOff val="0"/>
                <a:shade val="84000"/>
                <a:lumMod val="84000"/>
              </a:schemeClr>
            </a:gs>
          </a:gsLst>
          <a:lin ang="5400000" scaled="0"/>
        </a:gradFill>
        <a:ln w="9525" cap="rnd" cmpd="sng" algn="ctr">
          <a:solidFill>
            <a:schemeClr val="accent2">
              <a:hueOff val="-1081103"/>
              <a:satOff val="2997"/>
              <a:lumOff val="1233"/>
              <a:alphaOff val="0"/>
            </a:schemeClr>
          </a:solidFill>
          <a:prstDash val="solid"/>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1">
          <a:scrgbClr r="0" g="0" b="0"/>
        </a:lnRef>
        <a:fillRef idx="3">
          <a:scrgbClr r="0" g="0" b="0"/>
        </a:fillRef>
        <a:effectRef idx="3">
          <a:scrgbClr r="0" g="0" b="0"/>
        </a:effectRef>
        <a:fontRef idx="minor">
          <a:schemeClr val="lt1"/>
        </a:fontRef>
      </dsp:style>
      <dsp:txBody>
        <a:bodyPr spcFirstLastPara="0" vert="horz" wrap="square" lIns="55808" tIns="12700" rIns="55808" bIns="12700" numCol="1" spcCol="1270" anchor="ctr" anchorCtr="0">
          <a:noAutofit/>
        </a:bodyPr>
        <a:lstStyle/>
        <a:p>
          <a:pPr lvl="0" algn="ctr" defTabSz="1377950">
            <a:lnSpc>
              <a:spcPct val="90000"/>
            </a:lnSpc>
            <a:spcBef>
              <a:spcPct val="0"/>
            </a:spcBef>
            <a:spcAft>
              <a:spcPct val="35000"/>
            </a:spcAft>
          </a:pPr>
          <a:r>
            <a:rPr lang="en-US" sz="3100" kern="1200" dirty="0"/>
            <a:t>2</a:t>
          </a:r>
        </a:p>
      </dsp:txBody>
      <dsp:txXfrm>
        <a:off x="2701878" y="337243"/>
        <a:ext cx="506162" cy="506162"/>
      </dsp:txXfrm>
    </dsp:sp>
    <dsp:sp modelId="{EB284F77-F104-401B-B09C-25DB98807F97}">
      <dsp:nvSpPr>
        <dsp:cNvPr id="0" name=""/>
        <dsp:cNvSpPr/>
      </dsp:nvSpPr>
      <dsp:spPr>
        <a:xfrm>
          <a:off x="2234587" y="3949214"/>
          <a:ext cx="1704339" cy="1440"/>
        </a:xfrm>
        <a:prstGeom prst="rect">
          <a:avLst/>
        </a:prstGeom>
        <a:gradFill rotWithShape="0">
          <a:gsLst>
            <a:gs pos="0">
              <a:schemeClr val="accent2">
                <a:hueOff val="-1621655"/>
                <a:satOff val="4496"/>
                <a:lumOff val="1849"/>
                <a:alphaOff val="0"/>
                <a:tint val="96000"/>
                <a:lumMod val="104000"/>
              </a:schemeClr>
            </a:gs>
            <a:gs pos="100000">
              <a:schemeClr val="accent2">
                <a:hueOff val="-1621655"/>
                <a:satOff val="4496"/>
                <a:lumOff val="1849"/>
                <a:alphaOff val="0"/>
                <a:shade val="84000"/>
                <a:lumMod val="84000"/>
              </a:schemeClr>
            </a:gs>
          </a:gsLst>
          <a:lin ang="5400000" scaled="0"/>
        </a:gradFill>
        <a:ln w="9525" cap="rnd" cmpd="sng" algn="ctr">
          <a:solidFill>
            <a:schemeClr val="accent2">
              <a:hueOff val="-1621655"/>
              <a:satOff val="4496"/>
              <a:lumOff val="1849"/>
              <a:alphaOff val="0"/>
            </a:schemeClr>
          </a:solidFill>
          <a:prstDash val="solid"/>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1">
          <a:scrgbClr r="0" g="0" b="0"/>
        </a:lnRef>
        <a:fillRef idx="3">
          <a:scrgbClr r="0" g="0" b="0"/>
        </a:fillRef>
        <a:effectRef idx="3">
          <a:scrgbClr r="0" g="0" b="0"/>
        </a:effectRef>
        <a:fontRef idx="minor">
          <a:schemeClr val="lt1"/>
        </a:fontRef>
      </dsp:style>
    </dsp:sp>
    <dsp:sp modelId="{6FD6A5CD-87FC-40DC-A928-29BDF4B73F02}">
      <dsp:nvSpPr>
        <dsp:cNvPr id="0" name=""/>
        <dsp:cNvSpPr/>
      </dsp:nvSpPr>
      <dsp:spPr>
        <a:xfrm>
          <a:off x="4218864" y="0"/>
          <a:ext cx="1704339" cy="4988567"/>
        </a:xfrm>
        <a:prstGeom prst="rect">
          <a:avLst/>
        </a:prstGeom>
        <a:solidFill>
          <a:schemeClr val="accent2">
            <a:tint val="40000"/>
            <a:alpha val="90000"/>
            <a:hueOff val="-1938371"/>
            <a:satOff val="7418"/>
            <a:lumOff val="803"/>
            <a:alphaOff val="0"/>
          </a:schemeClr>
        </a:solidFill>
        <a:ln w="9525" cap="rnd" cmpd="sng" algn="ctr">
          <a:solidFill>
            <a:schemeClr val="accent2">
              <a:tint val="40000"/>
              <a:alpha val="90000"/>
              <a:hueOff val="-1938371"/>
              <a:satOff val="7418"/>
              <a:lumOff val="803"/>
              <a:alphaOff val="0"/>
            </a:schemeClr>
          </a:solidFill>
          <a:prstDash val="solid"/>
        </a:ln>
        <a:effectLst>
          <a:innerShdw blurRad="50800" dist="25400" dir="13500000">
            <a:srgbClr val="000000">
              <a:alpha val="55000"/>
            </a:srgbClr>
          </a:innerShdw>
        </a:effectLst>
      </dsp:spPr>
      <dsp:style>
        <a:lnRef idx="1">
          <a:scrgbClr r="0" g="0" b="0"/>
        </a:lnRef>
        <a:fillRef idx="1">
          <a:scrgbClr r="0" g="0" b="0"/>
        </a:fillRef>
        <a:effectRef idx="2">
          <a:scrgbClr r="0" g="0" b="0"/>
        </a:effectRef>
        <a:fontRef idx="minor"/>
      </dsp:style>
      <dsp:txBody>
        <a:bodyPr spcFirstLastPara="0" vert="horz" wrap="square" lIns="132877" tIns="330200" rIns="132877" bIns="330200" numCol="1" spcCol="1270" anchor="t" anchorCtr="0">
          <a:noAutofit/>
        </a:bodyPr>
        <a:lstStyle/>
        <a:p>
          <a:pPr lvl="0" algn="l"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Respond rapidly to questions that affect care</a:t>
          </a:r>
          <a:endParaRPr lang="en-US" sz="2400" kern="1200" dirty="0">
            <a:latin typeface="Arial" panose="020B0604020202020204" pitchFamily="34" charset="0"/>
            <a:cs typeface="Arial" panose="020B0604020202020204" pitchFamily="34" charset="0"/>
          </a:endParaRPr>
        </a:p>
      </dsp:txBody>
      <dsp:txXfrm>
        <a:off x="4218864" y="1895655"/>
        <a:ext cx="1704339" cy="2993140"/>
      </dsp:txXfrm>
    </dsp:sp>
    <dsp:sp modelId="{6053FADB-9D5C-47E0-A847-06AB03A15413}">
      <dsp:nvSpPr>
        <dsp:cNvPr id="0" name=""/>
        <dsp:cNvSpPr/>
      </dsp:nvSpPr>
      <dsp:spPr>
        <a:xfrm>
          <a:off x="4577999" y="232413"/>
          <a:ext cx="715822" cy="715822"/>
        </a:xfrm>
        <a:prstGeom prst="ellipse">
          <a:avLst/>
        </a:prstGeom>
        <a:gradFill rotWithShape="0">
          <a:gsLst>
            <a:gs pos="0">
              <a:schemeClr val="accent2">
                <a:hueOff val="-2162206"/>
                <a:satOff val="5995"/>
                <a:lumOff val="2465"/>
                <a:alphaOff val="0"/>
                <a:tint val="96000"/>
                <a:lumMod val="104000"/>
              </a:schemeClr>
            </a:gs>
            <a:gs pos="100000">
              <a:schemeClr val="accent2">
                <a:hueOff val="-2162206"/>
                <a:satOff val="5995"/>
                <a:lumOff val="2465"/>
                <a:alphaOff val="0"/>
                <a:shade val="84000"/>
                <a:lumMod val="84000"/>
              </a:schemeClr>
            </a:gs>
          </a:gsLst>
          <a:lin ang="5400000" scaled="0"/>
        </a:gradFill>
        <a:ln w="9525" cap="rnd" cmpd="sng" algn="ctr">
          <a:solidFill>
            <a:schemeClr val="accent2">
              <a:hueOff val="-2162206"/>
              <a:satOff val="5995"/>
              <a:lumOff val="2465"/>
              <a:alphaOff val="0"/>
            </a:schemeClr>
          </a:solidFill>
          <a:prstDash val="solid"/>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1">
          <a:scrgbClr r="0" g="0" b="0"/>
        </a:lnRef>
        <a:fillRef idx="3">
          <a:scrgbClr r="0" g="0" b="0"/>
        </a:fillRef>
        <a:effectRef idx="3">
          <a:scrgbClr r="0" g="0" b="0"/>
        </a:effectRef>
        <a:fontRef idx="minor">
          <a:schemeClr val="lt1"/>
        </a:fontRef>
      </dsp:style>
      <dsp:txBody>
        <a:bodyPr spcFirstLastPara="0" vert="horz" wrap="square" lIns="55808" tIns="12700" rIns="55808" bIns="12700" numCol="1" spcCol="1270" anchor="ctr" anchorCtr="0">
          <a:noAutofit/>
        </a:bodyPr>
        <a:lstStyle/>
        <a:p>
          <a:pPr lvl="0" algn="ctr" defTabSz="1377950">
            <a:lnSpc>
              <a:spcPct val="90000"/>
            </a:lnSpc>
            <a:spcBef>
              <a:spcPct val="0"/>
            </a:spcBef>
            <a:spcAft>
              <a:spcPct val="35000"/>
            </a:spcAft>
          </a:pPr>
          <a:r>
            <a:rPr lang="en-US" sz="3100" kern="1200" dirty="0"/>
            <a:t>3</a:t>
          </a:r>
        </a:p>
      </dsp:txBody>
      <dsp:txXfrm>
        <a:off x="4682829" y="337243"/>
        <a:ext cx="506162" cy="506162"/>
      </dsp:txXfrm>
    </dsp:sp>
    <dsp:sp modelId="{26A62E80-37F6-4BE1-BD1B-253759E8147F}">
      <dsp:nvSpPr>
        <dsp:cNvPr id="0" name=""/>
        <dsp:cNvSpPr/>
      </dsp:nvSpPr>
      <dsp:spPr>
        <a:xfrm>
          <a:off x="4254945" y="3949214"/>
          <a:ext cx="1704339" cy="1440"/>
        </a:xfrm>
        <a:prstGeom prst="rect">
          <a:avLst/>
        </a:prstGeom>
        <a:gradFill rotWithShape="0">
          <a:gsLst>
            <a:gs pos="0">
              <a:schemeClr val="accent2">
                <a:hueOff val="-2702758"/>
                <a:satOff val="7494"/>
                <a:lumOff val="3081"/>
                <a:alphaOff val="0"/>
                <a:tint val="96000"/>
                <a:lumMod val="104000"/>
              </a:schemeClr>
            </a:gs>
            <a:gs pos="100000">
              <a:schemeClr val="accent2">
                <a:hueOff val="-2702758"/>
                <a:satOff val="7494"/>
                <a:lumOff val="3081"/>
                <a:alphaOff val="0"/>
                <a:shade val="84000"/>
                <a:lumMod val="84000"/>
              </a:schemeClr>
            </a:gs>
          </a:gsLst>
          <a:lin ang="5400000" scaled="0"/>
        </a:gradFill>
        <a:ln w="9525" cap="rnd" cmpd="sng" algn="ctr">
          <a:solidFill>
            <a:schemeClr val="accent2">
              <a:hueOff val="-2702758"/>
              <a:satOff val="7494"/>
              <a:lumOff val="3081"/>
              <a:alphaOff val="0"/>
            </a:schemeClr>
          </a:solidFill>
          <a:prstDash val="solid"/>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1">
          <a:scrgbClr r="0" g="0" b="0"/>
        </a:lnRef>
        <a:fillRef idx="3">
          <a:scrgbClr r="0" g="0" b="0"/>
        </a:fillRef>
        <a:effectRef idx="3">
          <a:scrgbClr r="0" g="0" b="0"/>
        </a:effectRef>
        <a:fontRef idx="minor">
          <a:schemeClr val="lt1"/>
        </a:fontRef>
      </dsp:style>
    </dsp:sp>
    <dsp:sp modelId="{DD66BBA8-4BF6-4002-86EB-A12B8CBF13B5}">
      <dsp:nvSpPr>
        <dsp:cNvPr id="0" name=""/>
        <dsp:cNvSpPr/>
      </dsp:nvSpPr>
      <dsp:spPr>
        <a:xfrm>
          <a:off x="5965369" y="11600"/>
          <a:ext cx="1998150" cy="4976971"/>
        </a:xfrm>
        <a:prstGeom prst="rect">
          <a:avLst/>
        </a:prstGeom>
        <a:solidFill>
          <a:schemeClr val="accent2">
            <a:tint val="40000"/>
            <a:alpha val="90000"/>
            <a:hueOff val="-2907556"/>
            <a:satOff val="11127"/>
            <a:lumOff val="1205"/>
            <a:alphaOff val="0"/>
          </a:schemeClr>
        </a:solidFill>
        <a:ln w="9525" cap="rnd" cmpd="sng" algn="ctr">
          <a:solidFill>
            <a:schemeClr val="accent2">
              <a:tint val="40000"/>
              <a:alpha val="90000"/>
              <a:hueOff val="-2907556"/>
              <a:satOff val="11127"/>
              <a:lumOff val="1205"/>
              <a:alphaOff val="0"/>
            </a:schemeClr>
          </a:solidFill>
          <a:prstDash val="solid"/>
        </a:ln>
        <a:effectLst>
          <a:innerShdw blurRad="50800" dist="25400" dir="13500000">
            <a:srgbClr val="000000">
              <a:alpha val="55000"/>
            </a:srgbClr>
          </a:innerShdw>
        </a:effectLst>
      </dsp:spPr>
      <dsp:style>
        <a:lnRef idx="1">
          <a:scrgbClr r="0" g="0" b="0"/>
        </a:lnRef>
        <a:fillRef idx="1">
          <a:scrgbClr r="0" g="0" b="0"/>
        </a:fillRef>
        <a:effectRef idx="2">
          <a:scrgbClr r="0" g="0" b="0"/>
        </a:effectRef>
        <a:fontRef idx="minor"/>
      </dsp:style>
      <dsp:txBody>
        <a:bodyPr spcFirstLastPara="0" vert="horz" wrap="square" lIns="132877" tIns="330200" rIns="132877" bIns="330200" numCol="1" spcCol="1270" anchor="t" anchorCtr="0">
          <a:noAutofit/>
        </a:bodyPr>
        <a:lstStyle/>
        <a:p>
          <a:pPr lvl="0" algn="l" defTabSz="1066800">
            <a:lnSpc>
              <a:spcPct val="90000"/>
            </a:lnSpc>
            <a:spcBef>
              <a:spcPct val="0"/>
            </a:spcBef>
            <a:spcAft>
              <a:spcPct val="35000"/>
            </a:spcAft>
          </a:pPr>
          <a:r>
            <a:rPr lang="en-GB" sz="2400" kern="1200" dirty="0">
              <a:latin typeface="Arial" panose="020B0604020202020204" pitchFamily="34" charset="0"/>
              <a:cs typeface="Arial" panose="020B0604020202020204" pitchFamily="34" charset="0"/>
            </a:rPr>
            <a:t>Be the conscience, take on, manage risk &amp; report it</a:t>
          </a:r>
          <a:endParaRPr lang="en-US" sz="2400" kern="1200" dirty="0">
            <a:latin typeface="Arial" panose="020B0604020202020204" pitchFamily="34" charset="0"/>
            <a:cs typeface="Arial" panose="020B0604020202020204" pitchFamily="34" charset="0"/>
          </a:endParaRPr>
        </a:p>
      </dsp:txBody>
      <dsp:txXfrm>
        <a:off x="5965369" y="1902849"/>
        <a:ext cx="1998150" cy="2986182"/>
      </dsp:txXfrm>
    </dsp:sp>
    <dsp:sp modelId="{E55A35F8-19CE-4796-896A-D1FC65268AD4}">
      <dsp:nvSpPr>
        <dsp:cNvPr id="0" name=""/>
        <dsp:cNvSpPr/>
      </dsp:nvSpPr>
      <dsp:spPr>
        <a:xfrm>
          <a:off x="6410321" y="198146"/>
          <a:ext cx="715822" cy="715822"/>
        </a:xfrm>
        <a:prstGeom prst="ellipse">
          <a:avLst/>
        </a:prstGeom>
        <a:gradFill rotWithShape="0">
          <a:gsLst>
            <a:gs pos="0">
              <a:schemeClr val="accent2">
                <a:hueOff val="-3243310"/>
                <a:satOff val="8992"/>
                <a:lumOff val="3698"/>
                <a:alphaOff val="0"/>
                <a:tint val="96000"/>
                <a:lumMod val="104000"/>
              </a:schemeClr>
            </a:gs>
            <a:gs pos="100000">
              <a:schemeClr val="accent2">
                <a:hueOff val="-3243310"/>
                <a:satOff val="8992"/>
                <a:lumOff val="3698"/>
                <a:alphaOff val="0"/>
                <a:shade val="84000"/>
                <a:lumMod val="84000"/>
              </a:schemeClr>
            </a:gs>
          </a:gsLst>
          <a:lin ang="5400000" scaled="0"/>
        </a:gradFill>
        <a:ln w="9525" cap="rnd" cmpd="sng" algn="ctr">
          <a:solidFill>
            <a:schemeClr val="accent2">
              <a:hueOff val="-3243310"/>
              <a:satOff val="8992"/>
              <a:lumOff val="3698"/>
              <a:alphaOff val="0"/>
            </a:schemeClr>
          </a:solidFill>
          <a:prstDash val="solid"/>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1">
          <a:scrgbClr r="0" g="0" b="0"/>
        </a:lnRef>
        <a:fillRef idx="3">
          <a:scrgbClr r="0" g="0" b="0"/>
        </a:fillRef>
        <a:effectRef idx="3">
          <a:scrgbClr r="0" g="0" b="0"/>
        </a:effectRef>
        <a:fontRef idx="minor">
          <a:schemeClr val="lt1"/>
        </a:fontRef>
      </dsp:style>
      <dsp:txBody>
        <a:bodyPr spcFirstLastPara="0" vert="horz" wrap="square" lIns="55808" tIns="12700" rIns="55808" bIns="12700" numCol="1" spcCol="1270" anchor="ctr" anchorCtr="0">
          <a:noAutofit/>
        </a:bodyPr>
        <a:lstStyle/>
        <a:p>
          <a:pPr lvl="0" algn="ctr" defTabSz="1377950">
            <a:lnSpc>
              <a:spcPct val="90000"/>
            </a:lnSpc>
            <a:spcBef>
              <a:spcPct val="0"/>
            </a:spcBef>
            <a:spcAft>
              <a:spcPct val="35000"/>
            </a:spcAft>
          </a:pPr>
          <a:r>
            <a:rPr lang="en-US" sz="3100" kern="1200" dirty="0"/>
            <a:t>4</a:t>
          </a:r>
        </a:p>
      </dsp:txBody>
      <dsp:txXfrm>
        <a:off x="6515151" y="302976"/>
        <a:ext cx="506162" cy="506162"/>
      </dsp:txXfrm>
    </dsp:sp>
    <dsp:sp modelId="{2A1892B2-5BB6-49D5-B1A1-24C87C4281EA}">
      <dsp:nvSpPr>
        <dsp:cNvPr id="0" name=""/>
        <dsp:cNvSpPr/>
      </dsp:nvSpPr>
      <dsp:spPr>
        <a:xfrm>
          <a:off x="6283595" y="3953828"/>
          <a:ext cx="1704339" cy="72"/>
        </a:xfrm>
        <a:prstGeom prst="rect">
          <a:avLst/>
        </a:prstGeom>
        <a:gradFill rotWithShape="0">
          <a:gsLst>
            <a:gs pos="0">
              <a:schemeClr val="accent2">
                <a:hueOff val="-3783861"/>
                <a:satOff val="10491"/>
                <a:lumOff val="4314"/>
                <a:alphaOff val="0"/>
                <a:tint val="96000"/>
                <a:lumMod val="104000"/>
              </a:schemeClr>
            </a:gs>
            <a:gs pos="100000">
              <a:schemeClr val="accent2">
                <a:hueOff val="-3783861"/>
                <a:satOff val="10491"/>
                <a:lumOff val="4314"/>
                <a:alphaOff val="0"/>
                <a:shade val="84000"/>
                <a:lumMod val="84000"/>
              </a:schemeClr>
            </a:gs>
          </a:gsLst>
          <a:lin ang="5400000" scaled="0"/>
        </a:gradFill>
        <a:ln w="9525" cap="rnd" cmpd="sng" algn="ctr">
          <a:solidFill>
            <a:schemeClr val="accent2">
              <a:hueOff val="-3783861"/>
              <a:satOff val="10491"/>
              <a:lumOff val="4314"/>
              <a:alphaOff val="0"/>
            </a:schemeClr>
          </a:solidFill>
          <a:prstDash val="solid"/>
        </a:ln>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dsp:spPr>
      <dsp:style>
        <a:lnRef idx="1">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91B2E3-0E2F-47AB-9650-C9A8F1F1160A}">
      <dsp:nvSpPr>
        <dsp:cNvPr id="0" name=""/>
        <dsp:cNvSpPr/>
      </dsp:nvSpPr>
      <dsp:spPr>
        <a:xfrm>
          <a:off x="0" y="315463"/>
          <a:ext cx="6349999" cy="529446"/>
        </a:xfrm>
        <a:prstGeom prst="roundRect">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r>
            <a:rPr lang="en-GB" sz="700" kern="1200" dirty="0"/>
            <a:t>How we use data </a:t>
          </a:r>
          <a:br>
            <a:rPr lang="en-GB" sz="700" kern="1200" dirty="0"/>
          </a:br>
          <a:r>
            <a:rPr lang="en-GB" sz="700" kern="1200" dirty="0">
              <a:hlinkClick xmlns:r="http://schemas.openxmlformats.org/officeDocument/2006/relationships" r:id="rId1"/>
            </a:rPr>
            <a:t>https://www.nhsinform.scot/care-support-and-rights/health-rights/confidentiality-and-data-protection/how-the-nhs-handles-your-personal-health-information</a:t>
          </a:r>
          <a:endParaRPr lang="en-US" sz="700" kern="1200" dirty="0"/>
        </a:p>
      </dsp:txBody>
      <dsp:txXfrm>
        <a:off x="25845" y="341308"/>
        <a:ext cx="6298309" cy="477756"/>
      </dsp:txXfrm>
    </dsp:sp>
    <dsp:sp modelId="{A40B561C-FF80-4134-92B1-DF7CB211D565}">
      <dsp:nvSpPr>
        <dsp:cNvPr id="0" name=""/>
        <dsp:cNvSpPr/>
      </dsp:nvSpPr>
      <dsp:spPr>
        <a:xfrm>
          <a:off x="0" y="883732"/>
          <a:ext cx="6349999" cy="582385"/>
        </a:xfrm>
        <a:prstGeom prst="roundRect">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r>
            <a:rPr lang="en-GB" sz="700" kern="1200" dirty="0"/>
            <a:t>Understanding patient data</a:t>
          </a:r>
          <a:br>
            <a:rPr lang="en-GB" sz="700" kern="1200" dirty="0"/>
          </a:br>
          <a:r>
            <a:rPr lang="en-GB" sz="700" kern="1200" dirty="0">
              <a:hlinkClick xmlns:r="http://schemas.openxmlformats.org/officeDocument/2006/relationships" r:id="rId2"/>
            </a:rPr>
            <a:t>https://understandingpatientdata.org.uk/</a:t>
          </a:r>
          <a:r>
            <a:rPr lang="en-GB" sz="700" kern="1200" dirty="0"/>
            <a:t/>
          </a:r>
          <a:br>
            <a:rPr lang="en-GB" sz="700" kern="1200" dirty="0"/>
          </a:br>
          <a:r>
            <a:rPr lang="en-GB" sz="700" kern="1200" dirty="0">
              <a:hlinkClick xmlns:r="http://schemas.openxmlformats.org/officeDocument/2006/relationships" r:id="rId3"/>
            </a:rPr>
            <a:t>https://www.ed.ac.uk/usher/biomedicine-self-society/research</a:t>
          </a:r>
          <a:r>
            <a:rPr lang="en-GB" sz="700" kern="1200" dirty="0"/>
            <a:t/>
          </a:r>
          <a:br>
            <a:rPr lang="en-GB" sz="700" kern="1200" dirty="0"/>
          </a:br>
          <a:r>
            <a:rPr lang="en-GB" sz="700" kern="1200" dirty="0">
              <a:hlinkClick xmlns:r="http://schemas.openxmlformats.org/officeDocument/2006/relationships" r:id="rId4"/>
            </a:rPr>
            <a:t>https://www.ed.ac.uk/clinical-research-facility/patient-and-public-involvement/meet-the-team</a:t>
          </a:r>
          <a:endParaRPr lang="en-US" sz="700" kern="1200" dirty="0"/>
        </a:p>
      </dsp:txBody>
      <dsp:txXfrm>
        <a:off x="28430" y="912162"/>
        <a:ext cx="6293139" cy="525525"/>
      </dsp:txXfrm>
    </dsp:sp>
    <dsp:sp modelId="{DCD8C9A2-1FB4-4F65-AA25-27647838E104}">
      <dsp:nvSpPr>
        <dsp:cNvPr id="0" name=""/>
        <dsp:cNvSpPr/>
      </dsp:nvSpPr>
      <dsp:spPr>
        <a:xfrm>
          <a:off x="0" y="1486278"/>
          <a:ext cx="6349999" cy="582385"/>
        </a:xfrm>
        <a:prstGeom prst="roundRect">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r>
            <a:rPr lang="en-GB" sz="700" kern="1200" dirty="0"/>
            <a:t>Right to erasure does not apply </a:t>
          </a:r>
          <a:br>
            <a:rPr lang="en-GB" sz="700" kern="1200" dirty="0"/>
          </a:br>
          <a:r>
            <a:rPr lang="en-GB" sz="700" kern="1200" dirty="0">
              <a:hlinkClick xmlns:r="http://schemas.openxmlformats.org/officeDocument/2006/relationships" r:id="rId5"/>
            </a:rPr>
            <a:t>https://ico.org.uk/for-organisations/guide-to-data-protection/guide-to-the-general-data-protection-regulation-gdpr/individual-rights/right-to-erasure/</a:t>
          </a:r>
          <a:endParaRPr lang="en-US" sz="700" kern="1200" dirty="0"/>
        </a:p>
      </dsp:txBody>
      <dsp:txXfrm>
        <a:off x="28430" y="1514708"/>
        <a:ext cx="6293139" cy="525525"/>
      </dsp:txXfrm>
    </dsp:sp>
    <dsp:sp modelId="{E719B18B-9712-42D7-A713-C6307E6331F4}">
      <dsp:nvSpPr>
        <dsp:cNvPr id="0" name=""/>
        <dsp:cNvSpPr/>
      </dsp:nvSpPr>
      <dsp:spPr>
        <a:xfrm>
          <a:off x="0" y="2088824"/>
          <a:ext cx="6349999" cy="582385"/>
        </a:xfrm>
        <a:prstGeom prst="roundRect">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r>
            <a:rPr lang="en-GB" sz="700" kern="1200" dirty="0">
              <a:solidFill>
                <a:schemeClr val="tx1"/>
              </a:solidFill>
            </a:rPr>
            <a:t>Genetics toolkit for research expected late 21/22 </a:t>
          </a:r>
          <a:br>
            <a:rPr lang="en-GB" sz="700" kern="1200" dirty="0">
              <a:solidFill>
                <a:schemeClr val="tx1"/>
              </a:solidFill>
            </a:rPr>
          </a:br>
          <a:r>
            <a:rPr lang="en-GB" sz="700" kern="1200" dirty="0">
              <a:solidFill>
                <a:schemeClr val="tx1"/>
              </a:solidFill>
              <a:hlinkClick xmlns:r="http://schemas.openxmlformats.org/officeDocument/2006/relationships" r:id="rId6">
                <a:extLst>
                  <a:ext uri="{A12FA001-AC4F-418D-AE19-62706E023703}">
                    <ahyp:hlinkClr xmlns:ahyp="http://schemas.microsoft.com/office/drawing/2018/hyperlinkcolor" xmlns="" val="tx"/>
                  </a:ext>
                </a:extLst>
              </a:hlinkClick>
            </a:rPr>
            <a:t>https://www.ga4gh.org/how-we-work/2020-2021-roadmap/2020-2021-roadmap-part-ii/rews-2020-2021-roadmap/</a:t>
          </a:r>
          <a:endParaRPr lang="en-US" sz="700" kern="1200" dirty="0">
            <a:solidFill>
              <a:schemeClr val="tx1"/>
            </a:solidFill>
          </a:endParaRPr>
        </a:p>
      </dsp:txBody>
      <dsp:txXfrm>
        <a:off x="28430" y="2117254"/>
        <a:ext cx="6293139" cy="525525"/>
      </dsp:txXfrm>
    </dsp:sp>
    <dsp:sp modelId="{87681C70-DA1C-4967-B03F-E0DF36C6729F}">
      <dsp:nvSpPr>
        <dsp:cNvPr id="0" name=""/>
        <dsp:cNvSpPr/>
      </dsp:nvSpPr>
      <dsp:spPr>
        <a:xfrm>
          <a:off x="0" y="2691370"/>
          <a:ext cx="6349999" cy="582385"/>
        </a:xfrm>
        <a:prstGeom prst="roundRect">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r>
            <a:rPr lang="en-GB" sz="700" kern="1200" dirty="0"/>
            <a:t>Transfer of genomic data </a:t>
          </a:r>
          <a:br>
            <a:rPr lang="en-GB" sz="700" kern="1200" dirty="0"/>
          </a:br>
          <a:r>
            <a:rPr lang="en-GB" sz="700" u="sng" kern="1200" dirty="0">
              <a:hlinkClick xmlns:r="http://schemas.openxmlformats.org/officeDocument/2006/relationships" r:id="rId7"/>
            </a:rPr>
            <a:t>https://doi.org/10.1007/s00439-018-1917-9</a:t>
          </a:r>
          <a:endParaRPr lang="en-US" sz="700" kern="1200" dirty="0"/>
        </a:p>
      </dsp:txBody>
      <dsp:txXfrm>
        <a:off x="28430" y="2719800"/>
        <a:ext cx="6293139" cy="525525"/>
      </dsp:txXfrm>
    </dsp:sp>
    <dsp:sp modelId="{C4CE20DD-E54E-425F-8A3C-BA45AE23E7B0}">
      <dsp:nvSpPr>
        <dsp:cNvPr id="0" name=""/>
        <dsp:cNvSpPr/>
      </dsp:nvSpPr>
      <dsp:spPr>
        <a:xfrm>
          <a:off x="0" y="4833133"/>
          <a:ext cx="6349999" cy="582385"/>
        </a:xfrm>
        <a:prstGeom prst="roundRect">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endParaRPr lang="en-US" sz="700" kern="1200" dirty="0">
            <a:solidFill>
              <a:schemeClr val="bg1"/>
            </a:solidFill>
          </a:endParaRPr>
        </a:p>
      </dsp:txBody>
      <dsp:txXfrm>
        <a:off x="28430" y="4861563"/>
        <a:ext cx="6293139" cy="525525"/>
      </dsp:txXfrm>
    </dsp:sp>
    <dsp:sp modelId="{97677908-7781-4FF4-9212-5B71F84CBE04}">
      <dsp:nvSpPr>
        <dsp:cNvPr id="0" name=""/>
        <dsp:cNvSpPr/>
      </dsp:nvSpPr>
      <dsp:spPr>
        <a:xfrm>
          <a:off x="0" y="3358898"/>
          <a:ext cx="6349999" cy="582385"/>
        </a:xfrm>
        <a:prstGeom prst="roundRect">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r>
            <a:rPr lang="en-GB" sz="700" u="sng" kern="1200" dirty="0">
              <a:solidFill>
                <a:schemeClr val="bg1"/>
              </a:solidFill>
            </a:rPr>
            <a:t>Historical data and remains</a:t>
          </a:r>
          <a:endParaRPr lang="en-GB" sz="700" u="sng" kern="1200" dirty="0"/>
        </a:p>
        <a:p>
          <a:pPr lvl="0" algn="l" defTabSz="311150">
            <a:lnSpc>
              <a:spcPct val="90000"/>
            </a:lnSpc>
            <a:spcBef>
              <a:spcPct val="0"/>
            </a:spcBef>
            <a:spcAft>
              <a:spcPct val="35000"/>
            </a:spcAft>
          </a:pPr>
          <a:r>
            <a:rPr lang="en-GB" sz="700" u="sng" kern="1200" dirty="0"/>
            <a:t>McLennan W. The Eleven plagues of Edinburgh. </a:t>
          </a:r>
          <a:r>
            <a:rPr lang="en-GB" sz="700" kern="1200" dirty="0"/>
            <a:t>Proc R Coll Physicians Edinb 2001; 31:256-261</a:t>
          </a:r>
          <a:r>
            <a:rPr lang="en-GB" sz="700" u="sng" kern="1200" dirty="0"/>
            <a:t>https://www.rcpe.ac.uk/journal/issue/vol31_no3/T_Eleven_Plagues.pdf</a:t>
          </a:r>
        </a:p>
        <a:p>
          <a:pPr lvl="0" algn="l" defTabSz="311150">
            <a:lnSpc>
              <a:spcPct val="90000"/>
            </a:lnSpc>
            <a:spcBef>
              <a:spcPct val="0"/>
            </a:spcBef>
            <a:spcAft>
              <a:spcPct val="35000"/>
            </a:spcAft>
          </a:pPr>
          <a:r>
            <a:rPr lang="en-GB" sz="700" u="sng" kern="1200" dirty="0">
              <a:solidFill>
                <a:schemeClr val="bg1"/>
              </a:solidFill>
            </a:rPr>
            <a:t>archives –</a:t>
          </a:r>
          <a:r>
            <a:rPr lang="en-GB" sz="700" u="sng" kern="1200" dirty="0">
              <a:solidFill>
                <a:schemeClr val="bg1"/>
              </a:solidFill>
              <a:hlinkClick xmlns:r="http://schemas.openxmlformats.org/officeDocument/2006/relationships" r:id="rId8">
                <a:extLst>
                  <a:ext uri="{A12FA001-AC4F-418D-AE19-62706E023703}">
                    <ahyp:hlinkClr xmlns:ahyp="http://schemas.microsoft.com/office/drawing/2018/hyperlinkcolor" xmlns="" val="tx"/>
                  </a:ext>
                </a:extLst>
              </a:hlinkClick>
            </a:rPr>
            <a:t>https://www.nationalarchives.gov.uk/documents/records-collection-policy-2012</a:t>
          </a:r>
          <a:r>
            <a:rPr lang="en-GB" sz="700" u="sng" kern="1200" dirty="0">
              <a:solidFill>
                <a:schemeClr val="accent3">
                  <a:lumMod val="50000"/>
                </a:schemeClr>
              </a:solidFill>
              <a:hlinkClick xmlns:r="http://schemas.openxmlformats.org/officeDocument/2006/relationships" r:id="rId8">
                <a:extLst>
                  <a:ext uri="{A12FA001-AC4F-418D-AE19-62706E023703}">
                    <ahyp:hlinkClr xmlns:ahyp="http://schemas.microsoft.com/office/drawing/2018/hyperlinkcolor" xmlns="" val="tx"/>
                  </a:ext>
                </a:extLst>
              </a:hlinkClick>
            </a:rPr>
            <a:t>.</a:t>
          </a:r>
          <a:endParaRPr lang="en-US" sz="700" kern="1200" dirty="0"/>
        </a:p>
      </dsp:txBody>
      <dsp:txXfrm>
        <a:off x="28430" y="3387328"/>
        <a:ext cx="6293139" cy="525525"/>
      </dsp:txXfrm>
    </dsp:sp>
    <dsp:sp modelId="{E1C42ABD-C227-42EB-9025-1C3EEF624E5B}">
      <dsp:nvSpPr>
        <dsp:cNvPr id="0" name=""/>
        <dsp:cNvSpPr/>
      </dsp:nvSpPr>
      <dsp:spPr>
        <a:xfrm>
          <a:off x="0" y="3374413"/>
          <a:ext cx="6349999" cy="582385"/>
        </a:xfrm>
        <a:prstGeom prst="roundRect">
          <a:avLst/>
        </a:prstGeom>
        <a:solidFill>
          <a:schemeClr val="accent3">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l" defTabSz="311150">
            <a:lnSpc>
              <a:spcPct val="90000"/>
            </a:lnSpc>
            <a:spcBef>
              <a:spcPct val="0"/>
            </a:spcBef>
            <a:spcAft>
              <a:spcPct val="35000"/>
            </a:spcAft>
          </a:pPr>
          <a:r>
            <a:rPr lang="en-GB" sz="700" u="sng" kern="1200" dirty="0">
              <a:hlinkClick xmlns:r="http://schemas.openxmlformats.org/officeDocument/2006/relationships" r:id="rId9"/>
            </a:rPr>
            <a:t>https://www.forskningsetikk.no/en/about-us/our-committees-and-commission/skjelettutvalget/about-the-national-committee-for-research-ethics-on-human-remains/</a:t>
          </a:r>
          <a:r>
            <a:rPr lang="en-GB" sz="700" u="sng" kern="1200" dirty="0"/>
            <a:t/>
          </a:r>
          <a:br>
            <a:rPr lang="en-GB" sz="700" u="sng" kern="1200" dirty="0"/>
          </a:br>
          <a:r>
            <a:rPr lang="en-GB" sz="700" u="sng" kern="1200" dirty="0">
              <a:hlinkClick xmlns:r="http://schemas.openxmlformats.org/officeDocument/2006/relationships" r:id="rId10"/>
            </a:rPr>
            <a:t>https://www.forskningsetikk.no/en/resources/the-research-ethics-library/research-on-human-biological-material/human-remains/</a:t>
          </a:r>
          <a:r>
            <a:rPr lang="en-GB" sz="700" u="sng" kern="1200" dirty="0"/>
            <a:t/>
          </a:r>
          <a:br>
            <a:rPr lang="en-GB" sz="700" u="sng" kern="1200" dirty="0"/>
          </a:br>
          <a:r>
            <a:rPr lang="en-GB" sz="700" u="sng" kern="1200" dirty="0">
              <a:hlinkClick xmlns:r="http://schemas.openxmlformats.org/officeDocument/2006/relationships" r:id="rId11"/>
            </a:rPr>
            <a:t>https://www.ed.ac.uk/files/atoms/files/archaeology_ethics_statement_5_may_16.pdf</a:t>
          </a:r>
          <a:endParaRPr lang="en-US" sz="700" kern="1200" dirty="0"/>
        </a:p>
      </dsp:txBody>
      <dsp:txXfrm>
        <a:off x="28430" y="3402843"/>
        <a:ext cx="6293139" cy="52552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3E59B5-9B97-455F-8507-3CB78C72D9C8}" type="datetimeFigureOut">
              <a:rPr lang="en-GB" smtClean="0"/>
              <a:t>07/10/2021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31FBF-388F-4719-8429-0F3F7E6F7B32}" type="slidenum">
              <a:rPr lang="en-GB" smtClean="0"/>
              <a:t>‹#›</a:t>
            </a:fld>
            <a:endParaRPr lang="en-GB" dirty="0"/>
          </a:p>
        </p:txBody>
      </p:sp>
    </p:spTree>
    <p:extLst>
      <p:ext uri="{BB962C8B-B14F-4D97-AF65-F5344CB8AC3E}">
        <p14:creationId xmlns:p14="http://schemas.microsoft.com/office/powerpoint/2010/main" val="3266573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onfidential.oxfordradcliffe.net/caldicott/report/principle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confidential.oxfordradcliffe.net/caldicott/report/recommenda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831FBF-388F-4719-8429-0F3F7E6F7B32}" type="slidenum">
              <a:rPr lang="en-GB" smtClean="0"/>
              <a:t>1</a:t>
            </a:fld>
            <a:endParaRPr lang="en-GB" dirty="0"/>
          </a:p>
        </p:txBody>
      </p:sp>
    </p:spTree>
    <p:extLst>
      <p:ext uri="{BB962C8B-B14F-4D97-AF65-F5344CB8AC3E}">
        <p14:creationId xmlns:p14="http://schemas.microsoft.com/office/powerpoint/2010/main" val="4275745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831FBF-388F-4719-8429-0F3F7E6F7B32}" type="slidenum">
              <a:rPr lang="en-GB" smtClean="0"/>
              <a:t>19</a:t>
            </a:fld>
            <a:endParaRPr lang="en-GB" dirty="0"/>
          </a:p>
        </p:txBody>
      </p:sp>
    </p:spTree>
    <p:extLst>
      <p:ext uri="{BB962C8B-B14F-4D97-AF65-F5344CB8AC3E}">
        <p14:creationId xmlns:p14="http://schemas.microsoft.com/office/powerpoint/2010/main" val="2908402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responsibilities: strategic, directorate individual</a:t>
            </a:r>
            <a:br>
              <a:rPr lang="en-GB" dirty="0"/>
            </a:br>
            <a:r>
              <a:rPr lang="en-GB" dirty="0"/>
              <a:t>• leadership qualities required for the role</a:t>
            </a:r>
            <a:br>
              <a:rPr lang="en-GB" dirty="0"/>
            </a:br>
            <a:r>
              <a:rPr lang="en-GB" dirty="0"/>
              <a:t>• Caldicott Guardian accountability</a:t>
            </a:r>
            <a:br>
              <a:rPr lang="en-GB" dirty="0"/>
            </a:br>
            <a:endParaRPr lang="en-GB" dirty="0"/>
          </a:p>
          <a:p>
            <a:endParaRPr lang="en-GB" dirty="0"/>
          </a:p>
        </p:txBody>
      </p:sp>
      <p:sp>
        <p:nvSpPr>
          <p:cNvPr id="4" name="Slide Number Placeholder 3"/>
          <p:cNvSpPr>
            <a:spLocks noGrp="1"/>
          </p:cNvSpPr>
          <p:nvPr>
            <p:ph type="sldNum" sz="quarter" idx="5"/>
          </p:nvPr>
        </p:nvSpPr>
        <p:spPr/>
        <p:txBody>
          <a:bodyPr/>
          <a:lstStyle/>
          <a:p>
            <a:fld id="{5D268058-86C3-448D-BF1B-129E2FF3E93C}" type="slidenum">
              <a:rPr lang="en-GB" smtClean="0"/>
              <a:t>3</a:t>
            </a:fld>
            <a:endParaRPr lang="en-GB" dirty="0"/>
          </a:p>
        </p:txBody>
      </p:sp>
    </p:spTree>
    <p:extLst>
      <p:ext uri="{BB962C8B-B14F-4D97-AF65-F5344CB8AC3E}">
        <p14:creationId xmlns:p14="http://schemas.microsoft.com/office/powerpoint/2010/main" val="2286132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a:extLst>
              <a:ext uri="{FF2B5EF4-FFF2-40B4-BE49-F238E27FC236}">
                <a16:creationId xmlns:a16="http://schemas.microsoft.com/office/drawing/2014/main" id="{36ACB07B-9273-427D-9FDE-091D779C5631}"/>
              </a:ext>
            </a:extLst>
          </p:cNvPr>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DB0A849-C0E1-469F-A468-194B98E64973}" type="slidenum">
              <a:rPr lang="en-GB" altLang="en-US"/>
              <a:pPr eaLnBrk="1" hangingPunct="1">
                <a:spcBef>
                  <a:spcPct val="0"/>
                </a:spcBef>
              </a:pPr>
              <a:t>4</a:t>
            </a:fld>
            <a:endParaRPr lang="en-GB" altLang="en-US" dirty="0"/>
          </a:p>
        </p:txBody>
      </p:sp>
      <p:sp>
        <p:nvSpPr>
          <p:cNvPr id="145411" name="Rectangle 2">
            <a:extLst>
              <a:ext uri="{FF2B5EF4-FFF2-40B4-BE49-F238E27FC236}">
                <a16:creationId xmlns:a16="http://schemas.microsoft.com/office/drawing/2014/main" id="{60F5A992-9EDA-45AD-BA94-4E0B5F0A7BA3}"/>
              </a:ext>
            </a:extLst>
          </p:cNvPr>
          <p:cNvSpPr>
            <a:spLocks noGrp="1" noRot="1" noChangeAspect="1" noChangeArrowheads="1" noTextEdit="1"/>
          </p:cNvSpPr>
          <p:nvPr>
            <p:ph type="sldImg"/>
          </p:nvPr>
        </p:nvSpPr>
        <p:spPr>
          <a:ln/>
        </p:spPr>
      </p:sp>
      <p:sp>
        <p:nvSpPr>
          <p:cNvPr id="145412" name="Rectangle 3">
            <a:extLst>
              <a:ext uri="{FF2B5EF4-FFF2-40B4-BE49-F238E27FC236}">
                <a16:creationId xmlns:a16="http://schemas.microsoft.com/office/drawing/2014/main" id="{40496B51-9076-4D46-8B96-1AF04FC23352}"/>
              </a:ext>
            </a:extLst>
          </p:cNvPr>
          <p:cNvSpPr>
            <a:spLocks noGrp="1" noChangeArrowheads="1"/>
          </p:cNvSpPr>
          <p:nvPr>
            <p:ph type="body" idx="1"/>
          </p:nvPr>
        </p:nvSpPr>
        <p:spPr>
          <a:noFill/>
        </p:spPr>
        <p:txBody>
          <a:bodyPr/>
          <a:lstStyle/>
          <a:p>
            <a:pPr eaLnBrk="1" hangingPunct="1"/>
            <a:r>
              <a:rPr lang="en-GB" altLang="en-US" b="1" dirty="0"/>
              <a:t>The Caldicott Report</a:t>
            </a:r>
          </a:p>
          <a:p>
            <a:pPr eaLnBrk="1" hangingPunct="1"/>
            <a:r>
              <a:rPr lang="en-GB" altLang="en-US" dirty="0"/>
              <a:t>A review was commissioned in 1997 by the Chief Medical Officer of England </a:t>
            </a:r>
            <a:r>
              <a:rPr lang="en-GB" altLang="en-US" i="1" dirty="0"/>
              <a:t>"owing to increasing concern about the ways in which patient information is being used in the NHS in England and Wales and the need to ensure that confidentiality is not undermined. Such concern was largely due to the development of information technology in the service, and its capacity to disseminate information about patients rapidly and extensively". </a:t>
            </a:r>
          </a:p>
          <a:p>
            <a:pPr eaLnBrk="1" hangingPunct="1"/>
            <a:r>
              <a:rPr lang="en-GB" altLang="en-US" i="1" dirty="0"/>
              <a:t>A committee was established under the chairmanship of Dame Fiona Caldicott, Principal of Somerville College Oxford, and previously President of the Royal College of Psychiatrists. Its findings were published in December 1997. </a:t>
            </a:r>
          </a:p>
          <a:p>
            <a:pPr eaLnBrk="1" hangingPunct="1"/>
            <a:r>
              <a:rPr lang="en-GB" altLang="en-US" i="1" dirty="0"/>
              <a:t>The report highlighted six key </a:t>
            </a:r>
            <a:r>
              <a:rPr lang="en-GB" altLang="en-US" i="1" dirty="0">
                <a:hlinkClick r:id="rId3"/>
              </a:rPr>
              <a:t>principles</a:t>
            </a:r>
            <a:r>
              <a:rPr lang="en-GB" altLang="en-US" i="1" dirty="0"/>
              <a:t>, and made 16 specific </a:t>
            </a:r>
            <a:r>
              <a:rPr lang="en-GB" altLang="en-US" i="1" dirty="0">
                <a:hlinkClick r:id="rId4"/>
              </a:rPr>
              <a:t>recommendations</a:t>
            </a:r>
            <a:r>
              <a:rPr lang="en-GB" altLang="en-US" i="1" dirty="0"/>
              <a:t>.</a:t>
            </a:r>
            <a:r>
              <a:rPr lang="en-GB" altLang="en-US" dirty="0"/>
              <a:t> </a:t>
            </a:r>
          </a:p>
        </p:txBody>
      </p:sp>
    </p:spTree>
    <p:extLst>
      <p:ext uri="{BB962C8B-B14F-4D97-AF65-F5344CB8AC3E}">
        <p14:creationId xmlns:p14="http://schemas.microsoft.com/office/powerpoint/2010/main" val="1595583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specific constraints on sharing employer access to confidential health information from the clinical record but requirements for reporting to ensure that workplaces prevent, mitigate and manage known and emerging exposures to hazards</a:t>
            </a:r>
          </a:p>
          <a:p>
            <a:endParaRPr lang="en-GB" dirty="0"/>
          </a:p>
          <a:p>
            <a:endParaRPr lang="en-GB" dirty="0"/>
          </a:p>
        </p:txBody>
      </p:sp>
      <p:sp>
        <p:nvSpPr>
          <p:cNvPr id="4" name="Slide Number Placeholder 3"/>
          <p:cNvSpPr>
            <a:spLocks noGrp="1"/>
          </p:cNvSpPr>
          <p:nvPr>
            <p:ph type="sldNum" sz="quarter" idx="5"/>
          </p:nvPr>
        </p:nvSpPr>
        <p:spPr/>
        <p:txBody>
          <a:bodyPr/>
          <a:lstStyle/>
          <a:p>
            <a:fld id="{0A831FBF-388F-4719-8429-0F3F7E6F7B32}" type="slidenum">
              <a:rPr lang="en-GB" smtClean="0"/>
              <a:t>7</a:t>
            </a:fld>
            <a:endParaRPr lang="en-GB" dirty="0"/>
          </a:p>
        </p:txBody>
      </p:sp>
    </p:spTree>
    <p:extLst>
      <p:ext uri="{BB962C8B-B14F-4D97-AF65-F5344CB8AC3E}">
        <p14:creationId xmlns:p14="http://schemas.microsoft.com/office/powerpoint/2010/main" val="3105022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831FBF-388F-4719-8429-0F3F7E6F7B32}" type="slidenum">
              <a:rPr lang="en-GB" smtClean="0"/>
              <a:t>8</a:t>
            </a:fld>
            <a:endParaRPr lang="en-GB" dirty="0"/>
          </a:p>
        </p:txBody>
      </p:sp>
    </p:spTree>
    <p:extLst>
      <p:ext uri="{BB962C8B-B14F-4D97-AF65-F5344CB8AC3E}">
        <p14:creationId xmlns:p14="http://schemas.microsoft.com/office/powerpoint/2010/main" val="422971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Maintain and develop relationships with a wide range of national and local stakeholders, including local authorities and health and social care partnerships, so we can help more people access our service, learn from best practice and prepare for the launch of other new benefits.</a:t>
            </a:r>
          </a:p>
          <a:p>
            <a:endParaRPr lang="en-GB" dirty="0"/>
          </a:p>
          <a:p>
            <a:r>
              <a:rPr lang="en-GB" dirty="0"/>
              <a:t>Develop a health and social care Division that will contribute expert advice to make sure decisions about disability benefits are consistent</a:t>
            </a:r>
            <a:r>
              <a:rPr lang="en-GB" sz="1100" dirty="0"/>
              <a:t>.</a:t>
            </a:r>
            <a:r>
              <a:rPr lang="en-GB" dirty="0"/>
              <a:t> </a:t>
            </a:r>
          </a:p>
          <a:p>
            <a:pPr>
              <a:spcBef>
                <a:spcPts val="450"/>
              </a:spcBef>
              <a:spcAft>
                <a:spcPts val="450"/>
              </a:spcAft>
            </a:pPr>
            <a:r>
              <a:rPr lang="en-GB" sz="1400" dirty="0"/>
              <a:t>Providing care across borders</a:t>
            </a:r>
          </a:p>
          <a:p>
            <a:pPr>
              <a:spcBef>
                <a:spcPts val="450"/>
              </a:spcBef>
              <a:spcAft>
                <a:spcPts val="450"/>
              </a:spcAft>
            </a:pPr>
            <a:r>
              <a:rPr lang="en-GB" sz="1400" dirty="0"/>
              <a:t>Calling people by their preferred name</a:t>
            </a:r>
          </a:p>
          <a:p>
            <a:pPr>
              <a:spcBef>
                <a:spcPts val="450"/>
              </a:spcBef>
              <a:spcAft>
                <a:spcPts val="450"/>
              </a:spcAft>
            </a:pPr>
            <a:r>
              <a:rPr lang="en-GB" sz="1400" dirty="0"/>
              <a:t>Consistent descriptions of  how safe people, safe projects, safe settings, safe outputs, safe data, standards will be met </a:t>
            </a:r>
          </a:p>
          <a:p>
            <a:pPr>
              <a:spcBef>
                <a:spcPts val="450"/>
              </a:spcBef>
              <a:spcAft>
                <a:spcPts val="450"/>
              </a:spcAft>
            </a:pPr>
            <a:r>
              <a:rPr lang="en-GB" sz="1400" dirty="0"/>
              <a:t>Look for shared understanding  </a:t>
            </a:r>
          </a:p>
          <a:p>
            <a:endParaRPr lang="en-GB" sz="1000" dirty="0"/>
          </a:p>
          <a:p>
            <a:endParaRPr lang="en-GB" dirty="0"/>
          </a:p>
          <a:p>
            <a:endParaRPr lang="en-GB" dirty="0"/>
          </a:p>
        </p:txBody>
      </p:sp>
      <p:sp>
        <p:nvSpPr>
          <p:cNvPr id="4" name="Slide Number Placeholder 3"/>
          <p:cNvSpPr>
            <a:spLocks noGrp="1"/>
          </p:cNvSpPr>
          <p:nvPr>
            <p:ph type="sldNum" sz="quarter" idx="5"/>
          </p:nvPr>
        </p:nvSpPr>
        <p:spPr/>
        <p:txBody>
          <a:bodyPr/>
          <a:lstStyle/>
          <a:p>
            <a:fld id="{0A831FBF-388F-4719-8429-0F3F7E6F7B32}" type="slidenum">
              <a:rPr lang="en-GB" smtClean="0"/>
              <a:t>10</a:t>
            </a:fld>
            <a:endParaRPr lang="en-GB" dirty="0"/>
          </a:p>
        </p:txBody>
      </p:sp>
    </p:spTree>
    <p:extLst>
      <p:ext uri="{BB962C8B-B14F-4D97-AF65-F5344CB8AC3E}">
        <p14:creationId xmlns:p14="http://schemas.microsoft.com/office/powerpoint/2010/main" val="674644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latin typeface="Calibri" panose="020F0502020204030204" pitchFamily="34" charset="0"/>
              </a:rPr>
              <a:t>Non-NHS dentists &amp; urgent suspicion of cancer</a:t>
            </a:r>
          </a:p>
          <a:p>
            <a:r>
              <a:rPr lang="en-GB" dirty="0"/>
              <a:t>Data detectives</a:t>
            </a:r>
          </a:p>
          <a:p>
            <a:r>
              <a:rPr lang="en-GB" dirty="0"/>
              <a:t>https://images-assets.nasa.gov/image/NHQ201708210205/NHQ201708210205~small.jpg</a:t>
            </a:r>
          </a:p>
          <a:p>
            <a:endParaRPr lang="en-GB" dirty="0"/>
          </a:p>
          <a:p>
            <a:endParaRPr lang="en-GB" dirty="0"/>
          </a:p>
          <a:p>
            <a:endParaRPr lang="en-GB" dirty="0"/>
          </a:p>
          <a:p>
            <a:endParaRPr lang="en-GB" dirty="0"/>
          </a:p>
          <a:p>
            <a:endParaRPr lang="en-GB" dirty="0">
              <a:solidFill>
                <a:srgbClr val="000000"/>
              </a:solidFill>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0A831FBF-388F-4719-8429-0F3F7E6F7B32}" type="slidenum">
              <a:rPr lang="en-GB" smtClean="0"/>
              <a:t>11</a:t>
            </a:fld>
            <a:endParaRPr lang="en-GB" dirty="0"/>
          </a:p>
        </p:txBody>
      </p:sp>
    </p:spTree>
    <p:extLst>
      <p:ext uri="{BB962C8B-B14F-4D97-AF65-F5344CB8AC3E}">
        <p14:creationId xmlns:p14="http://schemas.microsoft.com/office/powerpoint/2010/main" val="169721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831FBF-388F-4719-8429-0F3F7E6F7B32}" type="slidenum">
              <a:rPr lang="en-GB" smtClean="0"/>
              <a:t>13</a:t>
            </a:fld>
            <a:endParaRPr lang="en-GB" dirty="0"/>
          </a:p>
        </p:txBody>
      </p:sp>
    </p:spTree>
    <p:extLst>
      <p:ext uri="{BB962C8B-B14F-4D97-AF65-F5344CB8AC3E}">
        <p14:creationId xmlns:p14="http://schemas.microsoft.com/office/powerpoint/2010/main" val="899982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9E491DBA-1DC9-402E-9B56-2D1FF29B013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5A2EF1C-4D24-46DD-8575-3C5D38BEC255}" type="slidenum">
              <a:rPr lang="en-GB" altLang="en-US"/>
              <a:pPr eaLnBrk="1" hangingPunct="1">
                <a:spcBef>
                  <a:spcPct val="0"/>
                </a:spcBef>
              </a:pPr>
              <a:t>15</a:t>
            </a:fld>
            <a:endParaRPr lang="en-GB" altLang="en-US" dirty="0"/>
          </a:p>
        </p:txBody>
      </p:sp>
      <p:sp>
        <p:nvSpPr>
          <p:cNvPr id="86019" name="Rectangle 7">
            <a:extLst>
              <a:ext uri="{FF2B5EF4-FFF2-40B4-BE49-F238E27FC236}">
                <a16:creationId xmlns:a16="http://schemas.microsoft.com/office/drawing/2014/main" id="{224B649C-B540-40DD-A7E9-7E17BD840C83}"/>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defTabSz="904875" eaLnBrk="0" hangingPunct="0">
              <a:spcBef>
                <a:spcPct val="30000"/>
              </a:spcBef>
              <a:defRPr sz="1200">
                <a:solidFill>
                  <a:schemeClr val="tx1"/>
                </a:solidFill>
                <a:latin typeface="Times New Roman" panose="02020603050405020304" pitchFamily="18" charset="0"/>
              </a:defRPr>
            </a:lvl1pPr>
            <a:lvl2pPr marL="742950" indent="-285750" defTabSz="904875" eaLnBrk="0" hangingPunct="0">
              <a:spcBef>
                <a:spcPct val="30000"/>
              </a:spcBef>
              <a:defRPr sz="1200">
                <a:solidFill>
                  <a:schemeClr val="tx1"/>
                </a:solidFill>
                <a:latin typeface="Times New Roman" panose="02020603050405020304" pitchFamily="18" charset="0"/>
              </a:defRPr>
            </a:lvl2pPr>
            <a:lvl3pPr marL="1143000" indent="-228600" defTabSz="904875" eaLnBrk="0" hangingPunct="0">
              <a:spcBef>
                <a:spcPct val="30000"/>
              </a:spcBef>
              <a:defRPr sz="1200">
                <a:solidFill>
                  <a:schemeClr val="tx1"/>
                </a:solidFill>
                <a:latin typeface="Times New Roman" panose="02020603050405020304" pitchFamily="18" charset="0"/>
              </a:defRPr>
            </a:lvl3pPr>
            <a:lvl4pPr marL="1600200" indent="-228600" defTabSz="904875" eaLnBrk="0" hangingPunct="0">
              <a:spcBef>
                <a:spcPct val="30000"/>
              </a:spcBef>
              <a:defRPr sz="1200">
                <a:solidFill>
                  <a:schemeClr val="tx1"/>
                </a:solidFill>
                <a:latin typeface="Times New Roman" panose="02020603050405020304" pitchFamily="18" charset="0"/>
              </a:defRPr>
            </a:lvl4pPr>
            <a:lvl5pPr marL="2057400" indent="-228600" defTabSz="904875" eaLnBrk="0" hangingPunct="0">
              <a:spcBef>
                <a:spcPct val="30000"/>
              </a:spcBef>
              <a:defRPr sz="1200">
                <a:solidFill>
                  <a:schemeClr val="tx1"/>
                </a:solidFill>
                <a:latin typeface="Times New Roman" panose="02020603050405020304" pitchFamily="18" charset="0"/>
              </a:defRPr>
            </a:lvl5pPr>
            <a:lvl6pPr marL="2514600" indent="-228600" defTabSz="9048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48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48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4875"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fld id="{D2A65E69-1111-44C2-9B3D-E8A21C19B2F8}" type="slidenum">
              <a:rPr lang="en-GB" altLang="en-US">
                <a:latin typeface="Times" panose="02020603050405020304" pitchFamily="18" charset="0"/>
                <a:cs typeface="Arial" panose="020B0604020202020204" pitchFamily="34" charset="0"/>
              </a:rPr>
              <a:pPr algn="r">
                <a:spcBef>
                  <a:spcPct val="0"/>
                </a:spcBef>
              </a:pPr>
              <a:t>15</a:t>
            </a:fld>
            <a:endParaRPr lang="en-GB" altLang="en-US" dirty="0">
              <a:latin typeface="Times" panose="02020603050405020304" pitchFamily="18" charset="0"/>
              <a:cs typeface="Arial" panose="020B0604020202020204" pitchFamily="34" charset="0"/>
            </a:endParaRPr>
          </a:p>
        </p:txBody>
      </p:sp>
      <p:sp>
        <p:nvSpPr>
          <p:cNvPr id="86020" name="Rectangle 2">
            <a:extLst>
              <a:ext uri="{FF2B5EF4-FFF2-40B4-BE49-F238E27FC236}">
                <a16:creationId xmlns:a16="http://schemas.microsoft.com/office/drawing/2014/main" id="{ACE17383-EBD2-4F4A-B9D7-676D95D8B34A}"/>
              </a:ext>
            </a:extLst>
          </p:cNvPr>
          <p:cNvSpPr>
            <a:spLocks noGrp="1" noRot="1" noChangeAspect="1" noChangeArrowheads="1" noTextEdit="1"/>
          </p:cNvSpPr>
          <p:nvPr>
            <p:ph type="sldImg"/>
          </p:nvPr>
        </p:nvSpPr>
        <p:spPr>
          <a:ln/>
        </p:spPr>
      </p:sp>
      <p:sp>
        <p:nvSpPr>
          <p:cNvPr id="86021" name="Rectangle 3">
            <a:extLst>
              <a:ext uri="{FF2B5EF4-FFF2-40B4-BE49-F238E27FC236}">
                <a16:creationId xmlns:a16="http://schemas.microsoft.com/office/drawing/2014/main" id="{DFD0D576-FF34-4030-9B4B-85B6396552D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Reflects findings of research </a:t>
            </a:r>
          </a:p>
        </p:txBody>
      </p:sp>
    </p:spTree>
    <p:extLst>
      <p:ext uri="{BB962C8B-B14F-4D97-AF65-F5344CB8AC3E}">
        <p14:creationId xmlns:p14="http://schemas.microsoft.com/office/powerpoint/2010/main" val="111036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88118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925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7188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92493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4758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4570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9389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9034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8090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798957" y="2074334"/>
            <a:ext cx="5383495" cy="1472453"/>
          </a:xfrm>
          <a:prstGeom prst="rect">
            <a:avLst/>
          </a:prstGeom>
        </p:spPr>
        <p:txBody>
          <a:bodyPr/>
          <a:lstStyle>
            <a:lvl1pPr marL="0" indent="0">
              <a:buNone/>
              <a:defRPr>
                <a:ln>
                  <a:noFill/>
                </a:ln>
                <a:solidFill>
                  <a:schemeClr val="bg1"/>
                </a:solidFill>
              </a:defRPr>
            </a:lvl1pPr>
          </a:lstStyle>
          <a:p>
            <a:pPr lvl="0"/>
            <a:r>
              <a:rPr lang="en-US" dirty="0"/>
              <a:t>Presentation</a:t>
            </a:r>
          </a:p>
        </p:txBody>
      </p:sp>
      <p:sp>
        <p:nvSpPr>
          <p:cNvPr id="6" name="Text Placeholder 5"/>
          <p:cNvSpPr>
            <a:spLocks noGrp="1"/>
          </p:cNvSpPr>
          <p:nvPr>
            <p:ph type="body" sz="quarter" idx="11" hasCustomPrompt="1"/>
          </p:nvPr>
        </p:nvSpPr>
        <p:spPr>
          <a:xfrm>
            <a:off x="1798958" y="3653731"/>
            <a:ext cx="5383494" cy="780891"/>
          </a:xfrm>
          <a:prstGeom prst="rect">
            <a:avLst/>
          </a:prstGeom>
        </p:spPr>
        <p:txBody>
          <a:bodyPr>
            <a:normAutofit/>
          </a:bodyPr>
          <a:lstStyle>
            <a:lvl1pPr marL="0" indent="0">
              <a:buNone/>
              <a:defRPr sz="2000" baseline="0">
                <a:solidFill>
                  <a:schemeClr val="bg1"/>
                </a:solidFill>
              </a:defRPr>
            </a:lvl1pPr>
          </a:lstStyle>
          <a:p>
            <a:pPr lvl="0"/>
            <a:r>
              <a:rPr lang="en-GB" dirty="0"/>
              <a:t>Name</a:t>
            </a:r>
          </a:p>
        </p:txBody>
      </p:sp>
      <p:sp>
        <p:nvSpPr>
          <p:cNvPr id="16" name="TextBox 15">
            <a:extLst>
              <a:ext uri="{FF2B5EF4-FFF2-40B4-BE49-F238E27FC236}">
                <a16:creationId xmlns:a16="http://schemas.microsoft.com/office/drawing/2014/main" id="{61F51698-20CD-4C43-91CB-C1984017E9F6}"/>
              </a:ext>
            </a:extLst>
          </p:cNvPr>
          <p:cNvSpPr txBox="1"/>
          <p:nvPr userDrawn="1"/>
        </p:nvSpPr>
        <p:spPr>
          <a:xfrm rot="5400000">
            <a:off x="7238752" y="3700267"/>
            <a:ext cx="3413760" cy="307777"/>
          </a:xfrm>
          <a:prstGeom prst="rect">
            <a:avLst/>
          </a:prstGeom>
          <a:noFill/>
        </p:spPr>
        <p:txBody>
          <a:bodyPr wrap="square" rtlCol="0">
            <a:spAutoFit/>
          </a:bodyPr>
          <a:lstStyle/>
          <a:p>
            <a:r>
              <a:rPr lang="en-US" sz="1400" dirty="0">
                <a:solidFill>
                  <a:schemeClr val="bg1"/>
                </a:solidFill>
                <a:latin typeface="+mj-lt"/>
              </a:rPr>
              <a:t>Better health, better futures</a:t>
            </a:r>
          </a:p>
        </p:txBody>
      </p:sp>
      <p:pic>
        <p:nvPicPr>
          <p:cNvPr id="15" name="Picture 14">
            <a:extLst>
              <a:ext uri="{FF2B5EF4-FFF2-40B4-BE49-F238E27FC236}">
                <a16:creationId xmlns:a16="http://schemas.microsoft.com/office/drawing/2014/main" id="{CE348759-B8BE-E747-AE91-17251AF84B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2" y="-10274"/>
            <a:ext cx="9145232" cy="6872516"/>
          </a:xfrm>
          <a:prstGeom prst="rect">
            <a:avLst/>
          </a:prstGeom>
        </p:spPr>
      </p:pic>
    </p:spTree>
    <p:extLst>
      <p:ext uri="{BB962C8B-B14F-4D97-AF65-F5344CB8AC3E}">
        <p14:creationId xmlns:p14="http://schemas.microsoft.com/office/powerpoint/2010/main" val="116448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541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9447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6897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082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6F2B4E-E765-1E45-B8C1-97A117DB6B50}" type="datetimeFigureOut">
              <a:rPr lang="en-US" smtClean="0">
                <a:solidFill>
                  <a:srgbClr val="000000"/>
                </a:solidFill>
              </a:rPr>
              <a:pPr/>
              <a:t>10/7/2021</a:t>
            </a:fld>
            <a:endParaRPr lang="en-US" dirty="0">
              <a:solidFill>
                <a:srgbClr val="000000"/>
              </a:solidFill>
            </a:endParaRPr>
          </a:p>
        </p:txBody>
      </p:sp>
      <p:sp>
        <p:nvSpPr>
          <p:cNvPr id="4" name="Footer Placeholder 3"/>
          <p:cNvSpPr>
            <a:spLocks noGrp="1"/>
          </p:cNvSpPr>
          <p:nvPr>
            <p:ph type="ftr" sz="quarter" idx="11"/>
          </p:nvPr>
        </p:nvSpPr>
        <p:spPr/>
        <p:txBody>
          <a:body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82BED1ED-27D4-6748-906B-2CD176C3429C}"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907021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6786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0118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23649" y="6181344"/>
            <a:ext cx="718502" cy="365125"/>
          </a:xfrm>
        </p:spPr>
        <p:txBody>
          <a:bodyPr/>
          <a:lstStyle/>
          <a:p>
            <a:fld id="{B61BEF0D-F0BB-DE4B-95CE-6DB70DBA9567}" type="datetimeFigureOut">
              <a:rPr lang="en-US" smtClean="0"/>
              <a:pPr/>
              <a:t>10/7/2021</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77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10/7/2021</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0CB0B67C-B3D6-4856-9A6E-B2E1EEA8B01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655693" y="0"/>
            <a:ext cx="488307" cy="6858000"/>
          </a:xfrm>
          <a:prstGeom prst="rect">
            <a:avLst/>
          </a:prstGeom>
        </p:spPr>
      </p:pic>
    </p:spTree>
    <p:extLst>
      <p:ext uri="{BB962C8B-B14F-4D97-AF65-F5344CB8AC3E}">
        <p14:creationId xmlns:p14="http://schemas.microsoft.com/office/powerpoint/2010/main" val="3662254016"/>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txStyles>
    <p:titleStyle>
      <a:lvl1pPr algn="l" defTabSz="457200" rtl="0" eaLnBrk="1" latinLnBrk="0" hangingPunct="1">
        <a:spcBef>
          <a:spcPct val="0"/>
        </a:spcBef>
        <a:buNone/>
        <a:defRPr sz="28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Alison.mccallum@ed.ac.uk"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ahcs.ac.uk/the-register/overview-the-registe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nationalarchives.gov.uk/documents/information-management/redaction_toolkit.pdf" TargetMode="External"/><Relationship Id="rId2" Type="http://schemas.openxmlformats.org/officeDocument/2006/relationships/hyperlink" Target="https://ico.org.uk/media/for-organisations/documents/2021/2619016/how-to-disclose-information-safely-20201224.pdf" TargetMode="External"/><Relationship Id="rId1" Type="http://schemas.openxmlformats.org/officeDocument/2006/relationships/slideLayout" Target="../slideLayouts/slideLayout2.xml"/><Relationship Id="rId5" Type="http://schemas.openxmlformats.org/officeDocument/2006/relationships/hyperlink" Target="https://doi.org/10.1093/bjsw/bcy115" TargetMode="External"/><Relationship Id="rId4" Type="http://schemas.openxmlformats.org/officeDocument/2006/relationships/hyperlink" Target="http://www.knowledge.scot.nhs.uk/media/CLT/ResourceUploads/4087083/cf6965c7-885f-4a24-b7e4-ce0f0cc7d65f.pd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tfn.scot/news/providing-support-across-edinburgh"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s://www.socialsecurity.gov.scot/reporting/publications/business-plan-2021-2022" TargetMode="External"/><Relationship Id="rId4" Type="http://schemas.openxmlformats.org/officeDocument/2006/relationships/diagramLayout" Target="../diagrams/layout3.xml"/><Relationship Id="rId9" Type="http://schemas.openxmlformats.org/officeDocument/2006/relationships/hyperlink" Target="https://www.iriss.org.uk/resources/insights/self-directed-support-ten-yea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doi.org/10.1016/j.drugpo.2020.102873" TargetMode="External"/><Relationship Id="rId3" Type="http://schemas.openxmlformats.org/officeDocument/2006/relationships/hyperlink" Target="https://www.gov.scot/publications/report-national-cremation-investigation-dame-elish-angiolini-dbe-qc/" TargetMode="External"/><Relationship Id="rId7" Type="http://schemas.openxmlformats.org/officeDocument/2006/relationships/hyperlink" Target="https://ec.europa.eu/health/sites/health/files/ern/docs/cpms_ps_en.pdf" TargetMode="External"/><Relationship Id="rId12" Type="http://schemas.openxmlformats.org/officeDocument/2006/relationships/hyperlink" Target="https://doi.org/10.1016/S0140-6736(12)60240-2" TargetMode="External"/><Relationship Id="rId2" Type="http://schemas.openxmlformats.org/officeDocument/2006/relationships/hyperlink" Target="https://www.hta.gov.uk/faqs/disposal-pregnancy-remains" TargetMode="External"/><Relationship Id="rId1" Type="http://schemas.openxmlformats.org/officeDocument/2006/relationships/slideLayout" Target="../slideLayouts/slideLayout2.xml"/><Relationship Id="rId6" Type="http://schemas.openxmlformats.org/officeDocument/2006/relationships/hyperlink" Target="https://onlinelibrary.wiley.com/doi/epdf/10.1111/tmi.12781" TargetMode="External"/><Relationship Id="rId11" Type="http://schemas.openxmlformats.org/officeDocument/2006/relationships/hyperlink" Target="https://ec.europa.eu/info/sites/info/files/draft_decision_on_the_adequate_protection_of_personal_data_by_the_united_kingdom_-_general_data_protection_regulation_19_feb_2020.pdf" TargetMode="External"/><Relationship Id="rId5" Type="http://schemas.openxmlformats.org/officeDocument/2006/relationships/hyperlink" Target="https://ico.org.uk/for-organisations/guide-to-pecr/what-are-pecr/#3" TargetMode="External"/><Relationship Id="rId10" Type="http://schemas.openxmlformats.org/officeDocument/2006/relationships/hyperlink" Target="https://www.gov.scot/publications/a-changing-nation-how-scotland-will-thrive-in-a-digital-world/pages/an-ethical-digital-nation/" TargetMode="External"/><Relationship Id="rId4" Type="http://schemas.openxmlformats.org/officeDocument/2006/relationships/hyperlink" Target="https://www.gibsondunn.com/us-cybersecurity-and-data-privacy-outlook-and-review-2021/#_Toc62718914" TargetMode="External"/><Relationship Id="rId9" Type="http://schemas.openxmlformats.org/officeDocument/2006/relationships/hyperlink" Target="https://doi.org/10.3122/jabfm.2018.01.17016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18BF1F-960A-C044-8337-15FA17A958A9}"/>
              </a:ext>
            </a:extLst>
          </p:cNvPr>
          <p:cNvSpPr>
            <a:spLocks noGrp="1"/>
          </p:cNvSpPr>
          <p:nvPr>
            <p:ph type="body" sz="quarter" idx="10"/>
          </p:nvPr>
        </p:nvSpPr>
        <p:spPr/>
        <p:txBody>
          <a:bodyPr vert="horz" lIns="91440" tIns="45720" rIns="91440" bIns="45720" rtlCol="0" anchor="t">
            <a:noAutofit/>
          </a:bodyPr>
          <a:lstStyle/>
          <a:p>
            <a:pPr algn="ctr"/>
            <a:r>
              <a:rPr lang="en-US" sz="3600" cap="none" dirty="0">
                <a:solidFill>
                  <a:schemeClr val="tx1"/>
                </a:solidFill>
                <a:latin typeface="Arial" panose="020B0604020202020204" pitchFamily="34" charset="0"/>
                <a:ea typeface="+mn-lt"/>
                <a:cs typeface="Arial" panose="020B0604020202020204" pitchFamily="34" charset="0"/>
              </a:rPr>
              <a:t>Caldicott Leadership during and beyond COVID-19</a:t>
            </a:r>
            <a:endParaRPr lang="en-US" sz="3600" cap="none" dirty="0">
              <a:solidFill>
                <a:schemeClr val="tx1"/>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0BE438FF-9836-9A4F-815C-44DA33655CA2}"/>
              </a:ext>
            </a:extLst>
          </p:cNvPr>
          <p:cNvSpPr>
            <a:spLocks noGrp="1"/>
          </p:cNvSpPr>
          <p:nvPr>
            <p:ph type="body" sz="quarter" idx="11"/>
          </p:nvPr>
        </p:nvSpPr>
        <p:spPr>
          <a:xfrm>
            <a:off x="338458" y="4530031"/>
            <a:ext cx="5383494" cy="780891"/>
          </a:xfrm>
        </p:spPr>
        <p:txBody>
          <a:bodyPr vert="horz" lIns="91440" tIns="45720" rIns="91440" bIns="45720" rtlCol="0" anchor="t">
            <a:normAutofit/>
          </a:bodyPr>
          <a:lstStyle/>
          <a:p>
            <a:r>
              <a:rPr lang="en-US" cap="none" dirty="0">
                <a:solidFill>
                  <a:schemeClr val="tx1"/>
                </a:solidFill>
                <a:latin typeface="Arial" panose="020B0604020202020204" pitchFamily="34" charset="0"/>
                <a:cs typeface="Arial" panose="020B0604020202020204" pitchFamily="34" charset="0"/>
              </a:rPr>
              <a:t>Professor Alison McCallum</a:t>
            </a:r>
            <a:br>
              <a:rPr lang="en-US" cap="none" dirty="0">
                <a:solidFill>
                  <a:schemeClr val="tx1"/>
                </a:solidFill>
                <a:latin typeface="Arial" panose="020B0604020202020204" pitchFamily="34" charset="0"/>
                <a:cs typeface="Arial" panose="020B0604020202020204" pitchFamily="34" charset="0"/>
              </a:rPr>
            </a:br>
            <a:r>
              <a:rPr lang="en-US" cap="none" dirty="0">
                <a:solidFill>
                  <a:schemeClr val="tx1"/>
                </a:solidFill>
                <a:latin typeface="Arial" panose="020B0604020202020204" pitchFamily="34" charset="0"/>
                <a:cs typeface="Arial" panose="020B0604020202020204" pitchFamily="34" charset="0"/>
              </a:rPr>
              <a:t>October 14, 2021</a:t>
            </a:r>
          </a:p>
        </p:txBody>
      </p:sp>
    </p:spTree>
    <p:extLst>
      <p:ext uri="{BB962C8B-B14F-4D97-AF65-F5344CB8AC3E}">
        <p14:creationId xmlns:p14="http://schemas.microsoft.com/office/powerpoint/2010/main" val="2002718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6A24460-345A-4F9E-BF0A-AA2606FED80D}"/>
              </a:ext>
            </a:extLst>
          </p:cNvPr>
          <p:cNvSpPr>
            <a:spLocks noGrp="1"/>
          </p:cNvSpPr>
          <p:nvPr>
            <p:ph type="title"/>
          </p:nvPr>
        </p:nvSpPr>
        <p:spPr>
          <a:xfrm>
            <a:off x="65315" y="0"/>
            <a:ext cx="8418544" cy="1325563"/>
          </a:xfrm>
        </p:spPr>
        <p:txBody>
          <a:bodyPr anchor="ctr">
            <a:normAutofit/>
          </a:bodyPr>
          <a:lstStyle/>
          <a:p>
            <a:pPr algn="ctr"/>
            <a:r>
              <a:rPr lang="en-US" sz="3200" cap="none" dirty="0">
                <a:solidFill>
                  <a:schemeClr val="tx1"/>
                </a:solidFill>
                <a:latin typeface="Arial" panose="020B0604020202020204" pitchFamily="34" charset="0"/>
                <a:cs typeface="Arial" panose="020B0604020202020204" pitchFamily="34" charset="0"/>
              </a:rPr>
              <a:t>Multiagency support: services &amp; volunteers</a:t>
            </a:r>
            <a:br>
              <a:rPr lang="en-US" sz="3200" cap="none" dirty="0">
                <a:solidFill>
                  <a:schemeClr val="tx1"/>
                </a:solidFill>
                <a:latin typeface="Arial" panose="020B0604020202020204" pitchFamily="34" charset="0"/>
                <a:cs typeface="Arial" panose="020B0604020202020204" pitchFamily="34" charset="0"/>
              </a:rPr>
            </a:br>
            <a:r>
              <a:rPr lang="en-US" sz="3200" cap="none" dirty="0">
                <a:solidFill>
                  <a:schemeClr val="tx1"/>
                </a:solidFill>
                <a:latin typeface="Arial" panose="020B0604020202020204" pitchFamily="34" charset="0"/>
                <a:cs typeface="Arial" panose="020B0604020202020204" pitchFamily="34" charset="0"/>
              </a:rPr>
              <a:t>the team around the person in a pandemic</a:t>
            </a:r>
          </a:p>
        </p:txBody>
      </p:sp>
      <p:pic>
        <p:nvPicPr>
          <p:cNvPr id="3" name="Content Placeholder 2">
            <a:extLst>
              <a:ext uri="{FF2B5EF4-FFF2-40B4-BE49-F238E27FC236}">
                <a16:creationId xmlns:a16="http://schemas.microsoft.com/office/drawing/2014/main" id="{6A39ABB7-ADF0-4E82-8ED4-0BB6B4C88E06}"/>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tretch/>
        </p:blipFill>
        <p:spPr>
          <a:xfrm>
            <a:off x="4660900" y="1273628"/>
            <a:ext cx="3987800" cy="5467737"/>
          </a:xfrm>
          <a:prstGeom prst="rect">
            <a:avLst/>
          </a:prstGeom>
          <a:noFill/>
        </p:spPr>
      </p:pic>
      <p:pic>
        <p:nvPicPr>
          <p:cNvPr id="5" name="Picture 4">
            <a:extLst>
              <a:ext uri="{FF2B5EF4-FFF2-40B4-BE49-F238E27FC236}">
                <a16:creationId xmlns:a16="http://schemas.microsoft.com/office/drawing/2014/main" id="{F50DBAB0-0D53-446A-A719-6E6978DAD2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15" y="1273628"/>
            <a:ext cx="4506685" cy="3293704"/>
          </a:xfrm>
          <a:prstGeom prst="rect">
            <a:avLst/>
          </a:prstGeom>
        </p:spPr>
      </p:pic>
      <p:pic>
        <p:nvPicPr>
          <p:cNvPr id="10" name="Picture 9">
            <a:extLst>
              <a:ext uri="{FF2B5EF4-FFF2-40B4-BE49-F238E27FC236}">
                <a16:creationId xmlns:a16="http://schemas.microsoft.com/office/drawing/2014/main" id="{7AC2BE5A-F012-4CAF-8B73-4C866BA27702}"/>
              </a:ext>
            </a:extLst>
          </p:cNvPr>
          <p:cNvPicPr>
            <a:picLocks noChangeAspect="1"/>
          </p:cNvPicPr>
          <p:nvPr/>
        </p:nvPicPr>
        <p:blipFill>
          <a:blip r:embed="rId5"/>
          <a:stretch>
            <a:fillRect/>
          </a:stretch>
        </p:blipFill>
        <p:spPr>
          <a:xfrm>
            <a:off x="65315" y="4711700"/>
            <a:ext cx="4506686" cy="2029665"/>
          </a:xfrm>
          <a:prstGeom prst="rect">
            <a:avLst/>
          </a:prstGeom>
        </p:spPr>
      </p:pic>
    </p:spTree>
    <p:extLst>
      <p:ext uri="{BB962C8B-B14F-4D97-AF65-F5344CB8AC3E}">
        <p14:creationId xmlns:p14="http://schemas.microsoft.com/office/powerpoint/2010/main" val="4162838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1E1AD-C1A6-4056-A2F8-0B6F08C873B6}"/>
              </a:ext>
            </a:extLst>
          </p:cNvPr>
          <p:cNvSpPr>
            <a:spLocks noGrp="1"/>
          </p:cNvSpPr>
          <p:nvPr>
            <p:ph type="title"/>
          </p:nvPr>
        </p:nvSpPr>
        <p:spPr>
          <a:xfrm>
            <a:off x="292369" y="-58479"/>
            <a:ext cx="7886700" cy="1325563"/>
          </a:xfrm>
        </p:spPr>
        <p:txBody>
          <a:bodyPr>
            <a:normAutofit/>
          </a:bodyPr>
          <a:lstStyle/>
          <a:p>
            <a:pPr algn="ctr"/>
            <a:r>
              <a:rPr lang="en-GB" sz="3600" b="0" cap="none" dirty="0">
                <a:solidFill>
                  <a:schemeClr val="tx1"/>
                </a:solidFill>
                <a:latin typeface="Arial" panose="020B0604020202020204" pitchFamily="34" charset="0"/>
                <a:cs typeface="Arial" panose="020B0604020202020204" pitchFamily="34" charset="0"/>
              </a:rPr>
              <a:t>Dilemmas emerging (&amp; re-emerging)</a:t>
            </a:r>
          </a:p>
        </p:txBody>
      </p:sp>
      <p:sp>
        <p:nvSpPr>
          <p:cNvPr id="3" name="Content Placeholder 2">
            <a:extLst>
              <a:ext uri="{FF2B5EF4-FFF2-40B4-BE49-F238E27FC236}">
                <a16:creationId xmlns:a16="http://schemas.microsoft.com/office/drawing/2014/main" id="{E6E8AF84-BF49-475E-B9B1-203DDB0ED1B5}"/>
              </a:ext>
            </a:extLst>
          </p:cNvPr>
          <p:cNvSpPr>
            <a:spLocks noGrp="1"/>
          </p:cNvSpPr>
          <p:nvPr>
            <p:ph sz="half" idx="1"/>
          </p:nvPr>
        </p:nvSpPr>
        <p:spPr>
          <a:xfrm>
            <a:off x="349519" y="1879124"/>
            <a:ext cx="3886200" cy="4097804"/>
          </a:xfrm>
        </p:spPr>
        <p:txBody>
          <a:bodyPr>
            <a:normAutofit/>
          </a:bodyPr>
          <a:lstStyle/>
          <a:p>
            <a:pPr marL="0" indent="0">
              <a:buNone/>
            </a:pPr>
            <a:r>
              <a:rPr lang="en-GB" dirty="0"/>
              <a:t/>
            </a:r>
            <a:br>
              <a:rPr lang="en-GB" dirty="0"/>
            </a:br>
            <a:endParaRPr lang="en-GB" dirty="0"/>
          </a:p>
          <a:p>
            <a:pPr marL="0" indent="0">
              <a:buNone/>
            </a:pPr>
            <a:endParaRPr lang="en-GB" dirty="0"/>
          </a:p>
        </p:txBody>
      </p:sp>
      <p:pic>
        <p:nvPicPr>
          <p:cNvPr id="5" name="Picture 4">
            <a:extLst>
              <a:ext uri="{FF2B5EF4-FFF2-40B4-BE49-F238E27FC236}">
                <a16:creationId xmlns:a16="http://schemas.microsoft.com/office/drawing/2014/main" id="{4DB96183-92D1-414E-8321-EED14179DDF2}"/>
              </a:ext>
            </a:extLst>
          </p:cNvPr>
          <p:cNvPicPr>
            <a:picLocks noChangeAspect="1"/>
          </p:cNvPicPr>
          <p:nvPr/>
        </p:nvPicPr>
        <p:blipFill>
          <a:blip r:embed="rId3"/>
          <a:stretch>
            <a:fillRect/>
          </a:stretch>
        </p:blipFill>
        <p:spPr>
          <a:xfrm>
            <a:off x="3401008" y="1078091"/>
            <a:ext cx="4287416" cy="5213215"/>
          </a:xfrm>
          <a:prstGeom prst="rect">
            <a:avLst/>
          </a:prstGeom>
        </p:spPr>
      </p:pic>
      <p:sp>
        <p:nvSpPr>
          <p:cNvPr id="6" name="Oval 5">
            <a:extLst>
              <a:ext uri="{FF2B5EF4-FFF2-40B4-BE49-F238E27FC236}">
                <a16:creationId xmlns:a16="http://schemas.microsoft.com/office/drawing/2014/main" id="{AE2B1E15-4480-4AF9-B836-391029E6D2A0}"/>
              </a:ext>
            </a:extLst>
          </p:cNvPr>
          <p:cNvSpPr/>
          <p:nvPr/>
        </p:nvSpPr>
        <p:spPr>
          <a:xfrm>
            <a:off x="341180" y="1078091"/>
            <a:ext cx="2886834" cy="1966651"/>
          </a:xfrm>
          <a:prstGeom prst="ellipse">
            <a:avLst/>
          </a:prstGeom>
          <a:ln>
            <a:solidFill>
              <a:srgbClr val="0070C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t>Clinical records held by the wider primary care team</a:t>
            </a:r>
          </a:p>
        </p:txBody>
      </p:sp>
      <p:sp>
        <p:nvSpPr>
          <p:cNvPr id="7" name="Oval 6">
            <a:extLst>
              <a:ext uri="{FF2B5EF4-FFF2-40B4-BE49-F238E27FC236}">
                <a16:creationId xmlns:a16="http://schemas.microsoft.com/office/drawing/2014/main" id="{296C630E-A106-4975-B294-B8EA2982C157}"/>
              </a:ext>
            </a:extLst>
          </p:cNvPr>
          <p:cNvSpPr/>
          <p:nvPr/>
        </p:nvSpPr>
        <p:spPr>
          <a:xfrm>
            <a:off x="341180" y="4343269"/>
            <a:ext cx="2878494" cy="1089106"/>
          </a:xfrm>
          <a:prstGeom prst="ellipse">
            <a:avLst/>
          </a:prstGeom>
          <a:solidFill>
            <a:srgbClr val="23110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2400" dirty="0"/>
          </a:p>
          <a:p>
            <a:pPr algn="ctr"/>
            <a:r>
              <a:rPr lang="en-GB" sz="2400" dirty="0"/>
              <a:t>Missing people </a:t>
            </a:r>
          </a:p>
          <a:p>
            <a:endParaRPr lang="en-GB" dirty="0"/>
          </a:p>
        </p:txBody>
      </p:sp>
      <p:sp>
        <p:nvSpPr>
          <p:cNvPr id="8" name="Oval 7">
            <a:extLst>
              <a:ext uri="{FF2B5EF4-FFF2-40B4-BE49-F238E27FC236}">
                <a16:creationId xmlns:a16="http://schemas.microsoft.com/office/drawing/2014/main" id="{666D0299-C55E-4978-93D3-CCEF5FE4944D}"/>
              </a:ext>
            </a:extLst>
          </p:cNvPr>
          <p:cNvSpPr/>
          <p:nvPr/>
        </p:nvSpPr>
        <p:spPr>
          <a:xfrm>
            <a:off x="341180" y="3044742"/>
            <a:ext cx="2899343" cy="1275054"/>
          </a:xfrm>
          <a:prstGeom prst="ellipse">
            <a:avLst/>
          </a:prstGeom>
          <a:solidFill>
            <a:srgbClr val="23110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2400" dirty="0"/>
          </a:p>
          <a:p>
            <a:pPr algn="ctr"/>
            <a:r>
              <a:rPr lang="en-GB" sz="2400" dirty="0"/>
              <a:t>New services &amp; pathways </a:t>
            </a:r>
          </a:p>
          <a:p>
            <a:endParaRPr lang="en-GB" dirty="0"/>
          </a:p>
        </p:txBody>
      </p:sp>
      <p:sp>
        <p:nvSpPr>
          <p:cNvPr id="17" name="Oval 16">
            <a:extLst>
              <a:ext uri="{FF2B5EF4-FFF2-40B4-BE49-F238E27FC236}">
                <a16:creationId xmlns:a16="http://schemas.microsoft.com/office/drawing/2014/main" id="{A393D926-CB84-496F-97A6-5EB47ACE9744}"/>
              </a:ext>
            </a:extLst>
          </p:cNvPr>
          <p:cNvSpPr/>
          <p:nvPr/>
        </p:nvSpPr>
        <p:spPr>
          <a:xfrm>
            <a:off x="341180" y="5479322"/>
            <a:ext cx="2878494" cy="1089106"/>
          </a:xfrm>
          <a:prstGeom prst="ellipse">
            <a:avLst/>
          </a:prstGeom>
          <a:solidFill>
            <a:srgbClr val="231103"/>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dirty="0">
                <a:solidFill>
                  <a:schemeClr val="tx1"/>
                </a:solidFill>
              </a:rPr>
              <a:t>Anonymous services </a:t>
            </a:r>
          </a:p>
        </p:txBody>
      </p:sp>
      <p:sp>
        <p:nvSpPr>
          <p:cNvPr id="18" name="TextBox 17">
            <a:extLst>
              <a:ext uri="{FF2B5EF4-FFF2-40B4-BE49-F238E27FC236}">
                <a16:creationId xmlns:a16="http://schemas.microsoft.com/office/drawing/2014/main" id="{A2699116-ACA4-4517-B919-F4DF9ABFF919}"/>
              </a:ext>
            </a:extLst>
          </p:cNvPr>
          <p:cNvSpPr txBox="1"/>
          <p:nvPr/>
        </p:nvSpPr>
        <p:spPr>
          <a:xfrm>
            <a:off x="2000519" y="6542021"/>
            <a:ext cx="7604449" cy="276999"/>
          </a:xfrm>
          <a:prstGeom prst="rect">
            <a:avLst/>
          </a:prstGeom>
          <a:noFill/>
        </p:spPr>
        <p:txBody>
          <a:bodyPr wrap="square" rtlCol="0">
            <a:spAutoFit/>
          </a:bodyPr>
          <a:lstStyle/>
          <a:p>
            <a:r>
              <a:rPr lang="en-GB" sz="1200" dirty="0"/>
              <a:t>https://images-assets.nasa.gov/image/NHQ201708210205/NHQ201708210205~small.jpg</a:t>
            </a:r>
          </a:p>
        </p:txBody>
      </p:sp>
    </p:spTree>
    <p:extLst>
      <p:ext uri="{BB962C8B-B14F-4D97-AF65-F5344CB8AC3E}">
        <p14:creationId xmlns:p14="http://schemas.microsoft.com/office/powerpoint/2010/main" val="1660340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247A-5DEF-4376-97A4-8617F07802F7}"/>
              </a:ext>
            </a:extLst>
          </p:cNvPr>
          <p:cNvSpPr>
            <a:spLocks noGrp="1"/>
          </p:cNvSpPr>
          <p:nvPr>
            <p:ph type="title"/>
          </p:nvPr>
        </p:nvSpPr>
        <p:spPr>
          <a:xfrm>
            <a:off x="361461" y="1133206"/>
            <a:ext cx="5564981" cy="994172"/>
          </a:xfrm>
        </p:spPr>
        <p:txBody>
          <a:bodyPr>
            <a:normAutofit fontScale="90000"/>
          </a:bodyPr>
          <a:lstStyle/>
          <a:p>
            <a:r>
              <a:rPr lang="en-GB" sz="1650" cap="none" dirty="0">
                <a:solidFill>
                  <a:schemeClr val="tx1"/>
                </a:solidFill>
                <a:latin typeface="Arial" panose="020B0604020202020204" pitchFamily="34" charset="0"/>
                <a:cs typeface="Arial" panose="020B0604020202020204" pitchFamily="34" charset="0"/>
              </a:rPr>
              <a:t>Values</a:t>
            </a:r>
            <a:br>
              <a:rPr lang="en-GB" sz="1650" cap="none" dirty="0">
                <a:solidFill>
                  <a:schemeClr val="tx1"/>
                </a:solidFill>
                <a:latin typeface="Arial" panose="020B0604020202020204" pitchFamily="34" charset="0"/>
                <a:cs typeface="Arial" panose="020B0604020202020204" pitchFamily="34" charset="0"/>
              </a:rPr>
            </a:br>
            <a:r>
              <a:rPr lang="en-GB" sz="1650" cap="none" dirty="0">
                <a:solidFill>
                  <a:schemeClr val="tx1"/>
                </a:solidFill>
                <a:latin typeface="Arial" panose="020B0604020202020204" pitchFamily="34" charset="0"/>
                <a:cs typeface="Arial" panose="020B0604020202020204" pitchFamily="34" charset="0"/>
              </a:rPr>
              <a:t>Scholarship</a:t>
            </a:r>
            <a:br>
              <a:rPr lang="en-GB" sz="1650" cap="none" dirty="0">
                <a:solidFill>
                  <a:schemeClr val="tx1"/>
                </a:solidFill>
                <a:latin typeface="Arial" panose="020B0604020202020204" pitchFamily="34" charset="0"/>
                <a:cs typeface="Arial" panose="020B0604020202020204" pitchFamily="34" charset="0"/>
              </a:rPr>
            </a:br>
            <a:r>
              <a:rPr lang="en-GB" sz="1650" cap="none" dirty="0">
                <a:solidFill>
                  <a:schemeClr val="tx1"/>
                </a:solidFill>
                <a:latin typeface="Arial" panose="020B0604020202020204" pitchFamily="34" charset="0"/>
                <a:cs typeface="Arial" panose="020B0604020202020204" pitchFamily="34" charset="0"/>
              </a:rPr>
              <a:t>Solutions </a:t>
            </a:r>
            <a:br>
              <a:rPr lang="en-GB" sz="1650" cap="none" dirty="0">
                <a:solidFill>
                  <a:schemeClr val="tx1"/>
                </a:solidFill>
                <a:latin typeface="Arial" panose="020B0604020202020204" pitchFamily="34" charset="0"/>
                <a:cs typeface="Arial" panose="020B0604020202020204" pitchFamily="34" charset="0"/>
              </a:rPr>
            </a:br>
            <a:r>
              <a:rPr lang="en-GB" sz="1650" cap="none" dirty="0">
                <a:solidFill>
                  <a:schemeClr val="tx1"/>
                </a:solidFill>
                <a:latin typeface="Arial" panose="020B0604020202020204" pitchFamily="34" charset="0"/>
                <a:cs typeface="Arial" panose="020B0604020202020204" pitchFamily="34" charset="0"/>
              </a:rPr>
              <a:t>Standards</a:t>
            </a:r>
          </a:p>
        </p:txBody>
      </p:sp>
      <p:sp>
        <p:nvSpPr>
          <p:cNvPr id="3" name="Content Placeholder 2">
            <a:extLst>
              <a:ext uri="{FF2B5EF4-FFF2-40B4-BE49-F238E27FC236}">
                <a16:creationId xmlns:a16="http://schemas.microsoft.com/office/drawing/2014/main" id="{893CDF6C-A610-4892-AA44-8142BB4B8B7B}"/>
              </a:ext>
            </a:extLst>
          </p:cNvPr>
          <p:cNvSpPr>
            <a:spLocks noGrp="1"/>
          </p:cNvSpPr>
          <p:nvPr>
            <p:ph idx="1"/>
          </p:nvPr>
        </p:nvSpPr>
        <p:spPr>
          <a:xfrm>
            <a:off x="848904" y="2312261"/>
            <a:ext cx="5564981" cy="3263504"/>
          </a:xfrm>
        </p:spPr>
        <p:txBody>
          <a:bodyPr>
            <a:normAutofit fontScale="92500" lnSpcReduction="10000"/>
          </a:bodyPr>
          <a:lstStyle/>
          <a:p>
            <a:pPr marL="0" indent="0">
              <a:buNone/>
            </a:pPr>
            <a:endParaRPr lang="en-GB" sz="1650" dirty="0"/>
          </a:p>
          <a:p>
            <a:pPr marL="0" indent="0">
              <a:buNone/>
            </a:pPr>
            <a:endParaRPr lang="en-GB" sz="1650" dirty="0"/>
          </a:p>
          <a:p>
            <a:pPr marL="0" indent="0">
              <a:buNone/>
            </a:pPr>
            <a:endParaRPr lang="en-GB" sz="1650" dirty="0"/>
          </a:p>
          <a:p>
            <a:pPr marL="0" indent="0">
              <a:buNone/>
            </a:pPr>
            <a:endParaRPr lang="en-GB" sz="1650" dirty="0"/>
          </a:p>
          <a:p>
            <a:pPr marL="0" indent="0">
              <a:buNone/>
            </a:pPr>
            <a:endParaRPr lang="en-GB" sz="1650" dirty="0"/>
          </a:p>
          <a:p>
            <a:pPr marL="0" indent="0">
              <a:buNone/>
            </a:pPr>
            <a:endParaRPr lang="en-GB" sz="1650" dirty="0"/>
          </a:p>
          <a:p>
            <a:pPr marL="0" indent="0">
              <a:buNone/>
            </a:pPr>
            <a:endParaRPr lang="en-GB" sz="1650" dirty="0"/>
          </a:p>
          <a:p>
            <a:pPr marL="0" indent="0">
              <a:buNone/>
            </a:pPr>
            <a:endParaRPr lang="en-GB" sz="1650" dirty="0"/>
          </a:p>
          <a:p>
            <a:pPr marL="0" indent="0">
              <a:buNone/>
            </a:pPr>
            <a:r>
              <a:rPr lang="en-GB" sz="1650" dirty="0"/>
              <a:t/>
            </a:r>
            <a:br>
              <a:rPr lang="en-GB" sz="1650" dirty="0"/>
            </a:br>
            <a:endParaRPr lang="en-GB" sz="1650" dirty="0"/>
          </a:p>
          <a:p>
            <a:endParaRPr lang="en-GB" sz="1650" dirty="0"/>
          </a:p>
        </p:txBody>
      </p:sp>
      <p:pic>
        <p:nvPicPr>
          <p:cNvPr id="7" name="Picture 3">
            <a:extLst>
              <a:ext uri="{FF2B5EF4-FFF2-40B4-BE49-F238E27FC236}">
                <a16:creationId xmlns:a16="http://schemas.microsoft.com/office/drawing/2014/main" id="{9DD8E4A6-B06A-4C67-85FB-49381904E18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3" b="-5"/>
          <a:stretch/>
        </p:blipFill>
        <p:spPr>
          <a:xfrm>
            <a:off x="6473430" y="1266537"/>
            <a:ext cx="1959729" cy="2029969"/>
          </a:xfrm>
          <a:prstGeom prst="rect">
            <a:avLst/>
          </a:prstGeom>
        </p:spPr>
      </p:pic>
      <p:pic>
        <p:nvPicPr>
          <p:cNvPr id="9" name="Picture 8" descr="Diagram, engineering drawing&#10;&#10;Description automatically generated">
            <a:extLst>
              <a:ext uri="{FF2B5EF4-FFF2-40B4-BE49-F238E27FC236}">
                <a16:creationId xmlns:a16="http://schemas.microsoft.com/office/drawing/2014/main" id="{F602BD88-9626-456F-9125-70CC76EE59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b="-2"/>
          <a:stretch/>
        </p:blipFill>
        <p:spPr>
          <a:xfrm>
            <a:off x="6499175" y="3834427"/>
            <a:ext cx="1917701" cy="2030682"/>
          </a:xfrm>
          <a:prstGeom prst="rect">
            <a:avLst/>
          </a:prstGeom>
        </p:spPr>
      </p:pic>
      <p:sp>
        <p:nvSpPr>
          <p:cNvPr id="4" name="TextBox 3">
            <a:extLst>
              <a:ext uri="{FF2B5EF4-FFF2-40B4-BE49-F238E27FC236}">
                <a16:creationId xmlns:a16="http://schemas.microsoft.com/office/drawing/2014/main" id="{47B3B940-0191-450A-9A31-821475A39B51}"/>
              </a:ext>
            </a:extLst>
          </p:cNvPr>
          <p:cNvSpPr txBox="1"/>
          <p:nvPr/>
        </p:nvSpPr>
        <p:spPr>
          <a:xfrm>
            <a:off x="1363334" y="579208"/>
            <a:ext cx="5903089" cy="553998"/>
          </a:xfrm>
          <a:prstGeom prst="rect">
            <a:avLst/>
          </a:prstGeom>
          <a:noFill/>
        </p:spPr>
        <p:txBody>
          <a:bodyPr wrap="square" rtlCol="0">
            <a:spAutoFit/>
          </a:bodyPr>
          <a:lstStyle/>
          <a:p>
            <a:pPr algn="ctr">
              <a:spcAft>
                <a:spcPts val="450"/>
              </a:spcAft>
            </a:pPr>
            <a:r>
              <a:rPr lang="en-GB" sz="3000" dirty="0">
                <a:latin typeface="Arial" panose="020B0604020202020204" pitchFamily="34" charset="0"/>
                <a:cs typeface="Arial" panose="020B0604020202020204" pitchFamily="34" charset="0"/>
              </a:rPr>
              <a:t>Accountability</a:t>
            </a:r>
          </a:p>
        </p:txBody>
      </p:sp>
      <p:sp>
        <p:nvSpPr>
          <p:cNvPr id="5" name="TextBox 4">
            <a:extLst>
              <a:ext uri="{FF2B5EF4-FFF2-40B4-BE49-F238E27FC236}">
                <a16:creationId xmlns:a16="http://schemas.microsoft.com/office/drawing/2014/main" id="{048D5180-CAB0-4425-9122-BA2F1168E60B}"/>
              </a:ext>
            </a:extLst>
          </p:cNvPr>
          <p:cNvSpPr txBox="1"/>
          <p:nvPr/>
        </p:nvSpPr>
        <p:spPr>
          <a:xfrm>
            <a:off x="6366561" y="766982"/>
            <a:ext cx="2646577" cy="369332"/>
          </a:xfrm>
          <a:prstGeom prst="rect">
            <a:avLst/>
          </a:prstGeom>
          <a:noFill/>
        </p:spPr>
        <p:txBody>
          <a:bodyPr wrap="square" rtlCol="0">
            <a:spAutoFit/>
          </a:bodyPr>
          <a:lstStyle/>
          <a:p>
            <a:pPr>
              <a:spcAft>
                <a:spcPts val="450"/>
              </a:spcAft>
            </a:pPr>
            <a:r>
              <a:rPr lang="en-GB" dirty="0">
                <a:latin typeface="Arial" panose="020B0604020202020204" pitchFamily="34" charset="0"/>
                <a:cs typeface="Arial" panose="020B0604020202020204" pitchFamily="34" charset="0"/>
              </a:rPr>
              <a:t>People &amp; Parliament</a:t>
            </a:r>
          </a:p>
        </p:txBody>
      </p:sp>
      <p:sp>
        <p:nvSpPr>
          <p:cNvPr id="11" name="TextBox 10">
            <a:extLst>
              <a:ext uri="{FF2B5EF4-FFF2-40B4-BE49-F238E27FC236}">
                <a16:creationId xmlns:a16="http://schemas.microsoft.com/office/drawing/2014/main" id="{36FBC41D-BF5C-4B4B-BD2D-D8BEC004397C}"/>
              </a:ext>
            </a:extLst>
          </p:cNvPr>
          <p:cNvSpPr txBox="1"/>
          <p:nvPr/>
        </p:nvSpPr>
        <p:spPr>
          <a:xfrm>
            <a:off x="2347853" y="1665438"/>
            <a:ext cx="3829809"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Board </a:t>
            </a:r>
          </a:p>
        </p:txBody>
      </p:sp>
      <p:sp>
        <p:nvSpPr>
          <p:cNvPr id="12" name="Arrow: Down 11">
            <a:extLst>
              <a:ext uri="{FF2B5EF4-FFF2-40B4-BE49-F238E27FC236}">
                <a16:creationId xmlns:a16="http://schemas.microsoft.com/office/drawing/2014/main" id="{8DCCAAD1-E999-4439-BAD6-2DB323BF53C4}"/>
              </a:ext>
            </a:extLst>
          </p:cNvPr>
          <p:cNvSpPr/>
          <p:nvPr/>
        </p:nvSpPr>
        <p:spPr>
          <a:xfrm>
            <a:off x="4081020" y="2080123"/>
            <a:ext cx="363474" cy="73380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350" dirty="0"/>
          </a:p>
        </p:txBody>
      </p:sp>
      <p:sp>
        <p:nvSpPr>
          <p:cNvPr id="13" name="TextBox 12">
            <a:extLst>
              <a:ext uri="{FF2B5EF4-FFF2-40B4-BE49-F238E27FC236}">
                <a16:creationId xmlns:a16="http://schemas.microsoft.com/office/drawing/2014/main" id="{7D581C29-B522-4F97-9C9E-1CA03835B2F1}"/>
              </a:ext>
            </a:extLst>
          </p:cNvPr>
          <p:cNvSpPr txBox="1"/>
          <p:nvPr/>
        </p:nvSpPr>
        <p:spPr>
          <a:xfrm>
            <a:off x="2448341" y="2893900"/>
            <a:ext cx="3965544"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Health &amp; Care Governance </a:t>
            </a:r>
          </a:p>
        </p:txBody>
      </p:sp>
      <p:sp>
        <p:nvSpPr>
          <p:cNvPr id="17" name="Arrow: Down 16">
            <a:extLst>
              <a:ext uri="{FF2B5EF4-FFF2-40B4-BE49-F238E27FC236}">
                <a16:creationId xmlns:a16="http://schemas.microsoft.com/office/drawing/2014/main" id="{F46624D8-A50B-4A58-A133-BF0C07A2C4C6}"/>
              </a:ext>
            </a:extLst>
          </p:cNvPr>
          <p:cNvSpPr/>
          <p:nvPr/>
        </p:nvSpPr>
        <p:spPr>
          <a:xfrm>
            <a:off x="4104287" y="3315175"/>
            <a:ext cx="363474" cy="733806"/>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350" dirty="0"/>
          </a:p>
        </p:txBody>
      </p:sp>
      <p:sp>
        <p:nvSpPr>
          <p:cNvPr id="15" name="TextBox 14">
            <a:extLst>
              <a:ext uri="{FF2B5EF4-FFF2-40B4-BE49-F238E27FC236}">
                <a16:creationId xmlns:a16="http://schemas.microsoft.com/office/drawing/2014/main" id="{E19E5772-9BFC-43CF-A9F1-93E16217A655}"/>
              </a:ext>
            </a:extLst>
          </p:cNvPr>
          <p:cNvSpPr txBox="1"/>
          <p:nvPr/>
        </p:nvSpPr>
        <p:spPr>
          <a:xfrm>
            <a:off x="2328131" y="4038028"/>
            <a:ext cx="4390862"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Information Governance</a:t>
            </a:r>
          </a:p>
        </p:txBody>
      </p:sp>
      <p:sp>
        <p:nvSpPr>
          <p:cNvPr id="18" name="TextBox 17">
            <a:extLst>
              <a:ext uri="{FF2B5EF4-FFF2-40B4-BE49-F238E27FC236}">
                <a16:creationId xmlns:a16="http://schemas.microsoft.com/office/drawing/2014/main" id="{0FCACA51-C7CD-418A-B099-D8222932AE2C}"/>
              </a:ext>
            </a:extLst>
          </p:cNvPr>
          <p:cNvSpPr txBox="1"/>
          <p:nvPr/>
        </p:nvSpPr>
        <p:spPr>
          <a:xfrm>
            <a:off x="212415" y="4697961"/>
            <a:ext cx="1650206" cy="1477328"/>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R&amp;D</a:t>
            </a:r>
          </a:p>
          <a:p>
            <a:r>
              <a:rPr lang="en-GB" dirty="0">
                <a:latin typeface="Arial" panose="020B0604020202020204" pitchFamily="34" charset="0"/>
                <a:cs typeface="Arial" panose="020B0604020202020204" pitchFamily="34" charset="0"/>
              </a:rPr>
              <a:t>Evaluation</a:t>
            </a:r>
          </a:p>
          <a:p>
            <a:r>
              <a:rPr lang="en-GB" dirty="0">
                <a:latin typeface="Arial" panose="020B0604020202020204" pitchFamily="34" charset="0"/>
                <a:cs typeface="Arial" panose="020B0604020202020204" pitchFamily="34" charset="0"/>
              </a:rPr>
              <a:t>Audit </a:t>
            </a:r>
          </a:p>
          <a:p>
            <a:r>
              <a:rPr lang="en-GB" dirty="0">
                <a:latin typeface="Arial" panose="020B0604020202020204" pitchFamily="34" charset="0"/>
                <a:cs typeface="Arial" panose="020B0604020202020204" pitchFamily="34" charset="0"/>
              </a:rPr>
              <a:t>Linkage</a:t>
            </a:r>
          </a:p>
          <a:p>
            <a:endParaRPr lang="en-GB" dirty="0"/>
          </a:p>
        </p:txBody>
      </p:sp>
      <p:cxnSp>
        <p:nvCxnSpPr>
          <p:cNvPr id="20" name="Straight Arrow Connector 19">
            <a:extLst>
              <a:ext uri="{FF2B5EF4-FFF2-40B4-BE49-F238E27FC236}">
                <a16:creationId xmlns:a16="http://schemas.microsoft.com/office/drawing/2014/main" id="{FD070B49-D6C0-45A9-9F9B-08627712090D}"/>
              </a:ext>
            </a:extLst>
          </p:cNvPr>
          <p:cNvCxnSpPr>
            <a:cxnSpLocks/>
          </p:cNvCxnSpPr>
          <p:nvPr/>
        </p:nvCxnSpPr>
        <p:spPr>
          <a:xfrm flipH="1">
            <a:off x="1001316" y="4539796"/>
            <a:ext cx="1346537" cy="4457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417C354-40F3-436F-805B-D4042D108A28}"/>
              </a:ext>
            </a:extLst>
          </p:cNvPr>
          <p:cNvCxnSpPr>
            <a:cxnSpLocks/>
          </p:cNvCxnSpPr>
          <p:nvPr/>
        </p:nvCxnSpPr>
        <p:spPr>
          <a:xfrm flipH="1">
            <a:off x="1370151" y="4697961"/>
            <a:ext cx="1015011" cy="1082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FBF1452-FA34-487C-A106-C156D65458EE}"/>
              </a:ext>
            </a:extLst>
          </p:cNvPr>
          <p:cNvSpPr txBox="1"/>
          <p:nvPr/>
        </p:nvSpPr>
        <p:spPr>
          <a:xfrm>
            <a:off x="866781" y="5941083"/>
            <a:ext cx="176307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Archive</a:t>
            </a:r>
          </a:p>
        </p:txBody>
      </p:sp>
      <p:cxnSp>
        <p:nvCxnSpPr>
          <p:cNvPr id="26" name="Straight Arrow Connector 25">
            <a:extLst>
              <a:ext uri="{FF2B5EF4-FFF2-40B4-BE49-F238E27FC236}">
                <a16:creationId xmlns:a16="http://schemas.microsoft.com/office/drawing/2014/main" id="{A51C553E-63AA-47C9-98F6-24FB04F3B181}"/>
              </a:ext>
            </a:extLst>
          </p:cNvPr>
          <p:cNvCxnSpPr>
            <a:cxnSpLocks/>
          </p:cNvCxnSpPr>
          <p:nvPr/>
        </p:nvCxnSpPr>
        <p:spPr>
          <a:xfrm flipH="1">
            <a:off x="2296681" y="4701424"/>
            <a:ext cx="306623" cy="1383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46BF4CE-E091-4199-86A6-031FCE16524E}"/>
              </a:ext>
            </a:extLst>
          </p:cNvPr>
          <p:cNvSpPr txBox="1"/>
          <p:nvPr/>
        </p:nvSpPr>
        <p:spPr>
          <a:xfrm>
            <a:off x="1802780" y="6150078"/>
            <a:ext cx="825728" cy="369332"/>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FOI</a:t>
            </a:r>
          </a:p>
        </p:txBody>
      </p:sp>
      <p:cxnSp>
        <p:nvCxnSpPr>
          <p:cNvPr id="32" name="Straight Arrow Connector 31">
            <a:extLst>
              <a:ext uri="{FF2B5EF4-FFF2-40B4-BE49-F238E27FC236}">
                <a16:creationId xmlns:a16="http://schemas.microsoft.com/office/drawing/2014/main" id="{97EC1CFD-BE9A-480B-AAC2-DB280A043139}"/>
              </a:ext>
            </a:extLst>
          </p:cNvPr>
          <p:cNvCxnSpPr>
            <a:cxnSpLocks/>
          </p:cNvCxnSpPr>
          <p:nvPr/>
        </p:nvCxnSpPr>
        <p:spPr>
          <a:xfrm>
            <a:off x="3079669" y="4705737"/>
            <a:ext cx="0" cy="1074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9F65A8FB-3758-49A6-84D2-4541A00C4F60}"/>
              </a:ext>
            </a:extLst>
          </p:cNvPr>
          <p:cNvSpPr txBox="1"/>
          <p:nvPr/>
        </p:nvSpPr>
        <p:spPr>
          <a:xfrm>
            <a:off x="2664898" y="5868099"/>
            <a:ext cx="1473674"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Public Records</a:t>
            </a:r>
          </a:p>
        </p:txBody>
      </p:sp>
      <p:cxnSp>
        <p:nvCxnSpPr>
          <p:cNvPr id="36" name="Straight Arrow Connector 35">
            <a:extLst>
              <a:ext uri="{FF2B5EF4-FFF2-40B4-BE49-F238E27FC236}">
                <a16:creationId xmlns:a16="http://schemas.microsoft.com/office/drawing/2014/main" id="{E38B3237-B2D4-4458-89BE-61A25ECD7D9C}"/>
              </a:ext>
            </a:extLst>
          </p:cNvPr>
          <p:cNvCxnSpPr>
            <a:cxnSpLocks/>
          </p:cNvCxnSpPr>
          <p:nvPr/>
        </p:nvCxnSpPr>
        <p:spPr>
          <a:xfrm>
            <a:off x="4262757" y="4563254"/>
            <a:ext cx="0" cy="7221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9103B21-72EF-4722-A20F-45B249ACF649}"/>
              </a:ext>
            </a:extLst>
          </p:cNvPr>
          <p:cNvSpPr txBox="1"/>
          <p:nvPr/>
        </p:nvSpPr>
        <p:spPr>
          <a:xfrm>
            <a:off x="3786529" y="5278736"/>
            <a:ext cx="1056700" cy="646331"/>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Public </a:t>
            </a:r>
          </a:p>
          <a:p>
            <a:r>
              <a:rPr lang="en-GB" dirty="0">
                <a:latin typeface="Arial" panose="020B0604020202020204" pitchFamily="34" charset="0"/>
                <a:cs typeface="Arial" panose="020B0604020202020204" pitchFamily="34" charset="0"/>
              </a:rPr>
              <a:t>Inquiries</a:t>
            </a:r>
          </a:p>
        </p:txBody>
      </p:sp>
      <p:cxnSp>
        <p:nvCxnSpPr>
          <p:cNvPr id="48" name="Straight Arrow Connector 47">
            <a:extLst>
              <a:ext uri="{FF2B5EF4-FFF2-40B4-BE49-F238E27FC236}">
                <a16:creationId xmlns:a16="http://schemas.microsoft.com/office/drawing/2014/main" id="{E849D591-71C7-4332-AABD-468DDD73377F}"/>
              </a:ext>
            </a:extLst>
          </p:cNvPr>
          <p:cNvCxnSpPr>
            <a:cxnSpLocks/>
          </p:cNvCxnSpPr>
          <p:nvPr/>
        </p:nvCxnSpPr>
        <p:spPr>
          <a:xfrm>
            <a:off x="5080212" y="4438138"/>
            <a:ext cx="0" cy="14139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BE0F76F-34E4-4549-A5F6-38E4CCA093ED}"/>
              </a:ext>
            </a:extLst>
          </p:cNvPr>
          <p:cNvSpPr txBox="1"/>
          <p:nvPr/>
        </p:nvSpPr>
        <p:spPr>
          <a:xfrm>
            <a:off x="4527803" y="5877181"/>
            <a:ext cx="1477675"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Public Protection</a:t>
            </a:r>
          </a:p>
        </p:txBody>
      </p:sp>
      <p:cxnSp>
        <p:nvCxnSpPr>
          <p:cNvPr id="50" name="Straight Arrow Connector 49">
            <a:extLst>
              <a:ext uri="{FF2B5EF4-FFF2-40B4-BE49-F238E27FC236}">
                <a16:creationId xmlns:a16="http://schemas.microsoft.com/office/drawing/2014/main" id="{EB24A9C5-1107-46C1-9276-4914332452FF}"/>
              </a:ext>
            </a:extLst>
          </p:cNvPr>
          <p:cNvCxnSpPr>
            <a:cxnSpLocks/>
            <a:endCxn id="51" idx="0"/>
          </p:cNvCxnSpPr>
          <p:nvPr/>
        </p:nvCxnSpPr>
        <p:spPr>
          <a:xfrm>
            <a:off x="5283145" y="4508172"/>
            <a:ext cx="1203647" cy="1502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9CC9121-1242-47E3-982B-31F72449E2A2}"/>
              </a:ext>
            </a:extLst>
          </p:cNvPr>
          <p:cNvSpPr txBox="1"/>
          <p:nvPr/>
        </p:nvSpPr>
        <p:spPr>
          <a:xfrm>
            <a:off x="5958659" y="6010512"/>
            <a:ext cx="1056266"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Data Sharing</a:t>
            </a:r>
          </a:p>
        </p:txBody>
      </p:sp>
      <p:cxnSp>
        <p:nvCxnSpPr>
          <p:cNvPr id="52" name="Straight Arrow Connector 51">
            <a:extLst>
              <a:ext uri="{FF2B5EF4-FFF2-40B4-BE49-F238E27FC236}">
                <a16:creationId xmlns:a16="http://schemas.microsoft.com/office/drawing/2014/main" id="{2CF0164A-E721-40A1-9BFF-D925EF7F1E92}"/>
              </a:ext>
            </a:extLst>
          </p:cNvPr>
          <p:cNvCxnSpPr>
            <a:cxnSpLocks/>
          </p:cNvCxnSpPr>
          <p:nvPr/>
        </p:nvCxnSpPr>
        <p:spPr>
          <a:xfrm flipH="1" flipV="1">
            <a:off x="1598996" y="3977118"/>
            <a:ext cx="781787" cy="126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793C77AC-2023-42D3-B6D4-A831F83F20F3}"/>
              </a:ext>
            </a:extLst>
          </p:cNvPr>
          <p:cNvSpPr txBox="1"/>
          <p:nvPr/>
        </p:nvSpPr>
        <p:spPr>
          <a:xfrm>
            <a:off x="203721" y="3589860"/>
            <a:ext cx="1778736"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Exceptions</a:t>
            </a:r>
          </a:p>
        </p:txBody>
      </p:sp>
      <p:sp>
        <p:nvSpPr>
          <p:cNvPr id="71" name="TextBox 70">
            <a:extLst>
              <a:ext uri="{FF2B5EF4-FFF2-40B4-BE49-F238E27FC236}">
                <a16:creationId xmlns:a16="http://schemas.microsoft.com/office/drawing/2014/main" id="{7890BFDF-D557-44E9-A292-4026A95F2697}"/>
              </a:ext>
            </a:extLst>
          </p:cNvPr>
          <p:cNvSpPr txBox="1"/>
          <p:nvPr/>
        </p:nvSpPr>
        <p:spPr>
          <a:xfrm>
            <a:off x="216122" y="4051630"/>
            <a:ext cx="1336217"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Data quality</a:t>
            </a:r>
          </a:p>
        </p:txBody>
      </p:sp>
      <p:cxnSp>
        <p:nvCxnSpPr>
          <p:cNvPr id="72" name="Straight Arrow Connector 71">
            <a:extLst>
              <a:ext uri="{FF2B5EF4-FFF2-40B4-BE49-F238E27FC236}">
                <a16:creationId xmlns:a16="http://schemas.microsoft.com/office/drawing/2014/main" id="{1CB2E22E-69A7-4278-988E-5F514C3F6D6D}"/>
              </a:ext>
            </a:extLst>
          </p:cNvPr>
          <p:cNvCxnSpPr>
            <a:cxnSpLocks/>
          </p:cNvCxnSpPr>
          <p:nvPr/>
        </p:nvCxnSpPr>
        <p:spPr>
          <a:xfrm flipH="1">
            <a:off x="1212183" y="4417646"/>
            <a:ext cx="848749" cy="83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8E39804-DC51-4010-A8BD-1344CDB87866}"/>
              </a:ext>
            </a:extLst>
          </p:cNvPr>
          <p:cNvSpPr txBox="1"/>
          <p:nvPr/>
        </p:nvSpPr>
        <p:spPr>
          <a:xfrm>
            <a:off x="7719717" y="5692710"/>
            <a:ext cx="928983" cy="246221"/>
          </a:xfrm>
          <a:prstGeom prst="rect">
            <a:avLst/>
          </a:prstGeom>
          <a:noFill/>
        </p:spPr>
        <p:txBody>
          <a:bodyPr wrap="square" rtlCol="0">
            <a:spAutoFit/>
          </a:bodyPr>
          <a:lstStyle/>
          <a:p>
            <a:r>
              <a:rPr lang="en-US" sz="1000" dirty="0">
                <a:solidFill>
                  <a:schemeClr val="bg1"/>
                </a:solidFill>
                <a:latin typeface="Arial" panose="020B0604020202020204" pitchFamily="34" charset="0"/>
                <a:cs typeface="Arial" panose="020B0604020202020204" pitchFamily="34" charset="0"/>
              </a:rPr>
              <a:t>Fiona Buckle</a:t>
            </a:r>
            <a:endParaRPr lang="en-GB" sz="1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8513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E0799-FB55-492E-8659-88F14520C210}"/>
              </a:ext>
            </a:extLst>
          </p:cNvPr>
          <p:cNvSpPr>
            <a:spLocks noGrp="1"/>
          </p:cNvSpPr>
          <p:nvPr>
            <p:ph type="title"/>
          </p:nvPr>
        </p:nvSpPr>
        <p:spPr>
          <a:xfrm>
            <a:off x="379016" y="88900"/>
            <a:ext cx="7886700" cy="1645944"/>
          </a:xfrm>
        </p:spPr>
        <p:txBody>
          <a:bodyPr vert="horz" lIns="68580" tIns="34290" rIns="68580" bIns="34290" rtlCol="0" anchor="ctr">
            <a:normAutofit/>
          </a:bodyPr>
          <a:lstStyle/>
          <a:p>
            <a:r>
              <a:rPr lang="en-US" sz="3600" cap="none" dirty="0">
                <a:solidFill>
                  <a:schemeClr val="tx1"/>
                </a:solidFill>
                <a:latin typeface="Arial" panose="020B0604020202020204" pitchFamily="34" charset="0"/>
                <a:cs typeface="Arial" panose="020B0604020202020204" pitchFamily="34" charset="0"/>
              </a:rPr>
              <a:t>Solutions</a:t>
            </a:r>
          </a:p>
        </p:txBody>
      </p:sp>
      <p:graphicFrame>
        <p:nvGraphicFramePr>
          <p:cNvPr id="5" name="TextBox 2">
            <a:extLst>
              <a:ext uri="{FF2B5EF4-FFF2-40B4-BE49-F238E27FC236}">
                <a16:creationId xmlns:a16="http://schemas.microsoft.com/office/drawing/2014/main" id="{99FE4819-20E5-4AB7-B84B-79ABFA2CD8E3}"/>
              </a:ext>
            </a:extLst>
          </p:cNvPr>
          <p:cNvGraphicFramePr/>
          <p:nvPr>
            <p:extLst>
              <p:ext uri="{D42A27DB-BD31-4B8C-83A1-F6EECF244321}">
                <p14:modId xmlns:p14="http://schemas.microsoft.com/office/powerpoint/2010/main" val="954680880"/>
              </p:ext>
            </p:extLst>
          </p:nvPr>
        </p:nvGraphicFramePr>
        <p:xfrm>
          <a:off x="628650" y="1536700"/>
          <a:ext cx="8136334" cy="4988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1516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1DEC9-94A9-4F99-8499-5EFD060339E5}"/>
              </a:ext>
            </a:extLst>
          </p:cNvPr>
          <p:cNvSpPr>
            <a:spLocks noGrp="1"/>
          </p:cNvSpPr>
          <p:nvPr>
            <p:ph type="body" sz="quarter" idx="10"/>
          </p:nvPr>
        </p:nvSpPr>
        <p:spPr>
          <a:xfrm>
            <a:off x="1679886" y="1956547"/>
            <a:ext cx="5383495" cy="1472453"/>
          </a:xfrm>
        </p:spPr>
        <p:txBody>
          <a:bodyPr/>
          <a:lstStyle/>
          <a:p>
            <a:pPr algn="ctr"/>
            <a:r>
              <a:rPr lang="en-GB" dirty="0">
                <a:solidFill>
                  <a:schemeClr val="tx1"/>
                </a:solidFill>
                <a:latin typeface="Arial" panose="020B0604020202020204" pitchFamily="34" charset="0"/>
                <a:cs typeface="Arial" panose="020B0604020202020204" pitchFamily="34" charset="0"/>
              </a:rPr>
              <a:t>Thank you</a:t>
            </a:r>
          </a:p>
          <a:p>
            <a:pPr algn="ctr"/>
            <a:r>
              <a:rPr lang="en-GB" dirty="0">
                <a:solidFill>
                  <a:schemeClr val="tx1"/>
                </a:solidFill>
                <a:latin typeface="Arial" panose="020B0604020202020204" pitchFamily="34" charset="0"/>
                <a:cs typeface="Arial" panose="020B0604020202020204" pitchFamily="34" charset="0"/>
              </a:rPr>
              <a:t>Q&amp;A </a:t>
            </a:r>
          </a:p>
        </p:txBody>
      </p:sp>
      <p:sp>
        <p:nvSpPr>
          <p:cNvPr id="3" name="Text Placeholder 2">
            <a:extLst>
              <a:ext uri="{FF2B5EF4-FFF2-40B4-BE49-F238E27FC236}">
                <a16:creationId xmlns:a16="http://schemas.microsoft.com/office/drawing/2014/main" id="{AB4A7923-12C3-4CA1-93C7-3DB7E0C47C8B}"/>
              </a:ext>
            </a:extLst>
          </p:cNvPr>
          <p:cNvSpPr>
            <a:spLocks noGrp="1"/>
          </p:cNvSpPr>
          <p:nvPr>
            <p:ph type="body" sz="quarter" idx="11"/>
          </p:nvPr>
        </p:nvSpPr>
        <p:spPr>
          <a:xfrm>
            <a:off x="72795" y="5062654"/>
            <a:ext cx="5383494" cy="780891"/>
          </a:xfrm>
        </p:spPr>
        <p:txBody>
          <a:bodyPr>
            <a:normAutofit fontScale="47500" lnSpcReduction="20000"/>
          </a:bodyPr>
          <a:lstStyle/>
          <a:p>
            <a:endParaRPr lang="en-GB" dirty="0"/>
          </a:p>
          <a:p>
            <a:r>
              <a:rPr lang="en-GB" dirty="0"/>
              <a:t>Professor Alison McCallum </a:t>
            </a:r>
          </a:p>
          <a:p>
            <a:r>
              <a:rPr lang="en-GB" cap="none" dirty="0">
                <a:solidFill>
                  <a:schemeClr val="tx1"/>
                </a:solidFill>
                <a:hlinkClick r:id="rId2">
                  <a:extLst>
                    <a:ext uri="{A12FA001-AC4F-418D-AE19-62706E023703}">
                      <ahyp:hlinkClr xmlns:ahyp="http://schemas.microsoft.com/office/drawing/2018/hyperlinkcolor" xmlns="" val="tx"/>
                    </a:ext>
                  </a:extLst>
                </a:hlinkClick>
              </a:rPr>
              <a:t>Alison.mccallum@ed.ac.uk</a:t>
            </a:r>
            <a:endParaRPr lang="en-GB" cap="none" dirty="0">
              <a:solidFill>
                <a:schemeClr val="tx1"/>
              </a:solidFill>
            </a:endParaRPr>
          </a:p>
          <a:p>
            <a:endParaRPr lang="en-GB" dirty="0"/>
          </a:p>
        </p:txBody>
      </p:sp>
    </p:spTree>
    <p:extLst>
      <p:ext uri="{BB962C8B-B14F-4D97-AF65-F5344CB8AC3E}">
        <p14:creationId xmlns:p14="http://schemas.microsoft.com/office/powerpoint/2010/main" val="193853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30FB626-4B4A-4CA8-B33E-2327B59E3701}"/>
              </a:ext>
            </a:extLst>
          </p:cNvPr>
          <p:cNvSpPr>
            <a:spLocks noGrp="1" noChangeArrowheads="1"/>
          </p:cNvSpPr>
          <p:nvPr>
            <p:ph type="title" idx="4294967295"/>
          </p:nvPr>
        </p:nvSpPr>
        <p:spPr>
          <a:xfrm>
            <a:off x="0" y="365125"/>
            <a:ext cx="7021513" cy="1325563"/>
          </a:xfrm>
        </p:spPr>
        <p:txBody>
          <a:bodyPr anchor="t">
            <a:normAutofit/>
          </a:bodyPr>
          <a:lstStyle/>
          <a:p>
            <a:pPr algn="ctr" eaLnBrk="1" hangingPunct="1">
              <a:defRPr/>
            </a:pPr>
            <a:r>
              <a:rPr lang="en-GB" altLang="en-US" sz="3200" b="1" cap="none" dirty="0">
                <a:solidFill>
                  <a:schemeClr val="tx1"/>
                </a:solidFill>
                <a:effectLst>
                  <a:glow rad="38100">
                    <a:schemeClr val="bg1">
                      <a:lumMod val="65000"/>
                      <a:lumOff val="35000"/>
                      <a:alpha val="40000"/>
                    </a:schemeClr>
                  </a:glow>
                </a:effectLst>
                <a:latin typeface="Arial" panose="020B0604020202020204" pitchFamily="34" charset="0"/>
                <a:cs typeface="Arial" panose="020B0604020202020204" pitchFamily="34" charset="0"/>
              </a:rPr>
              <a:t>Key features of the </a:t>
            </a:r>
            <a:br>
              <a:rPr lang="en-GB" altLang="en-US" sz="3200" b="1" cap="none" dirty="0">
                <a:solidFill>
                  <a:schemeClr val="tx1"/>
                </a:solidFill>
                <a:effectLst>
                  <a:glow rad="38100">
                    <a:schemeClr val="bg1">
                      <a:lumMod val="65000"/>
                      <a:lumOff val="35000"/>
                      <a:alpha val="40000"/>
                    </a:schemeClr>
                  </a:glow>
                </a:effectLst>
                <a:latin typeface="Arial" panose="020B0604020202020204" pitchFamily="34" charset="0"/>
                <a:cs typeface="Arial" panose="020B0604020202020204" pitchFamily="34" charset="0"/>
              </a:rPr>
            </a:br>
            <a:r>
              <a:rPr lang="en-GB" altLang="en-US" sz="3200" b="1" cap="none" dirty="0">
                <a:solidFill>
                  <a:schemeClr val="tx1"/>
                </a:solidFill>
                <a:effectLst>
                  <a:glow rad="38100">
                    <a:schemeClr val="bg1">
                      <a:lumMod val="65000"/>
                      <a:lumOff val="35000"/>
                      <a:alpha val="40000"/>
                    </a:schemeClr>
                  </a:glow>
                </a:effectLst>
                <a:latin typeface="Arial" panose="020B0604020202020204" pitchFamily="34" charset="0"/>
                <a:cs typeface="Arial" panose="020B0604020202020204" pitchFamily="34" charset="0"/>
              </a:rPr>
              <a:t>“safe haven” approach</a:t>
            </a:r>
          </a:p>
        </p:txBody>
      </p:sp>
      <p:sp>
        <p:nvSpPr>
          <p:cNvPr id="50179" name="Rectangle 3">
            <a:extLst>
              <a:ext uri="{FF2B5EF4-FFF2-40B4-BE49-F238E27FC236}">
                <a16:creationId xmlns:a16="http://schemas.microsoft.com/office/drawing/2014/main" id="{24649A41-9D5D-4183-B2A1-0AD63AAF6015}"/>
              </a:ext>
            </a:extLst>
          </p:cNvPr>
          <p:cNvSpPr>
            <a:spLocks noGrp="1" noChangeArrowheads="1"/>
          </p:cNvSpPr>
          <p:nvPr>
            <p:ph idx="4294967295"/>
          </p:nvPr>
        </p:nvSpPr>
        <p:spPr>
          <a:xfrm>
            <a:off x="0" y="1825625"/>
            <a:ext cx="7804150" cy="4440238"/>
          </a:xfrm>
        </p:spPr>
        <p:txBody>
          <a:bodyPr>
            <a:normAutofit fontScale="92500" lnSpcReduction="20000"/>
          </a:bodyPr>
          <a:lstStyle/>
          <a:p>
            <a:pPr eaLnBrk="1" hangingPunct="1"/>
            <a:r>
              <a:rPr lang="en-GB" altLang="en-US" sz="2400" cap="none" dirty="0">
                <a:latin typeface="Calibri" panose="020F0502020204030204" pitchFamily="34" charset="0"/>
                <a:cs typeface="Calibri" panose="020F0502020204030204" pitchFamily="34" charset="0"/>
              </a:rPr>
              <a:t>clinical data never held attached to personal identifiers</a:t>
            </a:r>
          </a:p>
          <a:p>
            <a:pPr eaLnBrk="1" hangingPunct="1"/>
            <a:r>
              <a:rPr lang="en-GB" altLang="en-US" sz="2400" cap="none" dirty="0">
                <a:latin typeface="Calibri" panose="020F0502020204030204" pitchFamily="34" charset="0"/>
                <a:cs typeface="Calibri" panose="020F0502020204030204" pitchFamily="34" charset="0"/>
              </a:rPr>
              <a:t>Other data sources e.g. census data never held attached to personal identifiers</a:t>
            </a:r>
          </a:p>
          <a:p>
            <a:pPr eaLnBrk="1" hangingPunct="1"/>
            <a:r>
              <a:rPr lang="en-GB" altLang="en-US" sz="2400" cap="none" dirty="0">
                <a:latin typeface="Calibri" panose="020F0502020204030204" pitchFamily="34" charset="0"/>
                <a:cs typeface="Calibri" panose="020F0502020204030204" pitchFamily="34" charset="0"/>
              </a:rPr>
              <a:t>all linked data held in a secure environment</a:t>
            </a:r>
          </a:p>
          <a:p>
            <a:pPr eaLnBrk="1" hangingPunct="1"/>
            <a:r>
              <a:rPr lang="en-GB" altLang="en-US" sz="2400" cap="none" dirty="0">
                <a:latin typeface="Calibri" panose="020F0502020204030204" pitchFamily="34" charset="0"/>
                <a:cs typeface="Calibri" panose="020F0502020204030204" pitchFamily="34" charset="0"/>
              </a:rPr>
              <a:t>access only to named researchers /professionals</a:t>
            </a:r>
          </a:p>
          <a:p>
            <a:pPr eaLnBrk="1" hangingPunct="1"/>
            <a:r>
              <a:rPr lang="en-GB" altLang="en-US" sz="2400" cap="none" dirty="0">
                <a:latin typeface="Calibri" panose="020F0502020204030204" pitchFamily="34" charset="0"/>
                <a:cs typeface="Calibri" panose="020F0502020204030204" pitchFamily="34" charset="0"/>
              </a:rPr>
              <a:t>all outputs approved by disclosure committee before release</a:t>
            </a:r>
          </a:p>
          <a:p>
            <a:pPr eaLnBrk="1" hangingPunct="1"/>
            <a:r>
              <a:rPr lang="en-GB" altLang="en-US" sz="2400" cap="none" dirty="0">
                <a:latin typeface="Calibri" panose="020F0502020204030204" pitchFamily="34" charset="0"/>
                <a:cs typeface="Calibri" panose="020F0502020204030204" pitchFamily="34" charset="0"/>
              </a:rPr>
              <a:t>public panel discusses questions and how to tackle them</a:t>
            </a:r>
          </a:p>
          <a:p>
            <a:pPr eaLnBrk="1" hangingPunct="1"/>
            <a:endParaRPr lang="en-GB" altLang="en-US" sz="2400" cap="none" dirty="0">
              <a:latin typeface="Calibri" panose="020F0502020204030204" pitchFamily="34" charset="0"/>
              <a:cs typeface="Calibri" panose="020F0502020204030204" pitchFamily="34" charset="0"/>
            </a:endParaRPr>
          </a:p>
          <a:p>
            <a:pPr eaLnBrk="1" hangingPunct="1"/>
            <a:r>
              <a:rPr lang="en-GB" altLang="en-US" sz="2400" cap="none" dirty="0">
                <a:latin typeface="Calibri" panose="020F0502020204030204" pitchFamily="34" charset="0"/>
                <a:cs typeface="Calibri" panose="020F0502020204030204" pitchFamily="34" charset="0"/>
              </a:rPr>
              <a:t>Must have Privacy protection: safe people, safe projects, safe settings, safe outputs, safe data</a:t>
            </a:r>
          </a:p>
          <a:p>
            <a:pPr eaLnBrk="1" hangingPunct="1"/>
            <a:r>
              <a:rPr lang="en-GB" altLang="en-US" sz="2400" cap="none" dirty="0">
                <a:latin typeface="Calibri" panose="020F0502020204030204" pitchFamily="34" charset="0"/>
                <a:cs typeface="Calibri" panose="020F0502020204030204" pitchFamily="34" charset="0"/>
              </a:rPr>
              <a:t>Must be Public Benefit</a:t>
            </a:r>
          </a:p>
        </p:txBody>
      </p:sp>
    </p:spTree>
    <p:extLst>
      <p:ext uri="{BB962C8B-B14F-4D97-AF65-F5344CB8AC3E}">
        <p14:creationId xmlns:p14="http://schemas.microsoft.com/office/powerpoint/2010/main" val="3079454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3EF83-C5F2-4CD8-9FD8-976CADF7C508}"/>
              </a:ext>
            </a:extLst>
          </p:cNvPr>
          <p:cNvSpPr>
            <a:spLocks noGrp="1"/>
          </p:cNvSpPr>
          <p:nvPr>
            <p:ph type="title"/>
          </p:nvPr>
        </p:nvSpPr>
        <p:spPr>
          <a:xfrm>
            <a:off x="368772" y="-213938"/>
            <a:ext cx="7706824" cy="1325563"/>
          </a:xfrm>
        </p:spPr>
        <p:txBody>
          <a:bodyPr>
            <a:normAutofit/>
          </a:bodyPr>
          <a:lstStyle/>
          <a:p>
            <a:r>
              <a:rPr lang="en-GB" sz="3600" cap="none" dirty="0">
                <a:solidFill>
                  <a:schemeClr val="tx1"/>
                </a:solidFill>
                <a:latin typeface="Arial" panose="020B0604020202020204" pitchFamily="34" charset="0"/>
                <a:cs typeface="Arial" panose="020B0604020202020204" pitchFamily="34" charset="0"/>
              </a:rPr>
              <a:t>Prepare for action &amp; find pals</a:t>
            </a:r>
          </a:p>
        </p:txBody>
      </p:sp>
      <p:sp>
        <p:nvSpPr>
          <p:cNvPr id="3" name="Content Placeholder 2">
            <a:extLst>
              <a:ext uri="{FF2B5EF4-FFF2-40B4-BE49-F238E27FC236}">
                <a16:creationId xmlns:a16="http://schemas.microsoft.com/office/drawing/2014/main" id="{1ABB8E00-7624-4D66-974D-256888F74E97}"/>
              </a:ext>
            </a:extLst>
          </p:cNvPr>
          <p:cNvSpPr>
            <a:spLocks noGrp="1"/>
          </p:cNvSpPr>
          <p:nvPr>
            <p:ph idx="1"/>
          </p:nvPr>
        </p:nvSpPr>
        <p:spPr>
          <a:xfrm>
            <a:off x="368772" y="748000"/>
            <a:ext cx="7706824" cy="5805200"/>
          </a:xfrm>
        </p:spPr>
        <p:txBody>
          <a:bodyPr>
            <a:normAutofit fontScale="85000" lnSpcReduction="20000"/>
          </a:bodyPr>
          <a:lstStyle/>
          <a:p>
            <a:r>
              <a:rPr lang="en-GB" cap="none" dirty="0">
                <a:latin typeface="Arial" panose="020B0604020202020204" pitchFamily="34" charset="0"/>
                <a:cs typeface="Arial" panose="020B0604020202020204" pitchFamily="34" charset="0"/>
              </a:rPr>
              <a:t>Anonymising qualitative research and case studies</a:t>
            </a:r>
          </a:p>
          <a:p>
            <a:r>
              <a:rPr lang="en-GB" cap="none" dirty="0">
                <a:latin typeface="Arial" panose="020B0604020202020204" pitchFamily="34" charset="0"/>
                <a:cs typeface="Arial" panose="020B0604020202020204" pitchFamily="34" charset="0"/>
              </a:rPr>
              <a:t>Good redaction practice</a:t>
            </a:r>
          </a:p>
          <a:p>
            <a:r>
              <a:rPr lang="en-GB" cap="none" dirty="0">
                <a:latin typeface="Arial" panose="020B0604020202020204" pitchFamily="34" charset="0"/>
                <a:cs typeface="Arial" panose="020B0604020202020204" pitchFamily="34" charset="0"/>
              </a:rPr>
              <a:t>Make friends with the law and the lawyers</a:t>
            </a:r>
          </a:p>
          <a:p>
            <a:r>
              <a:rPr lang="en-GB" cap="none" dirty="0">
                <a:latin typeface="Arial" panose="020B0604020202020204" pitchFamily="34" charset="0"/>
                <a:cs typeface="Arial" panose="020B0604020202020204" pitchFamily="34" charset="0"/>
              </a:rPr>
              <a:t>Know the role of the regulator</a:t>
            </a:r>
          </a:p>
          <a:p>
            <a:r>
              <a:rPr lang="en-GB" cap="none" dirty="0">
                <a:latin typeface="Arial" panose="020B0604020202020204" pitchFamily="34" charset="0"/>
                <a:cs typeface="Arial" panose="020B0604020202020204" pitchFamily="34" charset="0"/>
              </a:rPr>
              <a:t>Find out which professionals (&amp; managers) are the go to people when making difficult professionals &amp; ethical decisions</a:t>
            </a:r>
          </a:p>
          <a:p>
            <a:r>
              <a:rPr lang="en-GB" cap="none" dirty="0">
                <a:latin typeface="Arial" panose="020B0604020202020204" pitchFamily="34" charset="0"/>
                <a:cs typeface="Arial" panose="020B0604020202020204" pitchFamily="34" charset="0"/>
              </a:rPr>
              <a:t>Find out who the ‘go to’ people are for patient &amp; public involvement</a:t>
            </a:r>
          </a:p>
          <a:p>
            <a:r>
              <a:rPr lang="en-GB" cap="none" dirty="0">
                <a:latin typeface="Arial" panose="020B0604020202020204" pitchFamily="34" charset="0"/>
                <a:cs typeface="Arial" panose="020B0604020202020204" pitchFamily="34" charset="0"/>
              </a:rPr>
              <a:t>Talk to the complaints, critical incidents &amp; FOI teams about what’s tricky  </a:t>
            </a:r>
          </a:p>
          <a:p>
            <a:r>
              <a:rPr lang="en-GB" cap="none" dirty="0">
                <a:latin typeface="Arial" panose="020B0604020202020204" pitchFamily="34" charset="0"/>
                <a:cs typeface="Arial" panose="020B0604020202020204" pitchFamily="34" charset="0"/>
              </a:rPr>
              <a:t>Find out how Finance handle information</a:t>
            </a:r>
          </a:p>
          <a:p>
            <a:r>
              <a:rPr lang="en-GB" cap="none" dirty="0">
                <a:latin typeface="Arial" panose="020B0604020202020204" pitchFamily="34" charset="0"/>
                <a:cs typeface="Arial" panose="020B0604020202020204" pitchFamily="34" charset="0"/>
              </a:rPr>
              <a:t>Work with HR, trades unions &amp; occupational health so that </a:t>
            </a:r>
            <a:br>
              <a:rPr lang="en-GB" cap="none" dirty="0">
                <a:latin typeface="Arial" panose="020B0604020202020204" pitchFamily="34" charset="0"/>
                <a:cs typeface="Arial" panose="020B0604020202020204" pitchFamily="34" charset="0"/>
              </a:rPr>
            </a:br>
            <a:r>
              <a:rPr lang="en-GB" cap="none" dirty="0">
                <a:latin typeface="Arial" panose="020B0604020202020204" pitchFamily="34" charset="0"/>
                <a:cs typeface="Arial" panose="020B0604020202020204" pitchFamily="34" charset="0"/>
              </a:rPr>
              <a:t>staff are staff, patients are patients and the Venn diagram is monitored</a:t>
            </a:r>
          </a:p>
          <a:p>
            <a:r>
              <a:rPr lang="en-GB" cap="none" dirty="0">
                <a:latin typeface="Arial" panose="020B0604020202020204" pitchFamily="34" charset="0"/>
                <a:cs typeface="Arial" panose="020B0604020202020204" pitchFamily="34" charset="0"/>
              </a:rPr>
              <a:t>Healthcare scientists will have an expert on health technology assessment and challenges regarding MHRA/ licensing versus encrypting, deidentifying and anonymising data held in equipment and devices. In Local Authorities, you should have environmental health professionals with similar expertise </a:t>
            </a:r>
          </a:p>
          <a:p>
            <a:r>
              <a:rPr lang="en-GB" cap="none" dirty="0">
                <a:latin typeface="Arial" panose="020B0604020202020204" pitchFamily="34" charset="0"/>
                <a:cs typeface="Arial" panose="020B0604020202020204" pitchFamily="34" charset="0"/>
              </a:rPr>
              <a:t>Healthcare illustration are also registered health professionals (Academy of Healthcare Science regulates professions not regulated by the Health and Care Professions Council </a:t>
            </a:r>
            <a:r>
              <a:rPr lang="en-GB" cap="none" dirty="0">
                <a:latin typeface="Arial" panose="020B0604020202020204" pitchFamily="34" charset="0"/>
                <a:cs typeface="Arial" panose="020B0604020202020204" pitchFamily="34" charset="0"/>
                <a:hlinkClick r:id="rId2"/>
              </a:rPr>
              <a:t>https://www.ahcs.ac.uk/the-register/overview-the-register/</a:t>
            </a:r>
            <a:r>
              <a:rPr lang="en-GB" cap="none" dirty="0">
                <a:latin typeface="Arial" panose="020B0604020202020204" pitchFamily="34" charset="0"/>
                <a:cs typeface="Arial" panose="020B0604020202020204" pitchFamily="34" charset="0"/>
              </a:rPr>
              <a:t>) and sits under the Professional Standards Authority like regulators such as General Medical Council</a:t>
            </a:r>
          </a:p>
          <a:p>
            <a:r>
              <a:rPr lang="en-GB" cap="none" dirty="0">
                <a:latin typeface="Arial" panose="020B0604020202020204" pitchFamily="34" charset="0"/>
                <a:cs typeface="Arial" panose="020B0604020202020204" pitchFamily="34" charset="0"/>
              </a:rPr>
              <a:t>Organise myth-busting sessions  - it’s always been possible to do the right thing eventually </a:t>
            </a:r>
          </a:p>
        </p:txBody>
      </p:sp>
    </p:spTree>
    <p:extLst>
      <p:ext uri="{BB962C8B-B14F-4D97-AF65-F5344CB8AC3E}">
        <p14:creationId xmlns:p14="http://schemas.microsoft.com/office/powerpoint/2010/main" val="3264664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306E2-E2F0-4281-8C99-BFF47FB5B4B8}"/>
              </a:ext>
            </a:extLst>
          </p:cNvPr>
          <p:cNvSpPr>
            <a:spLocks noGrp="1"/>
          </p:cNvSpPr>
          <p:nvPr>
            <p:ph type="title"/>
          </p:nvPr>
        </p:nvSpPr>
        <p:spPr>
          <a:xfrm>
            <a:off x="368772" y="157645"/>
            <a:ext cx="7511473" cy="1312480"/>
          </a:xfrm>
        </p:spPr>
        <p:txBody>
          <a:bodyPr/>
          <a:lstStyle/>
          <a:p>
            <a:r>
              <a:rPr lang="en-GB" cap="none" dirty="0">
                <a:solidFill>
                  <a:schemeClr val="tx1"/>
                </a:solidFill>
                <a:latin typeface="Arial" panose="020B0604020202020204" pitchFamily="34" charset="0"/>
                <a:cs typeface="Arial" panose="020B0604020202020204" pitchFamily="34" charset="0"/>
              </a:rPr>
              <a:t>The role of the regulator </a:t>
            </a:r>
          </a:p>
        </p:txBody>
      </p:sp>
      <p:sp>
        <p:nvSpPr>
          <p:cNvPr id="3" name="Content Placeholder 2">
            <a:extLst>
              <a:ext uri="{FF2B5EF4-FFF2-40B4-BE49-F238E27FC236}">
                <a16:creationId xmlns:a16="http://schemas.microsoft.com/office/drawing/2014/main" id="{C9738F79-35EE-4E5A-9C04-1583DA8F14B4}"/>
              </a:ext>
            </a:extLst>
          </p:cNvPr>
          <p:cNvSpPr>
            <a:spLocks noGrp="1"/>
          </p:cNvSpPr>
          <p:nvPr>
            <p:ph idx="1"/>
          </p:nvPr>
        </p:nvSpPr>
        <p:spPr>
          <a:xfrm>
            <a:off x="368772" y="1470125"/>
            <a:ext cx="7706824" cy="5003499"/>
          </a:xfrm>
        </p:spPr>
        <p:txBody>
          <a:bodyPr>
            <a:normAutofit fontScale="92500" lnSpcReduction="10000"/>
          </a:bodyPr>
          <a:lstStyle/>
          <a:p>
            <a:pPr marL="0" indent="0">
              <a:lnSpc>
                <a:spcPct val="115000"/>
              </a:lnSpc>
              <a:spcBef>
                <a:spcPts val="0"/>
              </a:spcBef>
              <a:buNone/>
              <a:defRPr/>
            </a:pPr>
            <a:r>
              <a:rPr lang="en-GB" cap="none" dirty="0">
                <a:latin typeface="Arial" panose="020B0604020202020204" pitchFamily="34" charset="0"/>
                <a:cs typeface="Arial" panose="020B0604020202020204" pitchFamily="34" charset="0"/>
              </a:rPr>
              <a:t>Transfer/sharing of certain data is a regulatory requirement e.g. to Steering Committee to protect participant/patient safety and respect their rights</a:t>
            </a:r>
          </a:p>
          <a:p>
            <a:pPr>
              <a:lnSpc>
                <a:spcPct val="115000"/>
              </a:lnSpc>
            </a:pPr>
            <a:r>
              <a:rPr lang="en-GB" cap="none" dirty="0">
                <a:latin typeface="Arial" panose="020B0604020202020204" pitchFamily="34" charset="0"/>
                <a:cs typeface="Arial" panose="020B0604020202020204" pitchFamily="34" charset="0"/>
              </a:rPr>
              <a:t>Permitted under the law or a legal requirement </a:t>
            </a:r>
          </a:p>
          <a:p>
            <a:pPr>
              <a:lnSpc>
                <a:spcPct val="115000"/>
              </a:lnSpc>
            </a:pPr>
            <a:r>
              <a:rPr lang="en-GB" cap="none" dirty="0">
                <a:latin typeface="Arial" panose="020B0604020202020204" pitchFamily="34" charset="0"/>
                <a:cs typeface="Arial" panose="020B0604020202020204" pitchFamily="34" charset="0"/>
              </a:rPr>
              <a:t>For health/research/statistical purposes </a:t>
            </a:r>
          </a:p>
          <a:p>
            <a:pPr>
              <a:lnSpc>
                <a:spcPct val="115000"/>
              </a:lnSpc>
            </a:pPr>
            <a:r>
              <a:rPr lang="en-GB" cap="none" dirty="0">
                <a:latin typeface="Arial" panose="020B0604020202020204" pitchFamily="34" charset="0"/>
                <a:cs typeface="Arial" panose="020B0604020202020204" pitchFamily="34" charset="0"/>
              </a:rPr>
              <a:t>Includes monitoring of consent </a:t>
            </a:r>
          </a:p>
          <a:p>
            <a:pPr>
              <a:lnSpc>
                <a:spcPct val="115000"/>
              </a:lnSpc>
            </a:pPr>
            <a:r>
              <a:rPr lang="en-GB" cap="none" dirty="0">
                <a:latin typeface="Arial" panose="020B0604020202020204" pitchFamily="34" charset="0"/>
                <a:cs typeface="Arial" panose="020B0604020202020204" pitchFamily="34" charset="0"/>
              </a:rPr>
              <a:t>Includes monitoring adequacy and compliance of privacy and confidentiality with protocol </a:t>
            </a:r>
          </a:p>
          <a:p>
            <a:pPr>
              <a:lnSpc>
                <a:spcPct val="115000"/>
              </a:lnSpc>
            </a:pPr>
            <a:r>
              <a:rPr lang="en-GB" cap="none" dirty="0">
                <a:latin typeface="Arial" panose="020B0604020202020204" pitchFamily="34" charset="0"/>
                <a:cs typeface="Arial" panose="020B0604020202020204" pitchFamily="34" charset="0"/>
              </a:rPr>
              <a:t>Access or transfer of data for regulatory requirements must be set out in the Patient information (PIS) and consent form.</a:t>
            </a:r>
          </a:p>
          <a:p>
            <a:pPr>
              <a:lnSpc>
                <a:spcPct val="115000"/>
              </a:lnSpc>
            </a:pPr>
            <a:r>
              <a:rPr lang="en-GB" cap="none" dirty="0">
                <a:latin typeface="Arial" panose="020B0604020202020204" pitchFamily="34" charset="0"/>
                <a:cs typeface="Arial" panose="020B0604020202020204" pitchFamily="34" charset="0"/>
              </a:rPr>
              <a:t>Clear audit trail required to ensure comprehensive reporting of adverse events.</a:t>
            </a:r>
          </a:p>
          <a:p>
            <a:pPr>
              <a:lnSpc>
                <a:spcPct val="115000"/>
              </a:lnSpc>
            </a:pPr>
            <a:r>
              <a:rPr lang="en-GB" cap="none" dirty="0">
                <a:latin typeface="Arial" panose="020B0604020202020204" pitchFamily="34" charset="0"/>
                <a:cs typeface="Arial" panose="020B0604020202020204" pitchFamily="34" charset="0"/>
              </a:rPr>
              <a:t>Guidance for access to data by regulators should be followed</a:t>
            </a:r>
          </a:p>
          <a:p>
            <a:pPr>
              <a:lnSpc>
                <a:spcPct val="115000"/>
              </a:lnSpc>
            </a:pPr>
            <a:r>
              <a:rPr lang="en-GB" cap="none" dirty="0">
                <a:latin typeface="Arial" panose="020B0604020202020204" pitchFamily="34" charset="0"/>
                <a:cs typeface="Arial" panose="020B0604020202020204" pitchFamily="34" charset="0"/>
              </a:rPr>
              <a:t>Regulator must agree formally that data will not be used for any other purpose.</a:t>
            </a:r>
          </a:p>
          <a:p>
            <a:endParaRPr lang="en-GB" dirty="0"/>
          </a:p>
        </p:txBody>
      </p:sp>
      <p:sp>
        <p:nvSpPr>
          <p:cNvPr id="4" name="Rectangle: Rounded Corners 3">
            <a:extLst>
              <a:ext uri="{FF2B5EF4-FFF2-40B4-BE49-F238E27FC236}">
                <a16:creationId xmlns:a16="http://schemas.microsoft.com/office/drawing/2014/main" id="{4575F7B7-4A55-4FCF-94E4-DD64CBB8BBA5}"/>
              </a:ext>
            </a:extLst>
          </p:cNvPr>
          <p:cNvSpPr/>
          <p:nvPr/>
        </p:nvSpPr>
        <p:spPr>
          <a:xfrm>
            <a:off x="368772" y="5181600"/>
            <a:ext cx="7706824" cy="10972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31171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9633-C243-4F09-BBC9-615830A7FACC}"/>
              </a:ext>
            </a:extLst>
          </p:cNvPr>
          <p:cNvSpPr>
            <a:spLocks noGrp="1"/>
          </p:cNvSpPr>
          <p:nvPr>
            <p:ph type="title"/>
          </p:nvPr>
        </p:nvSpPr>
        <p:spPr>
          <a:xfrm>
            <a:off x="691347" y="151518"/>
            <a:ext cx="7511473" cy="1312480"/>
          </a:xfrm>
        </p:spPr>
        <p:txBody>
          <a:bodyPr>
            <a:normAutofit/>
          </a:bodyPr>
          <a:lstStyle/>
          <a:p>
            <a:r>
              <a:rPr lang="en-GB" sz="3200" cap="none" dirty="0">
                <a:solidFill>
                  <a:schemeClr val="tx1"/>
                </a:solidFill>
                <a:latin typeface="Arial" panose="020B0604020202020204" pitchFamily="34" charset="0"/>
                <a:cs typeface="Arial" panose="020B0604020202020204" pitchFamily="34" charset="0"/>
              </a:rPr>
              <a:t>Redaction and reconstruction </a:t>
            </a:r>
          </a:p>
        </p:txBody>
      </p:sp>
      <p:sp>
        <p:nvSpPr>
          <p:cNvPr id="3" name="Content Placeholder 2">
            <a:extLst>
              <a:ext uri="{FF2B5EF4-FFF2-40B4-BE49-F238E27FC236}">
                <a16:creationId xmlns:a16="http://schemas.microsoft.com/office/drawing/2014/main" id="{95404A07-919E-49F1-813B-431015580DEA}"/>
              </a:ext>
            </a:extLst>
          </p:cNvPr>
          <p:cNvSpPr>
            <a:spLocks noGrp="1"/>
          </p:cNvSpPr>
          <p:nvPr>
            <p:ph idx="1"/>
          </p:nvPr>
        </p:nvSpPr>
        <p:spPr>
          <a:xfrm>
            <a:off x="368772" y="1253067"/>
            <a:ext cx="7706824" cy="5118957"/>
          </a:xfrm>
        </p:spPr>
        <p:txBody>
          <a:bodyPr>
            <a:normAutofit fontScale="70000" lnSpcReduction="20000"/>
          </a:bodyPr>
          <a:lstStyle/>
          <a:p>
            <a:endParaRPr lang="en-GB" cap="none"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endParaRPr>
          </a:p>
          <a:p>
            <a:r>
              <a:rPr lang="en-GB" cap="none"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Make friends with an archivist</a:t>
            </a:r>
          </a:p>
          <a:p>
            <a:r>
              <a:rPr lang="en-GB" cap="none"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Case note cataloguing</a:t>
            </a:r>
          </a:p>
          <a:p>
            <a:r>
              <a:rPr lang="en-GB" cap="none"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http://www.lhsa.lib.ed.ac.uk/projects/UKAD2013_Poster_Button_Williams.pdf</a:t>
            </a:r>
          </a:p>
          <a:p>
            <a:r>
              <a:rPr lang="en-GB" cap="none"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https://collections.ed.ac.uk/lhsacasenotes</a:t>
            </a:r>
          </a:p>
          <a:p>
            <a:r>
              <a:rPr lang="en-GB" cap="none"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Know the Records Management Code of Practice</a:t>
            </a:r>
          </a:p>
          <a:p>
            <a:r>
              <a:rPr lang="en-GB" cap="none" dirty="0">
                <a:solidFill>
                  <a:srgbClr val="2CCCD3"/>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https://ico.org.uk/media/for-organisations/documents/2021/2619016/how-to-disclose-information-safely-20201224.pdf</a:t>
            </a:r>
            <a:endParaRPr lang="en-GB" cap="none" dirty="0">
              <a:solidFill>
                <a:srgbClr val="2CCCD3"/>
              </a:solidFill>
              <a:latin typeface="Arial" panose="020B0604020202020204" pitchFamily="34" charset="0"/>
              <a:cs typeface="Arial" panose="020B0604020202020204" pitchFamily="34" charset="0"/>
            </a:endParaRPr>
          </a:p>
          <a:p>
            <a:r>
              <a:rPr lang="en-GB" cap="none" dirty="0">
                <a:solidFill>
                  <a:srgbClr val="2CCCD3"/>
                </a:solidFill>
                <a:latin typeface="Arial" panose="020B0604020202020204" pitchFamily="34" charset="0"/>
                <a:cs typeface="Arial" panose="020B0604020202020204" pitchFamily="34" charset="0"/>
                <a:hlinkClick r:id="rId3"/>
              </a:rPr>
              <a:t>https://www.nationalarchives.gov.uk/documents/information-management/redaction_toolkit.pdf</a:t>
            </a:r>
            <a:endParaRPr lang="en-GB" cap="none" dirty="0">
              <a:solidFill>
                <a:srgbClr val="2CCCD3"/>
              </a:solidFill>
              <a:latin typeface="Arial" panose="020B0604020202020204" pitchFamily="34" charset="0"/>
              <a:cs typeface="Arial" panose="020B0604020202020204" pitchFamily="34" charset="0"/>
            </a:endParaRPr>
          </a:p>
          <a:p>
            <a:r>
              <a:rPr lang="en-GB" cap="none" dirty="0">
                <a:solidFill>
                  <a:srgbClr val="2CCCD3"/>
                </a:solidFill>
                <a:latin typeface="Arial" panose="020B0604020202020204" pitchFamily="34" charset="0"/>
                <a:cs typeface="Arial" panose="020B0604020202020204" pitchFamily="34" charset="0"/>
                <a:hlinkClick r:id="rId4"/>
              </a:rPr>
              <a:t>http://www.knowledge.scot.nhs.uk/media/CLT/ResourceUploads/4087083/cf6965c7-885f-4a24-b7e4-ce0f0cc7d65f.pdf</a:t>
            </a:r>
            <a:endParaRPr lang="en-GB" cap="none" dirty="0">
              <a:solidFill>
                <a:srgbClr val="2CCCD3"/>
              </a:solidFill>
              <a:latin typeface="Arial" panose="020B0604020202020204" pitchFamily="34" charset="0"/>
              <a:cs typeface="Arial" panose="020B0604020202020204" pitchFamily="34" charset="0"/>
            </a:endParaRPr>
          </a:p>
          <a:p>
            <a:r>
              <a:rPr lang="en-GB" cap="none" dirty="0">
                <a:latin typeface="Arial" panose="020B0604020202020204" pitchFamily="34" charset="0"/>
                <a:cs typeface="Arial" panose="020B0604020202020204" pitchFamily="34" charset="0"/>
              </a:rPr>
              <a:t>Victoria Hoyle, Elizabeth Shepherd, Andrew Flinn, Elizabeth Lomas, Child Social-Care Recording and the Information Rights of Care-Experienced People: A Recordkeeping Perspective, </a:t>
            </a:r>
            <a:r>
              <a:rPr lang="en-GB" i="1" cap="none" dirty="0">
                <a:latin typeface="Arial" panose="020B0604020202020204" pitchFamily="34" charset="0"/>
                <a:cs typeface="Arial" panose="020B0604020202020204" pitchFamily="34" charset="0"/>
              </a:rPr>
              <a:t>The British Journal of Social Work</a:t>
            </a:r>
            <a:r>
              <a:rPr lang="en-GB" cap="none" dirty="0">
                <a:latin typeface="Arial" panose="020B0604020202020204" pitchFamily="34" charset="0"/>
                <a:cs typeface="Arial" panose="020B0604020202020204" pitchFamily="34" charset="0"/>
              </a:rPr>
              <a:t>, Volume 49, Issue 7, October 2019, Pages 1856–1874, </a:t>
            </a:r>
            <a:r>
              <a:rPr lang="en-GB" cap="none" dirty="0">
                <a:latin typeface="Arial" panose="020B0604020202020204" pitchFamily="34" charset="0"/>
                <a:cs typeface="Arial" panose="020B0604020202020204" pitchFamily="34" charset="0"/>
                <a:hlinkClick r:id="rId5"/>
              </a:rPr>
              <a:t>https://doi.org/10.1093/bjsw/bcy115</a:t>
            </a:r>
            <a:endParaRPr lang="en-GB" cap="none" dirty="0">
              <a:latin typeface="Arial" panose="020B0604020202020204" pitchFamily="34" charset="0"/>
              <a:cs typeface="Arial" panose="020B0604020202020204" pitchFamily="34" charset="0"/>
            </a:endParaRPr>
          </a:p>
          <a:p>
            <a:r>
              <a:rPr lang="en-GB" cap="none" dirty="0">
                <a:solidFill>
                  <a:srgbClr val="2CCCD3"/>
                </a:solidFill>
                <a:latin typeface="Arial" panose="020B0604020202020204" pitchFamily="34" charset="0"/>
                <a:cs typeface="Arial" panose="020B0604020202020204" pitchFamily="34" charset="0"/>
              </a:rPr>
              <a:t>Infected Blood Inquiry</a:t>
            </a:r>
          </a:p>
          <a:p>
            <a:r>
              <a:rPr lang="en-GB" cap="none" dirty="0">
                <a:solidFill>
                  <a:srgbClr val="2CCCD3"/>
                </a:solidFill>
                <a:latin typeface="Arial" panose="020B0604020202020204" pitchFamily="34" charset="0"/>
                <a:cs typeface="Arial" panose="020B0604020202020204" pitchFamily="34" charset="0"/>
              </a:rPr>
              <a:t>https://www.infectedbloodinquiry.org.uk/sites/default/files/2020-04/2020-04-14%20Re-Amended%20Statement%20of%20Approach%20-%20Anonymity%20and%20Redaction.pdf</a:t>
            </a:r>
          </a:p>
          <a:p>
            <a:pPr marL="0" indent="0">
              <a:buNone/>
            </a:pPr>
            <a:r>
              <a:rPr lang="en-GB" dirty="0">
                <a:solidFill>
                  <a:srgbClr val="2CCCD3"/>
                </a:solidFill>
              </a:rPr>
              <a:t/>
            </a:r>
            <a:br>
              <a:rPr lang="en-GB" dirty="0">
                <a:solidFill>
                  <a:srgbClr val="2CCCD3"/>
                </a:solidFill>
              </a:rPr>
            </a:br>
            <a:endParaRPr lang="en-GB" dirty="0"/>
          </a:p>
          <a:p>
            <a:endParaRPr lang="en-GB" dirty="0"/>
          </a:p>
        </p:txBody>
      </p:sp>
    </p:spTree>
    <p:extLst>
      <p:ext uri="{BB962C8B-B14F-4D97-AF65-F5344CB8AC3E}">
        <p14:creationId xmlns:p14="http://schemas.microsoft.com/office/powerpoint/2010/main" val="3808547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A7BE0-0252-4308-8AEA-65E2DDB9FC6A}"/>
              </a:ext>
            </a:extLst>
          </p:cNvPr>
          <p:cNvSpPr>
            <a:spLocks noGrp="1"/>
          </p:cNvSpPr>
          <p:nvPr>
            <p:ph type="title"/>
          </p:nvPr>
        </p:nvSpPr>
        <p:spPr>
          <a:xfrm>
            <a:off x="284947" y="345228"/>
            <a:ext cx="1861353" cy="1371600"/>
          </a:xfrm>
        </p:spPr>
        <p:txBody>
          <a:bodyPr anchor="b">
            <a:normAutofit/>
          </a:bodyPr>
          <a:lstStyle/>
          <a:p>
            <a:r>
              <a:rPr lang="en-GB" cap="none" dirty="0">
                <a:solidFill>
                  <a:srgbClr val="FFFFFF"/>
                </a:solidFill>
                <a:latin typeface="Arial" panose="020B0604020202020204" pitchFamily="34" charset="0"/>
                <a:cs typeface="Arial" panose="020B0604020202020204" pitchFamily="34" charset="0"/>
              </a:rPr>
              <a:t>Links and references</a:t>
            </a:r>
          </a:p>
        </p:txBody>
      </p:sp>
      <p:graphicFrame>
        <p:nvGraphicFramePr>
          <p:cNvPr id="5" name="Content Placeholder 2">
            <a:extLst>
              <a:ext uri="{FF2B5EF4-FFF2-40B4-BE49-F238E27FC236}">
                <a16:creationId xmlns:a16="http://schemas.microsoft.com/office/drawing/2014/main" id="{1C432DE3-D5A2-4604-858B-CB1D42B3E11A}"/>
              </a:ext>
            </a:extLst>
          </p:cNvPr>
          <p:cNvGraphicFramePr>
            <a:graphicFrameLocks noGrp="1"/>
          </p:cNvGraphicFramePr>
          <p:nvPr>
            <p:ph idx="1"/>
            <p:extLst>
              <p:ext uri="{D42A27DB-BD31-4B8C-83A1-F6EECF244321}">
                <p14:modId xmlns:p14="http://schemas.microsoft.com/office/powerpoint/2010/main" val="4259656627"/>
              </p:ext>
            </p:extLst>
          </p:nvPr>
        </p:nvGraphicFramePr>
        <p:xfrm>
          <a:off x="2273300" y="345228"/>
          <a:ext cx="6349999" cy="5415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Rounded Corners 7">
            <a:extLst>
              <a:ext uri="{FF2B5EF4-FFF2-40B4-BE49-F238E27FC236}">
                <a16:creationId xmlns:a16="http://schemas.microsoft.com/office/drawing/2014/main" id="{30BE222D-5E35-494A-A849-463A877FAE84}"/>
              </a:ext>
            </a:extLst>
          </p:cNvPr>
          <p:cNvSpPr/>
          <p:nvPr/>
        </p:nvSpPr>
        <p:spPr>
          <a:xfrm>
            <a:off x="2273300" y="5371680"/>
            <a:ext cx="6349998" cy="994616"/>
          </a:xfrm>
          <a:prstGeom prst="roundRect">
            <a:avLst/>
          </a:prstGeom>
          <a:solidFill>
            <a:schemeClr val="accent3">
              <a:lumMod val="50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800" dirty="0">
                <a:solidFill>
                  <a:schemeClr val="bg1"/>
                </a:solidFill>
              </a:rPr>
              <a:t>Multiagency support </a:t>
            </a:r>
          </a:p>
          <a:p>
            <a:r>
              <a:rPr lang="en-GB" sz="800" dirty="0">
                <a:solidFill>
                  <a:schemeClr val="accent3"/>
                </a:solidFill>
                <a:hlinkClick r:id="rId8"/>
              </a:rPr>
              <a:t>https://tfn.scot/news/providing-support-across-edinburgh</a:t>
            </a:r>
            <a:endParaRPr lang="en-GB" sz="800" dirty="0">
              <a:solidFill>
                <a:schemeClr val="accent3"/>
              </a:solidFill>
            </a:endParaRPr>
          </a:p>
          <a:p>
            <a:r>
              <a:rPr lang="en-GB" sz="700" dirty="0">
                <a:hlinkClick r:id="rId9"/>
              </a:rPr>
              <a:t>https://www.iriss.org.uk/resources/insights/self-directed-support-ten-years</a:t>
            </a:r>
            <a:endParaRPr lang="en-GB" sz="700" dirty="0"/>
          </a:p>
          <a:p>
            <a:r>
              <a:rPr lang="en-GB" sz="800" dirty="0">
                <a:hlinkClick r:id="rId10"/>
              </a:rPr>
              <a:t>https://www.socialsecurity.gov.scot/reporting/publications/business-plan-2021-2022</a:t>
            </a:r>
            <a:endParaRPr lang="en-GB" sz="800" dirty="0"/>
          </a:p>
          <a:p>
            <a:r>
              <a:rPr lang="en-GB" sz="800" dirty="0"/>
              <a:t>https://www.socialsecurity.gov.scot/asset-storage/production/downloads/Corporate-Plan-research-report-visual-summary-ISBN.pdf</a:t>
            </a:r>
          </a:p>
          <a:p>
            <a:endParaRPr lang="en-GB" sz="700" dirty="0"/>
          </a:p>
        </p:txBody>
      </p:sp>
      <p:sp>
        <p:nvSpPr>
          <p:cNvPr id="3" name="Rectangle: Rounded Corners 2">
            <a:extLst>
              <a:ext uri="{FF2B5EF4-FFF2-40B4-BE49-F238E27FC236}">
                <a16:creationId xmlns:a16="http://schemas.microsoft.com/office/drawing/2014/main" id="{FBC5B201-5197-4680-BC95-D95DE54CB29F}"/>
              </a:ext>
            </a:extLst>
          </p:cNvPr>
          <p:cNvSpPr/>
          <p:nvPr/>
        </p:nvSpPr>
        <p:spPr>
          <a:xfrm>
            <a:off x="2273300" y="4337962"/>
            <a:ext cx="6349998" cy="428169"/>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GB" sz="1000" b="1" i="0" u="none" strike="noStrike" kern="1200" baseline="0" dirty="0">
                <a:solidFill>
                  <a:srgbClr val="FFFFFF"/>
                </a:solidFill>
                <a:latin typeface="Arial" panose="020B0604020202020204" pitchFamily="34" charset="0"/>
              </a:rPr>
              <a:t>Primary care</a:t>
            </a:r>
          </a:p>
          <a:p>
            <a:pPr rtl="0"/>
            <a:r>
              <a:rPr lang="en-GB" sz="1000" b="0" i="0" u="none" strike="noStrike" kern="1200" baseline="0" dirty="0">
                <a:solidFill>
                  <a:srgbClr val="FFFFFF"/>
                </a:solidFill>
                <a:latin typeface="Arial" panose="020B0604020202020204" pitchFamily="34" charset="0"/>
              </a:rPr>
              <a:t>https://www.gla.ac.uk/researchinstitutes/healthwellbeing/research/generalpractice/deepend</a:t>
            </a:r>
            <a:endParaRPr lang="en-GB" sz="1000" dirty="0">
              <a:solidFill>
                <a:schemeClr val="tx1"/>
              </a:solidFill>
            </a:endParaRPr>
          </a:p>
        </p:txBody>
      </p:sp>
      <p:sp>
        <p:nvSpPr>
          <p:cNvPr id="6" name="Rectangle: Rounded Corners 5">
            <a:extLst>
              <a:ext uri="{FF2B5EF4-FFF2-40B4-BE49-F238E27FC236}">
                <a16:creationId xmlns:a16="http://schemas.microsoft.com/office/drawing/2014/main" id="{42EF1DA0-ABBB-4C77-9977-A6386B346E71}"/>
              </a:ext>
            </a:extLst>
          </p:cNvPr>
          <p:cNvSpPr/>
          <p:nvPr/>
        </p:nvSpPr>
        <p:spPr>
          <a:xfrm>
            <a:off x="2273294" y="4777962"/>
            <a:ext cx="6349998" cy="760427"/>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FC1A050A-50E7-4B71-AA3F-A94247A97FC6}"/>
              </a:ext>
            </a:extLst>
          </p:cNvPr>
          <p:cNvSpPr txBox="1"/>
          <p:nvPr/>
        </p:nvSpPr>
        <p:spPr>
          <a:xfrm>
            <a:off x="2273287" y="4779335"/>
            <a:ext cx="5334000" cy="707886"/>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My first project</a:t>
            </a:r>
          </a:p>
          <a:p>
            <a:r>
              <a:rPr lang="en-GB" sz="1000" dirty="0">
                <a:latin typeface="Arial" panose="020B0604020202020204" pitchFamily="34" charset="0"/>
                <a:cs typeface="Arial" panose="020B0604020202020204" pitchFamily="34" charset="0"/>
              </a:rPr>
              <a:t>McCallum A, Eastwood MA, Smith AN, Fulton PM. Colonic diverticulosis in patients with colorectal cancer and in controls. Scand J Gastroenterol. 1988 Apr;23(3):284-6. doi: 10.3109/00365528809093866. PMID: 3387892.</a:t>
            </a:r>
          </a:p>
        </p:txBody>
      </p:sp>
    </p:spTree>
    <p:extLst>
      <p:ext uri="{BB962C8B-B14F-4D97-AF65-F5344CB8AC3E}">
        <p14:creationId xmlns:p14="http://schemas.microsoft.com/office/powerpoint/2010/main" val="3340416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17E7D-A610-4017-B6D7-09A697A8ECBF}"/>
              </a:ext>
            </a:extLst>
          </p:cNvPr>
          <p:cNvSpPr>
            <a:spLocks noGrp="1"/>
          </p:cNvSpPr>
          <p:nvPr>
            <p:ph type="title"/>
          </p:nvPr>
        </p:nvSpPr>
        <p:spPr>
          <a:xfrm>
            <a:off x="618367" y="296218"/>
            <a:ext cx="7511473" cy="1312480"/>
          </a:xfrm>
        </p:spPr>
        <p:txBody>
          <a:bodyPr>
            <a:normAutofit fontScale="90000"/>
          </a:bodyPr>
          <a:lstStyle/>
          <a:p>
            <a:pPr algn="ctr"/>
            <a:r>
              <a:rPr lang="en-US" sz="3600" cap="none" dirty="0">
                <a:solidFill>
                  <a:schemeClr val="tx1"/>
                </a:solidFill>
                <a:latin typeface="Arial" panose="020B0604020202020204" pitchFamily="34" charset="0"/>
                <a:ea typeface="+mn-lt"/>
                <a:cs typeface="Arial" panose="020B0604020202020204" pitchFamily="34" charset="0"/>
              </a:rPr>
              <a:t>Caldicott leadership during and beyond COVID-19</a:t>
            </a:r>
            <a:r>
              <a:rPr lang="en-US" sz="3600" dirty="0"/>
              <a:t/>
            </a:r>
            <a:br>
              <a:rPr lang="en-US" sz="3600" dirty="0"/>
            </a:br>
            <a:endParaRPr lang="en-GB" sz="3600" dirty="0"/>
          </a:p>
        </p:txBody>
      </p:sp>
      <p:sp>
        <p:nvSpPr>
          <p:cNvPr id="3" name="Content Placeholder 2">
            <a:extLst>
              <a:ext uri="{FF2B5EF4-FFF2-40B4-BE49-F238E27FC236}">
                <a16:creationId xmlns:a16="http://schemas.microsoft.com/office/drawing/2014/main" id="{31BCFB4D-3B13-41C2-B3A7-1EC9DB128A48}"/>
              </a:ext>
            </a:extLst>
          </p:cNvPr>
          <p:cNvSpPr>
            <a:spLocks noGrp="1"/>
          </p:cNvSpPr>
          <p:nvPr>
            <p:ph sz="half" idx="1"/>
          </p:nvPr>
        </p:nvSpPr>
        <p:spPr>
          <a:xfrm>
            <a:off x="221137" y="1126098"/>
            <a:ext cx="4152966" cy="4097804"/>
          </a:xfrm>
        </p:spPr>
        <p:txBody>
          <a:bodyPr>
            <a:normAutofit/>
          </a:bodyPr>
          <a:lstStyle/>
          <a:p>
            <a:pPr marL="0" indent="0">
              <a:buNone/>
            </a:pPr>
            <a:r>
              <a:rPr lang="en-GB" sz="2400" cap="none" dirty="0">
                <a:latin typeface="Arial" panose="020B0604020202020204" pitchFamily="34" charset="0"/>
                <a:cs typeface="Arial" panose="020B0604020202020204" pitchFamily="34" charset="0"/>
              </a:rPr>
              <a:t>What I was asked to cover:</a:t>
            </a:r>
          </a:p>
          <a:p>
            <a:pPr marL="0" indent="0">
              <a:buNone/>
            </a:pPr>
            <a:endParaRPr lang="en-GB" sz="2400" cap="none" dirty="0">
              <a:latin typeface="Arial" panose="020B0604020202020204" pitchFamily="34" charset="0"/>
              <a:cs typeface="Arial" panose="020B0604020202020204" pitchFamily="34" charset="0"/>
            </a:endParaRPr>
          </a:p>
          <a:p>
            <a:pPr marL="0" indent="0">
              <a:spcBef>
                <a:spcPts val="1000"/>
              </a:spcBef>
              <a:spcAft>
                <a:spcPts val="0"/>
              </a:spcAft>
              <a:buNone/>
            </a:pPr>
            <a:r>
              <a:rPr lang="en-GB" sz="2400" cap="none" dirty="0">
                <a:latin typeface="Arial" panose="020B0604020202020204" pitchFamily="34" charset="0"/>
                <a:cs typeface="Arial" panose="020B0604020202020204" pitchFamily="34" charset="0"/>
              </a:rPr>
              <a:t>Leading Caldicott and embedding the Caldicott principles </a:t>
            </a:r>
          </a:p>
          <a:p>
            <a:pPr marL="0" indent="0">
              <a:spcBef>
                <a:spcPts val="1000"/>
              </a:spcBef>
              <a:spcAft>
                <a:spcPts val="0"/>
              </a:spcAft>
              <a:buNone/>
            </a:pPr>
            <a:endParaRPr lang="en-GB" sz="2400" cap="none" dirty="0">
              <a:latin typeface="Arial" panose="020B0604020202020204" pitchFamily="34" charset="0"/>
              <a:cs typeface="Arial" panose="020B0604020202020204" pitchFamily="34" charset="0"/>
            </a:endParaRPr>
          </a:p>
          <a:p>
            <a:pPr marL="0" indent="0">
              <a:spcBef>
                <a:spcPts val="1000"/>
              </a:spcBef>
              <a:spcAft>
                <a:spcPts val="0"/>
              </a:spcAft>
              <a:buNone/>
            </a:pPr>
            <a:r>
              <a:rPr lang="en-GB" sz="2400" cap="none" dirty="0">
                <a:latin typeface="Arial" panose="020B0604020202020204" pitchFamily="34" charset="0"/>
                <a:cs typeface="Arial" panose="020B0604020202020204" pitchFamily="34" charset="0"/>
              </a:rPr>
              <a:t>Current issues and </a:t>
            </a:r>
            <a:br>
              <a:rPr lang="en-GB" sz="2400" cap="none" dirty="0">
                <a:latin typeface="Arial" panose="020B0604020202020204" pitchFamily="34" charset="0"/>
                <a:cs typeface="Arial" panose="020B0604020202020204" pitchFamily="34" charset="0"/>
              </a:rPr>
            </a:br>
            <a:r>
              <a:rPr lang="en-GB" sz="2400" cap="none" dirty="0">
                <a:latin typeface="Arial" panose="020B0604020202020204" pitchFamily="34" charset="0"/>
                <a:cs typeface="Arial" panose="020B0604020202020204" pitchFamily="34" charset="0"/>
              </a:rPr>
              <a:t>dilemmas in practice</a:t>
            </a:r>
          </a:p>
        </p:txBody>
      </p:sp>
      <p:sp>
        <p:nvSpPr>
          <p:cNvPr id="4" name="Content Placeholder 3">
            <a:extLst>
              <a:ext uri="{FF2B5EF4-FFF2-40B4-BE49-F238E27FC236}">
                <a16:creationId xmlns:a16="http://schemas.microsoft.com/office/drawing/2014/main" id="{9B608D13-5505-489E-9936-4F706C773787}"/>
              </a:ext>
            </a:extLst>
          </p:cNvPr>
          <p:cNvSpPr>
            <a:spLocks noGrp="1"/>
          </p:cNvSpPr>
          <p:nvPr>
            <p:ph sz="half" idx="2"/>
          </p:nvPr>
        </p:nvSpPr>
        <p:spPr>
          <a:xfrm>
            <a:off x="4308872" y="1604496"/>
            <a:ext cx="3886200" cy="4689475"/>
          </a:xfrm>
        </p:spPr>
        <p:txBody>
          <a:bodyPr>
            <a:noAutofit/>
          </a:bodyPr>
          <a:lstStyle/>
          <a:p>
            <a:pPr marL="0" indent="0">
              <a:buNone/>
            </a:pPr>
            <a:r>
              <a:rPr lang="en-GB" sz="2400" cap="none" dirty="0">
                <a:latin typeface="Arial" panose="020B0604020202020204" pitchFamily="34" charset="0"/>
                <a:cs typeface="Arial" panose="020B0604020202020204" pitchFamily="34" charset="0"/>
              </a:rPr>
              <a:t>What I’ll cover</a:t>
            </a:r>
          </a:p>
          <a:p>
            <a:pPr marL="0" indent="0">
              <a:buNone/>
            </a:pPr>
            <a:r>
              <a:rPr lang="en-GB" sz="2400" cap="none" dirty="0">
                <a:latin typeface="Arial" panose="020B0604020202020204" pitchFamily="34" charset="0"/>
                <a:cs typeface="Arial" panose="020B0604020202020204" pitchFamily="34" charset="0"/>
              </a:rPr>
              <a:t>Approach – </a:t>
            </a:r>
            <a:br>
              <a:rPr lang="en-GB" sz="2400" cap="none" dirty="0">
                <a:latin typeface="Arial" panose="020B0604020202020204" pitchFamily="34" charset="0"/>
                <a:cs typeface="Arial" panose="020B0604020202020204" pitchFamily="34" charset="0"/>
              </a:rPr>
            </a:br>
            <a:r>
              <a:rPr lang="en-GB" sz="2400" cap="none" dirty="0">
                <a:latin typeface="Arial" panose="020B0604020202020204" pitchFamily="34" charset="0"/>
                <a:cs typeface="Arial" panose="020B0604020202020204" pitchFamily="34" charset="0"/>
              </a:rPr>
              <a:t>matters of life &amp; death</a:t>
            </a:r>
          </a:p>
          <a:p>
            <a:pPr marL="0" indent="0">
              <a:buNone/>
            </a:pPr>
            <a:r>
              <a:rPr lang="en-GB" sz="2400" cap="none" dirty="0">
                <a:latin typeface="Arial" panose="020B0604020202020204" pitchFamily="34" charset="0"/>
                <a:cs typeface="Arial" panose="020B0604020202020204" pitchFamily="34" charset="0"/>
              </a:rPr>
              <a:t>History</a:t>
            </a:r>
          </a:p>
          <a:p>
            <a:pPr marL="0" indent="0">
              <a:buNone/>
            </a:pPr>
            <a:endParaRPr lang="en-GB" sz="2400" cap="none" dirty="0">
              <a:latin typeface="Arial" panose="020B0604020202020204" pitchFamily="34" charset="0"/>
              <a:cs typeface="Arial" panose="020B0604020202020204" pitchFamily="34" charset="0"/>
            </a:endParaRPr>
          </a:p>
          <a:p>
            <a:pPr marL="0" indent="0">
              <a:buNone/>
            </a:pPr>
            <a:r>
              <a:rPr lang="en-GB" sz="2400" cap="none" dirty="0">
                <a:latin typeface="Arial" panose="020B0604020202020204" pitchFamily="34" charset="0"/>
                <a:cs typeface="Arial" panose="020B0604020202020204" pitchFamily="34" charset="0"/>
              </a:rPr>
              <a:t>Developments –  dilemmas resolved</a:t>
            </a:r>
            <a:endParaRPr lang="en-GB" sz="2400" i="1" cap="none" dirty="0">
              <a:latin typeface="Arial" panose="020B0604020202020204" pitchFamily="34" charset="0"/>
              <a:cs typeface="Arial" panose="020B0604020202020204" pitchFamily="34" charset="0"/>
            </a:endParaRPr>
          </a:p>
          <a:p>
            <a:pPr marL="0" indent="0">
              <a:buNone/>
            </a:pPr>
            <a:r>
              <a:rPr lang="en-GB" sz="2400" cap="none" dirty="0">
                <a:latin typeface="Arial" panose="020B0604020202020204" pitchFamily="34" charset="0"/>
                <a:cs typeface="Arial" panose="020B0604020202020204" pitchFamily="34" charset="0"/>
              </a:rPr>
              <a:t>Dilemmas with fixes</a:t>
            </a:r>
          </a:p>
          <a:p>
            <a:pPr marL="0" indent="0">
              <a:buNone/>
            </a:pPr>
            <a:r>
              <a:rPr lang="en-GB" sz="2400" cap="none" dirty="0">
                <a:latin typeface="Arial" panose="020B0604020202020204" pitchFamily="34" charset="0"/>
                <a:cs typeface="Arial" panose="020B0604020202020204" pitchFamily="34" charset="0"/>
              </a:rPr>
              <a:t>Dilemmas emerging/remaining</a:t>
            </a:r>
          </a:p>
          <a:p>
            <a:pPr marL="0" indent="0">
              <a:buNone/>
            </a:pPr>
            <a:r>
              <a:rPr lang="en-GB" sz="2400" cap="none" dirty="0">
                <a:latin typeface="Arial" panose="020B0604020202020204" pitchFamily="34" charset="0"/>
                <a:cs typeface="Arial" panose="020B0604020202020204" pitchFamily="34" charset="0"/>
              </a:rPr>
              <a:t>Links &amp; tips at the end  </a:t>
            </a:r>
          </a:p>
        </p:txBody>
      </p:sp>
    </p:spTree>
    <p:extLst>
      <p:ext uri="{BB962C8B-B14F-4D97-AF65-F5344CB8AC3E}">
        <p14:creationId xmlns:p14="http://schemas.microsoft.com/office/powerpoint/2010/main" val="139448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98AF6-7F6B-4497-B9DD-5D7259C90BD5}"/>
              </a:ext>
            </a:extLst>
          </p:cNvPr>
          <p:cNvSpPr>
            <a:spLocks noGrp="1"/>
          </p:cNvSpPr>
          <p:nvPr>
            <p:ph type="title"/>
          </p:nvPr>
        </p:nvSpPr>
        <p:spPr>
          <a:xfrm>
            <a:off x="368772" y="384377"/>
            <a:ext cx="7706824" cy="528042"/>
          </a:xfrm>
        </p:spPr>
        <p:txBody>
          <a:bodyPr>
            <a:normAutofit/>
          </a:bodyPr>
          <a:lstStyle/>
          <a:p>
            <a:pPr algn="ctr"/>
            <a:r>
              <a:rPr lang="en-GB" cap="none" dirty="0">
                <a:solidFill>
                  <a:schemeClr val="tx1"/>
                </a:solidFill>
                <a:latin typeface="Arial" panose="020B0604020202020204" pitchFamily="34" charset="0"/>
                <a:cs typeface="Arial" panose="020B0604020202020204" pitchFamily="34" charset="0"/>
              </a:rPr>
              <a:t>Links and references II</a:t>
            </a:r>
          </a:p>
        </p:txBody>
      </p:sp>
      <p:sp>
        <p:nvSpPr>
          <p:cNvPr id="3" name="Content Placeholder 2">
            <a:extLst>
              <a:ext uri="{FF2B5EF4-FFF2-40B4-BE49-F238E27FC236}">
                <a16:creationId xmlns:a16="http://schemas.microsoft.com/office/drawing/2014/main" id="{194B3793-7E96-47CA-B2FB-F404F2BA0533}"/>
              </a:ext>
            </a:extLst>
          </p:cNvPr>
          <p:cNvSpPr>
            <a:spLocks noGrp="1"/>
          </p:cNvSpPr>
          <p:nvPr>
            <p:ph idx="1"/>
          </p:nvPr>
        </p:nvSpPr>
        <p:spPr>
          <a:xfrm>
            <a:off x="368772" y="1056640"/>
            <a:ext cx="7706824" cy="6081277"/>
          </a:xfrm>
        </p:spPr>
        <p:txBody>
          <a:bodyPr>
            <a:normAutofit fontScale="62500" lnSpcReduction="20000"/>
          </a:bodyPr>
          <a:lstStyle/>
          <a:p>
            <a:r>
              <a:rPr lang="en-GB" u="sng" cap="none" dirty="0">
                <a:latin typeface="Arial" panose="020B0604020202020204" pitchFamily="34" charset="0"/>
                <a:cs typeface="Arial" panose="020B0604020202020204" pitchFamily="34" charset="0"/>
              </a:rPr>
              <a:t>Pregnancy loss – example of extended retention</a:t>
            </a:r>
            <a:br>
              <a:rPr lang="en-GB" u="sng" cap="none" dirty="0">
                <a:latin typeface="Arial" panose="020B0604020202020204" pitchFamily="34" charset="0"/>
                <a:cs typeface="Arial" panose="020B0604020202020204" pitchFamily="34" charset="0"/>
              </a:rPr>
            </a:br>
            <a:r>
              <a:rPr lang="en-GB" u="sng" cap="none" dirty="0">
                <a:latin typeface="Arial" panose="020B0604020202020204" pitchFamily="34" charset="0"/>
                <a:cs typeface="Arial" panose="020B0604020202020204" pitchFamily="34" charset="0"/>
                <a:hlinkClick r:id="rId2"/>
              </a:rPr>
              <a:t>https://www.hta.gov.uk/faqs/disposal-pregnancy-remains</a:t>
            </a:r>
            <a:r>
              <a:rPr lang="en-GB" u="sng" cap="none" dirty="0">
                <a:latin typeface="Arial" panose="020B0604020202020204" pitchFamily="34" charset="0"/>
                <a:cs typeface="Arial" panose="020B0604020202020204" pitchFamily="34" charset="0"/>
              </a:rPr>
              <a:t/>
            </a:r>
            <a:br>
              <a:rPr lang="en-GB" u="sng" cap="none" dirty="0">
                <a:latin typeface="Arial" panose="020B0604020202020204" pitchFamily="34" charset="0"/>
                <a:cs typeface="Arial" panose="020B0604020202020204" pitchFamily="34" charset="0"/>
              </a:rPr>
            </a:br>
            <a:r>
              <a:rPr lang="en-GB" u="sng" cap="none" dirty="0">
                <a:latin typeface="Arial" panose="020B0604020202020204" pitchFamily="34" charset="0"/>
                <a:cs typeface="Arial" panose="020B0604020202020204" pitchFamily="34" charset="0"/>
                <a:hlinkClick r:id="rId3"/>
              </a:rPr>
              <a:t>https://www.gov.scot/publications/report-national-cremation-investigation-dame-elish-angiolini-dbe-qc/</a:t>
            </a:r>
            <a:endParaRPr lang="en-GB" u="sng" cap="none" dirty="0">
              <a:latin typeface="Arial" panose="020B0604020202020204" pitchFamily="34" charset="0"/>
              <a:cs typeface="Arial" panose="020B0604020202020204" pitchFamily="34" charset="0"/>
            </a:endParaRPr>
          </a:p>
          <a:p>
            <a:r>
              <a:rPr lang="en-GB" cap="none" dirty="0">
                <a:latin typeface="Arial" panose="020B0604020202020204" pitchFamily="34" charset="0"/>
                <a:cs typeface="Arial" panose="020B0604020202020204" pitchFamily="34" charset="0"/>
              </a:rPr>
              <a:t>Transfer of data to the US</a:t>
            </a:r>
            <a:br>
              <a:rPr lang="en-GB" cap="none" dirty="0">
                <a:latin typeface="Arial" panose="020B0604020202020204" pitchFamily="34" charset="0"/>
                <a:cs typeface="Arial" panose="020B0604020202020204" pitchFamily="34" charset="0"/>
              </a:rPr>
            </a:br>
            <a:r>
              <a:rPr lang="en-GB" cap="none" dirty="0">
                <a:latin typeface="Arial" panose="020B0604020202020204" pitchFamily="34" charset="0"/>
                <a:cs typeface="Arial" panose="020B0604020202020204" pitchFamily="34" charset="0"/>
                <a:hlinkClick r:id="rId4"/>
              </a:rPr>
              <a:t>https://www.gibsondunn.com/us-cybersecurity-and-data-privacy-outlook-and-review-2021/#_Toc62718914</a:t>
            </a:r>
            <a:endParaRPr lang="en-GB" cap="none" dirty="0">
              <a:latin typeface="Arial" panose="020B0604020202020204" pitchFamily="34" charset="0"/>
              <a:cs typeface="Arial" panose="020B0604020202020204" pitchFamily="34" charset="0"/>
            </a:endParaRPr>
          </a:p>
          <a:p>
            <a:r>
              <a:rPr lang="en-GB" cap="none" dirty="0">
                <a:latin typeface="Arial" panose="020B0604020202020204" pitchFamily="34" charset="0"/>
                <a:cs typeface="Arial" panose="020B0604020202020204" pitchFamily="34" charset="0"/>
              </a:rPr>
              <a:t>Privacy and electronic communications</a:t>
            </a:r>
            <a:br>
              <a:rPr lang="en-GB" cap="none" dirty="0">
                <a:latin typeface="Arial" panose="020B0604020202020204" pitchFamily="34" charset="0"/>
                <a:cs typeface="Arial" panose="020B0604020202020204" pitchFamily="34" charset="0"/>
              </a:rPr>
            </a:br>
            <a:r>
              <a:rPr lang="en-GB" cap="none" dirty="0">
                <a:latin typeface="Arial" panose="020B0604020202020204" pitchFamily="34" charset="0"/>
                <a:cs typeface="Arial" panose="020B0604020202020204" pitchFamily="34" charset="0"/>
                <a:hlinkClick r:id="rId5"/>
              </a:rPr>
              <a:t>https://ico.org.uk/for-organisations/guide-to-pecr/what-are-pecr/#3</a:t>
            </a:r>
            <a:endParaRPr lang="en-GB" cap="none" dirty="0">
              <a:latin typeface="Arial" panose="020B0604020202020204" pitchFamily="34" charset="0"/>
              <a:cs typeface="Arial" panose="020B0604020202020204" pitchFamily="34" charset="0"/>
            </a:endParaRPr>
          </a:p>
          <a:p>
            <a:r>
              <a:rPr lang="en-GB" cap="none" dirty="0">
                <a:latin typeface="Arial" panose="020B0604020202020204" pitchFamily="34" charset="0"/>
                <a:cs typeface="Arial" panose="020B0604020202020204" pitchFamily="34" charset="0"/>
              </a:rPr>
              <a:t>Clinical trial monitoring</a:t>
            </a:r>
            <a:br>
              <a:rPr lang="en-GB" cap="none" dirty="0">
                <a:latin typeface="Arial" panose="020B0604020202020204" pitchFamily="34" charset="0"/>
                <a:cs typeface="Arial" panose="020B0604020202020204" pitchFamily="34" charset="0"/>
              </a:rPr>
            </a:br>
            <a:r>
              <a:rPr lang="en-GB" cap="none" dirty="0">
                <a:latin typeface="Arial" panose="020B0604020202020204" pitchFamily="34" charset="0"/>
                <a:cs typeface="Arial" panose="020B0604020202020204" pitchFamily="34" charset="0"/>
                <a:hlinkClick r:id="rId6"/>
              </a:rPr>
              <a:t>https://onlinelibrary.wiley.com/doi/epdf/10.1111/tmi.12781</a:t>
            </a:r>
            <a:endParaRPr lang="en-GB" cap="none" dirty="0">
              <a:latin typeface="Arial" panose="020B0604020202020204" pitchFamily="34" charset="0"/>
              <a:cs typeface="Arial" panose="020B0604020202020204" pitchFamily="34" charset="0"/>
            </a:endParaRPr>
          </a:p>
          <a:p>
            <a:r>
              <a:rPr lang="en-GB" cap="none" dirty="0">
                <a:latin typeface="Arial" panose="020B0604020202020204" pitchFamily="34" charset="0"/>
                <a:cs typeface="Arial" panose="020B0604020202020204" pitchFamily="34" charset="0"/>
              </a:rPr>
              <a:t>Sharing minimal clinical data for second opinions etc</a:t>
            </a:r>
            <a:br>
              <a:rPr lang="en-GB" cap="none" dirty="0">
                <a:latin typeface="Arial" panose="020B0604020202020204" pitchFamily="34" charset="0"/>
                <a:cs typeface="Arial" panose="020B0604020202020204" pitchFamily="34" charset="0"/>
              </a:rPr>
            </a:br>
            <a:r>
              <a:rPr lang="en-GB" cap="none" dirty="0">
                <a:latin typeface="Arial" panose="020B0604020202020204" pitchFamily="34" charset="0"/>
                <a:cs typeface="Arial" panose="020B0604020202020204" pitchFamily="34" charset="0"/>
                <a:hlinkClick r:id="rId7"/>
              </a:rPr>
              <a:t>https://ec.europa.eu/health/sites/health/files/ern/docs/cpms_ps_en.pdf</a:t>
            </a:r>
            <a:endParaRPr lang="en-GB" cap="none" dirty="0">
              <a:latin typeface="Arial" panose="020B0604020202020204" pitchFamily="34" charset="0"/>
              <a:cs typeface="Arial" panose="020B0604020202020204" pitchFamily="34" charset="0"/>
            </a:endParaRPr>
          </a:p>
          <a:p>
            <a:r>
              <a:rPr lang="en-GB" cap="none" dirty="0">
                <a:latin typeface="Arial" panose="020B0604020202020204" pitchFamily="34" charset="0"/>
                <a:cs typeface="Arial" panose="020B0604020202020204" pitchFamily="34" charset="0"/>
              </a:rPr>
              <a:t>Sharing data between GPs and Dentists – problems with the urgent suspicion of cancer pathway </a:t>
            </a:r>
            <a:br>
              <a:rPr lang="en-GB" cap="none" dirty="0">
                <a:latin typeface="Arial" panose="020B0604020202020204" pitchFamily="34" charset="0"/>
                <a:cs typeface="Arial" panose="020B0604020202020204" pitchFamily="34" charset="0"/>
              </a:rPr>
            </a:br>
            <a:r>
              <a:rPr lang="en-GB" cap="none" dirty="0">
                <a:latin typeface="Arial" panose="020B0604020202020204" pitchFamily="34" charset="0"/>
                <a:cs typeface="Arial" panose="020B0604020202020204" pitchFamily="34" charset="0"/>
              </a:rPr>
              <a:t>Grafton-Clarke C, Wen Chen K, Wilcock J. Diagnosis and referral delays in primary care for oral squamous cell cancer: a systematic review. Ciaran. British Journal of General Practice 2019; 69 (679): e112-e126. </a:t>
            </a:r>
            <a:r>
              <a:rPr lang="en-GB" b="1" cap="none" dirty="0">
                <a:latin typeface="Arial" panose="020B0604020202020204" pitchFamily="34" charset="0"/>
                <a:cs typeface="Arial" panose="020B0604020202020204" pitchFamily="34" charset="0"/>
              </a:rPr>
              <a:t>DOI:</a:t>
            </a:r>
            <a:r>
              <a:rPr lang="en-GB" cap="none" dirty="0">
                <a:latin typeface="Arial" panose="020B0604020202020204" pitchFamily="34" charset="0"/>
                <a:cs typeface="Arial" panose="020B0604020202020204" pitchFamily="34" charset="0"/>
              </a:rPr>
              <a:t> 10.3399/bjgp18X700205	</a:t>
            </a:r>
          </a:p>
          <a:p>
            <a:r>
              <a:rPr lang="en-GB" cap="none" dirty="0">
                <a:latin typeface="Arial" panose="020B0604020202020204" pitchFamily="34" charset="0"/>
                <a:cs typeface="Arial" panose="020B0604020202020204" pitchFamily="34" charset="0"/>
              </a:rPr>
              <a:t>Non disclosure </a:t>
            </a:r>
            <a:r>
              <a:rPr lang="en-GB" u="sng" cap="none" dirty="0">
                <a:latin typeface="Arial" panose="020B0604020202020204" pitchFamily="34" charset="0"/>
                <a:cs typeface="Arial" panose="020B0604020202020204" pitchFamily="34" charset="0"/>
                <a:hlinkClick r:id="rId8" tooltip="Persistent link using digital object identifier"/>
              </a:rPr>
              <a:t>https://doi.org/10.1016/j.drugpo.2020.102873</a:t>
            </a:r>
            <a:r>
              <a:rPr lang="en-GB" u="sng" cap="none" dirty="0">
                <a:latin typeface="Arial" panose="020B0604020202020204" pitchFamily="34" charset="0"/>
                <a:cs typeface="Arial" panose="020B0604020202020204" pitchFamily="34" charset="0"/>
              </a:rPr>
              <a:t/>
            </a:r>
            <a:br>
              <a:rPr lang="en-GB" u="sng" cap="none" dirty="0">
                <a:latin typeface="Arial" panose="020B0604020202020204" pitchFamily="34" charset="0"/>
                <a:cs typeface="Arial" panose="020B0604020202020204" pitchFamily="34" charset="0"/>
              </a:rPr>
            </a:br>
            <a:r>
              <a:rPr lang="en-GB" cap="none" dirty="0">
                <a:latin typeface="Arial" panose="020B0604020202020204" pitchFamily="34" charset="0"/>
                <a:cs typeface="Arial" panose="020B0604020202020204" pitchFamily="34" charset="0"/>
                <a:hlinkClick r:id="rId9"/>
              </a:rPr>
              <a:t>https://doi.org/10.3122/jabfm.2018.01.170167</a:t>
            </a:r>
            <a:endParaRPr lang="en-GB" cap="none" dirty="0">
              <a:latin typeface="Arial" panose="020B0604020202020204" pitchFamily="34" charset="0"/>
              <a:cs typeface="Arial" panose="020B0604020202020204" pitchFamily="34" charset="0"/>
            </a:endParaRPr>
          </a:p>
          <a:p>
            <a:r>
              <a:rPr lang="en-GB" cap="none" dirty="0">
                <a:latin typeface="Arial" panose="020B0604020202020204" pitchFamily="34" charset="0"/>
                <a:cs typeface="Arial" panose="020B0604020202020204" pitchFamily="34" charset="0"/>
              </a:rPr>
              <a:t>Digital strategy, ethical framework, equalities &amp; fairer Scotland impact assessments </a:t>
            </a:r>
            <a:r>
              <a:rPr lang="en-GB" cap="none" dirty="0">
                <a:latin typeface="Arial" panose="020B0604020202020204" pitchFamily="34" charset="0"/>
                <a:cs typeface="Arial" panose="020B0604020202020204" pitchFamily="34" charset="0"/>
                <a:hlinkClick r:id="rId10"/>
              </a:rPr>
              <a:t>https://www.gov.scot/publications/a-changing-nation-how-scotland-will-thrive-in-a-digital-world/pages/an-ethical-digital-nation/</a:t>
            </a:r>
            <a:endParaRPr lang="en-GB" cap="none" dirty="0">
              <a:latin typeface="Arial" panose="020B0604020202020204" pitchFamily="34" charset="0"/>
              <a:cs typeface="Arial" panose="020B0604020202020204" pitchFamily="34" charset="0"/>
            </a:endParaRPr>
          </a:p>
          <a:p>
            <a:r>
              <a:rPr lang="en-GB" cap="none" dirty="0">
                <a:latin typeface="Arial" panose="020B0604020202020204" pitchFamily="34" charset="0"/>
                <a:cs typeface="Arial" panose="020B0604020202020204" pitchFamily="34" charset="0"/>
              </a:rPr>
              <a:t>Virtual clinical discussions</a:t>
            </a:r>
            <a:br>
              <a:rPr lang="en-GB" cap="none" dirty="0">
                <a:latin typeface="Arial" panose="020B0604020202020204" pitchFamily="34" charset="0"/>
                <a:cs typeface="Arial" panose="020B0604020202020204" pitchFamily="34" charset="0"/>
              </a:rPr>
            </a:br>
            <a:r>
              <a:rPr lang="en-GB" cap="none" dirty="0">
                <a:latin typeface="Arial" panose="020B0604020202020204" pitchFamily="34" charset="0"/>
                <a:cs typeface="Arial" panose="020B0604020202020204" pitchFamily="34" charset="0"/>
                <a:hlinkClick r:id="rId7"/>
              </a:rPr>
              <a:t>https://ec.europa.eu/health/sites/health/files/ern/docs/cpms_ps_en.pdf</a:t>
            </a:r>
            <a:endParaRPr lang="en-GB" cap="none" dirty="0">
              <a:latin typeface="Arial" panose="020B0604020202020204" pitchFamily="34" charset="0"/>
              <a:cs typeface="Arial" panose="020B0604020202020204" pitchFamily="34" charset="0"/>
            </a:endParaRPr>
          </a:p>
          <a:p>
            <a:r>
              <a:rPr lang="en-GB" cap="none" dirty="0">
                <a:latin typeface="Arial" panose="020B0604020202020204" pitchFamily="34" charset="0"/>
                <a:cs typeface="Arial" panose="020B0604020202020204" pitchFamily="34" charset="0"/>
              </a:rPr>
              <a:t>DPA/GDPR adequacy decision</a:t>
            </a:r>
            <a:br>
              <a:rPr lang="en-GB" cap="none" dirty="0">
                <a:latin typeface="Arial" panose="020B0604020202020204" pitchFamily="34" charset="0"/>
                <a:cs typeface="Arial" panose="020B0604020202020204" pitchFamily="34" charset="0"/>
              </a:rPr>
            </a:br>
            <a:r>
              <a:rPr lang="en-GB" cap="none" dirty="0">
                <a:latin typeface="Arial" panose="020B0604020202020204" pitchFamily="34" charset="0"/>
                <a:cs typeface="Arial" panose="020B0604020202020204" pitchFamily="34" charset="0"/>
                <a:hlinkClick r:id="rId11"/>
              </a:rPr>
              <a:t>https://ec.europa.eu/info/sites/info/files/draft_decision_on_the_adequate_protection_of_personal_data_by_the_united_kingdom_-_general_data_protection_regulation_19_feb_2020.pdf</a:t>
            </a:r>
          </a:p>
          <a:p>
            <a:r>
              <a:rPr lang="en-GB" cap="none" dirty="0">
                <a:latin typeface="Arial" panose="020B0604020202020204" pitchFamily="34" charset="0"/>
                <a:cs typeface="Arial" panose="020B0604020202020204" pitchFamily="34" charset="0"/>
              </a:rPr>
              <a:t>Occupational data </a:t>
            </a:r>
            <a:r>
              <a:rPr lang="en-GB" b="1" cap="none" dirty="0">
                <a:latin typeface="Arial" panose="020B0604020202020204" pitchFamily="34" charset="0"/>
                <a:cs typeface="Arial" panose="020B0604020202020204" pitchFamily="34" charset="0"/>
              </a:rPr>
              <a:t/>
            </a:r>
            <a:br>
              <a:rPr lang="en-GB" b="1" cap="none" dirty="0">
                <a:latin typeface="Arial" panose="020B0604020202020204" pitchFamily="34" charset="0"/>
                <a:cs typeface="Arial" panose="020B0604020202020204" pitchFamily="34" charset="0"/>
              </a:rPr>
            </a:br>
            <a:r>
              <a:rPr lang="en-GB" cap="none" dirty="0">
                <a:latin typeface="Arial" panose="020B0604020202020204" pitchFamily="34" charset="0"/>
                <a:cs typeface="Arial" panose="020B0604020202020204" pitchFamily="34" charset="0"/>
                <a:hlinkClick r:id="rId11"/>
              </a:rPr>
              <a:t>https://www.hse.gov.uk/coronavirus/riddor/index.htm</a:t>
            </a:r>
          </a:p>
          <a:p>
            <a:r>
              <a:rPr lang="en-GB" cap="none" dirty="0">
                <a:latin typeface="Arial" panose="020B0604020202020204" pitchFamily="34" charset="0"/>
                <a:cs typeface="Arial" panose="020B0604020202020204" pitchFamily="34" charset="0"/>
              </a:rPr>
              <a:t>Registers and data linkage</a:t>
            </a:r>
            <a:r>
              <a:rPr lang="en-GB" b="1" cap="none" dirty="0">
                <a:latin typeface="Arial" panose="020B0604020202020204" pitchFamily="34" charset="0"/>
                <a:cs typeface="Arial" panose="020B0604020202020204" pitchFamily="34" charset="0"/>
              </a:rPr>
              <a:t/>
            </a:r>
            <a:br>
              <a:rPr lang="en-GB" b="1" cap="none" dirty="0">
                <a:latin typeface="Arial" panose="020B0604020202020204" pitchFamily="34" charset="0"/>
                <a:cs typeface="Arial" panose="020B0604020202020204" pitchFamily="34" charset="0"/>
              </a:rPr>
            </a:br>
            <a:r>
              <a:rPr lang="en-GB" cap="none" dirty="0">
                <a:latin typeface="Arial" panose="020B0604020202020204" pitchFamily="34" charset="0"/>
                <a:cs typeface="Arial" panose="020B0604020202020204" pitchFamily="34" charset="0"/>
              </a:rPr>
              <a:t>Epidemiology of multimorbidity and implications for health care, research, and medical education: a cross-sectional study Barnett, Karen et al The Lancet, Volume 380, Issue 9836, 37 – 43  </a:t>
            </a:r>
            <a:r>
              <a:rPr lang="en-GB" cap="none" dirty="0">
                <a:latin typeface="Arial" panose="020B0604020202020204" pitchFamily="34" charset="0"/>
                <a:cs typeface="Arial" panose="020B0604020202020204" pitchFamily="34" charset="0"/>
                <a:hlinkClick r:id="rId12"/>
              </a:rPr>
              <a:t>https://doi.org/10.1016/S0140-6736(12)60240-2</a:t>
            </a:r>
            <a:endParaRPr lang="en-GB" cap="none" dirty="0">
              <a:latin typeface="Arial" panose="020B0604020202020204" pitchFamily="34" charset="0"/>
              <a:cs typeface="Arial" panose="020B0604020202020204" pitchFamily="34" charset="0"/>
            </a:endParaRPr>
          </a:p>
          <a:p>
            <a:pPr marL="0" indent="0">
              <a:buNone/>
            </a:pPr>
            <a:endParaRPr lang="en-GB" cap="none" dirty="0">
              <a:latin typeface="Arial" panose="020B0604020202020204" pitchFamily="34" charset="0"/>
              <a:cs typeface="Arial" panose="020B0604020202020204" pitchFamily="34" charset="0"/>
            </a:endParaRPr>
          </a:p>
          <a:p>
            <a:endParaRPr lang="en-GB" cap="none"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005757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6247A-5DEF-4376-97A4-8617F07802F7}"/>
              </a:ext>
            </a:extLst>
          </p:cNvPr>
          <p:cNvSpPr>
            <a:spLocks noGrp="1"/>
          </p:cNvSpPr>
          <p:nvPr>
            <p:ph type="title"/>
          </p:nvPr>
        </p:nvSpPr>
        <p:spPr>
          <a:xfrm>
            <a:off x="315871" y="1373811"/>
            <a:ext cx="2655929" cy="4110378"/>
          </a:xfrm>
        </p:spPr>
        <p:txBody>
          <a:bodyPr anchor="ctr">
            <a:normAutofit/>
          </a:bodyPr>
          <a:lstStyle/>
          <a:p>
            <a:r>
              <a:rPr lang="en-GB" cap="none" dirty="0">
                <a:solidFill>
                  <a:srgbClr val="F2F2F2"/>
                </a:solidFill>
                <a:latin typeface="Arial" panose="020B0604020202020204" pitchFamily="34" charset="0"/>
                <a:cs typeface="Arial" panose="020B0604020202020204" pitchFamily="34" charset="0"/>
              </a:rPr>
              <a:t>Values</a:t>
            </a:r>
            <a:br>
              <a:rPr lang="en-GB" cap="none" dirty="0">
                <a:solidFill>
                  <a:srgbClr val="F2F2F2"/>
                </a:solidFill>
                <a:latin typeface="Arial" panose="020B0604020202020204" pitchFamily="34" charset="0"/>
                <a:cs typeface="Arial" panose="020B0604020202020204" pitchFamily="34" charset="0"/>
              </a:rPr>
            </a:br>
            <a:r>
              <a:rPr lang="en-GB" cap="none" dirty="0">
                <a:solidFill>
                  <a:srgbClr val="F2F2F2"/>
                </a:solidFill>
                <a:latin typeface="Arial" panose="020B0604020202020204" pitchFamily="34" charset="0"/>
                <a:cs typeface="Arial" panose="020B0604020202020204" pitchFamily="34" charset="0"/>
              </a:rPr>
              <a:t>Scholarship</a:t>
            </a:r>
            <a:br>
              <a:rPr lang="en-GB" cap="none" dirty="0">
                <a:solidFill>
                  <a:srgbClr val="F2F2F2"/>
                </a:solidFill>
                <a:latin typeface="Arial" panose="020B0604020202020204" pitchFamily="34" charset="0"/>
                <a:cs typeface="Arial" panose="020B0604020202020204" pitchFamily="34" charset="0"/>
              </a:rPr>
            </a:br>
            <a:r>
              <a:rPr lang="en-GB" cap="none" dirty="0">
                <a:solidFill>
                  <a:srgbClr val="F2F2F2"/>
                </a:solidFill>
                <a:latin typeface="Arial" panose="020B0604020202020204" pitchFamily="34" charset="0"/>
                <a:cs typeface="Arial" panose="020B0604020202020204" pitchFamily="34" charset="0"/>
              </a:rPr>
              <a:t>Solutions </a:t>
            </a:r>
            <a:br>
              <a:rPr lang="en-GB" cap="none" dirty="0">
                <a:solidFill>
                  <a:srgbClr val="F2F2F2"/>
                </a:solidFill>
                <a:latin typeface="Arial" panose="020B0604020202020204" pitchFamily="34" charset="0"/>
                <a:cs typeface="Arial" panose="020B0604020202020204" pitchFamily="34" charset="0"/>
              </a:rPr>
            </a:br>
            <a:r>
              <a:rPr lang="en-GB" cap="none" dirty="0">
                <a:solidFill>
                  <a:srgbClr val="F2F2F2"/>
                </a:solidFill>
                <a:latin typeface="Arial" panose="020B0604020202020204" pitchFamily="34" charset="0"/>
                <a:cs typeface="Arial" panose="020B0604020202020204" pitchFamily="34" charset="0"/>
              </a:rPr>
              <a:t>Standards</a:t>
            </a:r>
          </a:p>
        </p:txBody>
      </p:sp>
      <p:sp>
        <p:nvSpPr>
          <p:cNvPr id="3" name="Content Placeholder 2">
            <a:extLst>
              <a:ext uri="{FF2B5EF4-FFF2-40B4-BE49-F238E27FC236}">
                <a16:creationId xmlns:a16="http://schemas.microsoft.com/office/drawing/2014/main" id="{893CDF6C-A610-4892-AA44-8142BB4B8B7B}"/>
              </a:ext>
            </a:extLst>
          </p:cNvPr>
          <p:cNvSpPr>
            <a:spLocks noGrp="1"/>
          </p:cNvSpPr>
          <p:nvPr>
            <p:ph idx="1"/>
          </p:nvPr>
        </p:nvSpPr>
        <p:spPr>
          <a:xfrm>
            <a:off x="3317917" y="1373812"/>
            <a:ext cx="5318876" cy="4110378"/>
          </a:xfrm>
        </p:spPr>
        <p:txBody>
          <a:bodyPr anchor="ctr">
            <a:norm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sz="1500" dirty="0">
              <a:solidFill>
                <a:schemeClr val="tx1">
                  <a:lumMod val="95000"/>
                </a:schemeClr>
              </a:solidFill>
            </a:endParaRPr>
          </a:p>
        </p:txBody>
      </p:sp>
      <p:sp>
        <p:nvSpPr>
          <p:cNvPr id="4" name="TextBox 3">
            <a:extLst>
              <a:ext uri="{FF2B5EF4-FFF2-40B4-BE49-F238E27FC236}">
                <a16:creationId xmlns:a16="http://schemas.microsoft.com/office/drawing/2014/main" id="{EB026B24-6314-4CF3-81D2-52A770A18CD0}"/>
              </a:ext>
            </a:extLst>
          </p:cNvPr>
          <p:cNvSpPr txBox="1"/>
          <p:nvPr/>
        </p:nvSpPr>
        <p:spPr>
          <a:xfrm>
            <a:off x="3509253" y="1375371"/>
            <a:ext cx="5318876" cy="4539704"/>
          </a:xfrm>
          <a:prstGeom prst="rect">
            <a:avLst/>
          </a:prstGeom>
          <a:noFill/>
        </p:spPr>
        <p:txBody>
          <a:bodyPr wrap="square" rtlCol="0">
            <a:spAutoFit/>
          </a:bodyPr>
          <a:lstStyle/>
          <a:p>
            <a:r>
              <a:rPr lang="en-GB" sz="2400" dirty="0"/>
              <a:t>The role should help:</a:t>
            </a:r>
          </a:p>
          <a:p>
            <a:r>
              <a:rPr lang="en-GB" sz="2400" dirty="0"/>
              <a:t> </a:t>
            </a:r>
          </a:p>
          <a:p>
            <a:pPr marL="342900" indent="-342900">
              <a:spcBef>
                <a:spcPts val="450"/>
              </a:spcBef>
              <a:spcAft>
                <a:spcPts val="450"/>
              </a:spcAft>
              <a:buFont typeface="Arial" panose="020B0604020202020204" pitchFamily="34" charset="0"/>
              <a:buChar char="•"/>
            </a:pPr>
            <a:r>
              <a:rPr lang="en-GB" sz="2400" dirty="0"/>
              <a:t>good health as  a global goal to be advanced</a:t>
            </a:r>
          </a:p>
          <a:p>
            <a:pPr marL="342900" indent="-342900">
              <a:spcBef>
                <a:spcPts val="450"/>
              </a:spcBef>
              <a:spcAft>
                <a:spcPts val="450"/>
              </a:spcAft>
              <a:buFont typeface="Arial" panose="020B0604020202020204" pitchFamily="34" charset="0"/>
              <a:buChar char="•"/>
            </a:pPr>
            <a:r>
              <a:rPr lang="en-GB" sz="2400" dirty="0"/>
              <a:t>the right to health to be implemented;</a:t>
            </a:r>
          </a:p>
          <a:p>
            <a:pPr marL="342900" indent="-342900">
              <a:spcBef>
                <a:spcPts val="450"/>
              </a:spcBef>
              <a:spcAft>
                <a:spcPts val="450"/>
              </a:spcAft>
              <a:buFont typeface="Arial" panose="020B0604020202020204" pitchFamily="34" charset="0"/>
              <a:buChar char="•"/>
            </a:pPr>
            <a:r>
              <a:rPr lang="en-GB" sz="2400" dirty="0"/>
              <a:t>individual and population level prevention, treatment and care to be transformed </a:t>
            </a:r>
          </a:p>
          <a:p>
            <a:pPr marL="342900" indent="-342900">
              <a:buFont typeface="Arial" panose="020B0604020202020204" pitchFamily="34" charset="0"/>
              <a:buChar char="•"/>
            </a:pPr>
            <a:r>
              <a:rPr lang="en-GB" sz="2400" dirty="0"/>
              <a:t>without breaching confidentiality</a:t>
            </a:r>
          </a:p>
        </p:txBody>
      </p:sp>
    </p:spTree>
    <p:extLst>
      <p:ext uri="{BB962C8B-B14F-4D97-AF65-F5344CB8AC3E}">
        <p14:creationId xmlns:p14="http://schemas.microsoft.com/office/powerpoint/2010/main" val="304373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500AA147-5E07-4A4C-9E61-F3D71A27BA3A}"/>
              </a:ext>
            </a:extLst>
          </p:cNvPr>
          <p:cNvSpPr>
            <a:spLocks noGrp="1" noChangeArrowheads="1"/>
          </p:cNvSpPr>
          <p:nvPr>
            <p:ph type="title"/>
          </p:nvPr>
        </p:nvSpPr>
        <p:spPr>
          <a:xfrm>
            <a:off x="386154" y="1052512"/>
            <a:ext cx="7856146" cy="1462088"/>
          </a:xfrm>
          <a:noFill/>
          <a:ln w="50800">
            <a:noFill/>
            <a:miter lim="800000"/>
            <a:headEnd/>
            <a:tailEnd/>
          </a:ln>
        </p:spPr>
        <p:txBody>
          <a:bodyPr>
            <a:normAutofit/>
          </a:bodyPr>
          <a:lstStyle/>
          <a:p>
            <a:pPr algn="l" eaLnBrk="1" hangingPunct="1"/>
            <a:r>
              <a:rPr lang="en-GB" altLang="en-US" sz="2400" cap="none" dirty="0">
                <a:solidFill>
                  <a:schemeClr val="tx1"/>
                </a:solidFill>
                <a:latin typeface="Arial" panose="020B0604020202020204" pitchFamily="34" charset="0"/>
                <a:cs typeface="Arial" panose="020B0604020202020204" pitchFamily="34" charset="0"/>
              </a:rPr>
              <a:t>How do you protect personal data, and the lives that it describes, while being unable to measure quality or improve care without it?</a:t>
            </a:r>
            <a:r>
              <a:rPr lang="en-GB" altLang="en-US" sz="3000" cap="none" dirty="0">
                <a:solidFill>
                  <a:schemeClr val="tx1"/>
                </a:solidFill>
                <a:latin typeface="Arial" panose="020B0604020202020204" pitchFamily="34" charset="0"/>
                <a:cs typeface="Arial" panose="020B0604020202020204" pitchFamily="34" charset="0"/>
              </a:rPr>
              <a:t>   </a:t>
            </a:r>
          </a:p>
        </p:txBody>
      </p:sp>
      <p:sp>
        <p:nvSpPr>
          <p:cNvPr id="87043" name="Rectangle 3">
            <a:extLst>
              <a:ext uri="{FF2B5EF4-FFF2-40B4-BE49-F238E27FC236}">
                <a16:creationId xmlns:a16="http://schemas.microsoft.com/office/drawing/2014/main" id="{2444BDF4-E19D-40AA-A86D-D49C1BF97F14}"/>
              </a:ext>
            </a:extLst>
          </p:cNvPr>
          <p:cNvSpPr>
            <a:spLocks noGrp="1" noChangeArrowheads="1"/>
          </p:cNvSpPr>
          <p:nvPr>
            <p:ph idx="1"/>
          </p:nvPr>
        </p:nvSpPr>
        <p:spPr>
          <a:xfrm>
            <a:off x="248838" y="3429000"/>
            <a:ext cx="7103825" cy="3506715"/>
          </a:xfrm>
        </p:spPr>
        <p:txBody>
          <a:bodyPr>
            <a:normAutofit/>
          </a:bodyPr>
          <a:lstStyle/>
          <a:p>
            <a:pPr eaLnBrk="1" hangingPunct="1">
              <a:lnSpc>
                <a:spcPct val="90000"/>
              </a:lnSpc>
            </a:pPr>
            <a:r>
              <a:rPr lang="en-GB" altLang="en-US" sz="2000" cap="none" dirty="0">
                <a:latin typeface="Arial" panose="020B0604020202020204" pitchFamily="34" charset="0"/>
              </a:rPr>
              <a:t>Mobile devices</a:t>
            </a:r>
          </a:p>
          <a:p>
            <a:pPr eaLnBrk="1" hangingPunct="1">
              <a:lnSpc>
                <a:spcPct val="90000"/>
              </a:lnSpc>
            </a:pPr>
            <a:r>
              <a:rPr lang="en-GB" altLang="en-US" sz="2000" cap="none" dirty="0">
                <a:latin typeface="Arial" panose="020B0604020202020204" pitchFamily="34" charset="0"/>
              </a:rPr>
              <a:t>Rapid transfer of data</a:t>
            </a:r>
          </a:p>
          <a:p>
            <a:pPr eaLnBrk="1" hangingPunct="1">
              <a:lnSpc>
                <a:spcPct val="90000"/>
              </a:lnSpc>
            </a:pPr>
            <a:r>
              <a:rPr lang="en-GB" altLang="en-US" sz="2000" cap="none" dirty="0">
                <a:latin typeface="Arial" panose="020B0604020202020204" pitchFamily="34" charset="0"/>
              </a:rPr>
              <a:t>Large datasets</a:t>
            </a:r>
          </a:p>
          <a:p>
            <a:pPr eaLnBrk="1" hangingPunct="1">
              <a:lnSpc>
                <a:spcPct val="90000"/>
              </a:lnSpc>
            </a:pPr>
            <a:r>
              <a:rPr lang="en-GB" altLang="en-US" sz="2000" cap="none" dirty="0">
                <a:latin typeface="Arial" panose="020B0604020202020204" pitchFamily="34" charset="0"/>
              </a:rPr>
              <a:t>Small populations</a:t>
            </a:r>
          </a:p>
          <a:p>
            <a:pPr eaLnBrk="1" hangingPunct="1">
              <a:lnSpc>
                <a:spcPct val="90000"/>
              </a:lnSpc>
            </a:pPr>
            <a:r>
              <a:rPr lang="en-GB" altLang="en-US" sz="2000" cap="none" dirty="0">
                <a:latin typeface="Arial" panose="020B0604020202020204" pitchFamily="34" charset="0"/>
              </a:rPr>
              <a:t>Help for exception</a:t>
            </a:r>
            <a:r>
              <a:rPr lang="en-GB" altLang="en-US" cap="none" dirty="0">
                <a:latin typeface="Arial" panose="020B0604020202020204" pitchFamily="34" charset="0"/>
              </a:rPr>
              <a:t>s</a:t>
            </a:r>
          </a:p>
          <a:p>
            <a:pPr eaLnBrk="1" hangingPunct="1">
              <a:lnSpc>
                <a:spcPct val="90000"/>
              </a:lnSpc>
              <a:buFontTx/>
              <a:buNone/>
            </a:pPr>
            <a:endParaRPr lang="en-GB" altLang="en-US" dirty="0">
              <a:latin typeface="Arial" panose="020B0604020202020204" pitchFamily="34" charset="0"/>
            </a:endParaRPr>
          </a:p>
          <a:p>
            <a:r>
              <a:rPr lang="en-GB" altLang="en-US" sz="2000" cap="none" dirty="0">
                <a:latin typeface="Arial" panose="020B0604020202020204" pitchFamily="34" charset="0"/>
              </a:rPr>
              <a:t>Safeguards: human, physical, technological, product</a:t>
            </a:r>
          </a:p>
          <a:p>
            <a:r>
              <a:rPr lang="en-GB" altLang="en-US" sz="2000" cap="none" dirty="0">
                <a:latin typeface="Arial" panose="020B0604020202020204" pitchFamily="34" charset="0"/>
              </a:rPr>
              <a:t>Learning from incidents – yours &amp; other people’s</a:t>
            </a:r>
          </a:p>
          <a:p>
            <a:pPr marL="0" indent="0">
              <a:buNone/>
            </a:pPr>
            <a:endParaRPr lang="en-GB" altLang="en-US" dirty="0">
              <a:latin typeface="Arial" panose="020B0604020202020204" pitchFamily="34" charset="0"/>
            </a:endParaRPr>
          </a:p>
        </p:txBody>
      </p:sp>
      <p:sp>
        <p:nvSpPr>
          <p:cNvPr id="2" name="TextBox 1">
            <a:extLst>
              <a:ext uri="{FF2B5EF4-FFF2-40B4-BE49-F238E27FC236}">
                <a16:creationId xmlns:a16="http://schemas.microsoft.com/office/drawing/2014/main" id="{D642B5F1-AC35-4DB9-AAFC-8DA89E36257D}"/>
              </a:ext>
            </a:extLst>
          </p:cNvPr>
          <p:cNvSpPr txBox="1"/>
          <p:nvPr/>
        </p:nvSpPr>
        <p:spPr>
          <a:xfrm>
            <a:off x="386154" y="2563237"/>
            <a:ext cx="2940489"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The basics</a:t>
            </a:r>
          </a:p>
        </p:txBody>
      </p:sp>
      <p:pic>
        <p:nvPicPr>
          <p:cNvPr id="4" name="Picture 3">
            <a:extLst>
              <a:ext uri="{FF2B5EF4-FFF2-40B4-BE49-F238E27FC236}">
                <a16:creationId xmlns:a16="http://schemas.microsoft.com/office/drawing/2014/main" id="{513D3964-162D-40F9-BEA0-6AE10CA82C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0057" y="3666996"/>
            <a:ext cx="2421549" cy="1903106"/>
          </a:xfrm>
          <a:prstGeom prst="rect">
            <a:avLst/>
          </a:prstGeom>
        </p:spPr>
      </p:pic>
      <p:sp>
        <p:nvSpPr>
          <p:cNvPr id="5" name="TextBox 4">
            <a:extLst>
              <a:ext uri="{FF2B5EF4-FFF2-40B4-BE49-F238E27FC236}">
                <a16:creationId xmlns:a16="http://schemas.microsoft.com/office/drawing/2014/main" id="{750EE55D-EF2E-4962-9647-C6D3F38D1FF3}"/>
              </a:ext>
            </a:extLst>
          </p:cNvPr>
          <p:cNvSpPr txBox="1"/>
          <p:nvPr/>
        </p:nvSpPr>
        <p:spPr>
          <a:xfrm>
            <a:off x="6129886" y="2424737"/>
            <a:ext cx="2331720" cy="1200329"/>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When the walled garden was enough</a:t>
            </a:r>
            <a:endParaRPr lang="en-GB" sz="24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36E0B1DA-F395-42B5-BB95-F466D4B1ED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326642" y="3666996"/>
            <a:ext cx="2331720" cy="1903106"/>
          </a:xfrm>
          <a:prstGeom prst="rect">
            <a:avLst/>
          </a:prstGeom>
        </p:spPr>
      </p:pic>
      <p:sp>
        <p:nvSpPr>
          <p:cNvPr id="7" name="TextBox 6">
            <a:extLst>
              <a:ext uri="{FF2B5EF4-FFF2-40B4-BE49-F238E27FC236}">
                <a16:creationId xmlns:a16="http://schemas.microsoft.com/office/drawing/2014/main" id="{C6C6C866-36EB-4FF1-BDAD-5D509BA790EA}"/>
              </a:ext>
            </a:extLst>
          </p:cNvPr>
          <p:cNvSpPr txBox="1"/>
          <p:nvPr/>
        </p:nvSpPr>
        <p:spPr>
          <a:xfrm>
            <a:off x="3120902" y="2508745"/>
            <a:ext cx="27432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My first project</a:t>
            </a:r>
            <a:endParaRPr lang="en-GB" sz="24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6A639F9-1491-4D12-819E-4788D5CC3AAA}"/>
              </a:ext>
            </a:extLst>
          </p:cNvPr>
          <p:cNvSpPr txBox="1"/>
          <p:nvPr/>
        </p:nvSpPr>
        <p:spPr>
          <a:xfrm>
            <a:off x="248838" y="419100"/>
            <a:ext cx="8133162" cy="58477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Resolving the Caldicott Guardian’s dilemma </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257058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729895"/>
            <a:ext cx="7048500" cy="612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15F92CE5-F976-48FC-99D1-EEB712A4D48D}"/>
              </a:ext>
            </a:extLst>
          </p:cNvPr>
          <p:cNvSpPr txBox="1"/>
          <p:nvPr/>
        </p:nvSpPr>
        <p:spPr>
          <a:xfrm>
            <a:off x="208344" y="3018823"/>
            <a:ext cx="2077656" cy="1379865"/>
          </a:xfrm>
          <a:prstGeom prst="rect">
            <a:avLst/>
          </a:prstGeom>
          <a:noFill/>
        </p:spPr>
        <p:txBody>
          <a:bodyPr wrap="square" rtlCol="0">
            <a:spAutoFit/>
          </a:bodyPr>
          <a:lstStyle/>
          <a:p>
            <a:pPr>
              <a:spcBef>
                <a:spcPts val="450"/>
              </a:spcBef>
              <a:spcAft>
                <a:spcPts val="450"/>
              </a:spcAft>
            </a:pPr>
            <a:r>
              <a:rPr lang="en-GB" sz="2200" dirty="0">
                <a:latin typeface="Arial" panose="020B0604020202020204" pitchFamily="34" charset="0"/>
                <a:cs typeface="Arial" panose="020B0604020202020204" pitchFamily="34" charset="0"/>
              </a:rPr>
              <a:t>Confidentiality</a:t>
            </a:r>
          </a:p>
          <a:p>
            <a:pPr>
              <a:spcBef>
                <a:spcPts val="450"/>
              </a:spcBef>
              <a:spcAft>
                <a:spcPts val="450"/>
              </a:spcAft>
            </a:pPr>
            <a:r>
              <a:rPr lang="en-GB" sz="2200" dirty="0">
                <a:latin typeface="Arial" panose="020B0604020202020204" pitchFamily="34" charset="0"/>
                <a:cs typeface="Arial" panose="020B0604020202020204" pitchFamily="34" charset="0"/>
              </a:rPr>
              <a:t>Imaging data</a:t>
            </a:r>
          </a:p>
          <a:p>
            <a:pPr>
              <a:spcBef>
                <a:spcPts val="450"/>
              </a:spcBef>
              <a:spcAft>
                <a:spcPts val="450"/>
              </a:spcAft>
            </a:pPr>
            <a:r>
              <a:rPr lang="en-GB" sz="2200" dirty="0">
                <a:latin typeface="Arial" panose="020B0604020202020204" pitchFamily="34" charset="0"/>
                <a:cs typeface="Arial" panose="020B0604020202020204" pitchFamily="34" charset="0"/>
              </a:rPr>
              <a:t>Data storage</a:t>
            </a:r>
          </a:p>
        </p:txBody>
      </p:sp>
      <p:sp>
        <p:nvSpPr>
          <p:cNvPr id="3" name="TextBox 2">
            <a:extLst>
              <a:ext uri="{FF2B5EF4-FFF2-40B4-BE49-F238E27FC236}">
                <a16:creationId xmlns:a16="http://schemas.microsoft.com/office/drawing/2014/main" id="{21518582-68F2-4C3F-83AD-FFFF10A0E8F0}"/>
              </a:ext>
            </a:extLst>
          </p:cNvPr>
          <p:cNvSpPr txBox="1"/>
          <p:nvPr/>
        </p:nvSpPr>
        <p:spPr>
          <a:xfrm>
            <a:off x="6271460" y="5693944"/>
            <a:ext cx="2571750" cy="300082"/>
          </a:xfrm>
          <a:prstGeom prst="rect">
            <a:avLst/>
          </a:prstGeom>
          <a:noFill/>
        </p:spPr>
        <p:txBody>
          <a:bodyPr wrap="square" rtlCol="0">
            <a:spAutoFit/>
          </a:bodyPr>
          <a:lstStyle/>
          <a:p>
            <a:r>
              <a:rPr lang="en-GB" sz="1350" dirty="0"/>
              <a:t>http://www.sinapse.ac.uk/</a:t>
            </a:r>
          </a:p>
        </p:txBody>
      </p:sp>
    </p:spTree>
    <p:extLst>
      <p:ext uri="{BB962C8B-B14F-4D97-AF65-F5344CB8AC3E}">
        <p14:creationId xmlns:p14="http://schemas.microsoft.com/office/powerpoint/2010/main" val="144057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a:extLst>
              <a:ext uri="{FF2B5EF4-FFF2-40B4-BE49-F238E27FC236}">
                <a16:creationId xmlns:a16="http://schemas.microsoft.com/office/drawing/2014/main" id="{D4B422BF-A3E1-45EA-B98D-DA664463FB6B}"/>
              </a:ext>
            </a:extLst>
          </p:cNvPr>
          <p:cNvSpPr>
            <a:spLocks noGrp="1" noChangeArrowheads="1"/>
          </p:cNvSpPr>
          <p:nvPr>
            <p:ph type="title"/>
          </p:nvPr>
        </p:nvSpPr>
        <p:spPr>
          <a:xfrm>
            <a:off x="628650" y="1131094"/>
            <a:ext cx="7886700" cy="994172"/>
          </a:xfrm>
        </p:spPr>
        <p:txBody>
          <a:bodyPr vert="horz" lIns="68580" tIns="34290" rIns="68580" bIns="34290" rtlCol="0" anchor="ctr">
            <a:normAutofit/>
          </a:bodyPr>
          <a:lstStyle/>
          <a:p>
            <a:r>
              <a:rPr lang="en-US" altLang="en-US" sz="3200" cap="none" dirty="0">
                <a:solidFill>
                  <a:schemeClr val="tx1"/>
                </a:solidFill>
                <a:latin typeface="Arial" panose="020B0604020202020204" pitchFamily="34" charset="0"/>
                <a:cs typeface="Arial" panose="020B0604020202020204" pitchFamily="34" charset="0"/>
              </a:rPr>
              <a:t>Scholarship</a:t>
            </a:r>
          </a:p>
        </p:txBody>
      </p:sp>
      <p:graphicFrame>
        <p:nvGraphicFramePr>
          <p:cNvPr id="32772" name="TextBox 1">
            <a:extLst>
              <a:ext uri="{FF2B5EF4-FFF2-40B4-BE49-F238E27FC236}">
                <a16:creationId xmlns:a16="http://schemas.microsoft.com/office/drawing/2014/main" id="{85930C44-5DA7-4871-AAEB-CD8530490476}"/>
              </a:ext>
            </a:extLst>
          </p:cNvPr>
          <p:cNvGraphicFramePr/>
          <p:nvPr>
            <p:extLst>
              <p:ext uri="{D42A27DB-BD31-4B8C-83A1-F6EECF244321}">
                <p14:modId xmlns:p14="http://schemas.microsoft.com/office/powerpoint/2010/main" val="1122675919"/>
              </p:ext>
            </p:extLst>
          </p:nvPr>
        </p:nvGraphicFramePr>
        <p:xfrm>
          <a:off x="0" y="1973725"/>
          <a:ext cx="8623300" cy="34434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95401-9C5E-4EAC-8A28-92841A5D05EE}"/>
              </a:ext>
            </a:extLst>
          </p:cNvPr>
          <p:cNvSpPr>
            <a:spLocks noGrp="1"/>
          </p:cNvSpPr>
          <p:nvPr>
            <p:ph type="title"/>
          </p:nvPr>
        </p:nvSpPr>
        <p:spPr>
          <a:xfrm>
            <a:off x="428340" y="90435"/>
            <a:ext cx="8156860" cy="1325563"/>
          </a:xfrm>
        </p:spPr>
        <p:txBody>
          <a:bodyPr>
            <a:normAutofit fontScale="90000"/>
          </a:bodyPr>
          <a:lstStyle/>
          <a:p>
            <a:r>
              <a:rPr lang="en-GB" sz="3200" cap="none" dirty="0">
                <a:solidFill>
                  <a:schemeClr val="tx1"/>
                </a:solidFill>
                <a:latin typeface="Arial" panose="020B0604020202020204" pitchFamily="34" charset="0"/>
                <a:cs typeface="Arial" panose="020B0604020202020204" pitchFamily="34" charset="0"/>
              </a:rPr>
              <a:t>Staff as patients in the time of COVID –separate roles, functions &amp; reporting –all apply</a:t>
            </a:r>
          </a:p>
        </p:txBody>
      </p:sp>
      <p:pic>
        <p:nvPicPr>
          <p:cNvPr id="8" name="Content Placeholder 7" descr="Gears">
            <a:extLst>
              <a:ext uri="{FF2B5EF4-FFF2-40B4-BE49-F238E27FC236}">
                <a16:creationId xmlns:a16="http://schemas.microsoft.com/office/drawing/2014/main" id="{1ECE98CA-58B1-42A1-8409-2AA517471E1D}"/>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33251" y="2176464"/>
            <a:ext cx="1436419" cy="2048931"/>
          </a:xfrm>
        </p:spPr>
      </p:pic>
      <p:sp>
        <p:nvSpPr>
          <p:cNvPr id="4" name="Oval 3">
            <a:extLst>
              <a:ext uri="{FF2B5EF4-FFF2-40B4-BE49-F238E27FC236}">
                <a16:creationId xmlns:a16="http://schemas.microsoft.com/office/drawing/2014/main" id="{DF310128-D789-4D8C-91CE-CE810F3AF27D}"/>
              </a:ext>
            </a:extLst>
          </p:cNvPr>
          <p:cNvSpPr/>
          <p:nvPr/>
        </p:nvSpPr>
        <p:spPr>
          <a:xfrm>
            <a:off x="573273" y="2510493"/>
            <a:ext cx="3378054" cy="252140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855F32D5-4877-4DB3-BEE7-4841B8E571C7}"/>
              </a:ext>
            </a:extLst>
          </p:cNvPr>
          <p:cNvSpPr/>
          <p:nvPr/>
        </p:nvSpPr>
        <p:spPr>
          <a:xfrm>
            <a:off x="2970385" y="1295332"/>
            <a:ext cx="3174346" cy="2186876"/>
          </a:xfrm>
          <a:prstGeom prst="ellipse">
            <a:avLst/>
          </a:prstGeom>
          <a:noFill/>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10" name="Oval 9">
            <a:extLst>
              <a:ext uri="{FF2B5EF4-FFF2-40B4-BE49-F238E27FC236}">
                <a16:creationId xmlns:a16="http://schemas.microsoft.com/office/drawing/2014/main" id="{7E6D3D10-44F9-46B5-A38E-B7D2310DF035}"/>
              </a:ext>
            </a:extLst>
          </p:cNvPr>
          <p:cNvSpPr/>
          <p:nvPr/>
        </p:nvSpPr>
        <p:spPr>
          <a:xfrm>
            <a:off x="2818810" y="2216923"/>
            <a:ext cx="1436418" cy="2186876"/>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Arrow: Up 10">
            <a:extLst>
              <a:ext uri="{FF2B5EF4-FFF2-40B4-BE49-F238E27FC236}">
                <a16:creationId xmlns:a16="http://schemas.microsoft.com/office/drawing/2014/main" id="{644C0E55-A91B-4AC8-A23A-944E2229348E}"/>
              </a:ext>
            </a:extLst>
          </p:cNvPr>
          <p:cNvSpPr/>
          <p:nvPr/>
        </p:nvSpPr>
        <p:spPr>
          <a:xfrm>
            <a:off x="3135581" y="4326509"/>
            <a:ext cx="1436419" cy="1229058"/>
          </a:xfrm>
          <a:prstGeom prst="upArrow">
            <a:avLst/>
          </a:prstGeom>
          <a:gradFill flip="none" rotWithShape="1">
            <a:gsLst>
              <a:gs pos="0">
                <a:srgbClr val="CD5A13"/>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accent2">
                <a:lumMod val="50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4B7CBF05-24B2-40C4-B8F6-4F8A94B28AF1}"/>
              </a:ext>
            </a:extLst>
          </p:cNvPr>
          <p:cNvSpPr txBox="1"/>
          <p:nvPr/>
        </p:nvSpPr>
        <p:spPr>
          <a:xfrm>
            <a:off x="4572000" y="3361542"/>
            <a:ext cx="4114800" cy="2215991"/>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Occupational Health Record</a:t>
            </a:r>
          </a:p>
          <a:p>
            <a:r>
              <a:rPr lang="en-GB" sz="2400" dirty="0">
                <a:latin typeface="Arial" panose="020B0604020202020204" pitchFamily="34" charset="0"/>
                <a:cs typeface="Arial" panose="020B0604020202020204" pitchFamily="34" charset="0"/>
              </a:rPr>
              <a:t>Reporting</a:t>
            </a:r>
          </a:p>
          <a:p>
            <a:r>
              <a:rPr lang="en-GB" sz="2400" dirty="0">
                <a:latin typeface="Arial" panose="020B0604020202020204" pitchFamily="34" charset="0"/>
                <a:cs typeface="Arial" panose="020B0604020202020204" pitchFamily="34" charset="0"/>
              </a:rPr>
              <a:t>Risk assessment</a:t>
            </a:r>
          </a:p>
          <a:p>
            <a:r>
              <a:rPr lang="en-GB" sz="2400" dirty="0">
                <a:latin typeface="Arial" panose="020B0604020202020204" pitchFamily="34" charset="0"/>
                <a:cs typeface="Arial" panose="020B0604020202020204" pitchFamily="34" charset="0"/>
              </a:rPr>
              <a:t>Hazard identification</a:t>
            </a:r>
          </a:p>
          <a:p>
            <a:r>
              <a:rPr lang="en-GB" sz="2400" dirty="0">
                <a:latin typeface="Arial" panose="020B0604020202020204" pitchFamily="34" charset="0"/>
                <a:cs typeface="Arial" panose="020B0604020202020204" pitchFamily="34" charset="0"/>
              </a:rPr>
              <a:t>Surveillance -known &amp; new</a:t>
            </a:r>
          </a:p>
          <a:p>
            <a:endParaRPr lang="en-GB" dirty="0"/>
          </a:p>
        </p:txBody>
      </p:sp>
      <p:sp>
        <p:nvSpPr>
          <p:cNvPr id="3" name="TextBox 2">
            <a:extLst>
              <a:ext uri="{FF2B5EF4-FFF2-40B4-BE49-F238E27FC236}">
                <a16:creationId xmlns:a16="http://schemas.microsoft.com/office/drawing/2014/main" id="{D2A63265-3506-490B-B829-CE736B4B9371}"/>
              </a:ext>
            </a:extLst>
          </p:cNvPr>
          <p:cNvSpPr txBox="1"/>
          <p:nvPr/>
        </p:nvSpPr>
        <p:spPr>
          <a:xfrm>
            <a:off x="428316" y="1295332"/>
            <a:ext cx="2231095"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Public health incident response </a:t>
            </a:r>
          </a:p>
        </p:txBody>
      </p:sp>
      <p:sp>
        <p:nvSpPr>
          <p:cNvPr id="5" name="TextBox 4">
            <a:extLst>
              <a:ext uri="{FF2B5EF4-FFF2-40B4-BE49-F238E27FC236}">
                <a16:creationId xmlns:a16="http://schemas.microsoft.com/office/drawing/2014/main" id="{4DB03DCF-40AC-461E-AD00-99F86637FDBD}"/>
              </a:ext>
            </a:extLst>
          </p:cNvPr>
          <p:cNvSpPr txBox="1"/>
          <p:nvPr/>
        </p:nvSpPr>
        <p:spPr>
          <a:xfrm>
            <a:off x="0" y="6027003"/>
            <a:ext cx="8822267" cy="830997"/>
          </a:xfrm>
          <a:prstGeom prst="rect">
            <a:avLst/>
          </a:prstGeom>
          <a:noFill/>
        </p:spPr>
        <p:txBody>
          <a:bodyPr wrap="square" rtlCol="0">
            <a:spAutoFit/>
          </a:bodyPr>
          <a:lstStyle/>
          <a:p>
            <a:pPr algn="ctr"/>
            <a:r>
              <a:rPr lang="en-GB" sz="2400" b="1" dirty="0">
                <a:latin typeface="Arial" panose="020B0604020202020204" pitchFamily="34" charset="0"/>
                <a:cs typeface="Arial" panose="020B0604020202020204" pitchFamily="34" charset="0"/>
              </a:rPr>
              <a:t>The individual clinical record in occupational health remains confidential</a:t>
            </a:r>
          </a:p>
        </p:txBody>
      </p:sp>
    </p:spTree>
    <p:extLst>
      <p:ext uri="{BB962C8B-B14F-4D97-AF65-F5344CB8AC3E}">
        <p14:creationId xmlns:p14="http://schemas.microsoft.com/office/powerpoint/2010/main" val="221283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1229A2-5F4C-4A99-A19B-DD742D3FD891}"/>
              </a:ext>
            </a:extLst>
          </p:cNvPr>
          <p:cNvSpPr txBox="1"/>
          <p:nvPr/>
        </p:nvSpPr>
        <p:spPr>
          <a:xfrm>
            <a:off x="447869" y="587829"/>
            <a:ext cx="7063274" cy="646331"/>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Matters of life and death </a:t>
            </a:r>
          </a:p>
        </p:txBody>
      </p:sp>
      <p:sp>
        <p:nvSpPr>
          <p:cNvPr id="3" name="TextBox 2">
            <a:extLst>
              <a:ext uri="{FF2B5EF4-FFF2-40B4-BE49-F238E27FC236}">
                <a16:creationId xmlns:a16="http://schemas.microsoft.com/office/drawing/2014/main" id="{76BCE291-567D-4DCC-A500-A5572B90970C}"/>
              </a:ext>
            </a:extLst>
          </p:cNvPr>
          <p:cNvSpPr txBox="1"/>
          <p:nvPr/>
        </p:nvSpPr>
        <p:spPr>
          <a:xfrm>
            <a:off x="354564" y="1188480"/>
            <a:ext cx="2995126"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Public inquiries </a:t>
            </a:r>
          </a:p>
        </p:txBody>
      </p:sp>
      <p:sp>
        <p:nvSpPr>
          <p:cNvPr id="4" name="TextBox 3">
            <a:extLst>
              <a:ext uri="{FF2B5EF4-FFF2-40B4-BE49-F238E27FC236}">
                <a16:creationId xmlns:a16="http://schemas.microsoft.com/office/drawing/2014/main" id="{34E5798B-57D5-4DBA-9C57-FD08415CEE2F}"/>
              </a:ext>
            </a:extLst>
          </p:cNvPr>
          <p:cNvSpPr txBox="1"/>
          <p:nvPr/>
        </p:nvSpPr>
        <p:spPr>
          <a:xfrm>
            <a:off x="4637315" y="1182642"/>
            <a:ext cx="3732244"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Records of those left </a:t>
            </a:r>
            <a:r>
              <a:rPr lang="en-GB" sz="2400" dirty="0"/>
              <a:t>behind</a:t>
            </a:r>
          </a:p>
        </p:txBody>
      </p:sp>
      <p:pic>
        <p:nvPicPr>
          <p:cNvPr id="5" name="Picture 4">
            <a:extLst>
              <a:ext uri="{FF2B5EF4-FFF2-40B4-BE49-F238E27FC236}">
                <a16:creationId xmlns:a16="http://schemas.microsoft.com/office/drawing/2014/main" id="{2A2DF2B6-71D7-47D5-82B7-D1A22CD16FE4}"/>
              </a:ext>
            </a:extLst>
          </p:cNvPr>
          <p:cNvPicPr>
            <a:picLocks noChangeAspect="1"/>
          </p:cNvPicPr>
          <p:nvPr/>
        </p:nvPicPr>
        <p:blipFill>
          <a:blip r:embed="rId3"/>
          <a:stretch>
            <a:fillRect/>
          </a:stretch>
        </p:blipFill>
        <p:spPr>
          <a:xfrm>
            <a:off x="354564" y="4718095"/>
            <a:ext cx="2603241" cy="1553048"/>
          </a:xfrm>
          <a:prstGeom prst="rect">
            <a:avLst/>
          </a:prstGeom>
        </p:spPr>
      </p:pic>
      <p:sp>
        <p:nvSpPr>
          <p:cNvPr id="6" name="TextBox 5">
            <a:extLst>
              <a:ext uri="{FF2B5EF4-FFF2-40B4-BE49-F238E27FC236}">
                <a16:creationId xmlns:a16="http://schemas.microsoft.com/office/drawing/2014/main" id="{B81C4D11-2216-43EF-B0DF-3D2CF4667528}"/>
              </a:ext>
            </a:extLst>
          </p:cNvPr>
          <p:cNvSpPr txBox="1"/>
          <p:nvPr/>
        </p:nvSpPr>
        <p:spPr>
          <a:xfrm>
            <a:off x="149291" y="6270171"/>
            <a:ext cx="5187821" cy="58477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Genomic blueprint of a relapsing fever</a:t>
            </a:r>
          </a:p>
          <a:p>
            <a:r>
              <a:rPr lang="en-GB" sz="1600" dirty="0">
                <a:latin typeface="Arial" panose="020B0604020202020204" pitchFamily="34" charset="0"/>
                <a:cs typeface="Arial" panose="020B0604020202020204" pitchFamily="34" charset="0"/>
              </a:rPr>
              <a:t>pathogen  in 15th century Scandinavia</a:t>
            </a:r>
          </a:p>
        </p:txBody>
      </p:sp>
      <p:sp>
        <p:nvSpPr>
          <p:cNvPr id="7" name="TextBox 6">
            <a:extLst>
              <a:ext uri="{FF2B5EF4-FFF2-40B4-BE49-F238E27FC236}">
                <a16:creationId xmlns:a16="http://schemas.microsoft.com/office/drawing/2014/main" id="{A84C9034-64E5-4D25-8CCE-52D73331353D}"/>
              </a:ext>
            </a:extLst>
          </p:cNvPr>
          <p:cNvSpPr txBox="1"/>
          <p:nvPr/>
        </p:nvSpPr>
        <p:spPr>
          <a:xfrm>
            <a:off x="4637315" y="3874046"/>
            <a:ext cx="4012162"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National Records of Scotland </a:t>
            </a:r>
          </a:p>
        </p:txBody>
      </p:sp>
      <p:pic>
        <p:nvPicPr>
          <p:cNvPr id="8" name="Picture 7">
            <a:extLst>
              <a:ext uri="{FF2B5EF4-FFF2-40B4-BE49-F238E27FC236}">
                <a16:creationId xmlns:a16="http://schemas.microsoft.com/office/drawing/2014/main" id="{43AF0DB1-CF58-41A5-B21E-C960F6DD4D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4564" y="2013639"/>
            <a:ext cx="2500603" cy="1709275"/>
          </a:xfrm>
          <a:prstGeom prst="rect">
            <a:avLst/>
          </a:prstGeom>
        </p:spPr>
      </p:pic>
      <p:pic>
        <p:nvPicPr>
          <p:cNvPr id="9" name="Picture 8">
            <a:extLst>
              <a:ext uri="{FF2B5EF4-FFF2-40B4-BE49-F238E27FC236}">
                <a16:creationId xmlns:a16="http://schemas.microsoft.com/office/drawing/2014/main" id="{4FAD9D2A-5CED-46FE-BBF6-6B633C7B03D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39951" y="2013639"/>
            <a:ext cx="3526971" cy="1783521"/>
          </a:xfrm>
          <a:prstGeom prst="rect">
            <a:avLst/>
          </a:prstGeom>
        </p:spPr>
      </p:pic>
      <p:sp>
        <p:nvSpPr>
          <p:cNvPr id="10" name="TextBox 9">
            <a:extLst>
              <a:ext uri="{FF2B5EF4-FFF2-40B4-BE49-F238E27FC236}">
                <a16:creationId xmlns:a16="http://schemas.microsoft.com/office/drawing/2014/main" id="{6DC80A57-D180-4DC6-B782-AE4F74E35C2D}"/>
              </a:ext>
            </a:extLst>
          </p:cNvPr>
          <p:cNvSpPr txBox="1"/>
          <p:nvPr/>
        </p:nvSpPr>
        <p:spPr>
          <a:xfrm>
            <a:off x="242597" y="3886886"/>
            <a:ext cx="4012163" cy="46166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Learning from archaeology</a:t>
            </a:r>
          </a:p>
        </p:txBody>
      </p:sp>
      <p:pic>
        <p:nvPicPr>
          <p:cNvPr id="11" name="Picture 10">
            <a:extLst>
              <a:ext uri="{FF2B5EF4-FFF2-40B4-BE49-F238E27FC236}">
                <a16:creationId xmlns:a16="http://schemas.microsoft.com/office/drawing/2014/main" id="{4B320CF1-2335-4AA8-A906-FB471B2DF962}"/>
              </a:ext>
            </a:extLst>
          </p:cNvPr>
          <p:cNvPicPr>
            <a:picLocks noChangeAspect="1"/>
          </p:cNvPicPr>
          <p:nvPr/>
        </p:nvPicPr>
        <p:blipFill>
          <a:blip r:embed="rId6"/>
          <a:stretch>
            <a:fillRect/>
          </a:stretch>
        </p:blipFill>
        <p:spPr>
          <a:xfrm>
            <a:off x="4739951" y="4718096"/>
            <a:ext cx="3526971" cy="1552076"/>
          </a:xfrm>
          <a:prstGeom prst="rect">
            <a:avLst/>
          </a:prstGeom>
        </p:spPr>
      </p:pic>
    </p:spTree>
    <p:extLst>
      <p:ext uri="{BB962C8B-B14F-4D97-AF65-F5344CB8AC3E}">
        <p14:creationId xmlns:p14="http://schemas.microsoft.com/office/powerpoint/2010/main" val="1094359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5C7B-4F7E-42A6-B5EA-E2B8B49E2300}"/>
              </a:ext>
            </a:extLst>
          </p:cNvPr>
          <p:cNvSpPr>
            <a:spLocks noGrp="1"/>
          </p:cNvSpPr>
          <p:nvPr>
            <p:ph type="title"/>
          </p:nvPr>
        </p:nvSpPr>
        <p:spPr>
          <a:xfrm>
            <a:off x="326784" y="68200"/>
            <a:ext cx="7706824" cy="1325563"/>
          </a:xfrm>
        </p:spPr>
        <p:txBody>
          <a:bodyPr>
            <a:normAutofit/>
          </a:bodyPr>
          <a:lstStyle/>
          <a:p>
            <a:pPr algn="ctr"/>
            <a:r>
              <a:rPr lang="en-GB" sz="3200" cap="none" dirty="0">
                <a:solidFill>
                  <a:schemeClr val="tx1"/>
                </a:solidFill>
                <a:latin typeface="Arial" panose="020B0604020202020204" pitchFamily="34" charset="0"/>
                <a:cs typeface="Arial" panose="020B0604020202020204" pitchFamily="34" charset="0"/>
              </a:rPr>
              <a:t>Matters of life and death: the team around the person 1585 </a:t>
            </a:r>
          </a:p>
        </p:txBody>
      </p:sp>
      <p:sp>
        <p:nvSpPr>
          <p:cNvPr id="3" name="Content Placeholder 2">
            <a:extLst>
              <a:ext uri="{FF2B5EF4-FFF2-40B4-BE49-F238E27FC236}">
                <a16:creationId xmlns:a16="http://schemas.microsoft.com/office/drawing/2014/main" id="{B4C9EC06-DEEC-4910-B60D-23E9F37D15F2}"/>
              </a:ext>
            </a:extLst>
          </p:cNvPr>
          <p:cNvSpPr>
            <a:spLocks noGrp="1"/>
          </p:cNvSpPr>
          <p:nvPr>
            <p:ph idx="1"/>
          </p:nvPr>
        </p:nvSpPr>
        <p:spPr>
          <a:xfrm>
            <a:off x="233158" y="1268512"/>
            <a:ext cx="3857995" cy="3014568"/>
          </a:xfrm>
        </p:spPr>
        <p:txBody>
          <a:bodyPr>
            <a:normAutofit/>
          </a:bodyPr>
          <a:lstStyle/>
          <a:p>
            <a:pPr marL="0" indent="0">
              <a:spcBef>
                <a:spcPts val="1000"/>
              </a:spcBef>
              <a:spcAft>
                <a:spcPts val="0"/>
              </a:spcAft>
              <a:buNone/>
            </a:pPr>
            <a:r>
              <a:rPr lang="en-GB" sz="2200" dirty="0">
                <a:latin typeface="Arial" panose="020B0604020202020204" pitchFamily="34" charset="0"/>
                <a:cs typeface="Arial" panose="020B0604020202020204" pitchFamily="34" charset="0"/>
              </a:rPr>
              <a:t>‘</a:t>
            </a:r>
            <a:r>
              <a:rPr lang="en-GB" sz="2200" cap="none" dirty="0">
                <a:latin typeface="Arial" panose="020B0604020202020204" pitchFamily="34" charset="0"/>
                <a:cs typeface="Arial" panose="020B0604020202020204" pitchFamily="34" charset="0"/>
              </a:rPr>
              <a:t>The crew of William of Leith came down with the plague, and was kept on board off Inchcolm. Cleaners supervised ‘disinfection’ of the ship, cargo and crew..’</a:t>
            </a:r>
          </a:p>
          <a:p>
            <a:pPr marL="0" indent="0">
              <a:buNone/>
            </a:pPr>
            <a:endParaRPr lang="en-GB" dirty="0"/>
          </a:p>
        </p:txBody>
      </p:sp>
      <p:sp>
        <p:nvSpPr>
          <p:cNvPr id="4" name="TextBox 3">
            <a:extLst>
              <a:ext uri="{FF2B5EF4-FFF2-40B4-BE49-F238E27FC236}">
                <a16:creationId xmlns:a16="http://schemas.microsoft.com/office/drawing/2014/main" id="{9A947922-5D4C-4669-8815-5FDBB9F19099}"/>
              </a:ext>
            </a:extLst>
          </p:cNvPr>
          <p:cNvSpPr txBox="1"/>
          <p:nvPr/>
        </p:nvSpPr>
        <p:spPr>
          <a:xfrm>
            <a:off x="4180196" y="1499408"/>
            <a:ext cx="4487943" cy="2462213"/>
          </a:xfrm>
          <a:prstGeom prst="rect">
            <a:avLst/>
          </a:prstGeom>
          <a:noFill/>
        </p:spPr>
        <p:txBody>
          <a:bodyPr wrap="square" rtlCol="0">
            <a:spAutoFit/>
          </a:bodyPr>
          <a:lstStyle/>
          <a:p>
            <a:pPr>
              <a:spcBef>
                <a:spcPts val="1000"/>
              </a:spcBef>
            </a:pPr>
            <a:r>
              <a:rPr lang="en-GB" sz="2200" dirty="0">
                <a:latin typeface="Arial" panose="020B0604020202020204" pitchFamily="34" charset="0"/>
                <a:cs typeface="Arial" panose="020B0604020202020204" pitchFamily="34" charset="0"/>
              </a:rPr>
              <a:t>A register was kept of the sick, indigent and poor shut in their homes, and food and drink made available to them along with those on the moor. Children sleeping in the streets would be taken to the chapel at St Mary’s Wynd…</a:t>
            </a:r>
          </a:p>
        </p:txBody>
      </p:sp>
      <p:pic>
        <p:nvPicPr>
          <p:cNvPr id="6" name="Picture 5">
            <a:extLst>
              <a:ext uri="{FF2B5EF4-FFF2-40B4-BE49-F238E27FC236}">
                <a16:creationId xmlns:a16="http://schemas.microsoft.com/office/drawing/2014/main" id="{92060AFC-3B8D-42C8-B6C1-6C1EB29C5589}"/>
              </a:ext>
            </a:extLst>
          </p:cNvPr>
          <p:cNvPicPr>
            <a:picLocks noChangeAspect="1"/>
          </p:cNvPicPr>
          <p:nvPr/>
        </p:nvPicPr>
        <p:blipFill>
          <a:blip r:embed="rId2"/>
          <a:stretch>
            <a:fillRect/>
          </a:stretch>
        </p:blipFill>
        <p:spPr>
          <a:xfrm>
            <a:off x="0" y="4082204"/>
            <a:ext cx="8668139" cy="2775795"/>
          </a:xfrm>
          <a:prstGeom prst="rect">
            <a:avLst/>
          </a:prstGeom>
        </p:spPr>
      </p:pic>
      <p:sp>
        <p:nvSpPr>
          <p:cNvPr id="7" name="TextBox 6">
            <a:extLst>
              <a:ext uri="{FF2B5EF4-FFF2-40B4-BE49-F238E27FC236}">
                <a16:creationId xmlns:a16="http://schemas.microsoft.com/office/drawing/2014/main" id="{3DF297F2-1E96-4256-935D-6E0A32F47CDF}"/>
              </a:ext>
            </a:extLst>
          </p:cNvPr>
          <p:cNvSpPr txBox="1"/>
          <p:nvPr/>
        </p:nvSpPr>
        <p:spPr>
          <a:xfrm>
            <a:off x="419100" y="6565900"/>
            <a:ext cx="3857994"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http://www.davidcforster.co.uk/</a:t>
            </a:r>
          </a:p>
        </p:txBody>
      </p:sp>
    </p:spTree>
    <p:extLst>
      <p:ext uri="{BB962C8B-B14F-4D97-AF65-F5344CB8AC3E}">
        <p14:creationId xmlns:p14="http://schemas.microsoft.com/office/powerpoint/2010/main" val="12942925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EB28324ABC394AA3A6F0C1043661F6" ma:contentTypeVersion="4" ma:contentTypeDescription="Create a new document." ma:contentTypeScope="" ma:versionID="72991e312a3b41e690ecd43956913817">
  <xsd:schema xmlns:xsd="http://www.w3.org/2001/XMLSchema" xmlns:xs="http://www.w3.org/2001/XMLSchema" xmlns:p="http://schemas.microsoft.com/office/2006/metadata/properties" xmlns:ns2="c2d7702c-c599-4cc0-a713-44a56dcd6fce" xmlns:ns3="b7c66a43-70de-4861-81fd-e4e11db7497e" targetNamespace="http://schemas.microsoft.com/office/2006/metadata/properties" ma:root="true" ma:fieldsID="c96946098d578667ecb1ec8dfc857c84" ns2:_="" ns3:_="">
    <xsd:import namespace="c2d7702c-c599-4cc0-a713-44a56dcd6fce"/>
    <xsd:import namespace="b7c66a43-70de-4861-81fd-e4e11db7497e"/>
    <xsd:element name="properties">
      <xsd:complexType>
        <xsd:sequence>
          <xsd:element name="documentManagement">
            <xsd:complexType>
              <xsd:all>
                <xsd:element ref="ns2:MediaServiceMetadata" minOccurs="0"/>
                <xsd:element ref="ns2:MediaServiceFastMetadata" minOccurs="0"/>
                <xsd:element ref="ns3:usher_document_x0020_descrip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7702c-c599-4cc0-a713-44a56dcd6f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c66a43-70de-4861-81fd-e4e11db7497e" elementFormDefault="qualified">
    <xsd:import namespace="http://schemas.microsoft.com/office/2006/documentManagement/types"/>
    <xsd:import namespace="http://schemas.microsoft.com/office/infopath/2007/PartnerControls"/>
    <xsd:element name="usher_document_x0020_description" ma:index="10" nillable="true" ma:displayName="Document Description" ma:description="Please use this column to add a description to your document. This includes code to wrap text in the colum to make the whole description visible" ma:internalName="usher_document_x0020_description"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usher_document_x0020_description xmlns="b7c66a43-70de-4861-81fd-e4e11db7497e" xsi:nil="true"/>
  </documentManagement>
</p:properties>
</file>

<file path=customXml/itemProps1.xml><?xml version="1.0" encoding="utf-8"?>
<ds:datastoreItem xmlns:ds="http://schemas.openxmlformats.org/officeDocument/2006/customXml" ds:itemID="{16F4B597-3657-4AE0-A945-B9F417F801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7702c-c599-4cc0-a713-44a56dcd6fce"/>
    <ds:schemaRef ds:uri="b7c66a43-70de-4861-81fd-e4e11db749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ACD82E-6D03-4643-8388-8B3546554B14}">
  <ds:schemaRefs>
    <ds:schemaRef ds:uri="http://schemas.microsoft.com/sharepoint/v3/contenttype/forms"/>
  </ds:schemaRefs>
</ds:datastoreItem>
</file>

<file path=customXml/itemProps3.xml><?xml version="1.0" encoding="utf-8"?>
<ds:datastoreItem xmlns:ds="http://schemas.openxmlformats.org/officeDocument/2006/customXml" ds:itemID="{302646AC-CBA1-45DE-A702-29F98B276CA3}">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7c66a43-70de-4861-81fd-e4e11db7497e"/>
    <ds:schemaRef ds:uri="c2d7702c-c599-4cc0-a713-44a56dcd6fc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30820</TotalTime>
  <Words>1698</Words>
  <Application>Microsoft Office PowerPoint</Application>
  <PresentationFormat>On-screen Show (4:3)</PresentationFormat>
  <Paragraphs>240</Paragraphs>
  <Slides>20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Century Gothic</vt:lpstr>
      <vt:lpstr>Times</vt:lpstr>
      <vt:lpstr>Times New Roman</vt:lpstr>
      <vt:lpstr>Mesh</vt:lpstr>
      <vt:lpstr>PowerPoint Presentation</vt:lpstr>
      <vt:lpstr>Caldicott leadership during and beyond COVID-19 </vt:lpstr>
      <vt:lpstr>Values Scholarship Solutions  Standards</vt:lpstr>
      <vt:lpstr>How do you protect personal data, and the lives that it describes, while being unable to measure quality or improve care without it?   </vt:lpstr>
      <vt:lpstr>PowerPoint Presentation</vt:lpstr>
      <vt:lpstr>Scholarship</vt:lpstr>
      <vt:lpstr>Staff as patients in the time of COVID –separate roles, functions &amp; reporting –all apply</vt:lpstr>
      <vt:lpstr>PowerPoint Presentation</vt:lpstr>
      <vt:lpstr>Matters of life and death: the team around the person 1585 </vt:lpstr>
      <vt:lpstr>Multiagency support: services &amp; volunteers the team around the person in a pandemic</vt:lpstr>
      <vt:lpstr>Dilemmas emerging (&amp; re-emerging)</vt:lpstr>
      <vt:lpstr>Values Scholarship Solutions  Standards</vt:lpstr>
      <vt:lpstr>Solutions</vt:lpstr>
      <vt:lpstr>PowerPoint Presentation</vt:lpstr>
      <vt:lpstr>Key features of the  “safe haven” approach</vt:lpstr>
      <vt:lpstr>Prepare for action &amp; find pals</vt:lpstr>
      <vt:lpstr>The role of the regulator </vt:lpstr>
      <vt:lpstr>Redaction and reconstruction </vt:lpstr>
      <vt:lpstr>Links and references</vt:lpstr>
      <vt:lpstr>Links and references II</vt:lpstr>
    </vt:vector>
  </TitlesOfParts>
  <Company>University of Edinburgh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BUCKINGHAM Susan</dc:creator>
  <cp:lastModifiedBy>Jess Bailes</cp:lastModifiedBy>
  <cp:revision>336</cp:revision>
  <dcterms:created xsi:type="dcterms:W3CDTF">2019-11-18T16:43:12Z</dcterms:created>
  <dcterms:modified xsi:type="dcterms:W3CDTF">2021-10-07T12:32:09Z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0x010100D6EB28324ABC394AA3A6F0C1043661F6</vt:lpwstr>
  </property>
</Properties>
</file>