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ContentType="application/vnd.openxmlformats-package.core-properties+xml" PartName="/docProps/core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?><Relationships xmlns="http://schemas.openxmlformats.org/package/2006/relationships"><Relationship Target="ppt/presentation.xml" Type="http://schemas.openxmlformats.org/officeDocument/2006/relationships/officeDocument" Id="rId1"></Relationship><Relationship Target="docProps/core.xml" Type="http://schemas.openxmlformats.org/package/2006/relationships/metadata/core-properties" Id="rId3"></Relationship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7" roundtripDataSignature="AMtx7mif8szhckq2hZmW8++7f6DSHiGP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?><Relationships xmlns="http://schemas.openxmlformats.org/package/2006/relationships"><Relationship Target="slides/slide5.xml" Type="http://schemas.openxmlformats.org/officeDocument/2006/relationships/slide" Id="rId11"></Relationship><Relationship Target="slides/slide4.xml" Type="http://schemas.openxmlformats.org/officeDocument/2006/relationships/slide" Id="rId10"></Relationship><Relationship Target="slides/slide7.xml" Type="http://schemas.openxmlformats.org/officeDocument/2006/relationships/slide" Id="rId13"></Relationship><Relationship Target="slides/slide6.xml" Type="http://schemas.openxmlformats.org/officeDocument/2006/relationships/slide" Id="rId12"></Relationship><Relationship Target="theme/theme3.xml" Type="http://schemas.openxmlformats.org/officeDocument/2006/relationships/theme" Id="rId1"></Relationship><Relationship Target="viewProps.xml" Type="http://schemas.openxmlformats.org/officeDocument/2006/relationships/viewProps" Id="rId2"></Relationship><Relationship Target="presProps.xml" Type="http://schemas.openxmlformats.org/officeDocument/2006/relationships/presProps" Id="rId3"></Relationship><Relationship Target="slideMasters/slideMaster1.xml" Type="http://schemas.openxmlformats.org/officeDocument/2006/relationships/slideMaster" Id="rId4"></Relationship><Relationship Target="slides/slide3.xml" Type="http://schemas.openxmlformats.org/officeDocument/2006/relationships/slide" Id="rId9"></Relationship><Relationship Target="slides/slide9.xml" Type="http://schemas.openxmlformats.org/officeDocument/2006/relationships/slide" Id="rId15"></Relationship><Relationship Target="slides/slide8.xml" Type="http://schemas.openxmlformats.org/officeDocument/2006/relationships/slide" Id="rId14"></Relationship><Relationship Target="metadata" Type="http://customschemas.google.com/relationships/presentationmetadata" Id="rId17"></Relationship><Relationship Target="slides/slide10.xml" Type="http://schemas.openxmlformats.org/officeDocument/2006/relationships/slide" Id="rId16"></Relationship><Relationship Target="slideMasters/slideMaster2.xml" Type="http://schemas.openxmlformats.org/officeDocument/2006/relationships/slideMaster" Id="rId5"></Relationship><Relationship Target="notesMasters/notesMaster1.xml" Type="http://schemas.openxmlformats.org/officeDocument/2006/relationships/notesMaster" Id="rId6"></Relationship><Relationship Target="slides/slide1.xml" Type="http://schemas.openxmlformats.org/officeDocument/2006/relationships/slide" Id="rId7"></Relationship><Relationship Target="slides/slide2.xml" Type="http://schemas.openxmlformats.org/officeDocument/2006/relationships/slide" Id="rId8"></Relationship></Relationships>
</file>

<file path=ppt/notesMasters/_rels/notesMaster1.xml.rels><?xml version="1.0" encoding="UTF-8" ?><Relationships xmlns="http://schemas.openxmlformats.org/package/2006/relationships"><Relationship Target="../theme/theme2.xml" Type="http://schemas.openxmlformats.org/officeDocument/2006/relationships/theme" Id="rId1"></Relationship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/>
          <p:nvPr>
            <p:ph idx="1" type="body"/>
          </p:nvPr>
        </p:nvSpPr>
        <p:spPr>
          <a:xfrm>
            <a:off x="685801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8" name="Google Shape;98;p1:notes"/>
          <p:cNvSpPr/>
          <p:nvPr>
            <p:ph idx="2" type="sldImg"/>
          </p:nvPr>
        </p:nvSpPr>
        <p:spPr>
          <a:xfrm>
            <a:off x="91291" y="685838"/>
            <a:ext cx="66756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:notes"/>
          <p:cNvSpPr txBox="1"/>
          <p:nvPr>
            <p:ph idx="1" type="body"/>
          </p:nvPr>
        </p:nvSpPr>
        <p:spPr>
          <a:xfrm>
            <a:off x="685801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**Please add contact details for your speaker or team inbox here</a:t>
            </a:r>
            <a:endParaRPr/>
          </a:p>
        </p:txBody>
      </p:sp>
      <p:sp>
        <p:nvSpPr>
          <p:cNvPr id="167" name="Google Shape;167;p10:notes"/>
          <p:cNvSpPr/>
          <p:nvPr>
            <p:ph idx="2" type="sldImg"/>
          </p:nvPr>
        </p:nvSpPr>
        <p:spPr>
          <a:xfrm>
            <a:off x="91291" y="685838"/>
            <a:ext cx="66756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/>
          <p:nvPr>
            <p:ph idx="1" type="body"/>
          </p:nvPr>
        </p:nvSpPr>
        <p:spPr>
          <a:xfrm>
            <a:off x="685801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5" name="Google Shape;105;p2:notes"/>
          <p:cNvSpPr/>
          <p:nvPr>
            <p:ph idx="2" type="sldImg"/>
          </p:nvPr>
        </p:nvSpPr>
        <p:spPr>
          <a:xfrm>
            <a:off x="381000" y="685800"/>
            <a:ext cx="60975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/>
          <p:nvPr>
            <p:ph idx="1" type="body"/>
          </p:nvPr>
        </p:nvSpPr>
        <p:spPr>
          <a:xfrm>
            <a:off x="685801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1" name="Google Shape;111;p3:notes"/>
          <p:cNvSpPr/>
          <p:nvPr>
            <p:ph idx="2" type="sldImg"/>
          </p:nvPr>
        </p:nvSpPr>
        <p:spPr>
          <a:xfrm>
            <a:off x="381000" y="685800"/>
            <a:ext cx="60975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/>
          <p:nvPr>
            <p:ph idx="1" type="body"/>
          </p:nvPr>
        </p:nvSpPr>
        <p:spPr>
          <a:xfrm>
            <a:off x="685801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7" name="Google Shape;117;p4:notes"/>
          <p:cNvSpPr/>
          <p:nvPr>
            <p:ph idx="2" type="sldImg"/>
          </p:nvPr>
        </p:nvSpPr>
        <p:spPr>
          <a:xfrm>
            <a:off x="381000" y="685800"/>
            <a:ext cx="60975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/>
          <p:nvPr>
            <p:ph idx="1" type="body"/>
          </p:nvPr>
        </p:nvSpPr>
        <p:spPr>
          <a:xfrm>
            <a:off x="685801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3" name="Google Shape;123;p5:notes"/>
          <p:cNvSpPr/>
          <p:nvPr>
            <p:ph idx="2" type="sldImg"/>
          </p:nvPr>
        </p:nvSpPr>
        <p:spPr>
          <a:xfrm>
            <a:off x="381000" y="685800"/>
            <a:ext cx="60975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 txBox="1"/>
          <p:nvPr>
            <p:ph idx="1" type="body"/>
          </p:nvPr>
        </p:nvSpPr>
        <p:spPr>
          <a:xfrm>
            <a:off x="685801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9" name="Google Shape;129;p6:notes"/>
          <p:cNvSpPr/>
          <p:nvPr>
            <p:ph idx="2" type="sldImg"/>
          </p:nvPr>
        </p:nvSpPr>
        <p:spPr>
          <a:xfrm>
            <a:off x="381000" y="685800"/>
            <a:ext cx="60975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 txBox="1"/>
          <p:nvPr>
            <p:ph idx="1" type="body"/>
          </p:nvPr>
        </p:nvSpPr>
        <p:spPr>
          <a:xfrm>
            <a:off x="685801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5" name="Google Shape;135;p7:notes"/>
          <p:cNvSpPr/>
          <p:nvPr>
            <p:ph idx="2" type="sldImg"/>
          </p:nvPr>
        </p:nvSpPr>
        <p:spPr>
          <a:xfrm>
            <a:off x="381000" y="685800"/>
            <a:ext cx="60975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/>
          <p:nvPr>
            <p:ph idx="1" type="body"/>
          </p:nvPr>
        </p:nvSpPr>
        <p:spPr>
          <a:xfrm>
            <a:off x="685801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1" name="Google Shape;141;p8:notes"/>
          <p:cNvSpPr/>
          <p:nvPr>
            <p:ph idx="2" type="sldImg"/>
          </p:nvPr>
        </p:nvSpPr>
        <p:spPr>
          <a:xfrm>
            <a:off x="381000" y="685800"/>
            <a:ext cx="60975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/>
          <p:nvPr>
            <p:ph idx="1" type="body"/>
          </p:nvPr>
        </p:nvSpPr>
        <p:spPr>
          <a:xfrm>
            <a:off x="685801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7" name="Google Shape;147;p9:notes"/>
          <p:cNvSpPr/>
          <p:nvPr>
            <p:ph idx="2" type="sldImg"/>
          </p:nvPr>
        </p:nvSpPr>
        <p:spPr>
          <a:xfrm>
            <a:off x="381000" y="685800"/>
            <a:ext cx="60975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Relationship Target="../media/image4.png" Type="http://schemas.openxmlformats.org/officeDocument/2006/relationships/image" Id="rId2"></Relationship></Relationships>
</file>

<file path=ppt/slideLayouts/_rels/slideLayout10.xml.rels><?xml version="1.0" encoding="UTF-8" ?><Relationships xmlns="http://schemas.openxmlformats.org/package/2006/relationships"><Relationship Target="../slideMasters/slideMaster2.xml" Type="http://schemas.openxmlformats.org/officeDocument/2006/relationships/slideMaster" Id="rId1"></Relationship></Relationships>
</file>

<file path=ppt/slideLayouts/_rels/slideLayout11.xml.rels><?xml version="1.0" encoding="UTF-8" ?><Relationships xmlns="http://schemas.openxmlformats.org/package/2006/relationships"><Relationship Target="../slideMasters/slideMaster2.xml" Type="http://schemas.openxmlformats.org/officeDocument/2006/relationships/slideMaster" Id="rId1"></Relationship></Relationships>
</file>

<file path=ppt/slideLayouts/_rels/slideLayout12.xml.rels><?xml version="1.0" encoding="UTF-8" ?><Relationships xmlns="http://schemas.openxmlformats.org/package/2006/relationships"><Relationship Target="../slideMasters/slideMaster2.xml" Type="http://schemas.openxmlformats.org/officeDocument/2006/relationships/slideMaster" Id="rId1"></Relationship></Relationships>
</file>

<file path=ppt/slideLayouts/_rels/slideLayout13.xml.rels><?xml version="1.0" encoding="UTF-8" ?><Relationships xmlns="http://schemas.openxmlformats.org/package/2006/relationships"><Relationship Target="../slideMasters/slideMaster2.xml" Type="http://schemas.openxmlformats.org/officeDocument/2006/relationships/slideMaster" Id="rId1"></Relationship></Relationships>
</file>

<file path=ppt/slideLayouts/_rels/slideLayout14.xml.rels><?xml version="1.0" encoding="UTF-8" ?><Relationships xmlns="http://schemas.openxmlformats.org/package/2006/relationships"><Relationship Target="../slideMasters/slideMaster2.xml" Type="http://schemas.openxmlformats.org/officeDocument/2006/relationships/slideMaster" Id="rId1"></Relationship></Relationships>
</file>

<file path=ppt/slideLayouts/_rels/slideLayout15.xml.rels><?xml version="1.0" encoding="UTF-8" ?><Relationships xmlns="http://schemas.openxmlformats.org/package/2006/relationships"><Relationship Target="../slideMasters/slideMaster2.xml" Type="http://schemas.openxmlformats.org/officeDocument/2006/relationships/slideMaster" Id="rId1"></Relationship></Relationships>
</file>

<file path=ppt/slideLayouts/_rels/slideLayout16.xml.rels><?xml version="1.0" encoding="UTF-8" ?><Relationships xmlns="http://schemas.openxmlformats.org/package/2006/relationships"><Relationship Target="../slideMasters/slideMaster2.xml" Type="http://schemas.openxmlformats.org/officeDocument/2006/relationships/slideMaster" Id="rId1"></Relationship></Relationships>
</file>

<file path=ppt/slideLayouts/_rels/slideLayout17.xml.rels><?xml version="1.0" encoding="UTF-8" ?><Relationships xmlns="http://schemas.openxmlformats.org/package/2006/relationships"><Relationship Target="../slideMasters/slideMaster2.xml" Type="http://schemas.openxmlformats.org/officeDocument/2006/relationships/slideMaster" Id="rId1"></Relationship></Relationships>
</file>

<file path=ppt/slideLayouts/_rels/slideLayout18.xml.rels><?xml version="1.0" encoding="UTF-8" ?><Relationships xmlns="http://schemas.openxmlformats.org/package/2006/relationships"><Relationship Target="../slideMasters/slideMaster2.xml" Type="http://schemas.openxmlformats.org/officeDocument/2006/relationships/slideMaster" Id="rId1"></Relationship></Relationships>
</file>

<file path=ppt/slideLayouts/_rels/slideLayout19.xml.rels><?xml version="1.0" encoding="UTF-8" ?><Relationships xmlns="http://schemas.openxmlformats.org/package/2006/relationships"><Relationship Target="../slideMasters/slideMaster2.xml" Type="http://schemas.openxmlformats.org/officeDocument/2006/relationships/slideMaster" Id="rId1"></Relationship></Relationships>
</file>

<file path=ppt/slideLayouts/_rels/slideLayout2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3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Relationship Target="../media/image1.png" Type="http://schemas.openxmlformats.org/officeDocument/2006/relationships/image" Id="rId2"></Relationship></Relationships>
</file>

<file path=ppt/slideLayouts/_rels/slideLayout4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Relationship Target="../media/image1.png" Type="http://schemas.openxmlformats.org/officeDocument/2006/relationships/image" Id="rId2"></Relationship></Relationships>
</file>

<file path=ppt/slideLayouts/_rels/slideLayout5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6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Relationship Target="../media/image1.png" Type="http://schemas.openxmlformats.org/officeDocument/2006/relationships/image" Id="rId2"></Relationship></Relationships>
</file>

<file path=ppt/slideLayouts/_rels/slideLayout7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Relationship Target="../media/image1.png" Type="http://schemas.openxmlformats.org/officeDocument/2006/relationships/image" Id="rId2"></Relationship></Relationships>
</file>

<file path=ppt/slideLayouts/_rels/slideLayout8.xml.rels><?xml version="1.0" encoding="UTF-8" ?><Relationships xmlns="http://schemas.openxmlformats.org/package/2006/relationships"><Relationship Target="../slideMasters/slideMaster2.xml" Type="http://schemas.openxmlformats.org/officeDocument/2006/relationships/slideMaster" Id="rId1"></Relationship></Relationships>
</file>

<file path=ppt/slideLayouts/_rels/slideLayout9.xml.rels><?xml version="1.0" encoding="UTF-8" ?><Relationships xmlns="http://schemas.openxmlformats.org/package/2006/relationships"><Relationship Target="../slideMasters/slideMaster2.xml" Type="http://schemas.openxmlformats.org/officeDocument/2006/relationships/slideMaster" Id="rId1"></Relationship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bg>
      <p:bgPr>
        <a:solidFill>
          <a:schemeClr val="lt1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/>
          <p:nvPr/>
        </p:nvSpPr>
        <p:spPr>
          <a:xfrm>
            <a:off x="-12844" y="870394"/>
            <a:ext cx="9156900" cy="436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2"/>
          <p:cNvSpPr txBox="1"/>
          <p:nvPr>
            <p:ph type="title"/>
          </p:nvPr>
        </p:nvSpPr>
        <p:spPr>
          <a:xfrm>
            <a:off x="467544" y="267494"/>
            <a:ext cx="7632000" cy="5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1" sz="3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2"/>
          <p:cNvSpPr txBox="1"/>
          <p:nvPr>
            <p:ph idx="1" type="body"/>
          </p:nvPr>
        </p:nvSpPr>
        <p:spPr>
          <a:xfrm>
            <a:off x="311007" y="1131590"/>
            <a:ext cx="8496300" cy="33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" name="Google Shape;15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52320" y="188792"/>
            <a:ext cx="1444877" cy="6645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" name="Google Shape;59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2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4" name="Google Shape;64;p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5" name="Google Shape;65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8" name="Google Shape;68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5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1" name="Google Shape;71;p25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2" name="Google Shape;72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5" name="Google Shape;75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79" name="Google Shape;79;p2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0" name="Google Shape;80;p2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1" name="Google Shape;81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8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4" name="Google Shape;84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9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7" name="Google Shape;87;p29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8" name="Google Shape;88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bg>
      <p:bgPr>
        <a:solidFill>
          <a:schemeClr val="lt2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31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" name="Google Shape;94;p31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" name="Google Shape;95;p31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6AEB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6AEB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6AEB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6AEB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6AEB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6AEB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6AEB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6AEB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6AEB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Title and Content">
  <p:cSld name="6_Title and Content">
    <p:bg>
      <p:bgPr>
        <a:solidFill>
          <a:srgbClr val="FFFFFF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3"/>
          <p:cNvSpPr/>
          <p:nvPr/>
        </p:nvSpPr>
        <p:spPr>
          <a:xfrm>
            <a:off x="4788024" y="0"/>
            <a:ext cx="4356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3"/>
          <p:cNvSpPr txBox="1"/>
          <p:nvPr>
            <p:ph idx="12" type="sldNum"/>
          </p:nvPr>
        </p:nvSpPr>
        <p:spPr>
          <a:xfrm>
            <a:off x="6300192" y="4731990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" name="Google Shape;19;p13"/>
          <p:cNvSpPr txBox="1"/>
          <p:nvPr>
            <p:ph type="title"/>
          </p:nvPr>
        </p:nvSpPr>
        <p:spPr>
          <a:xfrm>
            <a:off x="467544" y="267494"/>
            <a:ext cx="7632000" cy="5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1" sz="3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3"/>
          <p:cNvSpPr txBox="1"/>
          <p:nvPr>
            <p:ph idx="1" type="body"/>
          </p:nvPr>
        </p:nvSpPr>
        <p:spPr>
          <a:xfrm>
            <a:off x="468313" y="1131888"/>
            <a:ext cx="4032300" cy="3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Title Slide">
  <p:cSld name="12_Title Slide">
    <p:bg>
      <p:bgPr>
        <a:gradFill>
          <a:gsLst>
            <a:gs pos="0">
              <a:schemeClr val="dk1"/>
            </a:gs>
            <a:gs pos="100000">
              <a:schemeClr val="dk1"/>
            </a:gs>
          </a:gsLst>
          <a:lin ang="8100019" scaled="0"/>
        </a:gra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/>
          <p:nvPr/>
        </p:nvSpPr>
        <p:spPr>
          <a:xfrm>
            <a:off x="-36512" y="4358647"/>
            <a:ext cx="9200400" cy="79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4"/>
          <p:cNvSpPr txBox="1"/>
          <p:nvPr>
            <p:ph idx="1" type="body"/>
          </p:nvPr>
        </p:nvSpPr>
        <p:spPr>
          <a:xfrm>
            <a:off x="1224056" y="1707654"/>
            <a:ext cx="6660300" cy="4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87"/>
              </a:buClr>
              <a:buSzPts val="4000"/>
              <a:buNone/>
              <a:defRPr b="1" sz="4000">
                <a:solidFill>
                  <a:srgbClr val="003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4"/>
          <p:cNvSpPr txBox="1"/>
          <p:nvPr>
            <p:ph idx="2" type="body"/>
          </p:nvPr>
        </p:nvSpPr>
        <p:spPr>
          <a:xfrm>
            <a:off x="1209725" y="2487237"/>
            <a:ext cx="66603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b="1" sz="2100">
                <a:solidFill>
                  <a:srgbClr val="FFFFFF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14"/>
          <p:cNvSpPr txBox="1"/>
          <p:nvPr>
            <p:ph idx="3" type="body"/>
          </p:nvPr>
        </p:nvSpPr>
        <p:spPr>
          <a:xfrm>
            <a:off x="4644008" y="4464000"/>
            <a:ext cx="3924000" cy="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3087"/>
              </a:buClr>
              <a:buSzPts val="1500"/>
              <a:buNone/>
              <a:defRPr b="1" sz="1500">
                <a:solidFill>
                  <a:srgbClr val="003087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6" name="Google Shape;26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52320" y="195486"/>
            <a:ext cx="1495941" cy="688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>
  <p:cSld name="4_Title and Content">
    <p:bg>
      <p:bgPr>
        <a:solidFill>
          <a:srgbClr val="FFFFFF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/>
          <p:nvPr/>
        </p:nvSpPr>
        <p:spPr>
          <a:xfrm>
            <a:off x="4644008" y="0"/>
            <a:ext cx="4509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5"/>
          <p:cNvSpPr txBox="1"/>
          <p:nvPr>
            <p:ph type="title"/>
          </p:nvPr>
        </p:nvSpPr>
        <p:spPr>
          <a:xfrm>
            <a:off x="467544" y="267494"/>
            <a:ext cx="7632000" cy="5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1" sz="3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5"/>
          <p:cNvSpPr txBox="1"/>
          <p:nvPr>
            <p:ph idx="1" type="body"/>
          </p:nvPr>
        </p:nvSpPr>
        <p:spPr>
          <a:xfrm>
            <a:off x="467544" y="1131590"/>
            <a:ext cx="4032300" cy="3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>
                <a:solidFill>
                  <a:schemeClr val="accen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1" name="Google Shape;3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52320" y="195486"/>
            <a:ext cx="1495941" cy="688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6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16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>
  <p:cSld name="3_Title and Conte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7"/>
          <p:cNvSpPr/>
          <p:nvPr/>
        </p:nvSpPr>
        <p:spPr>
          <a:xfrm>
            <a:off x="4754880" y="0"/>
            <a:ext cx="4389000" cy="5163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7"/>
          <p:cNvSpPr txBox="1"/>
          <p:nvPr>
            <p:ph idx="12" type="sldNum"/>
          </p:nvPr>
        </p:nvSpPr>
        <p:spPr>
          <a:xfrm>
            <a:off x="6300192" y="4731990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8" name="Google Shape;38;p17"/>
          <p:cNvSpPr txBox="1"/>
          <p:nvPr>
            <p:ph type="title"/>
          </p:nvPr>
        </p:nvSpPr>
        <p:spPr>
          <a:xfrm>
            <a:off x="467544" y="267494"/>
            <a:ext cx="7632000" cy="5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1" sz="3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7"/>
          <p:cNvSpPr txBox="1"/>
          <p:nvPr>
            <p:ph idx="1" type="body"/>
          </p:nvPr>
        </p:nvSpPr>
        <p:spPr>
          <a:xfrm>
            <a:off x="467544" y="1131590"/>
            <a:ext cx="4032300" cy="3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 sz="1800">
                <a:solidFill>
                  <a:srgbClr val="FFFFFF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0" name="Google Shape;40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52320" y="195486"/>
            <a:ext cx="1495941" cy="688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Title and Content">
  <p:cSld name="5_Title and Content">
    <p:bg>
      <p:bgPr>
        <a:solidFill>
          <a:srgbClr val="FFFFFF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8"/>
          <p:cNvSpPr/>
          <p:nvPr/>
        </p:nvSpPr>
        <p:spPr>
          <a:xfrm>
            <a:off x="-12844" y="870394"/>
            <a:ext cx="9156900" cy="427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18"/>
          <p:cNvSpPr txBox="1"/>
          <p:nvPr>
            <p:ph type="title"/>
          </p:nvPr>
        </p:nvSpPr>
        <p:spPr>
          <a:xfrm>
            <a:off x="467544" y="267494"/>
            <a:ext cx="7632000" cy="5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1" sz="3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8"/>
          <p:cNvSpPr txBox="1"/>
          <p:nvPr>
            <p:ph idx="1" type="body"/>
          </p:nvPr>
        </p:nvSpPr>
        <p:spPr>
          <a:xfrm>
            <a:off x="311007" y="1131590"/>
            <a:ext cx="8496300" cy="33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 sz="1800">
                <a:solidFill>
                  <a:srgbClr val="FFFFFF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5" name="Google Shape;45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51573" y="169688"/>
            <a:ext cx="1495941" cy="688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2" name="Google Shape;52;p2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3" name="Google Shape;53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6" name="Google Shape;56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?><Relationships xmlns="http://schemas.openxmlformats.org/package/2006/relationships"><Relationship Target="../slideLayouts/slideLayout1.xml" Type="http://schemas.openxmlformats.org/officeDocument/2006/relationships/slideLayout" Id="rId1"></Relationship><Relationship Target="../slideLayouts/slideLayout2.xml" Type="http://schemas.openxmlformats.org/officeDocument/2006/relationships/slideLayout" Id="rId2"></Relationship><Relationship Target="../slideLayouts/slideLayout3.xml" Type="http://schemas.openxmlformats.org/officeDocument/2006/relationships/slideLayout" Id="rId3"></Relationship><Relationship Target="../slideLayouts/slideLayout4.xml" Type="http://schemas.openxmlformats.org/officeDocument/2006/relationships/slideLayout" Id="rId4"></Relationship><Relationship Target="../slideLayouts/slideLayout5.xml" Type="http://schemas.openxmlformats.org/officeDocument/2006/relationships/slideLayout" Id="rId5"></Relationship><Relationship Target="../slideLayouts/slideLayout6.xml" Type="http://schemas.openxmlformats.org/officeDocument/2006/relationships/slideLayout" Id="rId6"></Relationship><Relationship Target="../slideLayouts/slideLayout7.xml" Type="http://schemas.openxmlformats.org/officeDocument/2006/relationships/slideLayout" Id="rId7"></Relationship><Relationship Target="../theme/theme3.xml" Type="http://schemas.openxmlformats.org/officeDocument/2006/relationships/theme" Id="rId8"></Relationship></Relationships>
</file>

<file path=ppt/slideMasters/_rels/slideMaster2.xml.rels><?xml version="1.0" encoding="UTF-8" ?><Relationships xmlns="http://schemas.openxmlformats.org/package/2006/relationships"><Relationship Target="../slideLayouts/slideLayout18.xml" Type="http://schemas.openxmlformats.org/officeDocument/2006/relationships/slideLayout" Id="rId11"></Relationship><Relationship Target="../slideLayouts/slideLayout17.xml" Type="http://schemas.openxmlformats.org/officeDocument/2006/relationships/slideLayout" Id="rId10"></Relationship><Relationship Target="../theme/theme1.xml" Type="http://schemas.openxmlformats.org/officeDocument/2006/relationships/theme" Id="rId13"></Relationship><Relationship Target="../slideLayouts/slideLayout19.xml" Type="http://schemas.openxmlformats.org/officeDocument/2006/relationships/slideLayout" Id="rId12"></Relationship><Relationship Target="../slideLayouts/slideLayout8.xml" Type="http://schemas.openxmlformats.org/officeDocument/2006/relationships/slideLayout" Id="rId1"></Relationship><Relationship Target="../slideLayouts/slideLayout9.xml" Type="http://schemas.openxmlformats.org/officeDocument/2006/relationships/slideLayout" Id="rId2"></Relationship><Relationship Target="../slideLayouts/slideLayout10.xml" Type="http://schemas.openxmlformats.org/officeDocument/2006/relationships/slideLayout" Id="rId3"></Relationship><Relationship Target="../slideLayouts/slideLayout11.xml" Type="http://schemas.openxmlformats.org/officeDocument/2006/relationships/slideLayout" Id="rId4"></Relationship><Relationship Target="../slideLayouts/slideLayout16.xml" Type="http://schemas.openxmlformats.org/officeDocument/2006/relationships/slideLayout" Id="rId9"></Relationship><Relationship Target="../slideLayouts/slideLayout12.xml" Type="http://schemas.openxmlformats.org/officeDocument/2006/relationships/slideLayout" Id="rId5"></Relationship><Relationship Target="../slideLayouts/slideLayout13.xml" Type="http://schemas.openxmlformats.org/officeDocument/2006/relationships/slideLayout" Id="rId6"></Relationship><Relationship Target="../slideLayouts/slideLayout14.xml" Type="http://schemas.openxmlformats.org/officeDocument/2006/relationships/slideLayout" Id="rId7"></Relationship><Relationship Target="../slideLayouts/slideLayout15.xml" Type="http://schemas.openxmlformats.org/officeDocument/2006/relationships/slideLayout" Id="rId8"></Relationship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1"/>
          <p:cNvSpPr txBox="1"/>
          <p:nvPr>
            <p:ph idx="1" type="body"/>
          </p:nvPr>
        </p:nvSpPr>
        <p:spPr>
          <a:xfrm>
            <a:off x="468313" y="1203598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191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Char char="–"/>
              <a:defRPr b="0" i="0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8300" lvl="2" marL="13716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1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CA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1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CA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1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A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A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A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A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A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A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A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A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A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981">
          <p15:clr>
            <a:srgbClr val="F26B43"/>
          </p15:clr>
        </p15:guide>
        <p15:guide id="2" pos="5556">
          <p15:clr>
            <a:srgbClr val="F26B43"/>
          </p15:clr>
        </p15:guide>
        <p15:guide id="3" pos="204">
          <p15:clr>
            <a:srgbClr val="F26B43"/>
          </p15:clr>
        </p15:guide>
        <p15:guide id="4" orient="horz" pos="25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?><Relationships xmlns="http://schemas.openxmlformats.org/package/2006/relationships"><Relationship Target="../slideLayouts/slideLayout1.xml" Type="http://schemas.openxmlformats.org/officeDocument/2006/relationships/slideLayout" Id="rId1"></Relationship><Relationship Target="../notesSlides/notesSlide1.xml" Type="http://schemas.openxmlformats.org/officeDocument/2006/relationships/notesSlide" Id="rId2"></Relationship><Relationship Target="../media/image7.png" Type="http://schemas.openxmlformats.org/officeDocument/2006/relationships/image" Id="rId3"></Relationship></Relationships>
</file>

<file path=ppt/slides/_rels/slide10.xml.rels><?xml version="1.0" encoding="UTF-8" ?><Relationships xmlns="http://schemas.openxmlformats.org/package/2006/relationships"><Relationship Target="../slideLayouts/slideLayout2.xml" Type="http://schemas.openxmlformats.org/officeDocument/2006/relationships/slideLayout" Id="rId1"></Relationship><Relationship Target="../notesSlides/notesSlide10.xml" Type="http://schemas.openxmlformats.org/officeDocument/2006/relationships/notesSlide" Id="rId2"></Relationship><Relationship Target="../media/image6.png" Type="http://schemas.openxmlformats.org/officeDocument/2006/relationships/image" Id="rId3"></Relationship><Relationship Target="../media/image5.png" Type="http://schemas.openxmlformats.org/officeDocument/2006/relationships/image" Id="rId4"></Relationship><Relationship Target="../media/image3.jpg" Type="http://schemas.openxmlformats.org/officeDocument/2006/relationships/image" Id="rId5"></Relationship><Relationship Target="../media/image2.png" Type="http://schemas.openxmlformats.org/officeDocument/2006/relationships/image" Id="rId6"></Relationship></Relationships>
</file>

<file path=ppt/slides/_rels/slide2.xml.rels><?xml version="1.0" encoding="UTF-8" ?><Relationships xmlns="http://schemas.openxmlformats.org/package/2006/relationships"><Relationship Target="../slideLayouts/slideLayout1.xml" Type="http://schemas.openxmlformats.org/officeDocument/2006/relationships/slideLayout" Id="rId1"></Relationship><Relationship Target="../notesSlides/notesSlide2.xml" Type="http://schemas.openxmlformats.org/officeDocument/2006/relationships/notesSlide" Id="rId2"></Relationship></Relationships>
</file>

<file path=ppt/slides/_rels/slide3.xml.rels><?xml version="1.0" encoding="UTF-8" ?><Relationships xmlns="http://schemas.openxmlformats.org/package/2006/relationships"><Relationship Target="../slideLayouts/slideLayout1.xml" Type="http://schemas.openxmlformats.org/officeDocument/2006/relationships/slideLayout" Id="rId1"></Relationship><Relationship Target="../notesSlides/notesSlide3.xml" Type="http://schemas.openxmlformats.org/officeDocument/2006/relationships/notesSlide" Id="rId2"></Relationship></Relationships>
</file>

<file path=ppt/slides/_rels/slide4.xml.rels><?xml version="1.0" encoding="UTF-8" ?><Relationships xmlns="http://schemas.openxmlformats.org/package/2006/relationships"><Relationship Target="../slideLayouts/slideLayout1.xml" Type="http://schemas.openxmlformats.org/officeDocument/2006/relationships/slideLayout" Id="rId1"></Relationship><Relationship Target="../notesSlides/notesSlide4.xml" Type="http://schemas.openxmlformats.org/officeDocument/2006/relationships/notesSlide" Id="rId2"></Relationship></Relationships>
</file>

<file path=ppt/slides/_rels/slide5.xml.rels><?xml version="1.0" encoding="UTF-8" ?><Relationships xmlns="http://schemas.openxmlformats.org/package/2006/relationships"><Relationship Target="../slideLayouts/slideLayout1.xml" Type="http://schemas.openxmlformats.org/officeDocument/2006/relationships/slideLayout" Id="rId1"></Relationship><Relationship Target="../notesSlides/notesSlide5.xml" Type="http://schemas.openxmlformats.org/officeDocument/2006/relationships/notesSlide" Id="rId2"></Relationship></Relationships>
</file>

<file path=ppt/slides/_rels/slide6.xml.rels><?xml version="1.0" encoding="UTF-8" ?><Relationships xmlns="http://schemas.openxmlformats.org/package/2006/relationships"><Relationship Target="../slideLayouts/slideLayout1.xml" Type="http://schemas.openxmlformats.org/officeDocument/2006/relationships/slideLayout" Id="rId1"></Relationship><Relationship Target="../notesSlides/notesSlide6.xml" Type="http://schemas.openxmlformats.org/officeDocument/2006/relationships/notesSlide" Id="rId2"></Relationship></Relationships>
</file>

<file path=ppt/slides/_rels/slide7.xml.rels><?xml version="1.0" encoding="UTF-8" ?><Relationships xmlns="http://schemas.openxmlformats.org/package/2006/relationships"><Relationship Target="../slideLayouts/slideLayout1.xml" Type="http://schemas.openxmlformats.org/officeDocument/2006/relationships/slideLayout" Id="rId1"></Relationship><Relationship Target="../notesSlides/notesSlide7.xml" Type="http://schemas.openxmlformats.org/officeDocument/2006/relationships/notesSlide" Id="rId2"></Relationship></Relationships>
</file>

<file path=ppt/slides/_rels/slide8.xml.rels><?xml version="1.0" encoding="UTF-8" ?><Relationships xmlns="http://schemas.openxmlformats.org/package/2006/relationships"><Relationship Target="../slideLayouts/slideLayout1.xml" Type="http://schemas.openxmlformats.org/officeDocument/2006/relationships/slideLayout" Id="rId1"></Relationship><Relationship Target="../notesSlides/notesSlide8.xml" Type="http://schemas.openxmlformats.org/officeDocument/2006/relationships/notesSlide" Id="rId2"></Relationship></Relationships>
</file>

<file path=ppt/slides/_rels/slide9.xml.rels><?xml version="1.0" encoding="UTF-8" ?><Relationships xmlns="http://schemas.openxmlformats.org/package/2006/relationships"><Relationship Target="../slideLayouts/slideLayout1.xml" Type="http://schemas.openxmlformats.org/officeDocument/2006/relationships/slideLayout" Id="rId1"></Relationship><Relationship Target="../notesSlides/notesSlide9.xml" Type="http://schemas.openxmlformats.org/officeDocument/2006/relationships/notesSlide" Id="rId2"></Relationship><Relationship Target="../media/image5.png" Type="http://schemas.openxmlformats.org/officeDocument/2006/relationships/image" Id="rId3"></Relationship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"/>
          <p:cNvPicPr preferRelativeResize="0"/>
          <p:nvPr/>
        </p:nvPicPr>
        <p:blipFill rotWithShape="1">
          <a:blip r:embed="rId3">
            <a:alphaModFix/>
          </a:blip>
          <a:srcRect b="0" l="0" r="901" t="0"/>
          <a:stretch/>
        </p:blipFill>
        <p:spPr>
          <a:xfrm>
            <a:off x="0" y="2903475"/>
            <a:ext cx="9144002" cy="228807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"/>
          <p:cNvSpPr txBox="1"/>
          <p:nvPr>
            <p:ph idx="4294967295" type="body"/>
          </p:nvPr>
        </p:nvSpPr>
        <p:spPr>
          <a:xfrm>
            <a:off x="273722" y="2212900"/>
            <a:ext cx="5575200" cy="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87"/>
              </a:buClr>
              <a:buSzPts val="1500"/>
              <a:buNone/>
            </a:pPr>
            <a:r>
              <a:rPr b="1" lang="en-GB" sz="1700">
                <a:solidFill>
                  <a:schemeClr val="lt1"/>
                </a:solidFill>
              </a:rPr>
              <a:t>Dawn Monaghan, Head of IG Policy NHSX</a:t>
            </a:r>
            <a:endParaRPr b="1" sz="17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87"/>
              </a:buClr>
              <a:buSzPts val="1500"/>
              <a:buNone/>
            </a:pPr>
            <a:r>
              <a:rPr b="1" lang="en-GB" sz="1700">
                <a:solidFill>
                  <a:schemeClr val="lt1"/>
                </a:solidFill>
              </a:rPr>
              <a:t>13 May 2021</a:t>
            </a:r>
            <a:endParaRPr b="1" sz="1700">
              <a:solidFill>
                <a:schemeClr val="lt1"/>
              </a:solidFill>
            </a:endParaRPr>
          </a:p>
        </p:txBody>
      </p:sp>
      <p:sp>
        <p:nvSpPr>
          <p:cNvPr id="102" name="Google Shape;102;p1"/>
          <p:cNvSpPr txBox="1"/>
          <p:nvPr>
            <p:ph idx="1" type="body"/>
          </p:nvPr>
        </p:nvSpPr>
        <p:spPr>
          <a:xfrm>
            <a:off x="273715" y="1578714"/>
            <a:ext cx="7560900" cy="483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None/>
            </a:pPr>
            <a:r>
              <a:rPr b="1" lang="en-GB" sz="2400">
                <a:solidFill>
                  <a:schemeClr val="lt1"/>
                </a:solidFill>
              </a:rPr>
              <a:t>A year in a pandemic - lessons learned </a:t>
            </a:r>
            <a:endParaRPr b="1" sz="4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"/>
          <p:cNvSpPr/>
          <p:nvPr/>
        </p:nvSpPr>
        <p:spPr>
          <a:xfrm>
            <a:off x="465000" y="1096500"/>
            <a:ext cx="3829800" cy="35781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0"/>
          <p:cNvSpPr txBox="1"/>
          <p:nvPr>
            <p:ph type="title"/>
          </p:nvPr>
        </p:nvSpPr>
        <p:spPr>
          <a:xfrm>
            <a:off x="467548" y="267500"/>
            <a:ext cx="4789800" cy="52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lang="en-GB">
                <a:solidFill>
                  <a:srgbClr val="003087"/>
                </a:solidFill>
              </a:rPr>
              <a:t>Connect with us</a:t>
            </a:r>
            <a:endParaRPr>
              <a:solidFill>
                <a:srgbClr val="003087"/>
              </a:solidFill>
            </a:endParaRPr>
          </a:p>
        </p:txBody>
      </p:sp>
      <p:sp>
        <p:nvSpPr>
          <p:cNvPr id="171" name="Google Shape;171;p10"/>
          <p:cNvSpPr txBox="1"/>
          <p:nvPr>
            <p:ph idx="1" type="body"/>
          </p:nvPr>
        </p:nvSpPr>
        <p:spPr>
          <a:xfrm>
            <a:off x="557425" y="1220575"/>
            <a:ext cx="3597900" cy="14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>
              <a:solidFill>
                <a:schemeClr val="lt2"/>
              </a:solidFill>
            </a:endParaRPr>
          </a:p>
          <a:p>
            <a:pPr indent="-17145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-GB">
                <a:solidFill>
                  <a:schemeClr val="lt1"/>
                </a:solidFill>
              </a:rPr>
              <a:t>Web</a:t>
            </a:r>
            <a:r>
              <a:rPr lang="en-GB"/>
              <a:t>: </a:t>
            </a:r>
            <a:r>
              <a:rPr b="1" lang="en-GB"/>
              <a:t>www.nhsx.nhs.uk</a:t>
            </a:r>
            <a:endParaRPr b="1"/>
          </a:p>
          <a:p>
            <a:pPr indent="-17145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/>
          </a:p>
          <a:p>
            <a:pPr indent="-17145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-GB">
                <a:solidFill>
                  <a:schemeClr val="lt1"/>
                </a:solidFill>
              </a:rPr>
              <a:t>Email</a:t>
            </a:r>
            <a:r>
              <a:rPr lang="en-GB"/>
              <a:t>: </a:t>
            </a:r>
            <a:r>
              <a:rPr b="1" lang="en-GB"/>
              <a:t>feedback@nhsx.nhs.uk</a:t>
            </a:r>
            <a:endParaRPr b="1"/>
          </a:p>
          <a:p>
            <a:pPr indent="-17145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/>
          </a:p>
          <a:p>
            <a:pPr indent="-17145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/>
          </a:p>
        </p:txBody>
      </p:sp>
      <p:pic>
        <p:nvPicPr>
          <p:cNvPr id="172" name="Google Shape;17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12520" y="3332451"/>
            <a:ext cx="1476100" cy="1476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173" name="Google Shape;173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52320" y="183433"/>
            <a:ext cx="1444711" cy="664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0"/>
          <p:cNvPicPr preferRelativeResize="0"/>
          <p:nvPr/>
        </p:nvPicPr>
        <p:blipFill rotWithShape="1">
          <a:blip r:embed="rId5">
            <a:alphaModFix/>
          </a:blip>
          <a:srcRect b="18768" l="20933" r="21268" t="21264"/>
          <a:stretch/>
        </p:blipFill>
        <p:spPr>
          <a:xfrm>
            <a:off x="766125" y="2813100"/>
            <a:ext cx="640500" cy="664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5" name="Google Shape;175;p10"/>
          <p:cNvPicPr preferRelativeResize="0"/>
          <p:nvPr/>
        </p:nvPicPr>
        <p:blipFill rotWithShape="1">
          <a:blip r:embed="rId6">
            <a:alphaModFix/>
          </a:blip>
          <a:srcRect b="0" l="24001" r="23498" t="0"/>
          <a:stretch/>
        </p:blipFill>
        <p:spPr>
          <a:xfrm>
            <a:off x="766125" y="3643030"/>
            <a:ext cx="640500" cy="640521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0"/>
          <p:cNvSpPr txBox="1"/>
          <p:nvPr/>
        </p:nvSpPr>
        <p:spPr>
          <a:xfrm>
            <a:off x="1462775" y="2958450"/>
            <a:ext cx="10515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@NHSX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0"/>
          <p:cNvSpPr txBox="1"/>
          <p:nvPr/>
        </p:nvSpPr>
        <p:spPr>
          <a:xfrm>
            <a:off x="1462775" y="3643025"/>
            <a:ext cx="2546400" cy="66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www.linkedin.com/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company/nhsx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/>
          <p:nvPr>
            <p:ph type="title"/>
          </p:nvPr>
        </p:nvSpPr>
        <p:spPr>
          <a:xfrm>
            <a:off x="467549" y="267500"/>
            <a:ext cx="6593400" cy="5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lang="en-GB"/>
              <a:t>Context</a:t>
            </a:r>
            <a:endParaRPr/>
          </a:p>
        </p:txBody>
      </p:sp>
      <p:sp>
        <p:nvSpPr>
          <p:cNvPr id="108" name="Google Shape;108;p2"/>
          <p:cNvSpPr txBox="1"/>
          <p:nvPr/>
        </p:nvSpPr>
        <p:spPr>
          <a:xfrm>
            <a:off x="534250" y="1204700"/>
            <a:ext cx="8171100" cy="3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COVID-19 response showed </a:t>
            </a:r>
            <a:r>
              <a:rPr b="1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benefits and power of data</a:t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need for </a:t>
            </a:r>
            <a:r>
              <a:rPr b="1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collaboration</a:t>
            </a: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wider planning and policy decisions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Providing and maintaining </a:t>
            </a:r>
            <a:r>
              <a:rPr b="1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confidence</a:t>
            </a: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on the frontline and with the public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also highlighted some of the </a:t>
            </a:r>
            <a:r>
              <a:rPr b="1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continuing barriers</a:t>
            </a: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such as: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○"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cultural and behavioural issues 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○"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structural issues 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○"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misunderstandings, lack of clarity, myth and legend 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/>
          <p:nvPr>
            <p:ph type="title"/>
          </p:nvPr>
        </p:nvSpPr>
        <p:spPr>
          <a:xfrm>
            <a:off x="467549" y="267500"/>
            <a:ext cx="6593400" cy="5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accent5"/>
                </a:solidFill>
              </a:rPr>
              <a:t>IG input to policy and solutions </a:t>
            </a:r>
            <a:endParaRPr/>
          </a:p>
        </p:txBody>
      </p:sp>
      <p:sp>
        <p:nvSpPr>
          <p:cNvPr id="114" name="Google Shape;114;p3"/>
          <p:cNvSpPr txBox="1"/>
          <p:nvPr/>
        </p:nvSpPr>
        <p:spPr>
          <a:xfrm>
            <a:off x="534250" y="1204700"/>
            <a:ext cx="8171100" cy="40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 pandemic: </a:t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Involvement tended to be post policy and decision making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Lack of understanding or acceptance of privacy by design concepts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IG reactive and often not joined up 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Decisions sometimes endlessly deliberated, perceived as excessive and slow 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Focus on guidance and advice for IG professionals and organisational legal obligations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Reticence to share personal information (concerns about liability)  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/>
          <p:nvPr>
            <p:ph type="title"/>
          </p:nvPr>
        </p:nvSpPr>
        <p:spPr>
          <a:xfrm>
            <a:off x="467549" y="267500"/>
            <a:ext cx="6593400" cy="5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accent5"/>
                </a:solidFill>
              </a:rPr>
              <a:t>IG input to policy and solutions </a:t>
            </a:r>
            <a:endParaRPr/>
          </a:p>
        </p:txBody>
      </p:sp>
      <p:sp>
        <p:nvSpPr>
          <p:cNvPr id="120" name="Google Shape;120;p4"/>
          <p:cNvSpPr txBox="1"/>
          <p:nvPr/>
        </p:nvSpPr>
        <p:spPr>
          <a:xfrm>
            <a:off x="534250" y="1204700"/>
            <a:ext cx="81711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During the pandemic:</a:t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Focus on societal benefit rather than organisational obligations 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Acceptance of the need to be involved at policy and design stages 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IG perceived as integral to the policy process  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Recognition of the need to ensure frontline staff were clear about the use of information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Opportunities to champion transparency  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Requirement to share information  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/>
          <p:nvPr>
            <p:ph type="title"/>
          </p:nvPr>
        </p:nvSpPr>
        <p:spPr>
          <a:xfrm>
            <a:off x="467549" y="267500"/>
            <a:ext cx="6593400" cy="5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accent5"/>
                </a:solidFill>
              </a:rPr>
              <a:t> Positive outcomes</a:t>
            </a:r>
            <a:endParaRPr/>
          </a:p>
        </p:txBody>
      </p:sp>
      <p:sp>
        <p:nvSpPr>
          <p:cNvPr id="126" name="Google Shape;126;p5"/>
          <p:cNvSpPr txBox="1"/>
          <p:nvPr/>
        </p:nvSpPr>
        <p:spPr>
          <a:xfrm>
            <a:off x="534250" y="1204700"/>
            <a:ext cx="81711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importance of proportionate IG and the need for transparency recognised and accepted 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Clear guidance for frontline about issues that mattered to them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Public recognition that an individual's information is key to achieving societal benefit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Increased collaboration across sectors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Focus on sensible and appropriately sharing information for specific purpose(s) 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New ways of working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New relationships 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"/>
          <p:cNvSpPr txBox="1"/>
          <p:nvPr>
            <p:ph type="title"/>
          </p:nvPr>
        </p:nvSpPr>
        <p:spPr>
          <a:xfrm>
            <a:off x="467549" y="267500"/>
            <a:ext cx="6593400" cy="5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accent5"/>
                </a:solidFill>
              </a:rPr>
              <a:t> Challenges</a:t>
            </a:r>
            <a:endParaRPr/>
          </a:p>
        </p:txBody>
      </p:sp>
      <p:sp>
        <p:nvSpPr>
          <p:cNvPr id="132" name="Google Shape;132;p6"/>
          <p:cNvSpPr txBox="1"/>
          <p:nvPr/>
        </p:nvSpPr>
        <p:spPr>
          <a:xfrm>
            <a:off x="534250" y="1204700"/>
            <a:ext cx="8171100" cy="28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Interfaces with other legislation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Differences in knowledge and experience of IG staff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little bit of knowledge is dangerous (DPIA’s)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importance of audit trials 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Expectations that the landscape has changed forever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"/>
          <p:cNvSpPr txBox="1"/>
          <p:nvPr>
            <p:ph type="title"/>
          </p:nvPr>
        </p:nvSpPr>
        <p:spPr>
          <a:xfrm>
            <a:off x="467549" y="267500"/>
            <a:ext cx="6593400" cy="5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accent5"/>
                </a:solidFill>
              </a:rPr>
              <a:t>Going forward </a:t>
            </a:r>
            <a:endParaRPr/>
          </a:p>
        </p:txBody>
      </p:sp>
      <p:sp>
        <p:nvSpPr>
          <p:cNvPr id="138" name="Google Shape;138;p7"/>
          <p:cNvSpPr txBox="1"/>
          <p:nvPr/>
        </p:nvSpPr>
        <p:spPr>
          <a:xfrm>
            <a:off x="534250" y="1204700"/>
            <a:ext cx="8171100" cy="37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Building upon the successes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Ensuring the </a:t>
            </a:r>
            <a:r>
              <a:rPr b="1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benefits and lessons learned</a:t>
            </a: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from the COVID-19 response are realised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Maintain and increase </a:t>
            </a:r>
            <a:r>
              <a:rPr b="1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public trust in the system</a:t>
            </a: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Foster new relationships across sectoral divides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Improve access to information whilst maintaining compliance 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Simplifying IG law and guidance 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Focus on the issues that will have the greatest impact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/>
          <p:nvPr>
            <p:ph type="title"/>
          </p:nvPr>
        </p:nvSpPr>
        <p:spPr>
          <a:xfrm>
            <a:off x="467549" y="267500"/>
            <a:ext cx="6593400" cy="5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accent5"/>
                </a:solidFill>
              </a:rPr>
              <a:t>Health and care response </a:t>
            </a:r>
            <a:endParaRPr/>
          </a:p>
        </p:txBody>
      </p:sp>
      <p:sp>
        <p:nvSpPr>
          <p:cNvPr id="144" name="Google Shape;144;p8"/>
          <p:cNvSpPr txBox="1"/>
          <p:nvPr/>
        </p:nvSpPr>
        <p:spPr>
          <a:xfrm>
            <a:off x="486450" y="860832"/>
            <a:ext cx="8171100" cy="426729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will: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Ensure the rules, guidance and law allow data to be shared for direct care and the effective functioning of the system, and safely used for research;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Enforce standards and build according to architectural principles that will mean the data can be shared appropriately;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Make sure the citizen has access to their own data, and increasingly put them in charge of their data;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Ensure the whole country is covered by Shared Care Records that allow data to be safely shared between care settings;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 time, drive the separation of data storage from the applications using that data, so that Electronic Patient Records become a platform for cooperation and innovation with data being accessible to those that need it, not siloed within individual systems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/>
          <p:nvPr/>
        </p:nvSpPr>
        <p:spPr>
          <a:xfrm>
            <a:off x="615150" y="1369475"/>
            <a:ext cx="7603800" cy="5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300" spcFirstLastPara="1" rIns="34300" wrap="square" tIns="1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264"/>
              </a:buClr>
              <a:buSzPts val="900"/>
              <a:buFont typeface="Arial"/>
              <a:buNone/>
            </a:pPr>
            <a:r>
              <a:t/>
            </a:r>
            <a:endParaRPr b="0" i="0" sz="200" u="none" cap="none" strike="noStrike">
              <a:solidFill>
                <a:srgbClr val="3E526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264"/>
              </a:buClr>
              <a:buSzPts val="900"/>
              <a:buFont typeface="Arial"/>
              <a:buNone/>
            </a:pPr>
            <a:r>
              <a:t/>
            </a:r>
            <a:endParaRPr b="0" i="0" sz="200" u="none" cap="none" strike="noStrike">
              <a:solidFill>
                <a:srgbClr val="3E526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264"/>
              </a:buClr>
              <a:buSzPts val="900"/>
              <a:buFont typeface="Arial"/>
              <a:buNone/>
            </a:pPr>
            <a:r>
              <a:t/>
            </a:r>
            <a:endParaRPr b="0" i="0" sz="200" u="none" cap="none" strike="noStrike">
              <a:solidFill>
                <a:srgbClr val="3E526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264"/>
              </a:buClr>
              <a:buSzPts val="900"/>
              <a:buFont typeface="Arial"/>
              <a:buNone/>
            </a:pPr>
            <a:r>
              <a:t/>
            </a:r>
            <a:endParaRPr b="0" i="0" sz="200" u="none" cap="none" strike="noStrike">
              <a:solidFill>
                <a:srgbClr val="3E526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264"/>
              </a:buClr>
              <a:buSzPts val="900"/>
              <a:buFont typeface="Arial"/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Giving health and care professionals what they need to give the best possible care.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9"/>
          <p:cNvSpPr txBox="1"/>
          <p:nvPr/>
        </p:nvSpPr>
        <p:spPr>
          <a:xfrm>
            <a:off x="615150" y="3123200"/>
            <a:ext cx="8049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300" spcFirstLastPara="1" rIns="34300" wrap="square" tIns="1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264"/>
              </a:buClr>
              <a:buSzPts val="900"/>
              <a:buFont typeface="Arial"/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Giving researchers access to what they need to develop new treatments and insights.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264"/>
              </a:buClr>
              <a:buSzPts val="9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3E52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9"/>
          <p:cNvSpPr/>
          <p:nvPr/>
        </p:nvSpPr>
        <p:spPr>
          <a:xfrm>
            <a:off x="261965" y="1004617"/>
            <a:ext cx="270600" cy="255900"/>
          </a:xfrm>
          <a:prstGeom prst="flowChartConnector">
            <a:avLst/>
          </a:prstGeom>
          <a:solidFill>
            <a:srgbClr val="003087"/>
          </a:solidFill>
          <a:ln cap="flat" cmpd="sng" w="12700">
            <a:solidFill>
              <a:srgbClr val="2C8A7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9"/>
          <p:cNvSpPr txBox="1"/>
          <p:nvPr>
            <p:ph type="title"/>
          </p:nvPr>
        </p:nvSpPr>
        <p:spPr>
          <a:xfrm>
            <a:off x="467549" y="267500"/>
            <a:ext cx="6593400" cy="5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accent5"/>
                </a:solidFill>
              </a:rPr>
              <a:t>Health and care data strategy </a:t>
            </a:r>
            <a:endParaRPr/>
          </a:p>
        </p:txBody>
      </p:sp>
      <p:pic>
        <p:nvPicPr>
          <p:cNvPr id="153" name="Google Shape;15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52320" y="183433"/>
            <a:ext cx="1444335" cy="66439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9"/>
          <p:cNvSpPr txBox="1"/>
          <p:nvPr/>
        </p:nvSpPr>
        <p:spPr>
          <a:xfrm>
            <a:off x="597548" y="980438"/>
            <a:ext cx="6882300" cy="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300" spcFirstLastPara="1" rIns="34300" wrap="square" tIns="1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264"/>
              </a:buClr>
              <a:buSzPts val="900"/>
              <a:buFont typeface="Arial"/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Bringing people closer to their data.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264"/>
              </a:buClr>
              <a:buSzPts val="9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3E52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9"/>
          <p:cNvSpPr/>
          <p:nvPr/>
        </p:nvSpPr>
        <p:spPr>
          <a:xfrm>
            <a:off x="261987" y="1551176"/>
            <a:ext cx="270600" cy="255900"/>
          </a:xfrm>
          <a:prstGeom prst="flowChartConnector">
            <a:avLst/>
          </a:prstGeom>
          <a:solidFill>
            <a:srgbClr val="003087"/>
          </a:solidFill>
          <a:ln cap="flat" cmpd="sng" w="12700">
            <a:solidFill>
              <a:srgbClr val="2C8A7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9"/>
          <p:cNvSpPr/>
          <p:nvPr/>
        </p:nvSpPr>
        <p:spPr>
          <a:xfrm>
            <a:off x="261978" y="2097744"/>
            <a:ext cx="270600" cy="255900"/>
          </a:xfrm>
          <a:prstGeom prst="flowChartConnector">
            <a:avLst/>
          </a:prstGeom>
          <a:solidFill>
            <a:srgbClr val="003087"/>
          </a:solidFill>
          <a:ln cap="flat" cmpd="sng" w="12700">
            <a:solidFill>
              <a:srgbClr val="2C8A7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9"/>
          <p:cNvSpPr/>
          <p:nvPr/>
        </p:nvSpPr>
        <p:spPr>
          <a:xfrm>
            <a:off x="261987" y="2644313"/>
            <a:ext cx="270600" cy="255900"/>
          </a:xfrm>
          <a:prstGeom prst="flowChartConnector">
            <a:avLst/>
          </a:prstGeom>
          <a:solidFill>
            <a:srgbClr val="003087"/>
          </a:solidFill>
          <a:ln cap="flat" cmpd="sng" w="12700">
            <a:solidFill>
              <a:srgbClr val="2C8A7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9"/>
          <p:cNvSpPr/>
          <p:nvPr/>
        </p:nvSpPr>
        <p:spPr>
          <a:xfrm>
            <a:off x="247573" y="3654406"/>
            <a:ext cx="299400" cy="255900"/>
          </a:xfrm>
          <a:prstGeom prst="flowChartConnector">
            <a:avLst/>
          </a:prstGeom>
          <a:solidFill>
            <a:srgbClr val="003087"/>
          </a:solidFill>
          <a:ln cap="flat" cmpd="sng" w="12700">
            <a:solidFill>
              <a:srgbClr val="2C8A7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9"/>
          <p:cNvSpPr/>
          <p:nvPr/>
        </p:nvSpPr>
        <p:spPr>
          <a:xfrm>
            <a:off x="247565" y="4117926"/>
            <a:ext cx="299400" cy="255900"/>
          </a:xfrm>
          <a:prstGeom prst="flowChartConnector">
            <a:avLst/>
          </a:prstGeom>
          <a:solidFill>
            <a:srgbClr val="003087"/>
          </a:solidFill>
          <a:ln cap="flat" cmpd="sng" w="12700">
            <a:solidFill>
              <a:srgbClr val="2C8A7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9"/>
          <p:cNvSpPr txBox="1"/>
          <p:nvPr/>
        </p:nvSpPr>
        <p:spPr>
          <a:xfrm>
            <a:off x="586500" y="2060700"/>
            <a:ext cx="56526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300" spcFirstLastPara="1" rIns="34300" wrap="square" tIns="1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264"/>
              </a:buClr>
              <a:buSzPts val="900"/>
              <a:buFont typeface="Arial"/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Supporting local and national decision makers with data.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9"/>
          <p:cNvSpPr txBox="1"/>
          <p:nvPr/>
        </p:nvSpPr>
        <p:spPr>
          <a:xfrm>
            <a:off x="615150" y="2591950"/>
            <a:ext cx="47313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300" spcFirstLastPara="1" rIns="34300" wrap="square" tIns="1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264"/>
              </a:buClr>
              <a:buSzPts val="900"/>
              <a:buFont typeface="Arial"/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Improving data for adult social care.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9"/>
          <p:cNvSpPr txBox="1"/>
          <p:nvPr/>
        </p:nvSpPr>
        <p:spPr>
          <a:xfrm>
            <a:off x="586500" y="4049250"/>
            <a:ext cx="6593400" cy="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300" spcFirstLastPara="1" rIns="34300" wrap="square" tIns="1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264"/>
              </a:buClr>
              <a:buSzPts val="900"/>
              <a:buFont typeface="Arial"/>
              <a:buNone/>
            </a:pPr>
            <a:r>
              <a:t/>
            </a:r>
            <a:endParaRPr b="0" i="0" sz="200" u="none" cap="none" strike="noStrike">
              <a:solidFill>
                <a:srgbClr val="3E526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264"/>
              </a:buClr>
              <a:buSzPts val="900"/>
              <a:buFont typeface="Arial"/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Helping developers and innovators to improve health and care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9"/>
          <p:cNvSpPr txBox="1"/>
          <p:nvPr/>
        </p:nvSpPr>
        <p:spPr>
          <a:xfrm>
            <a:off x="597550" y="3601175"/>
            <a:ext cx="7732500" cy="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300" spcFirstLastPara="1" rIns="34300" wrap="square" tIns="1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264"/>
              </a:buClr>
              <a:buSzPts val="900"/>
              <a:buFont typeface="Arial"/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Helping colleagues develop the right technical </a:t>
            </a:r>
            <a:r>
              <a:rPr b="0" i="0" lang="en-GB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infrastructure</a:t>
            </a: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264"/>
              </a:buClr>
              <a:buSzPts val="9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3E52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9"/>
          <p:cNvSpPr/>
          <p:nvPr/>
        </p:nvSpPr>
        <p:spPr>
          <a:xfrm>
            <a:off x="247573" y="3190881"/>
            <a:ext cx="299400" cy="255900"/>
          </a:xfrm>
          <a:prstGeom prst="flowChartConnector">
            <a:avLst/>
          </a:prstGeom>
          <a:solidFill>
            <a:srgbClr val="003087"/>
          </a:solidFill>
          <a:ln cap="flat" cmpd="sng" w="12700">
            <a:solidFill>
              <a:srgbClr val="2C8A7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02_NHSDigital_template_Plain_Blue_v1">
  <a:themeElements>
    <a:clrScheme name="Custom 1">
      <a:dk1>
        <a:srgbClr val="000000"/>
      </a:dk1>
      <a:lt1>
        <a:srgbClr val="003087"/>
      </a:lt1>
      <a:dk2>
        <a:srgbClr val="3E5264"/>
      </a:dk2>
      <a:lt2>
        <a:srgbClr val="00A499"/>
      </a:lt2>
      <a:accent1>
        <a:srgbClr val="768692"/>
      </a:accent1>
      <a:accent2>
        <a:srgbClr val="003087"/>
      </a:accent2>
      <a:accent3>
        <a:srgbClr val="3E5264"/>
      </a:accent3>
      <a:accent4>
        <a:srgbClr val="00A499"/>
      </a:accent4>
      <a:accent5>
        <a:srgbClr val="FFFFFF"/>
      </a:accent5>
      <a:accent6>
        <a:srgbClr val="424D58"/>
      </a:accent6>
      <a:hlink>
        <a:srgbClr val="003087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Gill, Paula</dc:creator>
</cp:coreProperties>
</file>