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9" r:id="rId7"/>
    <p:sldId id="258" r:id="rId8"/>
    <p:sldId id="275" r:id="rId9"/>
    <p:sldId id="263" r:id="rId10"/>
    <p:sldId id="280" r:id="rId11"/>
    <p:sldId id="261" r:id="rId12"/>
    <p:sldId id="264" r:id="rId13"/>
    <p:sldId id="277" r:id="rId14"/>
    <p:sldId id="279" r:id="rId15"/>
    <p:sldId id="265" r:id="rId16"/>
    <p:sldId id="274" r:id="rId17"/>
    <p:sldId id="273" r:id="rId1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0"/>
    <p:restoredTop sz="94699"/>
  </p:normalViewPr>
  <p:slideViewPr>
    <p:cSldViewPr>
      <p:cViewPr varScale="1">
        <p:scale>
          <a:sx n="73" d="100"/>
          <a:sy n="73" d="100"/>
        </p:scale>
        <p:origin x="15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B06D2-E3B5-954A-A99A-DB0A0D0231E0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237D6-80EC-8240-97A9-3D9406A2D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61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4EFF7-74F9-4432-8216-C496DF7528D4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E376C-1DE8-4D8B-9CDF-9C021DC6B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81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04B55FDE-AFD6-46FD-840C-9E88E32DDDC0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9A879C1B-0942-4ACD-B5F8-9E8D202785A7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ssets.publishing.service.gov.uk/government/uploads/system/uploads/attachment_data/file/878083/revised-guidance-for-registered-medical-practitioners-on-the-notification-of-deaths-regulations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2348880"/>
            <a:ext cx="5184576" cy="2736304"/>
          </a:xfrm>
        </p:spPr>
        <p:txBody>
          <a:bodyPr/>
          <a:lstStyle/>
          <a:p>
            <a:endParaRPr lang="en-GB" sz="3600" dirty="0">
              <a:solidFill>
                <a:schemeClr val="tx1"/>
              </a:solidFill>
            </a:endParaRPr>
          </a:p>
          <a:p>
            <a:pPr algn="l"/>
            <a:r>
              <a:rPr lang="en-GB" sz="3600" dirty="0">
                <a:solidFill>
                  <a:schemeClr val="tx1"/>
                </a:solidFill>
              </a:rPr>
              <a:t>The Coroner Role</a:t>
            </a:r>
          </a:p>
          <a:p>
            <a:pPr algn="l"/>
            <a:endParaRPr lang="en-GB" sz="2800" dirty="0">
              <a:solidFill>
                <a:schemeClr val="tx1"/>
              </a:solidFill>
            </a:endParaRPr>
          </a:p>
          <a:p>
            <a:pPr algn="l"/>
            <a:endParaRPr lang="en-GB" sz="2800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HM Coroner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Nadia Persaud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15 October 2021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848600" cy="122413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6103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503A56-F2B1-024E-B5CC-15887E1404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Natural or unnatural?</a:t>
            </a:r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1a Diabetic ketoacidosis II Morbid obesity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1a Lung cancer II Smoker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1a Pneumonia 1b Fall 1c Frailty of old age and osteoporosis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1a Pneumonia II Unwitnessed fall at home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1a Hypoxic </a:t>
            </a:r>
            <a:r>
              <a:rPr lang="en-US" dirty="0" err="1"/>
              <a:t>ischaemic</a:t>
            </a:r>
            <a:r>
              <a:rPr lang="en-US" dirty="0"/>
              <a:t> encephalopathy 1b Aspiration of food 1c Cerebrovascular accident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1a Chronic liver cirrhosis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1a Acute alcohol toxicity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FF9B150-1035-4D44-9BC5-9D1E5B44A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8830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B3DB89-F8F2-EF45-821A-46480FB10BA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COVID-19 deaths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Chief Coroner Guidance notes (Nos 34 to 39)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COVID-19 is a </a:t>
            </a:r>
            <a:r>
              <a:rPr lang="en-US" i="1" dirty="0"/>
              <a:t>prima facie </a:t>
            </a:r>
            <a:r>
              <a:rPr lang="en-US" dirty="0"/>
              <a:t>natural cause of death.  A doctor can sign a MCCD if there are no factors present that would render the death unnatural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fact that COVID-19 is a notifiable disease under the Health Protection (Notification) Regulations 2010, does not mean that it must be reported to a coroner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If there are concerns that failures in the workplace caused a person to contract COVID-19 and they then died from the disease, this can render the death unnatural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If there is reason to suspect that some failure in the clinical care to a COVID-19 patient contributed to death, then the death may be rendered unnatural.   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476EB73-DB40-5E4F-9812-9CB66E9C2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8989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COVID-19 impact on inquests</a:t>
            </a:r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Many inquests now held remotely or partly remotely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Positive feedback from families and witnesses to this form of hearing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Allows international participation in the inquest hearing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Always open hearings – the public and the press can attend in person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Caused a backlog of jury inquests in many coroner areas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1308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6963EA-16FD-2645-A3D8-511691C670B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Opening an Inquest</a:t>
            </a:r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Inquest openings are always </a:t>
            </a:r>
            <a:r>
              <a:rPr lang="en-US" dirty="0" err="1"/>
              <a:t>publicised</a:t>
            </a:r>
            <a:r>
              <a:rPr lang="en-US" dirty="0"/>
              <a:t> in advance and take place in court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Brief hearing to formally open the proceedings (the laws of contempt will become active from the opening of an inquest)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Set directions and identify likely interested persons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Set the inquest hearing or pre inquest review date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Adjourn for the evidence to be gathered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CAE0748-9F43-B44E-80E2-2CFE4938F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423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THANK YOU AND</a:t>
            </a:r>
          </a:p>
          <a:p>
            <a:r>
              <a:rPr lang="en-US" dirty="0"/>
              <a:t>ANY QUESTIONS?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01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Notification of deaths to the coroner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Investigatory role of the coroner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 is an unnatural death?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COVID-19 deaths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Opening an inquest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898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DUTY TO INVESTIGATE</a:t>
            </a:r>
          </a:p>
          <a:p>
            <a:endParaRPr lang="en-US" dirty="0"/>
          </a:p>
          <a:p>
            <a:pPr algn="l"/>
            <a:r>
              <a:rPr lang="en-US" dirty="0"/>
              <a:t>Section 1 of the 2009 Act confirms a duty to investigate in the following circumstances: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Where the body is lying in the coroner’s area and there is reason to suspect: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/>
              <a:t>The deceased died a violent or unnatural death, or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/>
              <a:t>Cause of death is unknown, or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/>
              <a:t>The deceased died in custody or state detention 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51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Notification of deaths</a:t>
            </a:r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Notification of Deaths Regulations 2019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Ministry of Justice Guidance </a:t>
            </a:r>
            <a:r>
              <a:rPr lang="en-US" dirty="0">
                <a:hlinkClick r:id="rId2"/>
              </a:rPr>
              <a:t>https://assets.publishing.service.gov.uk/government/uploads/system/uploads/attachment_data/file/878083/revised-guidance-for-registered-medical-practitioners-on-the-notification-of-deaths-regulations.pdf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Referrals largely come from doctors (hospital or GP) and police officers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Less frequently, referrals come from families or other interested persons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Referrals are now largely electronic referrals (model coroner area)  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07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A48A32-E45E-B749-A473-8CEDA37014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Investigatory role of the coroner</a:t>
            </a:r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coroner has legal control of the body when a death is reported to them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coroner must be satisfied as to the identity of the deceased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Postmortem examination may be required for the cause of death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Different forms of postmortem examination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Consideration of faith and other family wishes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Toxicology and hair analysis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DNA and odontology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89D4244-67BB-BA4B-BD04-32086D896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2856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Investigation or Inquest</a:t>
            </a:r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If the preliminary investigations reveal that the duty to investigate is not triggered, the investigation can be discontinued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If there is reason to suspect that any of the criteria in Section 1 apply to the death, then an inquest must be opened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28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92C8AB-E838-1343-B8E1-4472DCDE0FB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Investigatory role beyond establishing the cause of death</a:t>
            </a:r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Gather evidence such as records; photographs; text messages; notes of intention; CCTV evidence; dash cam recordings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Statements from key witnesses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Internal organization governance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Request police overview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Liaise with other investigators e.g., HSE; HSIB; IOPC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71A3EAD-BBC9-E641-8EEC-AB6060F0F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2281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unnatural death?</a:t>
            </a:r>
          </a:p>
          <a:p>
            <a:endParaRPr lang="en-US" dirty="0"/>
          </a:p>
          <a:p>
            <a:pPr algn="l"/>
            <a:r>
              <a:rPr lang="en-US" dirty="0"/>
              <a:t>Oxford Dictionary – “unnatural”:</a:t>
            </a:r>
          </a:p>
          <a:p>
            <a:pPr algn="l"/>
            <a:r>
              <a:rPr lang="en-US" i="1" dirty="0"/>
              <a:t>Not in accordance with the usual course of nature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Medical literature:</a:t>
            </a:r>
          </a:p>
          <a:p>
            <a:pPr algn="l"/>
            <a:r>
              <a:rPr lang="en-US" i="1" dirty="0"/>
              <a:t>Death related to an internal bodily event not influenced by external occurrences</a:t>
            </a:r>
          </a:p>
          <a:p>
            <a:pPr algn="l"/>
            <a:r>
              <a:rPr lang="en-US" dirty="0" err="1"/>
              <a:t>Beitrage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gerchtlichen</a:t>
            </a:r>
            <a:r>
              <a:rPr lang="en-US" dirty="0"/>
              <a:t> </a:t>
            </a:r>
            <a:r>
              <a:rPr lang="en-US" dirty="0" err="1"/>
              <a:t>Medizin</a:t>
            </a:r>
            <a:r>
              <a:rPr lang="en-US" dirty="0"/>
              <a:t> (1985) 41-47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98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Unnatural death</a:t>
            </a:r>
          </a:p>
          <a:p>
            <a:endParaRPr lang="en-US" dirty="0"/>
          </a:p>
          <a:p>
            <a:pPr algn="l"/>
            <a:r>
              <a:rPr lang="en-US" dirty="0"/>
              <a:t>A death may be unnatural where it has resulted from the effects of a naturally occurring condition or disease process, but where some human error contributed to the death.</a:t>
            </a:r>
          </a:p>
          <a:p>
            <a:pPr algn="l"/>
            <a:endParaRPr lang="en-US" dirty="0"/>
          </a:p>
          <a:p>
            <a:pPr algn="l"/>
            <a:r>
              <a:rPr lang="en-US" i="1" dirty="0"/>
              <a:t>R </a:t>
            </a:r>
            <a:r>
              <a:rPr lang="en-US" i="1" dirty="0" err="1"/>
              <a:t>Touche</a:t>
            </a:r>
            <a:r>
              <a:rPr lang="en-US" i="1" dirty="0"/>
              <a:t> v Inner London North Coroner [2001]</a:t>
            </a:r>
          </a:p>
          <a:p>
            <a:pPr algn="l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1209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07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B80AC9C1CDC44BB186AD48F0B7EC6A" ma:contentTypeVersion="13" ma:contentTypeDescription="Create a new document." ma:contentTypeScope="" ma:versionID="78c2fe9d50a4bffbcedf5dd245b314b0">
  <xsd:schema xmlns:xsd="http://www.w3.org/2001/XMLSchema" xmlns:xs="http://www.w3.org/2001/XMLSchema" xmlns:p="http://schemas.microsoft.com/office/2006/metadata/properties" xmlns:ns3="6b9709d2-a58f-40d2-802f-3c4cd5cf60e2" xmlns:ns4="38631fab-191b-43c1-b97f-a72b6b2e9c35" targetNamespace="http://schemas.microsoft.com/office/2006/metadata/properties" ma:root="true" ma:fieldsID="6e5e5ad99f90e68afd8633a84f92832c" ns3:_="" ns4:_="">
    <xsd:import namespace="6b9709d2-a58f-40d2-802f-3c4cd5cf60e2"/>
    <xsd:import namespace="38631fab-191b-43c1-b97f-a72b6b2e9c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9709d2-a58f-40d2-802f-3c4cd5cf6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31fab-191b-43c1-b97f-a72b6b2e9c3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020E1C-7D8A-4CC5-986E-7A9EB2DD23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9709d2-a58f-40d2-802f-3c4cd5cf60e2"/>
    <ds:schemaRef ds:uri="38631fab-191b-43c1-b97f-a72b6b2e9c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43ABB1-888B-471C-8691-4006041A0A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0653FE-D5EA-4139-A255-E3EE0AC4772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6b9709d2-a58f-40d2-802f-3c4cd5cf60e2"/>
    <ds:schemaRef ds:uri="http://purl.org/dc/elements/1.1/"/>
    <ds:schemaRef ds:uri="38631fab-191b-43c1-b97f-a72b6b2e9c3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3351</TotalTime>
  <Words>689</Words>
  <Application>Microsoft Office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Garamond</vt:lpstr>
      <vt:lpstr>Tahoma</vt:lpstr>
      <vt:lpstr>Tunga</vt:lpstr>
      <vt:lpstr>BlackTie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Clifton</dc:creator>
  <cp:lastModifiedBy>Nadia Persaud</cp:lastModifiedBy>
  <cp:revision>47</cp:revision>
  <cp:lastPrinted>2015-05-05T16:12:26Z</cp:lastPrinted>
  <dcterms:created xsi:type="dcterms:W3CDTF">2015-04-29T13:32:11Z</dcterms:created>
  <dcterms:modified xsi:type="dcterms:W3CDTF">2021-10-08T12:47:44Z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0x0101002CB80AC9C1CDC44BB186AD48F0B7EC6A</vt:lpwstr>
  </property>
</Properties>
</file>