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0" r:id="rId4"/>
    <p:sldId id="262" r:id="rId5"/>
    <p:sldId id="263" r:id="rId6"/>
    <p:sldId id="264" r:id="rId7"/>
    <p:sldId id="276" r:id="rId8"/>
    <p:sldId id="272" r:id="rId9"/>
    <p:sldId id="270" r:id="rId10"/>
    <p:sldId id="273" r:id="rId11"/>
    <p:sldId id="281" r:id="rId12"/>
    <p:sldId id="282" r:id="rId13"/>
    <p:sldId id="283" r:id="rId14"/>
    <p:sldId id="277" r:id="rId15"/>
    <p:sldId id="279" r:id="rId16"/>
    <p:sldId id="274" r:id="rId17"/>
    <p:sldId id="275" r:id="rId18"/>
    <p:sldId id="278" r:id="rId19"/>
    <p:sldId id="284" r:id="rId20"/>
  </p:sldIdLst>
  <p:sldSz cx="12192000" cy="6858000"/>
  <p:notesSz cx="6864350" cy="99964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75D9D-C89F-439F-882E-B0DD18610862}"/>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endParaRPr lang="en-GB"/>
          </a:p>
        </p:txBody>
      </p:sp>
      <p:sp>
        <p:nvSpPr>
          <p:cNvPr id="3" name="Subtitle 2">
            <a:extLst>
              <a:ext uri="{FF2B5EF4-FFF2-40B4-BE49-F238E27FC236}">
                <a16:creationId xmlns:a16="http://schemas.microsoft.com/office/drawing/2014/main" id="{FCBBE47B-D33C-4FFB-8473-65A4B1BE2AB3}"/>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endParaRPr lang="en-GB"/>
          </a:p>
        </p:txBody>
      </p:sp>
      <p:sp>
        <p:nvSpPr>
          <p:cNvPr id="4" name="Date Placeholder 3">
            <a:extLst>
              <a:ext uri="{FF2B5EF4-FFF2-40B4-BE49-F238E27FC236}">
                <a16:creationId xmlns:a16="http://schemas.microsoft.com/office/drawing/2014/main" id="{F881E029-FCE5-46A2-AE57-22CB4F70C33A}"/>
              </a:ext>
            </a:extLst>
          </p:cNvPr>
          <p:cNvSpPr txBox="1">
            <a:spLocks noGrp="1"/>
          </p:cNvSpPr>
          <p:nvPr>
            <p:ph type="dt" sz="half" idx="7"/>
          </p:nvPr>
        </p:nvSpPr>
        <p:spPr/>
        <p:txBody>
          <a:bodyPr/>
          <a:lstStyle>
            <a:lvl1pPr>
              <a:defRPr/>
            </a:lvl1pPr>
          </a:lstStyle>
          <a:p>
            <a:pPr lvl="0"/>
            <a:fld id="{F23BBE4A-C6A5-4401-84E6-BEACE85422A8}" type="datetime1">
              <a:rPr lang="en-GB"/>
              <a:pPr lvl="0"/>
              <a:t>19/09/2021</a:t>
            </a:fld>
            <a:endParaRPr lang="en-GB" dirty="0"/>
          </a:p>
        </p:txBody>
      </p:sp>
      <p:sp>
        <p:nvSpPr>
          <p:cNvPr id="5" name="Footer Placeholder 4">
            <a:extLst>
              <a:ext uri="{FF2B5EF4-FFF2-40B4-BE49-F238E27FC236}">
                <a16:creationId xmlns:a16="http://schemas.microsoft.com/office/drawing/2014/main" id="{29AD8261-7A73-4BAE-87E2-9CD363805C67}"/>
              </a:ext>
            </a:extLst>
          </p:cNvPr>
          <p:cNvSpPr txBox="1">
            <a:spLocks noGrp="1"/>
          </p:cNvSpPr>
          <p:nvPr>
            <p:ph type="ftr" sz="quarter" idx="9"/>
          </p:nvPr>
        </p:nvSpPr>
        <p:spPr/>
        <p:txBody>
          <a:bodyPr/>
          <a:lstStyle>
            <a:lvl1pPr>
              <a:defRPr/>
            </a:lvl1pPr>
          </a:lstStyle>
          <a:p>
            <a:pPr lvl="0"/>
            <a:endParaRPr lang="en-GB" dirty="0"/>
          </a:p>
        </p:txBody>
      </p:sp>
      <p:sp>
        <p:nvSpPr>
          <p:cNvPr id="6" name="Slide Number Placeholder 5">
            <a:extLst>
              <a:ext uri="{FF2B5EF4-FFF2-40B4-BE49-F238E27FC236}">
                <a16:creationId xmlns:a16="http://schemas.microsoft.com/office/drawing/2014/main" id="{2FA39330-6E19-4318-906D-4C8F84A8A453}"/>
              </a:ext>
            </a:extLst>
          </p:cNvPr>
          <p:cNvSpPr txBox="1">
            <a:spLocks noGrp="1"/>
          </p:cNvSpPr>
          <p:nvPr>
            <p:ph type="sldNum" sz="quarter" idx="8"/>
          </p:nvPr>
        </p:nvSpPr>
        <p:spPr/>
        <p:txBody>
          <a:bodyPr/>
          <a:lstStyle>
            <a:lvl1pPr>
              <a:defRPr/>
            </a:lvl1pPr>
          </a:lstStyle>
          <a:p>
            <a:pPr lvl="0"/>
            <a:fld id="{6E479C35-AD2A-427E-A2C6-3B2E67C9E277}" type="slidenum">
              <a:t>‹#›</a:t>
            </a:fld>
            <a:endParaRPr lang="en-GB" dirty="0"/>
          </a:p>
        </p:txBody>
      </p:sp>
    </p:spTree>
    <p:extLst>
      <p:ext uri="{BB962C8B-B14F-4D97-AF65-F5344CB8AC3E}">
        <p14:creationId xmlns:p14="http://schemas.microsoft.com/office/powerpoint/2010/main" val="372137310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7C78F-6C42-4D92-BC14-E7E716620168}"/>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39FBE59D-F83F-4E83-94C1-FFB7547702F9}"/>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C3CAFAE-B7DE-4B65-962A-D6D4CF0489F8}"/>
              </a:ext>
            </a:extLst>
          </p:cNvPr>
          <p:cNvSpPr txBox="1">
            <a:spLocks noGrp="1"/>
          </p:cNvSpPr>
          <p:nvPr>
            <p:ph type="dt" sz="half" idx="7"/>
          </p:nvPr>
        </p:nvSpPr>
        <p:spPr/>
        <p:txBody>
          <a:bodyPr/>
          <a:lstStyle>
            <a:lvl1pPr>
              <a:defRPr/>
            </a:lvl1pPr>
          </a:lstStyle>
          <a:p>
            <a:pPr lvl="0"/>
            <a:fld id="{A06F892C-9D65-4511-AD67-500A1B55B3AD}" type="datetime1">
              <a:rPr lang="en-GB"/>
              <a:pPr lvl="0"/>
              <a:t>19/09/2021</a:t>
            </a:fld>
            <a:endParaRPr lang="en-GB" dirty="0"/>
          </a:p>
        </p:txBody>
      </p:sp>
      <p:sp>
        <p:nvSpPr>
          <p:cNvPr id="5" name="Footer Placeholder 4">
            <a:extLst>
              <a:ext uri="{FF2B5EF4-FFF2-40B4-BE49-F238E27FC236}">
                <a16:creationId xmlns:a16="http://schemas.microsoft.com/office/drawing/2014/main" id="{D6D331DF-4660-48C3-B754-CD8D8EB11FC7}"/>
              </a:ext>
            </a:extLst>
          </p:cNvPr>
          <p:cNvSpPr txBox="1">
            <a:spLocks noGrp="1"/>
          </p:cNvSpPr>
          <p:nvPr>
            <p:ph type="ftr" sz="quarter" idx="9"/>
          </p:nvPr>
        </p:nvSpPr>
        <p:spPr/>
        <p:txBody>
          <a:bodyPr/>
          <a:lstStyle>
            <a:lvl1pPr>
              <a:defRPr/>
            </a:lvl1pPr>
          </a:lstStyle>
          <a:p>
            <a:pPr lvl="0"/>
            <a:endParaRPr lang="en-GB" dirty="0"/>
          </a:p>
        </p:txBody>
      </p:sp>
      <p:sp>
        <p:nvSpPr>
          <p:cNvPr id="6" name="Slide Number Placeholder 5">
            <a:extLst>
              <a:ext uri="{FF2B5EF4-FFF2-40B4-BE49-F238E27FC236}">
                <a16:creationId xmlns:a16="http://schemas.microsoft.com/office/drawing/2014/main" id="{3A4764EB-57E4-4236-8678-141BB2E58E30}"/>
              </a:ext>
            </a:extLst>
          </p:cNvPr>
          <p:cNvSpPr txBox="1">
            <a:spLocks noGrp="1"/>
          </p:cNvSpPr>
          <p:nvPr>
            <p:ph type="sldNum" sz="quarter" idx="8"/>
          </p:nvPr>
        </p:nvSpPr>
        <p:spPr/>
        <p:txBody>
          <a:bodyPr/>
          <a:lstStyle>
            <a:lvl1pPr>
              <a:defRPr/>
            </a:lvl1pPr>
          </a:lstStyle>
          <a:p>
            <a:pPr lvl="0"/>
            <a:fld id="{8ADCC22B-1C16-424E-BFF7-AAA66F716A98}" type="slidenum">
              <a:t>‹#›</a:t>
            </a:fld>
            <a:endParaRPr lang="en-GB" dirty="0"/>
          </a:p>
        </p:txBody>
      </p:sp>
    </p:spTree>
    <p:extLst>
      <p:ext uri="{BB962C8B-B14F-4D97-AF65-F5344CB8AC3E}">
        <p14:creationId xmlns:p14="http://schemas.microsoft.com/office/powerpoint/2010/main" val="2908886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D94CAA-957C-47CA-8F95-C9E5C9E0D4F8}"/>
              </a:ext>
            </a:extLst>
          </p:cNvPr>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20415B9F-A043-4735-A62B-820475459DC7}"/>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780146-A80C-4BF6-BF14-61E107F86C40}"/>
              </a:ext>
            </a:extLst>
          </p:cNvPr>
          <p:cNvSpPr txBox="1">
            <a:spLocks noGrp="1"/>
          </p:cNvSpPr>
          <p:nvPr>
            <p:ph type="dt" sz="half" idx="7"/>
          </p:nvPr>
        </p:nvSpPr>
        <p:spPr/>
        <p:txBody>
          <a:bodyPr/>
          <a:lstStyle>
            <a:lvl1pPr>
              <a:defRPr/>
            </a:lvl1pPr>
          </a:lstStyle>
          <a:p>
            <a:pPr lvl="0"/>
            <a:fld id="{DFB8749D-8499-49FE-A57E-3E0A44EAAC2E}" type="datetime1">
              <a:rPr lang="en-GB"/>
              <a:pPr lvl="0"/>
              <a:t>19/09/2021</a:t>
            </a:fld>
            <a:endParaRPr lang="en-GB" dirty="0"/>
          </a:p>
        </p:txBody>
      </p:sp>
      <p:sp>
        <p:nvSpPr>
          <p:cNvPr id="5" name="Footer Placeholder 4">
            <a:extLst>
              <a:ext uri="{FF2B5EF4-FFF2-40B4-BE49-F238E27FC236}">
                <a16:creationId xmlns:a16="http://schemas.microsoft.com/office/drawing/2014/main" id="{32DD7CED-2445-4269-BA0D-31ADDA3B3B59}"/>
              </a:ext>
            </a:extLst>
          </p:cNvPr>
          <p:cNvSpPr txBox="1">
            <a:spLocks noGrp="1"/>
          </p:cNvSpPr>
          <p:nvPr>
            <p:ph type="ftr" sz="quarter" idx="9"/>
          </p:nvPr>
        </p:nvSpPr>
        <p:spPr/>
        <p:txBody>
          <a:bodyPr/>
          <a:lstStyle>
            <a:lvl1pPr>
              <a:defRPr/>
            </a:lvl1pPr>
          </a:lstStyle>
          <a:p>
            <a:pPr lvl="0"/>
            <a:endParaRPr lang="en-GB" dirty="0"/>
          </a:p>
        </p:txBody>
      </p:sp>
      <p:sp>
        <p:nvSpPr>
          <p:cNvPr id="6" name="Slide Number Placeholder 5">
            <a:extLst>
              <a:ext uri="{FF2B5EF4-FFF2-40B4-BE49-F238E27FC236}">
                <a16:creationId xmlns:a16="http://schemas.microsoft.com/office/drawing/2014/main" id="{A689CF83-BE77-4DCC-9B43-18CE8422312C}"/>
              </a:ext>
            </a:extLst>
          </p:cNvPr>
          <p:cNvSpPr txBox="1">
            <a:spLocks noGrp="1"/>
          </p:cNvSpPr>
          <p:nvPr>
            <p:ph type="sldNum" sz="quarter" idx="8"/>
          </p:nvPr>
        </p:nvSpPr>
        <p:spPr/>
        <p:txBody>
          <a:bodyPr/>
          <a:lstStyle>
            <a:lvl1pPr>
              <a:defRPr/>
            </a:lvl1pPr>
          </a:lstStyle>
          <a:p>
            <a:pPr lvl="0"/>
            <a:fld id="{A7EFE5BF-8463-4775-B360-BEA233DCDC73}" type="slidenum">
              <a:t>‹#›</a:t>
            </a:fld>
            <a:endParaRPr lang="en-GB" dirty="0"/>
          </a:p>
        </p:txBody>
      </p:sp>
    </p:spTree>
    <p:extLst>
      <p:ext uri="{BB962C8B-B14F-4D97-AF65-F5344CB8AC3E}">
        <p14:creationId xmlns:p14="http://schemas.microsoft.com/office/powerpoint/2010/main" val="2236499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2FC25-707B-4DA1-A130-F8D74093216F}"/>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1B63186B-C439-424B-8026-4F6FEA7CD50E}"/>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3D08B36-2F6E-4C12-9A41-4F98963E4740}"/>
              </a:ext>
            </a:extLst>
          </p:cNvPr>
          <p:cNvSpPr txBox="1">
            <a:spLocks noGrp="1"/>
          </p:cNvSpPr>
          <p:nvPr>
            <p:ph type="dt" sz="half" idx="7"/>
          </p:nvPr>
        </p:nvSpPr>
        <p:spPr/>
        <p:txBody>
          <a:bodyPr/>
          <a:lstStyle>
            <a:lvl1pPr>
              <a:defRPr/>
            </a:lvl1pPr>
          </a:lstStyle>
          <a:p>
            <a:pPr lvl="0"/>
            <a:fld id="{4D903C90-8115-494B-9D1F-4A9C925F4F41}" type="datetime1">
              <a:rPr lang="en-GB"/>
              <a:pPr lvl="0"/>
              <a:t>19/09/2021</a:t>
            </a:fld>
            <a:endParaRPr lang="en-GB" dirty="0"/>
          </a:p>
        </p:txBody>
      </p:sp>
      <p:sp>
        <p:nvSpPr>
          <p:cNvPr id="5" name="Footer Placeholder 4">
            <a:extLst>
              <a:ext uri="{FF2B5EF4-FFF2-40B4-BE49-F238E27FC236}">
                <a16:creationId xmlns:a16="http://schemas.microsoft.com/office/drawing/2014/main" id="{100A8455-44C7-4C85-B25B-194546F0B6C5}"/>
              </a:ext>
            </a:extLst>
          </p:cNvPr>
          <p:cNvSpPr txBox="1">
            <a:spLocks noGrp="1"/>
          </p:cNvSpPr>
          <p:nvPr>
            <p:ph type="ftr" sz="quarter" idx="9"/>
          </p:nvPr>
        </p:nvSpPr>
        <p:spPr/>
        <p:txBody>
          <a:bodyPr/>
          <a:lstStyle>
            <a:lvl1pPr>
              <a:defRPr/>
            </a:lvl1pPr>
          </a:lstStyle>
          <a:p>
            <a:pPr lvl="0"/>
            <a:endParaRPr lang="en-GB" dirty="0"/>
          </a:p>
        </p:txBody>
      </p:sp>
      <p:sp>
        <p:nvSpPr>
          <p:cNvPr id="6" name="Slide Number Placeholder 5">
            <a:extLst>
              <a:ext uri="{FF2B5EF4-FFF2-40B4-BE49-F238E27FC236}">
                <a16:creationId xmlns:a16="http://schemas.microsoft.com/office/drawing/2014/main" id="{30F389B1-4F4C-4C98-BE45-EE719C049E7D}"/>
              </a:ext>
            </a:extLst>
          </p:cNvPr>
          <p:cNvSpPr txBox="1">
            <a:spLocks noGrp="1"/>
          </p:cNvSpPr>
          <p:nvPr>
            <p:ph type="sldNum" sz="quarter" idx="8"/>
          </p:nvPr>
        </p:nvSpPr>
        <p:spPr/>
        <p:txBody>
          <a:bodyPr/>
          <a:lstStyle>
            <a:lvl1pPr>
              <a:defRPr/>
            </a:lvl1pPr>
          </a:lstStyle>
          <a:p>
            <a:pPr lvl="0"/>
            <a:fld id="{D283B1DE-F16E-4D34-B79A-1F1D702F3B61}" type="slidenum">
              <a:t>‹#›</a:t>
            </a:fld>
            <a:endParaRPr lang="en-GB" dirty="0"/>
          </a:p>
        </p:txBody>
      </p:sp>
    </p:spTree>
    <p:extLst>
      <p:ext uri="{BB962C8B-B14F-4D97-AF65-F5344CB8AC3E}">
        <p14:creationId xmlns:p14="http://schemas.microsoft.com/office/powerpoint/2010/main" val="98511257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24FFC-321B-4977-A79A-DA6BE99DC969}"/>
              </a:ext>
            </a:extLst>
          </p:cNvPr>
          <p:cNvSpPr txBox="1">
            <a:spLocks noGrp="1"/>
          </p:cNvSpPr>
          <p:nvPr>
            <p:ph type="title"/>
          </p:nvPr>
        </p:nvSpPr>
        <p:spPr>
          <a:xfrm>
            <a:off x="831847" y="1709735"/>
            <a:ext cx="10515600" cy="2852735"/>
          </a:xfrm>
        </p:spPr>
        <p:txBody>
          <a:bodyPr anchor="b"/>
          <a:lstStyle>
            <a:lvl1pPr>
              <a:defRPr sz="6000"/>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F9BB1D6A-6157-461C-A353-CFE8AA867D79}"/>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en-US"/>
              <a:t>Edit Master text styles</a:t>
            </a:r>
          </a:p>
        </p:txBody>
      </p:sp>
      <p:sp>
        <p:nvSpPr>
          <p:cNvPr id="4" name="Date Placeholder 3">
            <a:extLst>
              <a:ext uri="{FF2B5EF4-FFF2-40B4-BE49-F238E27FC236}">
                <a16:creationId xmlns:a16="http://schemas.microsoft.com/office/drawing/2014/main" id="{5C725BDD-3A0A-4FBF-8901-8A55E3E28044}"/>
              </a:ext>
            </a:extLst>
          </p:cNvPr>
          <p:cNvSpPr txBox="1">
            <a:spLocks noGrp="1"/>
          </p:cNvSpPr>
          <p:nvPr>
            <p:ph type="dt" sz="half" idx="7"/>
          </p:nvPr>
        </p:nvSpPr>
        <p:spPr/>
        <p:txBody>
          <a:bodyPr/>
          <a:lstStyle>
            <a:lvl1pPr>
              <a:defRPr/>
            </a:lvl1pPr>
          </a:lstStyle>
          <a:p>
            <a:pPr lvl="0"/>
            <a:fld id="{F160E23C-F525-4F81-AAE8-04768461F3D4}" type="datetime1">
              <a:rPr lang="en-GB"/>
              <a:pPr lvl="0"/>
              <a:t>19/09/2021</a:t>
            </a:fld>
            <a:endParaRPr lang="en-GB" dirty="0"/>
          </a:p>
        </p:txBody>
      </p:sp>
      <p:sp>
        <p:nvSpPr>
          <p:cNvPr id="5" name="Footer Placeholder 4">
            <a:extLst>
              <a:ext uri="{FF2B5EF4-FFF2-40B4-BE49-F238E27FC236}">
                <a16:creationId xmlns:a16="http://schemas.microsoft.com/office/drawing/2014/main" id="{401B680A-9022-4A30-93C6-609A5612B16D}"/>
              </a:ext>
            </a:extLst>
          </p:cNvPr>
          <p:cNvSpPr txBox="1">
            <a:spLocks noGrp="1"/>
          </p:cNvSpPr>
          <p:nvPr>
            <p:ph type="ftr" sz="quarter" idx="9"/>
          </p:nvPr>
        </p:nvSpPr>
        <p:spPr/>
        <p:txBody>
          <a:bodyPr/>
          <a:lstStyle>
            <a:lvl1pPr>
              <a:defRPr/>
            </a:lvl1pPr>
          </a:lstStyle>
          <a:p>
            <a:pPr lvl="0"/>
            <a:endParaRPr lang="en-GB" dirty="0"/>
          </a:p>
        </p:txBody>
      </p:sp>
      <p:sp>
        <p:nvSpPr>
          <p:cNvPr id="6" name="Slide Number Placeholder 5">
            <a:extLst>
              <a:ext uri="{FF2B5EF4-FFF2-40B4-BE49-F238E27FC236}">
                <a16:creationId xmlns:a16="http://schemas.microsoft.com/office/drawing/2014/main" id="{D084B883-0E3C-4CF1-BD32-35D426BE760E}"/>
              </a:ext>
            </a:extLst>
          </p:cNvPr>
          <p:cNvSpPr txBox="1">
            <a:spLocks noGrp="1"/>
          </p:cNvSpPr>
          <p:nvPr>
            <p:ph type="sldNum" sz="quarter" idx="8"/>
          </p:nvPr>
        </p:nvSpPr>
        <p:spPr/>
        <p:txBody>
          <a:bodyPr/>
          <a:lstStyle>
            <a:lvl1pPr>
              <a:defRPr/>
            </a:lvl1pPr>
          </a:lstStyle>
          <a:p>
            <a:pPr lvl="0"/>
            <a:fld id="{7F27AD44-2189-43F5-B46A-3AE22891EF27}" type="slidenum">
              <a:t>‹#›</a:t>
            </a:fld>
            <a:endParaRPr lang="en-GB" dirty="0"/>
          </a:p>
        </p:txBody>
      </p:sp>
    </p:spTree>
    <p:extLst>
      <p:ext uri="{BB962C8B-B14F-4D97-AF65-F5344CB8AC3E}">
        <p14:creationId xmlns:p14="http://schemas.microsoft.com/office/powerpoint/2010/main" val="3921765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D385E-1C90-431C-9E05-AFFF54D05E82}"/>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A1B99002-DBB1-47C5-A35F-23B75CE4223C}"/>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4DEB1E6-5745-4568-B5A5-F3C4302CA0D3}"/>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A99ECE0-3446-4DFA-936A-642ED22301CD}"/>
              </a:ext>
            </a:extLst>
          </p:cNvPr>
          <p:cNvSpPr txBox="1">
            <a:spLocks noGrp="1"/>
          </p:cNvSpPr>
          <p:nvPr>
            <p:ph type="dt" sz="half" idx="7"/>
          </p:nvPr>
        </p:nvSpPr>
        <p:spPr/>
        <p:txBody>
          <a:bodyPr/>
          <a:lstStyle>
            <a:lvl1pPr>
              <a:defRPr/>
            </a:lvl1pPr>
          </a:lstStyle>
          <a:p>
            <a:pPr lvl="0"/>
            <a:fld id="{72EA9F24-8F52-4633-A19A-9F0CB6A8BFF2}" type="datetime1">
              <a:rPr lang="en-GB"/>
              <a:pPr lvl="0"/>
              <a:t>19/09/2021</a:t>
            </a:fld>
            <a:endParaRPr lang="en-GB" dirty="0"/>
          </a:p>
        </p:txBody>
      </p:sp>
      <p:sp>
        <p:nvSpPr>
          <p:cNvPr id="6" name="Footer Placeholder 5">
            <a:extLst>
              <a:ext uri="{FF2B5EF4-FFF2-40B4-BE49-F238E27FC236}">
                <a16:creationId xmlns:a16="http://schemas.microsoft.com/office/drawing/2014/main" id="{A15E2B6B-20C3-4446-AC23-6B40F814C314}"/>
              </a:ext>
            </a:extLst>
          </p:cNvPr>
          <p:cNvSpPr txBox="1">
            <a:spLocks noGrp="1"/>
          </p:cNvSpPr>
          <p:nvPr>
            <p:ph type="ftr" sz="quarter" idx="9"/>
          </p:nvPr>
        </p:nvSpPr>
        <p:spPr/>
        <p:txBody>
          <a:bodyPr/>
          <a:lstStyle>
            <a:lvl1pPr>
              <a:defRPr/>
            </a:lvl1pPr>
          </a:lstStyle>
          <a:p>
            <a:pPr lvl="0"/>
            <a:endParaRPr lang="en-GB" dirty="0"/>
          </a:p>
        </p:txBody>
      </p:sp>
      <p:sp>
        <p:nvSpPr>
          <p:cNvPr id="7" name="Slide Number Placeholder 6">
            <a:extLst>
              <a:ext uri="{FF2B5EF4-FFF2-40B4-BE49-F238E27FC236}">
                <a16:creationId xmlns:a16="http://schemas.microsoft.com/office/drawing/2014/main" id="{ECC264C9-7B77-4000-83AF-C3990296B582}"/>
              </a:ext>
            </a:extLst>
          </p:cNvPr>
          <p:cNvSpPr txBox="1">
            <a:spLocks noGrp="1"/>
          </p:cNvSpPr>
          <p:nvPr>
            <p:ph type="sldNum" sz="quarter" idx="8"/>
          </p:nvPr>
        </p:nvSpPr>
        <p:spPr/>
        <p:txBody>
          <a:bodyPr/>
          <a:lstStyle>
            <a:lvl1pPr>
              <a:defRPr/>
            </a:lvl1pPr>
          </a:lstStyle>
          <a:p>
            <a:pPr lvl="0"/>
            <a:fld id="{39B55D73-3663-47F2-8B8F-D9631DBC9A26}" type="slidenum">
              <a:t>‹#›</a:t>
            </a:fld>
            <a:endParaRPr lang="en-GB" dirty="0"/>
          </a:p>
        </p:txBody>
      </p:sp>
    </p:spTree>
    <p:extLst>
      <p:ext uri="{BB962C8B-B14F-4D97-AF65-F5344CB8AC3E}">
        <p14:creationId xmlns:p14="http://schemas.microsoft.com/office/powerpoint/2010/main" val="2243714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05844-2573-49E0-A2EF-02EE0D04FA44}"/>
              </a:ext>
            </a:extLst>
          </p:cNvPr>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FF4895EC-4C9B-4523-B6C0-77F8EC8CE2BE}"/>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Edit Master text styles</a:t>
            </a:r>
          </a:p>
        </p:txBody>
      </p:sp>
      <p:sp>
        <p:nvSpPr>
          <p:cNvPr id="4" name="Content Placeholder 3">
            <a:extLst>
              <a:ext uri="{FF2B5EF4-FFF2-40B4-BE49-F238E27FC236}">
                <a16:creationId xmlns:a16="http://schemas.microsoft.com/office/drawing/2014/main" id="{0E46DA50-FA2C-413F-905A-BD7BA005F33D}"/>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8EE56AD-1E7C-48B8-A23A-7DBD49857FD1}"/>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Edit Master text styles</a:t>
            </a:r>
          </a:p>
        </p:txBody>
      </p:sp>
      <p:sp>
        <p:nvSpPr>
          <p:cNvPr id="6" name="Content Placeholder 5">
            <a:extLst>
              <a:ext uri="{FF2B5EF4-FFF2-40B4-BE49-F238E27FC236}">
                <a16:creationId xmlns:a16="http://schemas.microsoft.com/office/drawing/2014/main" id="{E26244B0-5868-4D49-89DD-473EF2355657}"/>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E010957-EAE7-45E8-80A0-30467F1DC453}"/>
              </a:ext>
            </a:extLst>
          </p:cNvPr>
          <p:cNvSpPr txBox="1">
            <a:spLocks noGrp="1"/>
          </p:cNvSpPr>
          <p:nvPr>
            <p:ph type="dt" sz="half" idx="7"/>
          </p:nvPr>
        </p:nvSpPr>
        <p:spPr/>
        <p:txBody>
          <a:bodyPr/>
          <a:lstStyle>
            <a:lvl1pPr>
              <a:defRPr/>
            </a:lvl1pPr>
          </a:lstStyle>
          <a:p>
            <a:pPr lvl="0"/>
            <a:fld id="{D58E887B-A0AA-4D92-A6D7-56D1F1323C16}" type="datetime1">
              <a:rPr lang="en-GB"/>
              <a:pPr lvl="0"/>
              <a:t>19/09/2021</a:t>
            </a:fld>
            <a:endParaRPr lang="en-GB" dirty="0"/>
          </a:p>
        </p:txBody>
      </p:sp>
      <p:sp>
        <p:nvSpPr>
          <p:cNvPr id="8" name="Footer Placeholder 7">
            <a:extLst>
              <a:ext uri="{FF2B5EF4-FFF2-40B4-BE49-F238E27FC236}">
                <a16:creationId xmlns:a16="http://schemas.microsoft.com/office/drawing/2014/main" id="{57500234-F6F0-4CD5-935B-5B14682BFC7C}"/>
              </a:ext>
            </a:extLst>
          </p:cNvPr>
          <p:cNvSpPr txBox="1">
            <a:spLocks noGrp="1"/>
          </p:cNvSpPr>
          <p:nvPr>
            <p:ph type="ftr" sz="quarter" idx="9"/>
          </p:nvPr>
        </p:nvSpPr>
        <p:spPr/>
        <p:txBody>
          <a:bodyPr/>
          <a:lstStyle>
            <a:lvl1pPr>
              <a:defRPr/>
            </a:lvl1pPr>
          </a:lstStyle>
          <a:p>
            <a:pPr lvl="0"/>
            <a:endParaRPr lang="en-GB" dirty="0"/>
          </a:p>
        </p:txBody>
      </p:sp>
      <p:sp>
        <p:nvSpPr>
          <p:cNvPr id="9" name="Slide Number Placeholder 8">
            <a:extLst>
              <a:ext uri="{FF2B5EF4-FFF2-40B4-BE49-F238E27FC236}">
                <a16:creationId xmlns:a16="http://schemas.microsoft.com/office/drawing/2014/main" id="{BC5D39D0-F1A4-423A-A137-4AB65BADF6B8}"/>
              </a:ext>
            </a:extLst>
          </p:cNvPr>
          <p:cNvSpPr txBox="1">
            <a:spLocks noGrp="1"/>
          </p:cNvSpPr>
          <p:nvPr>
            <p:ph type="sldNum" sz="quarter" idx="8"/>
          </p:nvPr>
        </p:nvSpPr>
        <p:spPr/>
        <p:txBody>
          <a:bodyPr/>
          <a:lstStyle>
            <a:lvl1pPr>
              <a:defRPr/>
            </a:lvl1pPr>
          </a:lstStyle>
          <a:p>
            <a:pPr lvl="0"/>
            <a:fld id="{2450B81B-DBBF-45E7-B975-1044EEB42020}" type="slidenum">
              <a:t>‹#›</a:t>
            </a:fld>
            <a:endParaRPr lang="en-GB" dirty="0"/>
          </a:p>
        </p:txBody>
      </p:sp>
    </p:spTree>
    <p:extLst>
      <p:ext uri="{BB962C8B-B14F-4D97-AF65-F5344CB8AC3E}">
        <p14:creationId xmlns:p14="http://schemas.microsoft.com/office/powerpoint/2010/main" val="117346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5532E-AA96-48AA-872E-B66266A0F84E}"/>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Date Placeholder 2">
            <a:extLst>
              <a:ext uri="{FF2B5EF4-FFF2-40B4-BE49-F238E27FC236}">
                <a16:creationId xmlns:a16="http://schemas.microsoft.com/office/drawing/2014/main" id="{46C020D1-C2FA-4779-A85F-8A16DD128FE2}"/>
              </a:ext>
            </a:extLst>
          </p:cNvPr>
          <p:cNvSpPr txBox="1">
            <a:spLocks noGrp="1"/>
          </p:cNvSpPr>
          <p:nvPr>
            <p:ph type="dt" sz="half" idx="7"/>
          </p:nvPr>
        </p:nvSpPr>
        <p:spPr/>
        <p:txBody>
          <a:bodyPr/>
          <a:lstStyle>
            <a:lvl1pPr>
              <a:defRPr/>
            </a:lvl1pPr>
          </a:lstStyle>
          <a:p>
            <a:pPr lvl="0"/>
            <a:fld id="{84060B8E-540C-4CF4-96E2-012672C71190}" type="datetime1">
              <a:rPr lang="en-GB"/>
              <a:pPr lvl="0"/>
              <a:t>19/09/2021</a:t>
            </a:fld>
            <a:endParaRPr lang="en-GB" dirty="0"/>
          </a:p>
        </p:txBody>
      </p:sp>
      <p:sp>
        <p:nvSpPr>
          <p:cNvPr id="4" name="Footer Placeholder 3">
            <a:extLst>
              <a:ext uri="{FF2B5EF4-FFF2-40B4-BE49-F238E27FC236}">
                <a16:creationId xmlns:a16="http://schemas.microsoft.com/office/drawing/2014/main" id="{7E6C8404-A6A8-4BCC-B679-3B378749902F}"/>
              </a:ext>
            </a:extLst>
          </p:cNvPr>
          <p:cNvSpPr txBox="1">
            <a:spLocks noGrp="1"/>
          </p:cNvSpPr>
          <p:nvPr>
            <p:ph type="ftr" sz="quarter" idx="9"/>
          </p:nvPr>
        </p:nvSpPr>
        <p:spPr/>
        <p:txBody>
          <a:bodyPr/>
          <a:lstStyle>
            <a:lvl1pPr>
              <a:defRPr/>
            </a:lvl1pPr>
          </a:lstStyle>
          <a:p>
            <a:pPr lvl="0"/>
            <a:endParaRPr lang="en-GB" dirty="0"/>
          </a:p>
        </p:txBody>
      </p:sp>
      <p:sp>
        <p:nvSpPr>
          <p:cNvPr id="5" name="Slide Number Placeholder 4">
            <a:extLst>
              <a:ext uri="{FF2B5EF4-FFF2-40B4-BE49-F238E27FC236}">
                <a16:creationId xmlns:a16="http://schemas.microsoft.com/office/drawing/2014/main" id="{C52B1776-1702-4A0A-B2DB-637FCD5F814A}"/>
              </a:ext>
            </a:extLst>
          </p:cNvPr>
          <p:cNvSpPr txBox="1">
            <a:spLocks noGrp="1"/>
          </p:cNvSpPr>
          <p:nvPr>
            <p:ph type="sldNum" sz="quarter" idx="8"/>
          </p:nvPr>
        </p:nvSpPr>
        <p:spPr/>
        <p:txBody>
          <a:bodyPr/>
          <a:lstStyle>
            <a:lvl1pPr>
              <a:defRPr/>
            </a:lvl1pPr>
          </a:lstStyle>
          <a:p>
            <a:pPr lvl="0"/>
            <a:fld id="{73DB98E3-7E59-4E1B-A360-EF1F629331CB}" type="slidenum">
              <a:t>‹#›</a:t>
            </a:fld>
            <a:endParaRPr lang="en-GB" dirty="0"/>
          </a:p>
        </p:txBody>
      </p:sp>
    </p:spTree>
    <p:extLst>
      <p:ext uri="{BB962C8B-B14F-4D97-AF65-F5344CB8AC3E}">
        <p14:creationId xmlns:p14="http://schemas.microsoft.com/office/powerpoint/2010/main" val="1271349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76BAB5-19F7-4829-9B07-DB2D73C70407}"/>
              </a:ext>
            </a:extLst>
          </p:cNvPr>
          <p:cNvSpPr txBox="1">
            <a:spLocks noGrp="1"/>
          </p:cNvSpPr>
          <p:nvPr>
            <p:ph type="dt" sz="half" idx="7"/>
          </p:nvPr>
        </p:nvSpPr>
        <p:spPr/>
        <p:txBody>
          <a:bodyPr/>
          <a:lstStyle>
            <a:lvl1pPr>
              <a:defRPr/>
            </a:lvl1pPr>
          </a:lstStyle>
          <a:p>
            <a:pPr lvl="0"/>
            <a:fld id="{6A073F3E-C7B4-48A9-A58A-42434667D364}" type="datetime1">
              <a:rPr lang="en-GB"/>
              <a:pPr lvl="0"/>
              <a:t>19/09/2021</a:t>
            </a:fld>
            <a:endParaRPr lang="en-GB" dirty="0"/>
          </a:p>
        </p:txBody>
      </p:sp>
      <p:sp>
        <p:nvSpPr>
          <p:cNvPr id="3" name="Footer Placeholder 2">
            <a:extLst>
              <a:ext uri="{FF2B5EF4-FFF2-40B4-BE49-F238E27FC236}">
                <a16:creationId xmlns:a16="http://schemas.microsoft.com/office/drawing/2014/main" id="{53251C76-6C46-454A-9427-F78F00908FFA}"/>
              </a:ext>
            </a:extLst>
          </p:cNvPr>
          <p:cNvSpPr txBox="1">
            <a:spLocks noGrp="1"/>
          </p:cNvSpPr>
          <p:nvPr>
            <p:ph type="ftr" sz="quarter" idx="9"/>
          </p:nvPr>
        </p:nvSpPr>
        <p:spPr/>
        <p:txBody>
          <a:bodyPr/>
          <a:lstStyle>
            <a:lvl1pPr>
              <a:defRPr/>
            </a:lvl1pPr>
          </a:lstStyle>
          <a:p>
            <a:pPr lvl="0"/>
            <a:endParaRPr lang="en-GB" dirty="0"/>
          </a:p>
        </p:txBody>
      </p:sp>
      <p:sp>
        <p:nvSpPr>
          <p:cNvPr id="4" name="Slide Number Placeholder 3">
            <a:extLst>
              <a:ext uri="{FF2B5EF4-FFF2-40B4-BE49-F238E27FC236}">
                <a16:creationId xmlns:a16="http://schemas.microsoft.com/office/drawing/2014/main" id="{28737669-E037-4A48-B40A-157AD6C26120}"/>
              </a:ext>
            </a:extLst>
          </p:cNvPr>
          <p:cNvSpPr txBox="1">
            <a:spLocks noGrp="1"/>
          </p:cNvSpPr>
          <p:nvPr>
            <p:ph type="sldNum" sz="quarter" idx="8"/>
          </p:nvPr>
        </p:nvSpPr>
        <p:spPr/>
        <p:txBody>
          <a:bodyPr/>
          <a:lstStyle>
            <a:lvl1pPr>
              <a:defRPr/>
            </a:lvl1pPr>
          </a:lstStyle>
          <a:p>
            <a:pPr lvl="0"/>
            <a:fld id="{295610E1-3F60-46AB-B557-DA3586314B2F}" type="slidenum">
              <a:t>‹#›</a:t>
            </a:fld>
            <a:endParaRPr lang="en-GB" dirty="0"/>
          </a:p>
        </p:txBody>
      </p:sp>
    </p:spTree>
    <p:extLst>
      <p:ext uri="{BB962C8B-B14F-4D97-AF65-F5344CB8AC3E}">
        <p14:creationId xmlns:p14="http://schemas.microsoft.com/office/powerpoint/2010/main" val="190568819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D6175-7214-4F7C-B473-09DBACFAE7AF}"/>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2DC2375A-9B07-4DDC-97AA-31154CFBE8C3}"/>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8C427C9-B86E-4882-83A9-BF9211FC6E80}"/>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Edit Master text styles</a:t>
            </a:r>
          </a:p>
        </p:txBody>
      </p:sp>
      <p:sp>
        <p:nvSpPr>
          <p:cNvPr id="5" name="Date Placeholder 4">
            <a:extLst>
              <a:ext uri="{FF2B5EF4-FFF2-40B4-BE49-F238E27FC236}">
                <a16:creationId xmlns:a16="http://schemas.microsoft.com/office/drawing/2014/main" id="{FAF25357-BCA6-42D3-83FF-7478B3A7FAFA}"/>
              </a:ext>
            </a:extLst>
          </p:cNvPr>
          <p:cNvSpPr txBox="1">
            <a:spLocks noGrp="1"/>
          </p:cNvSpPr>
          <p:nvPr>
            <p:ph type="dt" sz="half" idx="7"/>
          </p:nvPr>
        </p:nvSpPr>
        <p:spPr/>
        <p:txBody>
          <a:bodyPr/>
          <a:lstStyle>
            <a:lvl1pPr>
              <a:defRPr/>
            </a:lvl1pPr>
          </a:lstStyle>
          <a:p>
            <a:pPr lvl="0"/>
            <a:fld id="{C7F1A1E7-F343-4244-A03F-61304238525C}" type="datetime1">
              <a:rPr lang="en-GB"/>
              <a:pPr lvl="0"/>
              <a:t>19/09/2021</a:t>
            </a:fld>
            <a:endParaRPr lang="en-GB" dirty="0"/>
          </a:p>
        </p:txBody>
      </p:sp>
      <p:sp>
        <p:nvSpPr>
          <p:cNvPr id="6" name="Footer Placeholder 5">
            <a:extLst>
              <a:ext uri="{FF2B5EF4-FFF2-40B4-BE49-F238E27FC236}">
                <a16:creationId xmlns:a16="http://schemas.microsoft.com/office/drawing/2014/main" id="{EFB2EED8-55B4-4822-A86B-1DBB8109FD59}"/>
              </a:ext>
            </a:extLst>
          </p:cNvPr>
          <p:cNvSpPr txBox="1">
            <a:spLocks noGrp="1"/>
          </p:cNvSpPr>
          <p:nvPr>
            <p:ph type="ftr" sz="quarter" idx="9"/>
          </p:nvPr>
        </p:nvSpPr>
        <p:spPr/>
        <p:txBody>
          <a:bodyPr/>
          <a:lstStyle>
            <a:lvl1pPr>
              <a:defRPr/>
            </a:lvl1pPr>
          </a:lstStyle>
          <a:p>
            <a:pPr lvl="0"/>
            <a:endParaRPr lang="en-GB" dirty="0"/>
          </a:p>
        </p:txBody>
      </p:sp>
      <p:sp>
        <p:nvSpPr>
          <p:cNvPr id="7" name="Slide Number Placeholder 6">
            <a:extLst>
              <a:ext uri="{FF2B5EF4-FFF2-40B4-BE49-F238E27FC236}">
                <a16:creationId xmlns:a16="http://schemas.microsoft.com/office/drawing/2014/main" id="{9A21CBA0-1B2E-49F3-9C3B-7EFE68406F4D}"/>
              </a:ext>
            </a:extLst>
          </p:cNvPr>
          <p:cNvSpPr txBox="1">
            <a:spLocks noGrp="1"/>
          </p:cNvSpPr>
          <p:nvPr>
            <p:ph type="sldNum" sz="quarter" idx="8"/>
          </p:nvPr>
        </p:nvSpPr>
        <p:spPr/>
        <p:txBody>
          <a:bodyPr/>
          <a:lstStyle>
            <a:lvl1pPr>
              <a:defRPr/>
            </a:lvl1pPr>
          </a:lstStyle>
          <a:p>
            <a:pPr lvl="0"/>
            <a:fld id="{786CE9C0-60DD-4F2B-9CBD-A5FCA8512D9C}" type="slidenum">
              <a:t>‹#›</a:t>
            </a:fld>
            <a:endParaRPr lang="en-GB" dirty="0"/>
          </a:p>
        </p:txBody>
      </p:sp>
    </p:spTree>
    <p:extLst>
      <p:ext uri="{BB962C8B-B14F-4D97-AF65-F5344CB8AC3E}">
        <p14:creationId xmlns:p14="http://schemas.microsoft.com/office/powerpoint/2010/main" val="774210533"/>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B34F6-38FC-4B75-84CE-05E90678F7CF}"/>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Picture Placeholder 2">
            <a:extLst>
              <a:ext uri="{FF2B5EF4-FFF2-40B4-BE49-F238E27FC236}">
                <a16:creationId xmlns:a16="http://schemas.microsoft.com/office/drawing/2014/main" id="{8E2017D7-B228-4862-B926-A20172CA2798}"/>
              </a:ext>
            </a:extLst>
          </p:cNvPr>
          <p:cNvSpPr txBox="1">
            <a:spLocks noGrp="1"/>
          </p:cNvSpPr>
          <p:nvPr>
            <p:ph type="pic" idx="1"/>
          </p:nvPr>
        </p:nvSpPr>
        <p:spPr>
          <a:xfrm>
            <a:off x="5183184" y="987423"/>
            <a:ext cx="6172200" cy="4873623"/>
          </a:xfrm>
        </p:spPr>
        <p:txBody>
          <a:bodyPr/>
          <a:lstStyle>
            <a:lvl1pPr marL="0" indent="0">
              <a:buNone/>
              <a:defRPr lang="en-GB" sz="3200"/>
            </a:lvl1pPr>
          </a:lstStyle>
          <a:p>
            <a:pPr lvl="0"/>
            <a:endParaRPr lang="en-GB" dirty="0"/>
          </a:p>
        </p:txBody>
      </p:sp>
      <p:sp>
        <p:nvSpPr>
          <p:cNvPr id="4" name="Text Placeholder 3">
            <a:extLst>
              <a:ext uri="{FF2B5EF4-FFF2-40B4-BE49-F238E27FC236}">
                <a16:creationId xmlns:a16="http://schemas.microsoft.com/office/drawing/2014/main" id="{543FE42D-E780-4980-A83E-29FB063C294B}"/>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Edit Master text styles</a:t>
            </a:r>
          </a:p>
        </p:txBody>
      </p:sp>
      <p:sp>
        <p:nvSpPr>
          <p:cNvPr id="5" name="Date Placeholder 4">
            <a:extLst>
              <a:ext uri="{FF2B5EF4-FFF2-40B4-BE49-F238E27FC236}">
                <a16:creationId xmlns:a16="http://schemas.microsoft.com/office/drawing/2014/main" id="{4BD3851F-7BA6-40D4-A7B8-94B33D77A53F}"/>
              </a:ext>
            </a:extLst>
          </p:cNvPr>
          <p:cNvSpPr txBox="1">
            <a:spLocks noGrp="1"/>
          </p:cNvSpPr>
          <p:nvPr>
            <p:ph type="dt" sz="half" idx="7"/>
          </p:nvPr>
        </p:nvSpPr>
        <p:spPr/>
        <p:txBody>
          <a:bodyPr/>
          <a:lstStyle>
            <a:lvl1pPr>
              <a:defRPr/>
            </a:lvl1pPr>
          </a:lstStyle>
          <a:p>
            <a:pPr lvl="0"/>
            <a:fld id="{ABC1267A-20B0-48A4-8FEF-492EB76F610D}" type="datetime1">
              <a:rPr lang="en-GB"/>
              <a:pPr lvl="0"/>
              <a:t>19/09/2021</a:t>
            </a:fld>
            <a:endParaRPr lang="en-GB" dirty="0"/>
          </a:p>
        </p:txBody>
      </p:sp>
      <p:sp>
        <p:nvSpPr>
          <p:cNvPr id="6" name="Footer Placeholder 5">
            <a:extLst>
              <a:ext uri="{FF2B5EF4-FFF2-40B4-BE49-F238E27FC236}">
                <a16:creationId xmlns:a16="http://schemas.microsoft.com/office/drawing/2014/main" id="{E437F817-A365-4724-B76B-6B44BF484B97}"/>
              </a:ext>
            </a:extLst>
          </p:cNvPr>
          <p:cNvSpPr txBox="1">
            <a:spLocks noGrp="1"/>
          </p:cNvSpPr>
          <p:nvPr>
            <p:ph type="ftr" sz="quarter" idx="9"/>
          </p:nvPr>
        </p:nvSpPr>
        <p:spPr/>
        <p:txBody>
          <a:bodyPr/>
          <a:lstStyle>
            <a:lvl1pPr>
              <a:defRPr/>
            </a:lvl1pPr>
          </a:lstStyle>
          <a:p>
            <a:pPr lvl="0"/>
            <a:endParaRPr lang="en-GB" dirty="0"/>
          </a:p>
        </p:txBody>
      </p:sp>
      <p:sp>
        <p:nvSpPr>
          <p:cNvPr id="7" name="Slide Number Placeholder 6">
            <a:extLst>
              <a:ext uri="{FF2B5EF4-FFF2-40B4-BE49-F238E27FC236}">
                <a16:creationId xmlns:a16="http://schemas.microsoft.com/office/drawing/2014/main" id="{9AB925B9-8CB3-4404-BB56-DBAF18B96EA3}"/>
              </a:ext>
            </a:extLst>
          </p:cNvPr>
          <p:cNvSpPr txBox="1">
            <a:spLocks noGrp="1"/>
          </p:cNvSpPr>
          <p:nvPr>
            <p:ph type="sldNum" sz="quarter" idx="8"/>
          </p:nvPr>
        </p:nvSpPr>
        <p:spPr/>
        <p:txBody>
          <a:bodyPr/>
          <a:lstStyle>
            <a:lvl1pPr>
              <a:defRPr/>
            </a:lvl1pPr>
          </a:lstStyle>
          <a:p>
            <a:pPr lvl="0"/>
            <a:fld id="{1C00C119-A661-4170-8A25-F3D92F94A2EE}" type="slidenum">
              <a:t>‹#›</a:t>
            </a:fld>
            <a:endParaRPr lang="en-GB" dirty="0"/>
          </a:p>
        </p:txBody>
      </p:sp>
    </p:spTree>
    <p:extLst>
      <p:ext uri="{BB962C8B-B14F-4D97-AF65-F5344CB8AC3E}">
        <p14:creationId xmlns:p14="http://schemas.microsoft.com/office/powerpoint/2010/main" val="1832834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9CCA31-9150-44DF-B215-9534BBC48ECC}"/>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EE135881-0543-407C-866B-10B36EFDEFE7}"/>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629014-D0CE-4158-A005-93C8F54B890C}"/>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248274AE-F0C9-48E0-A03A-6802B38FCD8D}" type="datetime1">
              <a:rPr lang="en-GB"/>
              <a:pPr lvl="0"/>
              <a:t>19/09/2021</a:t>
            </a:fld>
            <a:endParaRPr lang="en-GB" dirty="0"/>
          </a:p>
        </p:txBody>
      </p:sp>
      <p:sp>
        <p:nvSpPr>
          <p:cNvPr id="5" name="Footer Placeholder 4">
            <a:extLst>
              <a:ext uri="{FF2B5EF4-FFF2-40B4-BE49-F238E27FC236}">
                <a16:creationId xmlns:a16="http://schemas.microsoft.com/office/drawing/2014/main" id="{505B232C-F736-4AD6-9CCE-D2CD1F442696}"/>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endParaRPr lang="en-GB" dirty="0"/>
          </a:p>
        </p:txBody>
      </p:sp>
      <p:sp>
        <p:nvSpPr>
          <p:cNvPr id="6" name="Slide Number Placeholder 5">
            <a:extLst>
              <a:ext uri="{FF2B5EF4-FFF2-40B4-BE49-F238E27FC236}">
                <a16:creationId xmlns:a16="http://schemas.microsoft.com/office/drawing/2014/main" id="{14B2A768-DB22-46E8-87AA-7F24FC5B6ABE}"/>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D8626859-B09E-4B01-8F04-756154DE4FB8}" type="slidenum">
              <a:t>‹#›</a:t>
            </a:fld>
            <a:endParaRPr lang="en-GB"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inquest.org.uk/inquest-concludes-ellie-brabant"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england.nhs.uk/south-east/publications/ind-invest-reports/southern-health/" TargetMode="External"/><Relationship Id="rId2" Type="http://schemas.openxmlformats.org/officeDocument/2006/relationships/hyperlink" Target="https://www.england.nhs.uk/south-east/wp-content/uploads/sites/45/2020/02/060220-Report-pdf2.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open.ac.uk/research/news/improving-experience-witnesses-health-and-care-professional-practice-proceeding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england.nhs.uk/south/wp-content/uploads/sites/6/2015/12/mazars-rep.pdf" TargetMode="External"/><Relationship Id="rId2" Type="http://schemas.openxmlformats.org/officeDocument/2006/relationships/hyperlink" Target="http://justiceforlb.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assets.publishing.service.gov.uk/government/uploads/system/uploads/attachment_data/file/435512/MHA_Code_of_Practice.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file:///C:\Users\user1\Downloads\A%20review%20of%20family%20involvement%20in%20investigations%20conducted%20following%20a%20death%20at%20SHFT%20(2).pdf"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474C090A-2C28-4AD9-9709-CCC7EA130AF8}"/>
              </a:ext>
            </a:extLst>
          </p:cNvPr>
          <p:cNvSpPr txBox="1">
            <a:spLocks noGrp="1"/>
          </p:cNvSpPr>
          <p:nvPr>
            <p:ph type="title"/>
          </p:nvPr>
        </p:nvSpPr>
        <p:spPr/>
        <p:txBody>
          <a:bodyPr/>
          <a:lstStyle/>
          <a:p>
            <a:pPr lvl="0"/>
            <a:r>
              <a:rPr lang="en-GB" sz="2900" dirty="0"/>
              <a:t>David James West 24/08/85 – 20/10/2013 </a:t>
            </a:r>
            <a:br>
              <a:rPr lang="en-GB" sz="2900" dirty="0"/>
            </a:br>
            <a:r>
              <a:rPr lang="en-GB" sz="2900" dirty="0"/>
              <a:t>28 years old</a:t>
            </a:r>
          </a:p>
        </p:txBody>
      </p:sp>
      <p:sp>
        <p:nvSpPr>
          <p:cNvPr id="3" name="Text Placeholder 6">
            <a:extLst>
              <a:ext uri="{FF2B5EF4-FFF2-40B4-BE49-F238E27FC236}">
                <a16:creationId xmlns:a16="http://schemas.microsoft.com/office/drawing/2014/main" id="{FC77353D-B7A2-489D-97B6-26AF397AE899}"/>
              </a:ext>
            </a:extLst>
          </p:cNvPr>
          <p:cNvSpPr txBox="1">
            <a:spLocks noGrp="1"/>
          </p:cNvSpPr>
          <p:nvPr>
            <p:ph type="body" idx="2"/>
          </p:nvPr>
        </p:nvSpPr>
        <p:spPr>
          <a:xfrm>
            <a:off x="681136" y="5868984"/>
            <a:ext cx="158657" cy="121267"/>
          </a:xfrm>
        </p:spPr>
        <p:txBody>
          <a:bodyPr>
            <a:normAutofit fontScale="25000" lnSpcReduction="20000"/>
          </a:bodyPr>
          <a:lstStyle/>
          <a:p>
            <a:endParaRPr lang="en-GB" dirty="0"/>
          </a:p>
        </p:txBody>
      </p:sp>
      <p:pic>
        <p:nvPicPr>
          <p:cNvPr id="4" name="Picture 4">
            <a:extLst>
              <a:ext uri="{FF2B5EF4-FFF2-40B4-BE49-F238E27FC236}">
                <a16:creationId xmlns:a16="http://schemas.microsoft.com/office/drawing/2014/main" id="{4D1454E6-C1D7-485B-BAA3-4826A9D02CF2}"/>
              </a:ext>
            </a:extLst>
          </p:cNvPr>
          <p:cNvPicPr>
            <a:picLocks noGrp="1" noChangeAspect="1"/>
          </p:cNvPicPr>
          <p:nvPr>
            <p:ph idx="1"/>
          </p:nvPr>
        </p:nvPicPr>
        <p:blipFill>
          <a:blip r:embed="rId2"/>
          <a:stretch>
            <a:fillRect/>
          </a:stretch>
        </p:blipFill>
        <p:spPr>
          <a:xfrm>
            <a:off x="5271799" y="121295"/>
            <a:ext cx="5878284" cy="6652726"/>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10E54-5B3F-4EE2-BB96-7A9A228539FF}"/>
              </a:ext>
            </a:extLst>
          </p:cNvPr>
          <p:cNvSpPr txBox="1">
            <a:spLocks noGrp="1"/>
          </p:cNvSpPr>
          <p:nvPr>
            <p:ph type="title"/>
          </p:nvPr>
        </p:nvSpPr>
        <p:spPr>
          <a:xfrm>
            <a:off x="838203" y="365129"/>
            <a:ext cx="10515600" cy="628787"/>
          </a:xfrm>
        </p:spPr>
        <p:txBody>
          <a:bodyPr anchorCtr="1"/>
          <a:lstStyle/>
          <a:p>
            <a:pPr lvl="0" algn="ctr"/>
            <a:r>
              <a:rPr lang="en-GB" sz="3600" dirty="0"/>
              <a:t>Working with patients and families in investigations</a:t>
            </a:r>
          </a:p>
        </p:txBody>
      </p:sp>
      <p:sp>
        <p:nvSpPr>
          <p:cNvPr id="3" name="Content Placeholder 2">
            <a:extLst>
              <a:ext uri="{FF2B5EF4-FFF2-40B4-BE49-F238E27FC236}">
                <a16:creationId xmlns:a16="http://schemas.microsoft.com/office/drawing/2014/main" id="{BC707C9E-D664-4155-BEFD-E39232E54AD3}"/>
              </a:ext>
            </a:extLst>
          </p:cNvPr>
          <p:cNvSpPr txBox="1">
            <a:spLocks noGrp="1"/>
          </p:cNvSpPr>
          <p:nvPr>
            <p:ph idx="1"/>
          </p:nvPr>
        </p:nvSpPr>
        <p:spPr>
          <a:xfrm>
            <a:off x="401216" y="993916"/>
            <a:ext cx="11457992" cy="5762475"/>
          </a:xfrm>
        </p:spPr>
        <p:txBody>
          <a:bodyPr/>
          <a:lstStyle/>
          <a:p>
            <a:pPr marL="0" lvl="0" indent="0">
              <a:buNone/>
            </a:pPr>
            <a:endParaRPr lang="en-GB" dirty="0"/>
          </a:p>
          <a:p>
            <a:pPr marL="0" lvl="0" indent="0">
              <a:buNone/>
            </a:pPr>
            <a:r>
              <a:rPr lang="en-GB" sz="3200" dirty="0"/>
              <a:t>As soon as possible after a death – speak to the family and have someone visit them that is trained in this important task. </a:t>
            </a:r>
          </a:p>
          <a:p>
            <a:pPr marL="0" lvl="0" indent="0">
              <a:buNone/>
            </a:pPr>
            <a:endParaRPr lang="en-GB" sz="3200" dirty="0"/>
          </a:p>
          <a:p>
            <a:pPr marL="0" lvl="0" indent="0">
              <a:buNone/>
            </a:pPr>
            <a:r>
              <a:rPr lang="en-GB" sz="3200" dirty="0"/>
              <a:t>Ask if they have any concerns about the death. Explain what will happen</a:t>
            </a:r>
          </a:p>
          <a:p>
            <a:pPr marL="0" lvl="0" indent="0">
              <a:buNone/>
            </a:pPr>
            <a:endParaRPr lang="en-GB" sz="3200" dirty="0"/>
          </a:p>
          <a:p>
            <a:pPr marL="0" lvl="0" indent="0">
              <a:buNone/>
            </a:pPr>
            <a:r>
              <a:rPr lang="en-GB" sz="3200" dirty="0"/>
              <a:t>Ask them how you can support them and do it.</a:t>
            </a:r>
          </a:p>
          <a:p>
            <a:pPr marL="0" lvl="0" indent="0">
              <a:buNone/>
            </a:pPr>
            <a:endParaRPr lang="en-GB" sz="3200" dirty="0"/>
          </a:p>
          <a:p>
            <a:pPr marL="0" lvl="0" indent="0">
              <a:buNone/>
            </a:pPr>
            <a:r>
              <a:rPr lang="en-GB" sz="3200" dirty="0"/>
              <a:t>BE HONEST WITH THEM AND TELL THE TRUTH</a:t>
            </a:r>
          </a:p>
          <a:p>
            <a:pPr marL="0" lvl="0" indent="0">
              <a:buNone/>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CF79A3-A1CC-40FF-866C-A8C6EE33432F}"/>
              </a:ext>
            </a:extLst>
          </p:cNvPr>
          <p:cNvSpPr>
            <a:spLocks noGrp="1"/>
          </p:cNvSpPr>
          <p:nvPr>
            <p:ph type="title"/>
          </p:nvPr>
        </p:nvSpPr>
        <p:spPr>
          <a:xfrm>
            <a:off x="838203" y="365129"/>
            <a:ext cx="10515600" cy="737807"/>
          </a:xfrm>
        </p:spPr>
        <p:txBody>
          <a:bodyPr>
            <a:normAutofit/>
          </a:bodyPr>
          <a:lstStyle/>
          <a:p>
            <a:pPr algn="ctr"/>
            <a:r>
              <a:rPr lang="en-GB" sz="3200" dirty="0"/>
              <a:t>What else happened at Southern Health - Inquest Ellie Brabant</a:t>
            </a:r>
          </a:p>
        </p:txBody>
      </p:sp>
      <p:sp>
        <p:nvSpPr>
          <p:cNvPr id="3" name="Content Placeholder 2">
            <a:extLst>
              <a:ext uri="{FF2B5EF4-FFF2-40B4-BE49-F238E27FC236}">
                <a16:creationId xmlns:a16="http://schemas.microsoft.com/office/drawing/2014/main" id="{43606901-F0E9-4170-BB7F-C7DC45085F56}"/>
              </a:ext>
            </a:extLst>
          </p:cNvPr>
          <p:cNvSpPr>
            <a:spLocks noGrp="1"/>
          </p:cNvSpPr>
          <p:nvPr>
            <p:ph idx="1"/>
          </p:nvPr>
        </p:nvSpPr>
        <p:spPr>
          <a:xfrm>
            <a:off x="367644" y="1102936"/>
            <a:ext cx="11500701" cy="5561815"/>
          </a:xfrm>
        </p:spPr>
        <p:txBody>
          <a:bodyPr>
            <a:normAutofit fontScale="92500" lnSpcReduction="10000"/>
          </a:bodyPr>
          <a:lstStyle/>
          <a:p>
            <a:r>
              <a:rPr lang="en-GB" sz="3000" dirty="0"/>
              <a:t>Inquest into death of Ellie Brabant 05/11 to 12/11/18</a:t>
            </a:r>
          </a:p>
          <a:p>
            <a:r>
              <a:rPr lang="en-GB" sz="3000" dirty="0"/>
              <a:t>Self-inflicted death of Ellie Brabant - Coroner finding that the lack of a clear care plan, and the decision to discharge Ellie from </a:t>
            </a:r>
            <a:r>
              <a:rPr lang="en-GB" sz="3000" dirty="0">
                <a:solidFill>
                  <a:srgbClr val="FF0000"/>
                </a:solidFill>
              </a:rPr>
              <a:t>Section 3 of the Mental Health Act </a:t>
            </a:r>
            <a:r>
              <a:rPr lang="en-GB" sz="3000" dirty="0"/>
              <a:t>more than minimally contributed to her death. Ellie, 28, was found hanging whilst an inpatient at Antelope House, a mental health unit in Southampton on 2 November 2017.</a:t>
            </a:r>
          </a:p>
          <a:p>
            <a:r>
              <a:rPr lang="en-GB" sz="3000" dirty="0"/>
              <a:t>She had spent most of her adult life detained under Section 3 of the Mental Health Act.</a:t>
            </a:r>
          </a:p>
          <a:p>
            <a:r>
              <a:rPr lang="en-GB" sz="3000" b="1" i="1" dirty="0"/>
              <a:t>Alice Stevens, Solicitor at </a:t>
            </a:r>
            <a:r>
              <a:rPr lang="en-GB" sz="3000" b="1" i="1" dirty="0" err="1"/>
              <a:t>Broudie</a:t>
            </a:r>
            <a:r>
              <a:rPr lang="en-GB" sz="3000" b="1" i="1" dirty="0"/>
              <a:t> Jackson Canter Solicitors, said:</a:t>
            </a:r>
            <a:r>
              <a:rPr lang="en-GB" sz="3000" dirty="0"/>
              <a:t> </a:t>
            </a:r>
            <a:r>
              <a:rPr lang="en-GB" sz="3000" i="1" dirty="0"/>
              <a:t>“This is a deeply disturbing case. Ellie was a vulnerable patient with complex needs who was not afforded proper care and attention by those responsible for her care. The inquest was a frustrating process for Ellie’s family with Trust staff disagreeing with independent experts who were highly critical of the care afforded to Ellie. </a:t>
            </a:r>
            <a:r>
              <a:rPr lang="en-GB" i="1" dirty="0"/>
              <a:t> </a:t>
            </a:r>
            <a:endParaRPr lang="en-GB" dirty="0"/>
          </a:p>
        </p:txBody>
      </p:sp>
    </p:spTree>
    <p:extLst>
      <p:ext uri="{BB962C8B-B14F-4D97-AF65-F5344CB8AC3E}">
        <p14:creationId xmlns:p14="http://schemas.microsoft.com/office/powerpoint/2010/main" val="815554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1DFAD-750E-4503-BDC3-B96BC093E8F4}"/>
              </a:ext>
            </a:extLst>
          </p:cNvPr>
          <p:cNvSpPr>
            <a:spLocks noGrp="1"/>
          </p:cNvSpPr>
          <p:nvPr>
            <p:ph type="title"/>
          </p:nvPr>
        </p:nvSpPr>
        <p:spPr>
          <a:xfrm>
            <a:off x="838203" y="365129"/>
            <a:ext cx="10515600" cy="784941"/>
          </a:xfrm>
        </p:spPr>
        <p:txBody>
          <a:bodyPr/>
          <a:lstStyle/>
          <a:p>
            <a:pPr algn="ctr"/>
            <a:r>
              <a:rPr lang="en-GB" dirty="0"/>
              <a:t>Inquest - Ellie Brabant</a:t>
            </a:r>
          </a:p>
        </p:txBody>
      </p:sp>
      <p:sp>
        <p:nvSpPr>
          <p:cNvPr id="3" name="Content Placeholder 2">
            <a:extLst>
              <a:ext uri="{FF2B5EF4-FFF2-40B4-BE49-F238E27FC236}">
                <a16:creationId xmlns:a16="http://schemas.microsoft.com/office/drawing/2014/main" id="{2718D711-E596-4E5E-B65E-72F67308F275}"/>
              </a:ext>
            </a:extLst>
          </p:cNvPr>
          <p:cNvSpPr>
            <a:spLocks noGrp="1"/>
          </p:cNvSpPr>
          <p:nvPr>
            <p:ph idx="1"/>
          </p:nvPr>
        </p:nvSpPr>
        <p:spPr>
          <a:xfrm>
            <a:off x="377072" y="1150070"/>
            <a:ext cx="11557262" cy="5561815"/>
          </a:xfrm>
        </p:spPr>
        <p:txBody>
          <a:bodyPr>
            <a:normAutofit fontScale="92500" lnSpcReduction="10000"/>
          </a:bodyPr>
          <a:lstStyle/>
          <a:p>
            <a:r>
              <a:rPr lang="en-GB" dirty="0"/>
              <a:t>In the months leading up to her death, Ellie was moved five times and spent time in a Psychiatric Intensive Care Unit due to escalating self-harm. Within nine days of residing in Antelope House, Ellie was made a voluntary inpatient. She subsequently utilised regular leave from hospital during which she reported being raped and taking drugs.</a:t>
            </a:r>
          </a:p>
          <a:p>
            <a:r>
              <a:rPr lang="en-GB" dirty="0"/>
              <a:t>A Prevention of Future Death report has been written by the coroner -</a:t>
            </a:r>
          </a:p>
          <a:p>
            <a:r>
              <a:rPr lang="en-GB" dirty="0"/>
              <a:t>Staff training around the importance of, and implementation, of </a:t>
            </a:r>
            <a:r>
              <a:rPr lang="en-GB" b="1" dirty="0"/>
              <a:t>observations of patients</a:t>
            </a:r>
            <a:r>
              <a:rPr lang="en-GB" dirty="0"/>
              <a:t>;</a:t>
            </a:r>
          </a:p>
          <a:p>
            <a:r>
              <a:rPr lang="en-GB" b="1" dirty="0"/>
              <a:t>Safeguarding of patients at risk </a:t>
            </a:r>
            <a:r>
              <a:rPr lang="en-GB" dirty="0"/>
              <a:t>of crimes and reporting these to police. The coroner noted that vulnerable patients like Ellie need to be safeguarded and further training on informal patients are needed;</a:t>
            </a:r>
          </a:p>
          <a:p>
            <a:r>
              <a:rPr lang="en-GB" b="1" dirty="0"/>
              <a:t>The coroner has also written to Southern Health Trust in relation to their conduct, including concerns about the preservation of evidence following serious incidents and late disclosure of evidence at the inquest.</a:t>
            </a:r>
          </a:p>
          <a:p>
            <a:endParaRPr lang="en-GB" dirty="0"/>
          </a:p>
          <a:p>
            <a:endParaRPr lang="en-GB" dirty="0"/>
          </a:p>
        </p:txBody>
      </p:sp>
    </p:spTree>
    <p:extLst>
      <p:ext uri="{BB962C8B-B14F-4D97-AF65-F5344CB8AC3E}">
        <p14:creationId xmlns:p14="http://schemas.microsoft.com/office/powerpoint/2010/main" val="1024808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52C59-AD98-4FFA-9717-7EF1F5C361D3}"/>
              </a:ext>
            </a:extLst>
          </p:cNvPr>
          <p:cNvSpPr>
            <a:spLocks noGrp="1"/>
          </p:cNvSpPr>
          <p:nvPr>
            <p:ph type="title"/>
          </p:nvPr>
        </p:nvSpPr>
        <p:spPr>
          <a:xfrm>
            <a:off x="838203" y="365130"/>
            <a:ext cx="10515600" cy="643538"/>
          </a:xfrm>
        </p:spPr>
        <p:txBody>
          <a:bodyPr>
            <a:normAutofit fontScale="90000"/>
          </a:bodyPr>
          <a:lstStyle/>
          <a:p>
            <a:pPr algn="ctr"/>
            <a:r>
              <a:rPr lang="en-GB" dirty="0"/>
              <a:t>Family and Inquest organisation view</a:t>
            </a:r>
          </a:p>
        </p:txBody>
      </p:sp>
      <p:sp>
        <p:nvSpPr>
          <p:cNvPr id="3" name="Content Placeholder 2">
            <a:extLst>
              <a:ext uri="{FF2B5EF4-FFF2-40B4-BE49-F238E27FC236}">
                <a16:creationId xmlns:a16="http://schemas.microsoft.com/office/drawing/2014/main" id="{B7F10967-12B1-4A40-86BF-5DBB88E778D4}"/>
              </a:ext>
            </a:extLst>
          </p:cNvPr>
          <p:cNvSpPr>
            <a:spLocks noGrp="1"/>
          </p:cNvSpPr>
          <p:nvPr>
            <p:ph idx="1"/>
          </p:nvPr>
        </p:nvSpPr>
        <p:spPr>
          <a:xfrm>
            <a:off x="443060" y="1112363"/>
            <a:ext cx="11453567" cy="5380507"/>
          </a:xfrm>
        </p:spPr>
        <p:txBody>
          <a:bodyPr/>
          <a:lstStyle/>
          <a:p>
            <a:r>
              <a:rPr lang="en-GB" b="1" dirty="0"/>
              <a:t>Ellie’s family said: </a:t>
            </a:r>
            <a:r>
              <a:rPr lang="en-GB" i="1" dirty="0"/>
              <a:t>“We are devastated by Ellie’s death and the failures in her care at Antelope House. </a:t>
            </a:r>
            <a:r>
              <a:rPr lang="en-GB" i="1" u="sng" dirty="0"/>
              <a:t>We were not given the opportunity to feed into Ellie’s care and were instead left to watch her rapid decline. </a:t>
            </a:r>
            <a:r>
              <a:rPr lang="en-GB" i="1" dirty="0"/>
              <a:t>The Ellie who took her own life was not the Ellie we knew. </a:t>
            </a:r>
            <a:r>
              <a:rPr lang="en-GB" b="1" i="1" dirty="0"/>
              <a:t>Although we accept procedural changes have been made following Ellie’s death, we do not believe these changes address the fundamental deficiency in Ellie’s care. We do not feel confident that should another patient like Ellie be under Southern Health’s care, anything would be done differently.</a:t>
            </a:r>
            <a:r>
              <a:rPr lang="en-GB" b="1" dirty="0"/>
              <a:t> </a:t>
            </a:r>
          </a:p>
          <a:p>
            <a:r>
              <a:rPr lang="en-GB" i="1" dirty="0"/>
              <a:t>Inquest Organisation said “Once again, the conduct of Southern Health Trust suggests a greater concern about reputational management, rather than the opportunity to identify where they have failed to keep people safe.”</a:t>
            </a:r>
          </a:p>
          <a:p>
            <a:r>
              <a:rPr lang="en-GB" dirty="0">
                <a:hlinkClick r:id="rId2"/>
              </a:rPr>
              <a:t>https://www.inquest.org.uk/inquest-concludes-ellie-brabant</a:t>
            </a:r>
            <a:endParaRPr lang="en-GB" dirty="0"/>
          </a:p>
          <a:p>
            <a:pPr marL="0" indent="0">
              <a:buNone/>
            </a:pPr>
            <a:endParaRPr lang="en-GB" dirty="0"/>
          </a:p>
        </p:txBody>
      </p:sp>
    </p:spTree>
    <p:extLst>
      <p:ext uri="{BB962C8B-B14F-4D97-AF65-F5344CB8AC3E}">
        <p14:creationId xmlns:p14="http://schemas.microsoft.com/office/powerpoint/2010/main" val="1830212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0932670-319B-4B38-A356-8C4C83B1C863}"/>
              </a:ext>
            </a:extLst>
          </p:cNvPr>
          <p:cNvSpPr>
            <a:spLocks noGrp="1"/>
          </p:cNvSpPr>
          <p:nvPr>
            <p:ph type="title"/>
          </p:nvPr>
        </p:nvSpPr>
        <p:spPr>
          <a:xfrm>
            <a:off x="838203" y="149292"/>
            <a:ext cx="10515600" cy="566326"/>
          </a:xfrm>
        </p:spPr>
        <p:txBody>
          <a:bodyPr>
            <a:normAutofit fontScale="90000"/>
          </a:bodyPr>
          <a:lstStyle/>
          <a:p>
            <a:pPr algn="ctr"/>
            <a:r>
              <a:rPr lang="en-GB" dirty="0"/>
              <a:t>Southern Health Now</a:t>
            </a:r>
          </a:p>
        </p:txBody>
      </p:sp>
      <p:sp>
        <p:nvSpPr>
          <p:cNvPr id="8" name="Content Placeholder 7">
            <a:extLst>
              <a:ext uri="{FF2B5EF4-FFF2-40B4-BE49-F238E27FC236}">
                <a16:creationId xmlns:a16="http://schemas.microsoft.com/office/drawing/2014/main" id="{1E8F82AF-54BD-44F5-A6F0-A158DA258116}"/>
              </a:ext>
            </a:extLst>
          </p:cNvPr>
          <p:cNvSpPr>
            <a:spLocks noGrp="1"/>
          </p:cNvSpPr>
          <p:nvPr>
            <p:ph idx="1"/>
          </p:nvPr>
        </p:nvSpPr>
        <p:spPr>
          <a:xfrm>
            <a:off x="233265" y="816746"/>
            <a:ext cx="11728580" cy="5672831"/>
          </a:xfrm>
        </p:spPr>
        <p:txBody>
          <a:bodyPr>
            <a:normAutofit lnSpcReduction="10000"/>
          </a:bodyPr>
          <a:lstStyle/>
          <a:p>
            <a:r>
              <a:rPr lang="en-GB" dirty="0"/>
              <a:t>Fined over £2 million pounds for HSE offences where patients have died.</a:t>
            </a:r>
          </a:p>
          <a:p>
            <a:r>
              <a:rPr lang="en-GB" dirty="0"/>
              <a:t>Broken Trust TV programme - Whole Board changed - Execs and Non Execs.</a:t>
            </a:r>
          </a:p>
          <a:p>
            <a:r>
              <a:rPr lang="en-GB" dirty="0"/>
              <a:t>Three relatives have presented to the main Board about a compelling need to change and asked for 17 recommendations to be instigated in 2018.</a:t>
            </a:r>
          </a:p>
          <a:p>
            <a:r>
              <a:rPr lang="en-GB" dirty="0"/>
              <a:t>One of the most important will be the appointment of an IME. </a:t>
            </a:r>
          </a:p>
          <a:p>
            <a:r>
              <a:rPr lang="en-GB" dirty="0"/>
              <a:t>NHSI – Appointed Nigel Pascoe QC  - review the investigations of 5 deaths of patients.</a:t>
            </a:r>
          </a:p>
          <a:p>
            <a:r>
              <a:rPr lang="en-GB" dirty="0"/>
              <a:t>Pascoe report – Published Feb 2020  </a:t>
            </a:r>
            <a:r>
              <a:rPr lang="en-GB" dirty="0">
                <a:hlinkClick r:id="rId2"/>
              </a:rPr>
              <a:t>https://www.england.nhs.uk/south-east/wp-content/uploads/sites/45/2020/02/060220-Report-pdf2.pdf</a:t>
            </a:r>
            <a:endParaRPr lang="en-GB" dirty="0"/>
          </a:p>
          <a:p>
            <a:r>
              <a:rPr lang="en-GB" dirty="0"/>
              <a:t>Pascoe 2  - Public Investigation Hearings – taken place April 2021 – families declined to be involved. </a:t>
            </a:r>
            <a:r>
              <a:rPr lang="en-GB"/>
              <a:t>Report published Sept 2021.</a:t>
            </a:r>
            <a:endParaRPr lang="en-GB" dirty="0"/>
          </a:p>
          <a:p>
            <a:r>
              <a:rPr lang="en-GB" dirty="0">
                <a:hlinkClick r:id="rId3"/>
              </a:rPr>
              <a:t>https://www.england.nhs.uk/south-east/publications/ind-invest-reports/southern-health/</a:t>
            </a:r>
            <a:endParaRPr lang="en-GB" dirty="0"/>
          </a:p>
          <a:p>
            <a:pPr marL="0" indent="0">
              <a:buNone/>
            </a:pPr>
            <a:endParaRPr lang="en-GB" dirty="0"/>
          </a:p>
        </p:txBody>
      </p:sp>
    </p:spTree>
    <p:extLst>
      <p:ext uri="{BB962C8B-B14F-4D97-AF65-F5344CB8AC3E}">
        <p14:creationId xmlns:p14="http://schemas.microsoft.com/office/powerpoint/2010/main" val="90854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1000"/>
                                        <p:tgtEl>
                                          <p:spTgt spid="8">
                                            <p:txEl>
                                              <p:pRg st="3" end="3"/>
                                            </p:txEl>
                                          </p:spTgt>
                                        </p:tgtEl>
                                      </p:cBhvr>
                                    </p:animEffect>
                                    <p:anim calcmode="lin" valueType="num">
                                      <p:cBhvr>
                                        <p:cTn id="2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Effect transition="in" filter="fade">
                                      <p:cBhvr>
                                        <p:cTn id="35" dur="1000"/>
                                        <p:tgtEl>
                                          <p:spTgt spid="8">
                                            <p:txEl>
                                              <p:pRg st="4" end="4"/>
                                            </p:txEl>
                                          </p:spTgt>
                                        </p:tgtEl>
                                      </p:cBhvr>
                                    </p:animEffect>
                                    <p:anim calcmode="lin" valueType="num">
                                      <p:cBhvr>
                                        <p:cTn id="36"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xEl>
                                              <p:pRg st="5" end="5"/>
                                            </p:txEl>
                                          </p:spTgt>
                                        </p:tgtEl>
                                        <p:attrNameLst>
                                          <p:attrName>style.visibility</p:attrName>
                                        </p:attrNameLst>
                                      </p:cBhvr>
                                      <p:to>
                                        <p:strVal val="visible"/>
                                      </p:to>
                                    </p:set>
                                    <p:animEffect transition="in" filter="fade">
                                      <p:cBhvr>
                                        <p:cTn id="42" dur="1000"/>
                                        <p:tgtEl>
                                          <p:spTgt spid="8">
                                            <p:txEl>
                                              <p:pRg st="5" end="5"/>
                                            </p:txEl>
                                          </p:spTgt>
                                        </p:tgtEl>
                                      </p:cBhvr>
                                    </p:animEffect>
                                    <p:anim calcmode="lin" valueType="num">
                                      <p:cBhvr>
                                        <p:cTn id="4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8">
                                            <p:txEl>
                                              <p:pRg st="6" end="6"/>
                                            </p:txEl>
                                          </p:spTgt>
                                        </p:tgtEl>
                                        <p:attrNameLst>
                                          <p:attrName>style.visibility</p:attrName>
                                        </p:attrNameLst>
                                      </p:cBhvr>
                                      <p:to>
                                        <p:strVal val="visible"/>
                                      </p:to>
                                    </p:set>
                                    <p:animEffect transition="in" filter="fade">
                                      <p:cBhvr>
                                        <p:cTn id="49" dur="1000"/>
                                        <p:tgtEl>
                                          <p:spTgt spid="8">
                                            <p:txEl>
                                              <p:pRg st="6" end="6"/>
                                            </p:txEl>
                                          </p:spTgt>
                                        </p:tgtEl>
                                      </p:cBhvr>
                                    </p:animEffect>
                                    <p:anim calcmode="lin" valueType="num">
                                      <p:cBhvr>
                                        <p:cTn id="50"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8">
                                            <p:txEl>
                                              <p:pRg st="7" end="7"/>
                                            </p:txEl>
                                          </p:spTgt>
                                        </p:tgtEl>
                                        <p:attrNameLst>
                                          <p:attrName>style.visibility</p:attrName>
                                        </p:attrNameLst>
                                      </p:cBhvr>
                                      <p:to>
                                        <p:strVal val="visible"/>
                                      </p:to>
                                    </p:set>
                                    <p:animEffect transition="in" filter="fade">
                                      <p:cBhvr>
                                        <p:cTn id="56" dur="1000"/>
                                        <p:tgtEl>
                                          <p:spTgt spid="8">
                                            <p:txEl>
                                              <p:pRg st="7" end="7"/>
                                            </p:txEl>
                                          </p:spTgt>
                                        </p:tgtEl>
                                      </p:cBhvr>
                                    </p:animEffect>
                                    <p:anim calcmode="lin" valueType="num">
                                      <p:cBhvr>
                                        <p:cTn id="57"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CDFFF-3892-4FD5-9A3A-AC793F32F773}"/>
              </a:ext>
            </a:extLst>
          </p:cNvPr>
          <p:cNvSpPr>
            <a:spLocks noGrp="1"/>
          </p:cNvSpPr>
          <p:nvPr>
            <p:ph type="title"/>
          </p:nvPr>
        </p:nvSpPr>
        <p:spPr>
          <a:xfrm>
            <a:off x="503583" y="365129"/>
            <a:ext cx="10850220" cy="1325559"/>
          </a:xfrm>
        </p:spPr>
        <p:txBody>
          <a:bodyPr/>
          <a:lstStyle/>
          <a:p>
            <a:r>
              <a:rPr lang="en-GB" dirty="0"/>
              <a:t>Was his treatment by the NHS what he needed</a:t>
            </a:r>
          </a:p>
        </p:txBody>
      </p:sp>
      <p:sp>
        <p:nvSpPr>
          <p:cNvPr id="3" name="Content Placeholder 2">
            <a:extLst>
              <a:ext uri="{FF2B5EF4-FFF2-40B4-BE49-F238E27FC236}">
                <a16:creationId xmlns:a16="http://schemas.microsoft.com/office/drawing/2014/main" id="{C6A09534-169A-4840-A8E2-7B16A6FEA12E}"/>
              </a:ext>
            </a:extLst>
          </p:cNvPr>
          <p:cNvSpPr>
            <a:spLocks noGrp="1"/>
          </p:cNvSpPr>
          <p:nvPr>
            <p:ph idx="1"/>
          </p:nvPr>
        </p:nvSpPr>
        <p:spPr>
          <a:xfrm>
            <a:off x="755374" y="1825627"/>
            <a:ext cx="10598429" cy="4351336"/>
          </a:xfrm>
        </p:spPr>
        <p:txBody>
          <a:bodyPr/>
          <a:lstStyle/>
          <a:p>
            <a:r>
              <a:rPr lang="en-GB" dirty="0"/>
              <a:t>I believe that my son had a brain injury at birth</a:t>
            </a:r>
          </a:p>
          <a:p>
            <a:r>
              <a:rPr lang="en-GB" dirty="0"/>
              <a:t>He never had any test, brain scans or investigation.</a:t>
            </a:r>
          </a:p>
          <a:p>
            <a:r>
              <a:rPr lang="en-GB" dirty="0"/>
              <a:t>Given Ritalin at 9 years of age for ADHD.</a:t>
            </a:r>
          </a:p>
        </p:txBody>
      </p:sp>
    </p:spTree>
    <p:extLst>
      <p:ext uri="{BB962C8B-B14F-4D97-AF65-F5344CB8AC3E}">
        <p14:creationId xmlns:p14="http://schemas.microsoft.com/office/powerpoint/2010/main" val="110055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67CBF-6222-431F-85D2-2A1DBE5D0D9F}"/>
              </a:ext>
            </a:extLst>
          </p:cNvPr>
          <p:cNvSpPr txBox="1">
            <a:spLocks noGrp="1"/>
          </p:cNvSpPr>
          <p:nvPr>
            <p:ph type="title"/>
          </p:nvPr>
        </p:nvSpPr>
        <p:spPr/>
        <p:txBody>
          <a:bodyPr/>
          <a:lstStyle/>
          <a:p>
            <a:pPr lvl="0"/>
            <a:r>
              <a:rPr lang="en-GB" dirty="0"/>
              <a:t>Charles Dickens – Tale of Two NHS Cities </a:t>
            </a:r>
          </a:p>
        </p:txBody>
      </p:sp>
      <p:sp>
        <p:nvSpPr>
          <p:cNvPr id="3" name="Rectangle 3">
            <a:extLst>
              <a:ext uri="{FF2B5EF4-FFF2-40B4-BE49-F238E27FC236}">
                <a16:creationId xmlns:a16="http://schemas.microsoft.com/office/drawing/2014/main" id="{475B3B34-77C8-4DAF-A794-B5511782DE9B}"/>
              </a:ext>
            </a:extLst>
          </p:cNvPr>
          <p:cNvSpPr/>
          <p:nvPr/>
        </p:nvSpPr>
        <p:spPr>
          <a:xfrm>
            <a:off x="490328" y="2040840"/>
            <a:ext cx="11542644" cy="3539432"/>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3200" b="0" i="0" u="none" strike="noStrike" kern="1200" cap="none" spc="0" baseline="0" dirty="0">
                <a:solidFill>
                  <a:srgbClr val="454545"/>
                </a:solidFill>
                <a:uFillTx/>
                <a:latin typeface="Times New Roman" pitchFamily="18"/>
              </a:rPr>
              <a:t>It was the best of times, it was the worst of times, it was the age of wisdom, it was the age of foolishness, it was the epoch of belief, it was the epoch of incredulity, it was the season of Light, it was the season of Darkness, it was the spring of hope, it was the winter of despair, we had everything before us, we had nothing before us, we were all going direct to heaven, we were all going direct the other way</a:t>
            </a:r>
            <a:endParaRPr lang="en-GB" sz="3200" b="0" i="0" u="none" strike="noStrike" kern="1200" cap="none" spc="0" baseline="0" dirty="0">
              <a:solidFill>
                <a:srgbClr val="000000"/>
              </a:solidFill>
              <a:uFillTx/>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FEE60-8285-4D3D-A831-D9831535FD3E}"/>
              </a:ext>
            </a:extLst>
          </p:cNvPr>
          <p:cNvSpPr txBox="1">
            <a:spLocks noGrp="1"/>
          </p:cNvSpPr>
          <p:nvPr>
            <p:ph type="ctrTitle"/>
          </p:nvPr>
        </p:nvSpPr>
        <p:spPr>
          <a:xfrm>
            <a:off x="1524003" y="249384"/>
            <a:ext cx="9144000" cy="784290"/>
          </a:xfrm>
        </p:spPr>
        <p:txBody>
          <a:bodyPr/>
          <a:lstStyle/>
          <a:p>
            <a:pPr lvl="0"/>
            <a:r>
              <a:rPr lang="en-GB" sz="4900" dirty="0"/>
              <a:t>NHS </a:t>
            </a:r>
            <a:r>
              <a:rPr lang="en-GB" sz="4900" dirty="0" err="1"/>
              <a:t>Behcets</a:t>
            </a:r>
            <a:r>
              <a:rPr lang="en-GB" sz="4900" dirty="0"/>
              <a:t> Clinic London</a:t>
            </a:r>
            <a:endParaRPr lang="en-US" sz="4900" dirty="0"/>
          </a:p>
        </p:txBody>
      </p:sp>
      <p:sp>
        <p:nvSpPr>
          <p:cNvPr id="3" name="Subtitle 2">
            <a:extLst>
              <a:ext uri="{FF2B5EF4-FFF2-40B4-BE49-F238E27FC236}">
                <a16:creationId xmlns:a16="http://schemas.microsoft.com/office/drawing/2014/main" id="{4EE1FFC8-BE13-4BC0-9B1D-DD0C883C0943}"/>
              </a:ext>
            </a:extLst>
          </p:cNvPr>
          <p:cNvSpPr txBox="1">
            <a:spLocks noGrp="1"/>
          </p:cNvSpPr>
          <p:nvPr>
            <p:ph type="subTitle" idx="1"/>
          </p:nvPr>
        </p:nvSpPr>
        <p:spPr>
          <a:xfrm>
            <a:off x="454433" y="1162216"/>
            <a:ext cx="10914607" cy="5569528"/>
          </a:xfrm>
        </p:spPr>
        <p:txBody>
          <a:bodyPr anchorCtr="0"/>
          <a:lstStyle/>
          <a:p>
            <a:pPr lvl="0">
              <a:lnSpc>
                <a:spcPct val="70000"/>
              </a:lnSpc>
            </a:pPr>
            <a:r>
              <a:rPr lang="en-GB" sz="1700" dirty="0"/>
              <a:t>1995 – 2012 -  Doctor’s treating me  - GP who knew nothing about </a:t>
            </a:r>
            <a:r>
              <a:rPr lang="en-GB" sz="1700" dirty="0" err="1"/>
              <a:t>Behcet’s</a:t>
            </a:r>
            <a:r>
              <a:rPr lang="en-GB" sz="1700" dirty="0"/>
              <a:t> disease and a Rheumatologist in London who was a specialist in </a:t>
            </a:r>
            <a:r>
              <a:rPr lang="en-GB" sz="1700" dirty="0" err="1"/>
              <a:t>Behcets</a:t>
            </a:r>
            <a:r>
              <a:rPr lang="en-GB" sz="1700" dirty="0"/>
              <a:t>.</a:t>
            </a:r>
          </a:p>
          <a:p>
            <a:pPr lvl="0" algn="l">
              <a:lnSpc>
                <a:spcPct val="70000"/>
              </a:lnSpc>
            </a:pPr>
            <a:r>
              <a:rPr lang="en-GB" sz="1700" dirty="0"/>
              <a:t>  2012 – until now</a:t>
            </a:r>
          </a:p>
          <a:p>
            <a:pPr lvl="0" algn="r">
              <a:lnSpc>
                <a:spcPct val="70000"/>
              </a:lnSpc>
            </a:pPr>
            <a:r>
              <a:rPr lang="en-US" sz="1700" dirty="0"/>
              <a:t>Professor Farida Fortune – Clinical Lead, Consultant in Oral Medicine and Immunology</a:t>
            </a:r>
          </a:p>
          <a:p>
            <a:pPr lvl="0" algn="r">
              <a:lnSpc>
                <a:spcPct val="70000"/>
              </a:lnSpc>
            </a:pPr>
            <a:r>
              <a:rPr lang="en-US" sz="1700" dirty="0"/>
              <a:t>TBC– Clinical Nurse Specialist / Centre Manager</a:t>
            </a:r>
          </a:p>
          <a:p>
            <a:pPr lvl="0" algn="r">
              <a:lnSpc>
                <a:spcPct val="70000"/>
              </a:lnSpc>
            </a:pPr>
            <a:r>
              <a:rPr lang="en-US" sz="1700" dirty="0" err="1"/>
              <a:t>Nardos</a:t>
            </a:r>
            <a:r>
              <a:rPr lang="en-US" sz="1700" dirty="0"/>
              <a:t> </a:t>
            </a:r>
            <a:r>
              <a:rPr lang="en-US" sz="1700" dirty="0" err="1"/>
              <a:t>Wakjira</a:t>
            </a:r>
            <a:r>
              <a:rPr lang="en-US" sz="1700" dirty="0"/>
              <a:t> – Lead Dental Nurse</a:t>
            </a:r>
          </a:p>
          <a:p>
            <a:pPr lvl="0" algn="r">
              <a:lnSpc>
                <a:spcPct val="70000"/>
              </a:lnSpc>
            </a:pPr>
            <a:r>
              <a:rPr lang="en-US" sz="1700" dirty="0"/>
              <a:t>Professor Ali Jawad – Consultant Rheumatologist</a:t>
            </a:r>
          </a:p>
          <a:p>
            <a:pPr lvl="0" algn="r">
              <a:lnSpc>
                <a:spcPct val="70000"/>
              </a:lnSpc>
            </a:pPr>
            <a:r>
              <a:rPr lang="en-US" sz="1700" dirty="0"/>
              <a:t>Professor Miles Stanford – Consultant Ophthalmologist</a:t>
            </a:r>
          </a:p>
          <a:p>
            <a:pPr lvl="0" algn="r">
              <a:lnSpc>
                <a:spcPct val="70000"/>
              </a:lnSpc>
            </a:pPr>
            <a:r>
              <a:rPr lang="en-US" sz="1700" dirty="0" err="1"/>
              <a:t>Dr</a:t>
            </a:r>
            <a:r>
              <a:rPr lang="en-US" sz="1700" dirty="0"/>
              <a:t> Matthew Buckland – Consultant Immunologist</a:t>
            </a:r>
          </a:p>
          <a:p>
            <a:pPr lvl="0" algn="r">
              <a:lnSpc>
                <a:spcPct val="70000"/>
              </a:lnSpc>
            </a:pPr>
            <a:r>
              <a:rPr lang="en-US" sz="1700" dirty="0" err="1"/>
              <a:t>Dr</a:t>
            </a:r>
            <a:r>
              <a:rPr lang="en-US" sz="1700" dirty="0"/>
              <a:t> Desmond Kidd – Consultant Neurologist</a:t>
            </a:r>
          </a:p>
          <a:p>
            <a:pPr lvl="0" algn="r">
              <a:lnSpc>
                <a:spcPct val="70000"/>
              </a:lnSpc>
            </a:pPr>
            <a:r>
              <a:rPr lang="en-US" sz="1700" dirty="0" err="1"/>
              <a:t>Dr</a:t>
            </a:r>
            <a:r>
              <a:rPr lang="en-US" sz="1700" dirty="0"/>
              <a:t> Steve Higgins - Psychologist</a:t>
            </a:r>
          </a:p>
          <a:p>
            <a:pPr lvl="0" algn="r">
              <a:lnSpc>
                <a:spcPct val="70000"/>
              </a:lnSpc>
            </a:pPr>
            <a:r>
              <a:rPr lang="en-US" sz="1700" dirty="0" err="1"/>
              <a:t>Dr</a:t>
            </a:r>
            <a:r>
              <a:rPr lang="en-US" sz="1700" dirty="0"/>
              <a:t> Amanda Willis - </a:t>
            </a:r>
            <a:r>
              <a:rPr lang="en-US" sz="1700" dirty="0" err="1"/>
              <a:t>StR</a:t>
            </a:r>
            <a:r>
              <a:rPr lang="en-US" sz="1700" dirty="0"/>
              <a:t> in Oral Medicine</a:t>
            </a:r>
          </a:p>
          <a:p>
            <a:pPr lvl="0" algn="r">
              <a:lnSpc>
                <a:spcPct val="70000"/>
              </a:lnSpc>
            </a:pPr>
            <a:r>
              <a:rPr lang="en-US" sz="1700" dirty="0" err="1"/>
              <a:t>Dr</a:t>
            </a:r>
            <a:r>
              <a:rPr lang="en-US" sz="1700" dirty="0"/>
              <a:t> </a:t>
            </a:r>
            <a:r>
              <a:rPr lang="en-US" sz="1700" dirty="0" err="1"/>
              <a:t>Noha</a:t>
            </a:r>
            <a:r>
              <a:rPr lang="en-US" sz="1700" dirty="0"/>
              <a:t> </a:t>
            </a:r>
            <a:r>
              <a:rPr lang="en-US" sz="1700" dirty="0" err="1"/>
              <a:t>Seoudi</a:t>
            </a:r>
            <a:r>
              <a:rPr lang="en-US" sz="1700" dirty="0"/>
              <a:t> - </a:t>
            </a:r>
            <a:r>
              <a:rPr lang="en-US" sz="1700" dirty="0" err="1"/>
              <a:t>StR</a:t>
            </a:r>
            <a:r>
              <a:rPr lang="en-US" sz="1700" dirty="0"/>
              <a:t> in Oral Microbiology</a:t>
            </a:r>
          </a:p>
          <a:p>
            <a:pPr lvl="0" algn="r">
              <a:lnSpc>
                <a:spcPct val="70000"/>
              </a:lnSpc>
            </a:pPr>
            <a:r>
              <a:rPr lang="en-US" sz="1700" dirty="0" err="1"/>
              <a:t>Dr</a:t>
            </a:r>
            <a:r>
              <a:rPr lang="en-US" sz="1700" dirty="0"/>
              <a:t> </a:t>
            </a:r>
            <a:r>
              <a:rPr lang="en-US" sz="1700" dirty="0" err="1"/>
              <a:t>Bindi</a:t>
            </a:r>
            <a:r>
              <a:rPr lang="en-US" sz="1700" dirty="0"/>
              <a:t> </a:t>
            </a:r>
            <a:r>
              <a:rPr lang="en-US" sz="1700" dirty="0" err="1"/>
              <a:t>Gokhani</a:t>
            </a:r>
            <a:r>
              <a:rPr lang="en-US" sz="1700" dirty="0"/>
              <a:t> - Specialty Doctor / Dentist</a:t>
            </a:r>
          </a:p>
          <a:p>
            <a:pPr lvl="0" algn="r">
              <a:lnSpc>
                <a:spcPct val="70000"/>
              </a:lnSpc>
            </a:pPr>
            <a:r>
              <a:rPr lang="en-US" sz="1700" dirty="0"/>
              <a:t>Sheila Bower – Business Administration Manager</a:t>
            </a:r>
          </a:p>
          <a:p>
            <a:pPr lvl="0" algn="r">
              <a:lnSpc>
                <a:spcPct val="70000"/>
              </a:lnSpc>
            </a:pPr>
            <a:r>
              <a:rPr lang="en-US" sz="1700" dirty="0"/>
              <a:t>Bridie Sweeney - Administrator</a:t>
            </a:r>
          </a:p>
          <a:p>
            <a:pPr lvl="0" algn="r">
              <a:lnSpc>
                <a:spcPct val="70000"/>
              </a:lnSpc>
            </a:pPr>
            <a:r>
              <a:rPr lang="en-US" sz="1700" dirty="0"/>
              <a:t>Marie Simpson - Secretary</a:t>
            </a:r>
          </a:p>
          <a:p>
            <a:pPr lvl="0" algn="r">
              <a:lnSpc>
                <a:spcPct val="70000"/>
              </a:lnSpc>
            </a:pPr>
            <a:r>
              <a:rPr lang="en-US" sz="1700" dirty="0"/>
              <a:t>Jean Christians – Support Coordinator</a:t>
            </a:r>
          </a:p>
          <a:p>
            <a:pPr lvl="0">
              <a:lnSpc>
                <a:spcPct val="70000"/>
              </a:lnSpc>
            </a:pPr>
            <a:endParaRPr lang="en-US" sz="1700" dirty="0"/>
          </a:p>
        </p:txBody>
      </p:sp>
      <p:pic>
        <p:nvPicPr>
          <p:cNvPr id="4" name="Picture 4">
            <a:extLst>
              <a:ext uri="{FF2B5EF4-FFF2-40B4-BE49-F238E27FC236}">
                <a16:creationId xmlns:a16="http://schemas.microsoft.com/office/drawing/2014/main" id="{BE6F297A-010D-4E42-9498-3DB498EBB833}"/>
              </a:ext>
            </a:extLst>
          </p:cNvPr>
          <p:cNvPicPr>
            <a:picLocks noChangeAspect="1"/>
          </p:cNvPicPr>
          <p:nvPr/>
        </p:nvPicPr>
        <p:blipFill>
          <a:blip r:embed="rId2"/>
          <a:stretch>
            <a:fillRect/>
          </a:stretch>
        </p:blipFill>
        <p:spPr>
          <a:xfrm>
            <a:off x="597673" y="2502370"/>
            <a:ext cx="5685903" cy="3391591"/>
          </a:xfrm>
          <a:prstGeom prst="rect">
            <a:avLst/>
          </a:prstGeom>
          <a:noFill/>
          <a:ln cap="flat">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1000"/>
                                        <p:tgtEl>
                                          <p:spTgt spid="3">
                                            <p:txEl>
                                              <p:pRg st="2" end="2"/>
                                            </p:txEl>
                                          </p:spTgt>
                                        </p:tgtEl>
                                      </p:cBhvr>
                                    </p:animEffect>
                                    <p:anim calcmode="lin" valueType="num">
                                      <p:cBhvr>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1000"/>
                                        <p:tgtEl>
                                          <p:spTgt spid="3">
                                            <p:txEl>
                                              <p:pRg st="3" end="3"/>
                                            </p:txEl>
                                          </p:spTgt>
                                        </p:tgtEl>
                                      </p:cBhvr>
                                    </p:animEffect>
                                    <p:anim calcmode="lin" valueType="num">
                                      <p:cBhvr>
                                        <p:cTn id="2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1000"/>
                                        <p:tgtEl>
                                          <p:spTgt spid="3">
                                            <p:txEl>
                                              <p:pRg st="4" end="4"/>
                                            </p:txEl>
                                          </p:spTgt>
                                        </p:tgtEl>
                                      </p:cBhvr>
                                    </p:animEffect>
                                    <p:anim calcmode="lin" valueType="num">
                                      <p:cBhvr>
                                        <p:cTn id="3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1000"/>
                                        <p:tgtEl>
                                          <p:spTgt spid="3">
                                            <p:txEl>
                                              <p:pRg st="6" end="6"/>
                                            </p:txEl>
                                          </p:spTgt>
                                        </p:tgtEl>
                                      </p:cBhvr>
                                    </p:animEffect>
                                    <p:anim calcmode="lin" valueType="num">
                                      <p:cBhvr>
                                        <p:cTn id="4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1000"/>
                                        <p:tgtEl>
                                          <p:spTgt spid="3">
                                            <p:txEl>
                                              <p:pRg st="7" end="7"/>
                                            </p:txEl>
                                          </p:spTgt>
                                        </p:tgtEl>
                                      </p:cBhvr>
                                    </p:animEffect>
                                    <p:anim calcmode="lin" valueType="num">
                                      <p:cBhvr>
                                        <p:cTn id="4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Effect transition="in" filter="fade">
                                      <p:cBhvr>
                                        <p:cTn id="50" dur="1000"/>
                                        <p:tgtEl>
                                          <p:spTgt spid="3">
                                            <p:txEl>
                                              <p:pRg st="8" end="8"/>
                                            </p:txEl>
                                          </p:spTgt>
                                        </p:tgtEl>
                                      </p:cBhvr>
                                    </p:animEffect>
                                    <p:anim calcmode="lin" valueType="num">
                                      <p:cBhvr>
                                        <p:cTn id="5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fade">
                                      <p:cBhvr>
                                        <p:cTn id="55" dur="1000"/>
                                        <p:tgtEl>
                                          <p:spTgt spid="3">
                                            <p:txEl>
                                              <p:pRg st="9" end="9"/>
                                            </p:txEl>
                                          </p:spTgt>
                                        </p:tgtEl>
                                      </p:cBhvr>
                                    </p:animEffect>
                                    <p:anim calcmode="lin" valueType="num">
                                      <p:cBhvr>
                                        <p:cTn id="5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3">
                                            <p:txEl>
                                              <p:pRg st="10" end="10"/>
                                            </p:txEl>
                                          </p:spTgt>
                                        </p:tgtEl>
                                        <p:attrNameLst>
                                          <p:attrName>style.visibility</p:attrName>
                                        </p:attrNameLst>
                                      </p:cBhvr>
                                      <p:to>
                                        <p:strVal val="visible"/>
                                      </p:to>
                                    </p:set>
                                    <p:animEffect transition="in" filter="fade">
                                      <p:cBhvr>
                                        <p:cTn id="60" dur="1000"/>
                                        <p:tgtEl>
                                          <p:spTgt spid="3">
                                            <p:txEl>
                                              <p:pRg st="10" end="10"/>
                                            </p:txEl>
                                          </p:spTgt>
                                        </p:tgtEl>
                                      </p:cBhvr>
                                    </p:animEffect>
                                    <p:anim calcmode="lin" valueType="num">
                                      <p:cBhvr>
                                        <p:cTn id="61"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2"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
                                            <p:txEl>
                                              <p:pRg st="11" end="11"/>
                                            </p:txEl>
                                          </p:spTgt>
                                        </p:tgtEl>
                                        <p:attrNameLst>
                                          <p:attrName>style.visibility</p:attrName>
                                        </p:attrNameLst>
                                      </p:cBhvr>
                                      <p:to>
                                        <p:strVal val="visible"/>
                                      </p:to>
                                    </p:set>
                                    <p:animEffect transition="in" filter="fade">
                                      <p:cBhvr>
                                        <p:cTn id="65" dur="1000"/>
                                        <p:tgtEl>
                                          <p:spTgt spid="3">
                                            <p:txEl>
                                              <p:pRg st="11" end="11"/>
                                            </p:txEl>
                                          </p:spTgt>
                                        </p:tgtEl>
                                      </p:cBhvr>
                                    </p:animEffect>
                                    <p:anim calcmode="lin" valueType="num">
                                      <p:cBhvr>
                                        <p:cTn id="66"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7"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3">
                                            <p:txEl>
                                              <p:pRg st="12" end="12"/>
                                            </p:txEl>
                                          </p:spTgt>
                                        </p:tgtEl>
                                        <p:attrNameLst>
                                          <p:attrName>style.visibility</p:attrName>
                                        </p:attrNameLst>
                                      </p:cBhvr>
                                      <p:to>
                                        <p:strVal val="visible"/>
                                      </p:to>
                                    </p:set>
                                    <p:animEffect transition="in" filter="fade">
                                      <p:cBhvr>
                                        <p:cTn id="70" dur="1000"/>
                                        <p:tgtEl>
                                          <p:spTgt spid="3">
                                            <p:txEl>
                                              <p:pRg st="12" end="12"/>
                                            </p:txEl>
                                          </p:spTgt>
                                        </p:tgtEl>
                                      </p:cBhvr>
                                    </p:animEffect>
                                    <p:anim calcmode="lin" valueType="num">
                                      <p:cBhvr>
                                        <p:cTn id="71"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3">
                                            <p:txEl>
                                              <p:pRg st="13" end="13"/>
                                            </p:txEl>
                                          </p:spTgt>
                                        </p:tgtEl>
                                        <p:attrNameLst>
                                          <p:attrName>style.visibility</p:attrName>
                                        </p:attrNameLst>
                                      </p:cBhvr>
                                      <p:to>
                                        <p:strVal val="visible"/>
                                      </p:to>
                                    </p:set>
                                    <p:animEffect transition="in" filter="fade">
                                      <p:cBhvr>
                                        <p:cTn id="75" dur="1000"/>
                                        <p:tgtEl>
                                          <p:spTgt spid="3">
                                            <p:txEl>
                                              <p:pRg st="13" end="13"/>
                                            </p:txEl>
                                          </p:spTgt>
                                        </p:tgtEl>
                                      </p:cBhvr>
                                    </p:animEffect>
                                    <p:anim calcmode="lin" valueType="num">
                                      <p:cBhvr>
                                        <p:cTn id="76"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77"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78" presetID="42" presetClass="entr" presetSubtype="0" fill="hold" nodeType="withEffect">
                                  <p:stCondLst>
                                    <p:cond delay="0"/>
                                  </p:stCondLst>
                                  <p:childTnLst>
                                    <p:set>
                                      <p:cBhvr>
                                        <p:cTn id="79" dur="1" fill="hold">
                                          <p:stCondLst>
                                            <p:cond delay="0"/>
                                          </p:stCondLst>
                                        </p:cTn>
                                        <p:tgtEl>
                                          <p:spTgt spid="3">
                                            <p:txEl>
                                              <p:pRg st="14" end="14"/>
                                            </p:txEl>
                                          </p:spTgt>
                                        </p:tgtEl>
                                        <p:attrNameLst>
                                          <p:attrName>style.visibility</p:attrName>
                                        </p:attrNameLst>
                                      </p:cBhvr>
                                      <p:to>
                                        <p:strVal val="visible"/>
                                      </p:to>
                                    </p:set>
                                    <p:animEffect transition="in" filter="fade">
                                      <p:cBhvr>
                                        <p:cTn id="80" dur="1000"/>
                                        <p:tgtEl>
                                          <p:spTgt spid="3">
                                            <p:txEl>
                                              <p:pRg st="14" end="14"/>
                                            </p:txEl>
                                          </p:spTgt>
                                        </p:tgtEl>
                                      </p:cBhvr>
                                    </p:animEffect>
                                    <p:anim calcmode="lin" valueType="num">
                                      <p:cBhvr>
                                        <p:cTn id="81"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82" dur="1000" fill="hold"/>
                                        <p:tgtEl>
                                          <p:spTgt spid="3">
                                            <p:txEl>
                                              <p:pRg st="14" end="14"/>
                                            </p:txEl>
                                          </p:spTgt>
                                        </p:tgtEl>
                                        <p:attrNameLst>
                                          <p:attrName>ppt_y</p:attrName>
                                        </p:attrNameLst>
                                      </p:cBhvr>
                                      <p:tavLst>
                                        <p:tav tm="0">
                                          <p:val>
                                            <p:strVal val="#ppt_y+.1"/>
                                          </p:val>
                                        </p:tav>
                                        <p:tav tm="100000">
                                          <p:val>
                                            <p:strVal val="#ppt_y"/>
                                          </p:val>
                                        </p:tav>
                                      </p:tavLst>
                                    </p:anim>
                                  </p:childTnLst>
                                </p:cTn>
                              </p:par>
                              <p:par>
                                <p:cTn id="83" presetID="42" presetClass="entr" presetSubtype="0" fill="hold" nodeType="withEffect">
                                  <p:stCondLst>
                                    <p:cond delay="0"/>
                                  </p:stCondLst>
                                  <p:childTnLst>
                                    <p:set>
                                      <p:cBhvr>
                                        <p:cTn id="84" dur="1" fill="hold">
                                          <p:stCondLst>
                                            <p:cond delay="0"/>
                                          </p:stCondLst>
                                        </p:cTn>
                                        <p:tgtEl>
                                          <p:spTgt spid="3">
                                            <p:txEl>
                                              <p:pRg st="15" end="15"/>
                                            </p:txEl>
                                          </p:spTgt>
                                        </p:tgtEl>
                                        <p:attrNameLst>
                                          <p:attrName>style.visibility</p:attrName>
                                        </p:attrNameLst>
                                      </p:cBhvr>
                                      <p:to>
                                        <p:strVal val="visible"/>
                                      </p:to>
                                    </p:set>
                                    <p:animEffect transition="in" filter="fade">
                                      <p:cBhvr>
                                        <p:cTn id="85" dur="1000"/>
                                        <p:tgtEl>
                                          <p:spTgt spid="3">
                                            <p:txEl>
                                              <p:pRg st="15" end="15"/>
                                            </p:txEl>
                                          </p:spTgt>
                                        </p:tgtEl>
                                      </p:cBhvr>
                                    </p:animEffect>
                                    <p:anim calcmode="lin" valueType="num">
                                      <p:cBhvr>
                                        <p:cTn id="86"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87" dur="1000" fill="hold"/>
                                        <p:tgtEl>
                                          <p:spTgt spid="3">
                                            <p:txEl>
                                              <p:pRg st="15" end="15"/>
                                            </p:txEl>
                                          </p:spTgt>
                                        </p:tgtEl>
                                        <p:attrNameLst>
                                          <p:attrName>ppt_y</p:attrName>
                                        </p:attrNameLst>
                                      </p:cBhvr>
                                      <p:tavLst>
                                        <p:tav tm="0">
                                          <p:val>
                                            <p:strVal val="#ppt_y+.1"/>
                                          </p:val>
                                        </p:tav>
                                        <p:tav tm="100000">
                                          <p:val>
                                            <p:strVal val="#ppt_y"/>
                                          </p:val>
                                        </p:tav>
                                      </p:tavLst>
                                    </p:anim>
                                  </p:childTnLst>
                                </p:cTn>
                              </p:par>
                              <p:par>
                                <p:cTn id="88" presetID="42" presetClass="entr" presetSubtype="0" fill="hold" nodeType="withEffect">
                                  <p:stCondLst>
                                    <p:cond delay="0"/>
                                  </p:stCondLst>
                                  <p:childTnLst>
                                    <p:set>
                                      <p:cBhvr>
                                        <p:cTn id="89" dur="1" fill="hold">
                                          <p:stCondLst>
                                            <p:cond delay="0"/>
                                          </p:stCondLst>
                                        </p:cTn>
                                        <p:tgtEl>
                                          <p:spTgt spid="3">
                                            <p:txEl>
                                              <p:pRg st="16" end="16"/>
                                            </p:txEl>
                                          </p:spTgt>
                                        </p:tgtEl>
                                        <p:attrNameLst>
                                          <p:attrName>style.visibility</p:attrName>
                                        </p:attrNameLst>
                                      </p:cBhvr>
                                      <p:to>
                                        <p:strVal val="visible"/>
                                      </p:to>
                                    </p:set>
                                    <p:animEffect transition="in" filter="fade">
                                      <p:cBhvr>
                                        <p:cTn id="90" dur="1000"/>
                                        <p:tgtEl>
                                          <p:spTgt spid="3">
                                            <p:txEl>
                                              <p:pRg st="16" end="16"/>
                                            </p:txEl>
                                          </p:spTgt>
                                        </p:tgtEl>
                                      </p:cBhvr>
                                    </p:animEffect>
                                    <p:anim calcmode="lin" valueType="num">
                                      <p:cBhvr>
                                        <p:cTn id="91" dur="1000" fill="hold"/>
                                        <p:tgtEl>
                                          <p:spTgt spid="3">
                                            <p:txEl>
                                              <p:pRg st="16" end="16"/>
                                            </p:txEl>
                                          </p:spTgt>
                                        </p:tgtEl>
                                        <p:attrNameLst>
                                          <p:attrName>ppt_x</p:attrName>
                                        </p:attrNameLst>
                                      </p:cBhvr>
                                      <p:tavLst>
                                        <p:tav tm="0">
                                          <p:val>
                                            <p:strVal val="#ppt_x"/>
                                          </p:val>
                                        </p:tav>
                                        <p:tav tm="100000">
                                          <p:val>
                                            <p:strVal val="#ppt_x"/>
                                          </p:val>
                                        </p:tav>
                                      </p:tavLst>
                                    </p:anim>
                                    <p:anim calcmode="lin" valueType="num">
                                      <p:cBhvr>
                                        <p:cTn id="92" dur="1000" fill="hold"/>
                                        <p:tgtEl>
                                          <p:spTgt spid="3">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BCF5B-854C-4C15-80E2-20A90542000E}"/>
              </a:ext>
            </a:extLst>
          </p:cNvPr>
          <p:cNvSpPr>
            <a:spLocks noGrp="1"/>
          </p:cNvSpPr>
          <p:nvPr>
            <p:ph type="title"/>
          </p:nvPr>
        </p:nvSpPr>
        <p:spPr/>
        <p:txBody>
          <a:bodyPr/>
          <a:lstStyle/>
          <a:p>
            <a:pPr algn="ctr"/>
            <a:r>
              <a:rPr lang="en-GB" dirty="0"/>
              <a:t>NHS Complaints Framework</a:t>
            </a:r>
          </a:p>
        </p:txBody>
      </p:sp>
      <p:sp>
        <p:nvSpPr>
          <p:cNvPr id="3" name="Content Placeholder 2">
            <a:extLst>
              <a:ext uri="{FF2B5EF4-FFF2-40B4-BE49-F238E27FC236}">
                <a16:creationId xmlns:a16="http://schemas.microsoft.com/office/drawing/2014/main" id="{0469613C-CE85-44E1-BB55-C20484E23B40}"/>
              </a:ext>
            </a:extLst>
          </p:cNvPr>
          <p:cNvSpPr>
            <a:spLocks noGrp="1"/>
          </p:cNvSpPr>
          <p:nvPr>
            <p:ph idx="1"/>
          </p:nvPr>
        </p:nvSpPr>
        <p:spPr>
          <a:xfrm>
            <a:off x="838203" y="1606858"/>
            <a:ext cx="10515600" cy="4570105"/>
          </a:xfrm>
        </p:spPr>
        <p:txBody>
          <a:bodyPr>
            <a:normAutofit lnSpcReduction="10000"/>
          </a:bodyPr>
          <a:lstStyle/>
          <a:p>
            <a:r>
              <a:rPr lang="en-GB" dirty="0"/>
              <a:t>NHS New framework – Patient Safety Partners. Previous NHS frameworks for complaints has not worked.</a:t>
            </a:r>
          </a:p>
          <a:p>
            <a:r>
              <a:rPr lang="en-GB" dirty="0"/>
              <a:t>PHSO – new framework. 12/24 months after an event - Not in real time. Investigates very few complaints compared to those reported to the organisation. </a:t>
            </a:r>
          </a:p>
          <a:p>
            <a:r>
              <a:rPr lang="en-GB" dirty="0"/>
              <a:t>Should be Real Time Investigations and Obtaining a written witness narrative from carers/relatives/witnesses – not a report of your interpretation of what they said.</a:t>
            </a:r>
          </a:p>
          <a:p>
            <a:r>
              <a:rPr lang="en-GB" dirty="0"/>
              <a:t>Begin to measure all outcomes – costs v benefit and build a feedback system that asks patients and relatives to comment on the treatment they have received.</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385225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AB4E8-EC0E-4C0A-B5C5-4EDD36300ECA}"/>
              </a:ext>
            </a:extLst>
          </p:cNvPr>
          <p:cNvSpPr>
            <a:spLocks noGrp="1"/>
          </p:cNvSpPr>
          <p:nvPr>
            <p:ph type="title"/>
          </p:nvPr>
        </p:nvSpPr>
        <p:spPr>
          <a:xfrm>
            <a:off x="838203" y="514904"/>
            <a:ext cx="10285517" cy="1917577"/>
          </a:xfrm>
        </p:spPr>
        <p:txBody>
          <a:bodyPr>
            <a:normAutofit fontScale="90000"/>
          </a:bodyPr>
          <a:lstStyle/>
          <a:p>
            <a:r>
              <a:rPr lang="en-GB" sz="3600" dirty="0"/>
              <a:t>Research Project – Open University- Witness to harm, holding to account: Improving patient , family and colleague witnesses’ experiences of Fitness to Practise proceedings</a:t>
            </a:r>
          </a:p>
        </p:txBody>
      </p:sp>
      <p:sp>
        <p:nvSpPr>
          <p:cNvPr id="3" name="Content Placeholder 2">
            <a:extLst>
              <a:ext uri="{FF2B5EF4-FFF2-40B4-BE49-F238E27FC236}">
                <a16:creationId xmlns:a16="http://schemas.microsoft.com/office/drawing/2014/main" id="{2D555376-136A-4C23-BAE7-E667742AE7BD}"/>
              </a:ext>
            </a:extLst>
          </p:cNvPr>
          <p:cNvSpPr>
            <a:spLocks noGrp="1"/>
          </p:cNvSpPr>
          <p:nvPr>
            <p:ph idx="1"/>
          </p:nvPr>
        </p:nvSpPr>
        <p:spPr>
          <a:xfrm>
            <a:off x="838203" y="2725445"/>
            <a:ext cx="10515600" cy="3451518"/>
          </a:xfrm>
        </p:spPr>
        <p:txBody>
          <a:bodyPr/>
          <a:lstStyle/>
          <a:p>
            <a:r>
              <a:rPr lang="en-GB" dirty="0"/>
              <a:t>Improving the experience of witnesses in health and care professional practice proceedings</a:t>
            </a:r>
          </a:p>
          <a:p>
            <a:r>
              <a:rPr lang="en-GB" dirty="0"/>
              <a:t>World’s first study of this kind</a:t>
            </a:r>
          </a:p>
          <a:p>
            <a:r>
              <a:rPr lang="en-GB" dirty="0"/>
              <a:t>Working with 13 UK regulators of health and social care.</a:t>
            </a:r>
          </a:p>
          <a:p>
            <a:r>
              <a:rPr lang="en-GB" dirty="0"/>
              <a:t>30 month project</a:t>
            </a:r>
          </a:p>
          <a:p>
            <a:r>
              <a:rPr lang="en-GB" dirty="0">
                <a:hlinkClick r:id="rId2"/>
              </a:rPr>
              <a:t>https://www.open.ac.uk/research/news/improving-experience-witnesses-health-and-care-professional-practice-proceedings</a:t>
            </a:r>
            <a:endParaRPr lang="en-GB" dirty="0"/>
          </a:p>
          <a:p>
            <a:endParaRPr lang="en-GB" dirty="0"/>
          </a:p>
        </p:txBody>
      </p:sp>
    </p:spTree>
    <p:extLst>
      <p:ext uri="{BB962C8B-B14F-4D97-AF65-F5344CB8AC3E}">
        <p14:creationId xmlns:p14="http://schemas.microsoft.com/office/powerpoint/2010/main" val="1649500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F8E31-70AC-4E67-B5F3-3804D139A9B3}"/>
              </a:ext>
            </a:extLst>
          </p:cNvPr>
          <p:cNvSpPr txBox="1">
            <a:spLocks noGrp="1"/>
          </p:cNvSpPr>
          <p:nvPr>
            <p:ph type="title"/>
          </p:nvPr>
        </p:nvSpPr>
        <p:spPr/>
        <p:txBody>
          <a:bodyPr/>
          <a:lstStyle/>
          <a:p>
            <a:pPr lvl="0"/>
            <a:r>
              <a:rPr lang="en-GB" dirty="0"/>
              <a:t>David James West </a:t>
            </a:r>
            <a:r>
              <a:rPr lang="en-GB"/>
              <a:t>born 24/08/1985. </a:t>
            </a:r>
            <a:endParaRPr lang="en-GB" dirty="0"/>
          </a:p>
        </p:txBody>
      </p:sp>
      <p:sp>
        <p:nvSpPr>
          <p:cNvPr id="3" name="Content Placeholder 2">
            <a:extLst>
              <a:ext uri="{FF2B5EF4-FFF2-40B4-BE49-F238E27FC236}">
                <a16:creationId xmlns:a16="http://schemas.microsoft.com/office/drawing/2014/main" id="{BCB5143D-C423-4818-8A61-BD83F5993AE3}"/>
              </a:ext>
            </a:extLst>
          </p:cNvPr>
          <p:cNvSpPr txBox="1">
            <a:spLocks noGrp="1"/>
          </p:cNvSpPr>
          <p:nvPr>
            <p:ph idx="1"/>
          </p:nvPr>
        </p:nvSpPr>
        <p:spPr>
          <a:xfrm>
            <a:off x="835020" y="1501627"/>
            <a:ext cx="10515600" cy="5066946"/>
          </a:xfrm>
        </p:spPr>
        <p:txBody>
          <a:bodyPr>
            <a:normAutofit lnSpcReduction="10000"/>
          </a:bodyPr>
          <a:lstStyle/>
          <a:p>
            <a:pPr lvl="0">
              <a:lnSpc>
                <a:spcPct val="70000"/>
              </a:lnSpc>
            </a:pPr>
            <a:r>
              <a:rPr lang="en-GB" sz="2600" dirty="0"/>
              <a:t>He was born 6 weeks premature, had foetal distress, traumatic birth, had forceps delivery and jaundice – I believe he had a brain injury at birth.</a:t>
            </a:r>
          </a:p>
          <a:p>
            <a:pPr lvl="0">
              <a:lnSpc>
                <a:spcPct val="70000"/>
              </a:lnSpc>
            </a:pPr>
            <a:endParaRPr lang="en-GB" sz="2600" dirty="0"/>
          </a:p>
          <a:p>
            <a:pPr lvl="0">
              <a:lnSpc>
                <a:spcPct val="70000"/>
              </a:lnSpc>
            </a:pPr>
            <a:r>
              <a:rPr lang="en-GB" sz="2600" dirty="0"/>
              <a:t>Eldest of 4 children.</a:t>
            </a:r>
          </a:p>
          <a:p>
            <a:pPr lvl="0">
              <a:lnSpc>
                <a:spcPct val="70000"/>
              </a:lnSpc>
            </a:pPr>
            <a:endParaRPr lang="en-GB" sz="2600" dirty="0"/>
          </a:p>
          <a:p>
            <a:pPr lvl="0">
              <a:lnSpc>
                <a:spcPct val="70000"/>
              </a:lnSpc>
            </a:pPr>
            <a:r>
              <a:rPr lang="en-GB" sz="2600" dirty="0"/>
              <a:t>Very difficult early years – IQ in top 1% of population – intellectually gifted, member of MENSA – Expelled from school aged 10. Special Educational Needs and difficulties. Left handed, had Dyspraxia, dyslexia and dysgraphia. Diagnosed with ADHD and given Ritalin.</a:t>
            </a:r>
          </a:p>
          <a:p>
            <a:pPr marL="0" lvl="0" indent="0">
              <a:lnSpc>
                <a:spcPct val="70000"/>
              </a:lnSpc>
              <a:buNone/>
            </a:pPr>
            <a:endParaRPr lang="en-GB" sz="2600" dirty="0"/>
          </a:p>
          <a:p>
            <a:pPr lvl="0">
              <a:lnSpc>
                <a:spcPct val="70000"/>
              </a:lnSpc>
            </a:pPr>
            <a:r>
              <a:rPr lang="en-GB" sz="2600" dirty="0"/>
              <a:t>Was educated Monday to Friday at a special school and came home at weekends.</a:t>
            </a:r>
          </a:p>
          <a:p>
            <a:pPr marL="0" lvl="0" indent="0">
              <a:lnSpc>
                <a:spcPct val="70000"/>
              </a:lnSpc>
              <a:buNone/>
            </a:pPr>
            <a:endParaRPr lang="en-GB" sz="2600" dirty="0"/>
          </a:p>
          <a:p>
            <a:pPr lvl="0">
              <a:lnSpc>
                <a:spcPct val="70000"/>
              </a:lnSpc>
            </a:pPr>
            <a:r>
              <a:rPr lang="en-GB" sz="2600" dirty="0"/>
              <a:t>Immature, lacking social skills and wanted instant results to his needs. Mismatch in his potential and what he achieved.</a:t>
            </a:r>
          </a:p>
          <a:p>
            <a:pPr lvl="0">
              <a:lnSpc>
                <a:spcPct val="70000"/>
              </a:lnSpc>
            </a:pPr>
            <a:endParaRPr lang="en-GB" sz="2600" dirty="0"/>
          </a:p>
          <a:p>
            <a:pPr lvl="0">
              <a:lnSpc>
                <a:spcPct val="70000"/>
              </a:lnSpc>
            </a:pPr>
            <a:endParaRPr lang="en-GB" sz="2600" dirty="0"/>
          </a:p>
          <a:p>
            <a:pPr lvl="0">
              <a:lnSpc>
                <a:spcPct val="70000"/>
              </a:lnSpc>
            </a:pPr>
            <a:endParaRPr lang="en-GB" sz="2600" dirty="0"/>
          </a:p>
          <a:p>
            <a:pPr lvl="0">
              <a:lnSpc>
                <a:spcPct val="70000"/>
              </a:lnSpc>
            </a:pPr>
            <a:endParaRPr lang="en-GB"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C5E546D6-7D8F-4F0C-878D-9314AB8070AB}"/>
              </a:ext>
            </a:extLst>
          </p:cNvPr>
          <p:cNvSpPr txBox="1">
            <a:spLocks noGrp="1"/>
          </p:cNvSpPr>
          <p:nvPr>
            <p:ph idx="1"/>
          </p:nvPr>
        </p:nvSpPr>
        <p:spPr>
          <a:xfrm>
            <a:off x="838200" y="943123"/>
            <a:ext cx="10515600" cy="4971753"/>
          </a:xfrm>
        </p:spPr>
        <p:txBody>
          <a:bodyPr>
            <a:normAutofit/>
          </a:bodyPr>
          <a:lstStyle/>
          <a:p>
            <a:pPr lvl="0">
              <a:lnSpc>
                <a:spcPct val="70000"/>
              </a:lnSpc>
            </a:pPr>
            <a:r>
              <a:rPr lang="en-GB" sz="2400" dirty="0"/>
              <a:t>Drifted into drugs, became psychotic and had serious mental health problems – sectioned under Mental Health Act many times. Diagnosis varied. Lots of anti psychotic medication given which did not help him but was like a “cosh”</a:t>
            </a:r>
          </a:p>
          <a:p>
            <a:pPr marL="0" lvl="0" indent="0">
              <a:lnSpc>
                <a:spcPct val="70000"/>
              </a:lnSpc>
              <a:buNone/>
            </a:pPr>
            <a:endParaRPr lang="en-GB" sz="2400" dirty="0"/>
          </a:p>
          <a:p>
            <a:pPr lvl="0">
              <a:lnSpc>
                <a:spcPct val="70000"/>
              </a:lnSpc>
            </a:pPr>
            <a:r>
              <a:rPr lang="en-GB" sz="2400" dirty="0"/>
              <a:t>Came to Hampshire because of physical and financial abuse and was cared for by Southern Health NHS.</a:t>
            </a:r>
          </a:p>
          <a:p>
            <a:pPr lvl="0">
              <a:lnSpc>
                <a:spcPct val="70000"/>
              </a:lnSpc>
            </a:pPr>
            <a:endParaRPr lang="en-GB" sz="2400" dirty="0"/>
          </a:p>
          <a:p>
            <a:pPr lvl="0">
              <a:lnSpc>
                <a:spcPct val="70000"/>
              </a:lnSpc>
            </a:pPr>
            <a:r>
              <a:rPr lang="en-GB" sz="2400" dirty="0"/>
              <a:t>Engaged and disengaged when it suited him – moved around the area.</a:t>
            </a:r>
          </a:p>
          <a:p>
            <a:pPr lvl="0">
              <a:lnSpc>
                <a:spcPct val="70000"/>
              </a:lnSpc>
            </a:pPr>
            <a:endParaRPr lang="en-GB" sz="2400" dirty="0"/>
          </a:p>
          <a:p>
            <a:pPr lvl="0">
              <a:lnSpc>
                <a:spcPct val="70000"/>
              </a:lnSpc>
            </a:pPr>
            <a:r>
              <a:rPr lang="en-GB" sz="2400" dirty="0"/>
              <a:t>Continued to take illegal drugs. His way of escaping from the world he lived in.</a:t>
            </a:r>
          </a:p>
          <a:p>
            <a:pPr lvl="0">
              <a:lnSpc>
                <a:spcPct val="70000"/>
              </a:lnSpc>
            </a:pPr>
            <a:endParaRPr lang="en-GB" sz="2400" dirty="0"/>
          </a:p>
          <a:p>
            <a:pPr lvl="0">
              <a:lnSpc>
                <a:spcPct val="70000"/>
              </a:lnSpc>
            </a:pPr>
            <a:r>
              <a:rPr lang="en-GB" sz="2400" dirty="0"/>
              <a:t>Difficult life to lead – self harmed and self neglected. He was a vulnerable person.</a:t>
            </a:r>
          </a:p>
          <a:p>
            <a:pPr lvl="0">
              <a:lnSpc>
                <a:spcPct val="70000"/>
              </a:lnSpc>
            </a:pPr>
            <a:endParaRPr lang="en-GB" sz="2400" dirty="0"/>
          </a:p>
          <a:p>
            <a:pPr lvl="0">
              <a:lnSpc>
                <a:spcPct val="70000"/>
              </a:lnSpc>
            </a:pPr>
            <a:r>
              <a:rPr lang="en-GB" sz="2400" dirty="0">
                <a:latin typeface="Calibri" pitchFamily="34"/>
              </a:rPr>
              <a:t>My son died of an overdose of drugs in October 2013.</a:t>
            </a:r>
          </a:p>
          <a:p>
            <a:pPr marL="0" lvl="0" indent="0">
              <a:lnSpc>
                <a:spcPct val="70000"/>
              </a:lnSpc>
              <a:buNone/>
            </a:pPr>
            <a:endParaRPr lang="en-GB" sz="2400" dirty="0"/>
          </a:p>
          <a:p>
            <a:pPr lvl="0">
              <a:lnSpc>
                <a:spcPct val="70000"/>
              </a:lnSpc>
            </a:pPr>
            <a:endParaRPr lang="en-GB"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 calcmode="lin" valueType="num">
                                      <p:cBhvr additive="base">
                                        <p:cTn id="31"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 calcmode="lin" valueType="num">
                                      <p:cBhvr additive="base">
                                        <p:cTn id="3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0690F-F52A-4E19-BDFC-9156F50544BA}"/>
              </a:ext>
            </a:extLst>
          </p:cNvPr>
          <p:cNvSpPr txBox="1">
            <a:spLocks noGrp="1"/>
          </p:cNvSpPr>
          <p:nvPr>
            <p:ph type="title"/>
          </p:nvPr>
        </p:nvSpPr>
        <p:spPr>
          <a:xfrm>
            <a:off x="838203" y="365129"/>
            <a:ext cx="10515600" cy="624685"/>
          </a:xfrm>
        </p:spPr>
        <p:txBody>
          <a:bodyPr>
            <a:normAutofit fontScale="90000"/>
          </a:bodyPr>
          <a:lstStyle/>
          <a:p>
            <a:pPr lvl="0" algn="ctr"/>
            <a:r>
              <a:rPr lang="en-GB" dirty="0"/>
              <a:t> What happened</a:t>
            </a:r>
          </a:p>
        </p:txBody>
      </p:sp>
      <p:sp>
        <p:nvSpPr>
          <p:cNvPr id="3" name="Content Placeholder 2">
            <a:extLst>
              <a:ext uri="{FF2B5EF4-FFF2-40B4-BE49-F238E27FC236}">
                <a16:creationId xmlns:a16="http://schemas.microsoft.com/office/drawing/2014/main" id="{0D140220-4C01-445A-BF89-4FA23EE16738}"/>
              </a:ext>
            </a:extLst>
          </p:cNvPr>
          <p:cNvSpPr txBox="1">
            <a:spLocks noGrp="1"/>
          </p:cNvSpPr>
          <p:nvPr>
            <p:ph idx="1"/>
          </p:nvPr>
        </p:nvSpPr>
        <p:spPr>
          <a:xfrm>
            <a:off x="838203" y="1055802"/>
            <a:ext cx="10515600" cy="5552387"/>
          </a:xfrm>
        </p:spPr>
        <p:txBody>
          <a:bodyPr>
            <a:normAutofit/>
          </a:bodyPr>
          <a:lstStyle/>
          <a:p>
            <a:pPr lvl="0">
              <a:lnSpc>
                <a:spcPct val="80000"/>
              </a:lnSpc>
            </a:pPr>
            <a:r>
              <a:rPr lang="en-GB" sz="2600" dirty="0"/>
              <a:t>Critical Incident Report completed by Southern Health</a:t>
            </a:r>
          </a:p>
          <a:p>
            <a:pPr lvl="0">
              <a:lnSpc>
                <a:spcPct val="80000"/>
              </a:lnSpc>
            </a:pPr>
            <a:r>
              <a:rPr lang="en-GB" sz="2600" dirty="0"/>
              <a:t>Very concerned by contents of report</a:t>
            </a:r>
          </a:p>
          <a:p>
            <a:pPr lvl="0">
              <a:lnSpc>
                <a:spcPct val="80000"/>
              </a:lnSpc>
            </a:pPr>
            <a:r>
              <a:rPr lang="en-GB" sz="2600" dirty="0"/>
              <a:t>The Doctor simply wrote on his patient notes “</a:t>
            </a:r>
            <a:r>
              <a:rPr lang="en-GB" sz="2600" b="1" dirty="0"/>
              <a:t>Mental disorder due to multiple drug use. No underlying mental illness so he is responsible for the mental state he gets into when he takes drugs, just as substance abuser of Alcohol is. No role for AMH and he is toxic to such a service. Discharge from CCT. No letter</a:t>
            </a:r>
            <a:r>
              <a:rPr lang="en-GB" sz="2600" dirty="0"/>
              <a:t>.” </a:t>
            </a:r>
          </a:p>
          <a:p>
            <a:pPr lvl="0">
              <a:lnSpc>
                <a:spcPct val="80000"/>
              </a:lnSpc>
            </a:pPr>
            <a:r>
              <a:rPr lang="en-GB" sz="2600" dirty="0"/>
              <a:t>As a direct result of this Doctor’s actions it meant my son was without medication, had no access to a GP or the Mental Health team for a period of about 10 weeks which left him in a dreadful mental state. </a:t>
            </a:r>
          </a:p>
          <a:p>
            <a:pPr lvl="0">
              <a:lnSpc>
                <a:spcPct val="80000"/>
              </a:lnSpc>
            </a:pPr>
            <a:r>
              <a:rPr lang="en-GB" sz="2600" dirty="0"/>
              <a:t>Connor Sparrowhawk death – Justice for LB - </a:t>
            </a:r>
            <a:r>
              <a:rPr lang="en-GB" sz="2600" dirty="0">
                <a:hlinkClick r:id="rId2"/>
              </a:rPr>
              <a:t>http://justiceforlb.org/</a:t>
            </a:r>
            <a:endParaRPr lang="en-GB" sz="2600" dirty="0"/>
          </a:p>
          <a:p>
            <a:pPr lvl="0">
              <a:lnSpc>
                <a:spcPct val="80000"/>
              </a:lnSpc>
            </a:pPr>
            <a:r>
              <a:rPr lang="en-GB" sz="2600" dirty="0"/>
              <a:t>Later the Mazars report - </a:t>
            </a:r>
            <a:r>
              <a:rPr lang="en-GB" sz="2600" dirty="0">
                <a:hlinkClick r:id="rId3"/>
              </a:rPr>
              <a:t>https://www.england.nhs.uk/south/wp-content/uploads/sites/6/2015/12/mazars-rep.pdf</a:t>
            </a:r>
            <a:r>
              <a:rPr lang="en-GB" sz="2600" dirty="0"/>
              <a:t> 1000 deaths were not investigated.</a:t>
            </a:r>
          </a:p>
          <a:p>
            <a:pPr marL="0" lvl="0" indent="0">
              <a:lnSpc>
                <a:spcPct val="80000"/>
              </a:lnSpc>
              <a:buNone/>
            </a:pPr>
            <a:endParaRPr lang="en-GB" sz="2600" dirty="0"/>
          </a:p>
          <a:p>
            <a:pPr marL="0" lvl="0" indent="0">
              <a:lnSpc>
                <a:spcPct val="80000"/>
              </a:lnSpc>
              <a:buNone/>
            </a:pPr>
            <a:endParaRPr lang="en-GB" sz="2600" dirty="0"/>
          </a:p>
          <a:p>
            <a:pPr lvl="0">
              <a:lnSpc>
                <a:spcPct val="80000"/>
              </a:lnSpc>
            </a:pPr>
            <a:endParaRPr lang="en-GB" sz="2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22FC7-444F-4DCD-977C-5A641BFEB263}"/>
              </a:ext>
            </a:extLst>
          </p:cNvPr>
          <p:cNvSpPr txBox="1">
            <a:spLocks noGrp="1"/>
          </p:cNvSpPr>
          <p:nvPr>
            <p:ph type="title"/>
          </p:nvPr>
        </p:nvSpPr>
        <p:spPr>
          <a:xfrm>
            <a:off x="838203" y="365129"/>
            <a:ext cx="10515600" cy="767391"/>
          </a:xfrm>
        </p:spPr>
        <p:txBody>
          <a:bodyPr/>
          <a:lstStyle/>
          <a:p>
            <a:pPr lvl="0" algn="ctr"/>
            <a:r>
              <a:rPr lang="en-GB" dirty="0"/>
              <a:t> The complaints process – One year</a:t>
            </a:r>
          </a:p>
        </p:txBody>
      </p:sp>
      <p:sp>
        <p:nvSpPr>
          <p:cNvPr id="3" name="Content Placeholder 2">
            <a:extLst>
              <a:ext uri="{FF2B5EF4-FFF2-40B4-BE49-F238E27FC236}">
                <a16:creationId xmlns:a16="http://schemas.microsoft.com/office/drawing/2014/main" id="{DFA9B07E-2E96-4157-9B40-F48B742D2F0F}"/>
              </a:ext>
            </a:extLst>
          </p:cNvPr>
          <p:cNvSpPr txBox="1">
            <a:spLocks noGrp="1"/>
          </p:cNvSpPr>
          <p:nvPr>
            <p:ph idx="1"/>
          </p:nvPr>
        </p:nvSpPr>
        <p:spPr>
          <a:xfrm>
            <a:off x="276834" y="1224793"/>
            <a:ext cx="11572271" cy="5528343"/>
          </a:xfrm>
        </p:spPr>
        <p:txBody>
          <a:bodyPr/>
          <a:lstStyle/>
          <a:p>
            <a:pPr marL="0" lvl="0" indent="0">
              <a:lnSpc>
                <a:spcPct val="70000"/>
              </a:lnSpc>
              <a:buNone/>
            </a:pPr>
            <a:endParaRPr lang="en-GB" sz="2600" dirty="0"/>
          </a:p>
          <a:p>
            <a:pPr lvl="0">
              <a:lnSpc>
                <a:spcPct val="70000"/>
              </a:lnSpc>
            </a:pPr>
            <a:r>
              <a:rPr lang="en-GB" sz="2600" dirty="0"/>
              <a:t>“Independent” investigation undertaken. </a:t>
            </a:r>
          </a:p>
          <a:p>
            <a:pPr lvl="0">
              <a:lnSpc>
                <a:spcPct val="70000"/>
              </a:lnSpc>
            </a:pPr>
            <a:r>
              <a:rPr lang="en-GB" sz="2600" dirty="0"/>
              <a:t>Letter from Chief Executive of Trust </a:t>
            </a:r>
          </a:p>
          <a:p>
            <a:pPr marL="0" lvl="0" indent="0">
              <a:lnSpc>
                <a:spcPct val="70000"/>
              </a:lnSpc>
              <a:buNone/>
            </a:pPr>
            <a:endParaRPr lang="en-GB" sz="2600" dirty="0"/>
          </a:p>
          <a:p>
            <a:pPr lvl="0">
              <a:lnSpc>
                <a:spcPct val="70000"/>
              </a:lnSpc>
            </a:pPr>
            <a:endParaRPr lang="en-GB" sz="2600" dirty="0"/>
          </a:p>
          <a:p>
            <a:pPr lvl="0">
              <a:lnSpc>
                <a:spcPct val="70000"/>
              </a:lnSpc>
            </a:pPr>
            <a:endParaRPr lang="en-GB" sz="2600" dirty="0"/>
          </a:p>
          <a:p>
            <a:pPr lvl="0">
              <a:lnSpc>
                <a:spcPct val="70000"/>
              </a:lnSpc>
            </a:pPr>
            <a:endParaRPr lang="en-GB" sz="2600" dirty="0"/>
          </a:p>
          <a:p>
            <a:pPr marL="0" lvl="0" indent="0">
              <a:lnSpc>
                <a:spcPct val="70000"/>
              </a:lnSpc>
              <a:buNone/>
            </a:pPr>
            <a:endParaRPr lang="en-GB" sz="2600" dirty="0"/>
          </a:p>
          <a:p>
            <a:pPr lvl="0">
              <a:lnSpc>
                <a:spcPct val="70000"/>
              </a:lnSpc>
            </a:pPr>
            <a:r>
              <a:rPr lang="en-GB" sz="2600" dirty="0"/>
              <a:t>Three days after letter from Chief Executive - Inquest: Coroner recorded death as being Death due to dependent misuse of drugs as a consequence of lifelong mental health problems. </a:t>
            </a:r>
          </a:p>
          <a:p>
            <a:pPr lvl="0">
              <a:lnSpc>
                <a:spcPct val="70000"/>
              </a:lnSpc>
            </a:pPr>
            <a:r>
              <a:rPr lang="en-GB" sz="2600" dirty="0"/>
              <a:t>Reputational damage seemed more important to Southern Health than getting to the truth</a:t>
            </a:r>
          </a:p>
          <a:p>
            <a:pPr lvl="0">
              <a:lnSpc>
                <a:spcPct val="70000"/>
              </a:lnSpc>
            </a:pPr>
            <a:r>
              <a:rPr lang="en-GB" sz="2600" dirty="0"/>
              <a:t>My background </a:t>
            </a:r>
          </a:p>
          <a:p>
            <a:pPr marL="0" lvl="0" indent="0">
              <a:lnSpc>
                <a:spcPct val="70000"/>
              </a:lnSpc>
              <a:buNone/>
            </a:pPr>
            <a:endParaRPr lang="en-GB" sz="2600" dirty="0"/>
          </a:p>
          <a:p>
            <a:pPr marL="0" lvl="0" indent="0">
              <a:lnSpc>
                <a:spcPct val="70000"/>
              </a:lnSpc>
              <a:buNone/>
            </a:pPr>
            <a:endParaRPr lang="en-GB" sz="2600" dirty="0"/>
          </a:p>
          <a:p>
            <a:pPr lvl="0">
              <a:lnSpc>
                <a:spcPct val="70000"/>
              </a:lnSpc>
            </a:pPr>
            <a:endParaRPr lang="en-GB" sz="2600" dirty="0"/>
          </a:p>
          <a:p>
            <a:pPr lvl="0">
              <a:lnSpc>
                <a:spcPct val="70000"/>
              </a:lnSpc>
            </a:pPr>
            <a:endParaRPr lang="en-GB" sz="2600" dirty="0"/>
          </a:p>
        </p:txBody>
      </p:sp>
      <p:pic>
        <p:nvPicPr>
          <p:cNvPr id="4" name="Picture 14">
            <a:extLst>
              <a:ext uri="{FF2B5EF4-FFF2-40B4-BE49-F238E27FC236}">
                <a16:creationId xmlns:a16="http://schemas.microsoft.com/office/drawing/2014/main" id="{77171B4F-7AA2-4314-9308-7BCA1B150020}"/>
              </a:ext>
            </a:extLst>
          </p:cNvPr>
          <p:cNvPicPr>
            <a:picLocks noChangeAspect="1"/>
          </p:cNvPicPr>
          <p:nvPr/>
        </p:nvPicPr>
        <p:blipFill>
          <a:blip r:embed="rId2"/>
          <a:srcRect/>
          <a:stretch>
            <a:fillRect/>
          </a:stretch>
        </p:blipFill>
        <p:spPr>
          <a:xfrm>
            <a:off x="838203" y="3175048"/>
            <a:ext cx="9880604" cy="1213335"/>
          </a:xfrm>
          <a:prstGeom prst="rect">
            <a:avLst/>
          </a:prstGeom>
          <a:noFill/>
          <a:ln cap="flat">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 calcmode="lin" valueType="num">
                                      <p:cBhvr additive="base">
                                        <p:cTn id="1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 calcmode="lin" valueType="num">
                                      <p:cBhvr additive="base">
                                        <p:cTn id="2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anim calcmode="lin" valueType="num">
                                      <p:cBhvr additive="base">
                                        <p:cTn id="2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49834-F127-4015-9F8D-D5228DBE3158}"/>
              </a:ext>
            </a:extLst>
          </p:cNvPr>
          <p:cNvSpPr txBox="1">
            <a:spLocks noGrp="1"/>
          </p:cNvSpPr>
          <p:nvPr>
            <p:ph type="title"/>
          </p:nvPr>
        </p:nvSpPr>
        <p:spPr>
          <a:xfrm>
            <a:off x="838203" y="365129"/>
            <a:ext cx="10515600" cy="815601"/>
          </a:xfrm>
        </p:spPr>
        <p:txBody>
          <a:bodyPr/>
          <a:lstStyle/>
          <a:p>
            <a:pPr lvl="0" algn="ctr"/>
            <a:r>
              <a:rPr lang="en-GB" dirty="0"/>
              <a:t>Complaints process  PHSO  </a:t>
            </a:r>
            <a:r>
              <a:rPr lang="en-GB" dirty="0">
                <a:solidFill>
                  <a:schemeClr val="tx1"/>
                </a:solidFill>
              </a:rPr>
              <a:t>report</a:t>
            </a:r>
          </a:p>
        </p:txBody>
      </p:sp>
      <p:sp>
        <p:nvSpPr>
          <p:cNvPr id="3" name="Content Placeholder 2">
            <a:extLst>
              <a:ext uri="{FF2B5EF4-FFF2-40B4-BE49-F238E27FC236}">
                <a16:creationId xmlns:a16="http://schemas.microsoft.com/office/drawing/2014/main" id="{D74DEAA1-316D-4661-AC3A-E327927B94C2}"/>
              </a:ext>
            </a:extLst>
          </p:cNvPr>
          <p:cNvSpPr txBox="1">
            <a:spLocks noGrp="1"/>
          </p:cNvSpPr>
          <p:nvPr>
            <p:ph idx="1"/>
          </p:nvPr>
        </p:nvSpPr>
        <p:spPr>
          <a:xfrm>
            <a:off x="838203" y="1244598"/>
            <a:ext cx="10744200" cy="5394740"/>
          </a:xfrm>
        </p:spPr>
        <p:txBody>
          <a:bodyPr>
            <a:normAutofit/>
          </a:bodyPr>
          <a:lstStyle/>
          <a:p>
            <a:pPr marL="0" lvl="0" indent="0">
              <a:lnSpc>
                <a:spcPct val="70000"/>
              </a:lnSpc>
              <a:buNone/>
            </a:pPr>
            <a:endParaRPr lang="en-GB" sz="1600" dirty="0"/>
          </a:p>
          <a:p>
            <a:pPr lvl="0">
              <a:lnSpc>
                <a:spcPct val="70000"/>
              </a:lnSpc>
            </a:pPr>
            <a:r>
              <a:rPr lang="en-GB" sz="2400" dirty="0"/>
              <a:t>We partly uphold Mr West’s complaint.</a:t>
            </a:r>
          </a:p>
          <a:p>
            <a:pPr lvl="0">
              <a:lnSpc>
                <a:spcPct val="70000"/>
              </a:lnSpc>
            </a:pPr>
            <a:r>
              <a:rPr lang="en-GB" sz="2400" dirty="0"/>
              <a:t>We have found failings in the care provided to David West. These include:</a:t>
            </a:r>
          </a:p>
          <a:p>
            <a:pPr lvl="0">
              <a:lnSpc>
                <a:spcPct val="70000"/>
              </a:lnSpc>
            </a:pPr>
            <a:r>
              <a:rPr lang="en-GB" sz="2400" dirty="0"/>
              <a:t>failing to allocate a care coordinator </a:t>
            </a:r>
          </a:p>
          <a:p>
            <a:pPr lvl="0">
              <a:lnSpc>
                <a:spcPct val="70000"/>
              </a:lnSpc>
            </a:pPr>
            <a:r>
              <a:rPr lang="en-GB" sz="2400" dirty="0"/>
              <a:t>failing to refer to Assertive Outreach or for a forensic assessment</a:t>
            </a:r>
            <a:endParaRPr lang="en-GB" sz="2400" dirty="0">
              <a:solidFill>
                <a:srgbClr val="FF0000"/>
              </a:solidFill>
            </a:endParaRPr>
          </a:p>
          <a:p>
            <a:pPr lvl="0">
              <a:lnSpc>
                <a:spcPct val="70000"/>
              </a:lnSpc>
            </a:pPr>
            <a:r>
              <a:rPr lang="en-GB" sz="2400" dirty="0"/>
              <a:t>not updating Risk Assessments and Crisis, Relapse and Contingency Plans </a:t>
            </a:r>
          </a:p>
          <a:p>
            <a:pPr lvl="0">
              <a:lnSpc>
                <a:spcPct val="70000"/>
              </a:lnSpc>
            </a:pPr>
            <a:r>
              <a:rPr lang="en-GB" sz="2400" dirty="0"/>
              <a:t>writing unprofessional and derogatory comments within medical records</a:t>
            </a:r>
          </a:p>
          <a:p>
            <a:pPr lvl="0">
              <a:lnSpc>
                <a:spcPct val="70000"/>
              </a:lnSpc>
            </a:pPr>
            <a:r>
              <a:rPr lang="en-GB" sz="2400" dirty="0"/>
              <a:t>discharging from mental health services against the Trust’s own policy on patients who do not engage or fail to attend appointments</a:t>
            </a:r>
          </a:p>
          <a:p>
            <a:pPr lvl="0">
              <a:lnSpc>
                <a:spcPct val="70000"/>
              </a:lnSpc>
            </a:pPr>
            <a:r>
              <a:rPr lang="en-GB" sz="2400" dirty="0"/>
              <a:t>discharging from the Community Treatment Team and not communicating this decision</a:t>
            </a:r>
          </a:p>
          <a:p>
            <a:pPr>
              <a:lnSpc>
                <a:spcPct val="70000"/>
              </a:lnSpc>
            </a:pPr>
            <a:r>
              <a:rPr lang="en-GB" sz="2400" dirty="0">
                <a:solidFill>
                  <a:srgbClr val="FF0000"/>
                </a:solidFill>
              </a:rPr>
              <a:t>not following relevant national NICE guidance</a:t>
            </a:r>
            <a:endParaRPr lang="en-GB" sz="2400" dirty="0"/>
          </a:p>
          <a:p>
            <a:pPr lvl="0">
              <a:lnSpc>
                <a:spcPct val="70000"/>
              </a:lnSpc>
            </a:pPr>
            <a:r>
              <a:rPr lang="en-GB" sz="2400" dirty="0">
                <a:solidFill>
                  <a:srgbClr val="FF0000"/>
                </a:solidFill>
              </a:rPr>
              <a:t>failing to fully consider adult safeguarding policy </a:t>
            </a:r>
          </a:p>
          <a:p>
            <a:pPr lvl="0">
              <a:lnSpc>
                <a:spcPct val="70000"/>
              </a:lnSpc>
            </a:pPr>
            <a:r>
              <a:rPr lang="en-GB" sz="2400" dirty="0">
                <a:solidFill>
                  <a:srgbClr val="FF0000"/>
                </a:solidFill>
              </a:rPr>
              <a:t>failing to assess the need for aftercare under section 117 of the Mental Health Act 1983 </a:t>
            </a:r>
          </a:p>
          <a:p>
            <a:pPr lvl="0">
              <a:lnSpc>
                <a:spcPct val="70000"/>
              </a:lnSpc>
            </a:pPr>
            <a:endParaRPr lang="en-GB" sz="1300" dirty="0"/>
          </a:p>
          <a:p>
            <a:pPr lvl="0">
              <a:lnSpc>
                <a:spcPct val="70000"/>
              </a:lnSpc>
            </a:pPr>
            <a:endParaRPr lang="en-GB" sz="1300" dirty="0"/>
          </a:p>
          <a:p>
            <a:pPr lvl="0">
              <a:lnSpc>
                <a:spcPct val="70000"/>
              </a:lnSpc>
            </a:pPr>
            <a:endParaRPr lang="en-GB" sz="1300" dirty="0"/>
          </a:p>
          <a:p>
            <a:pPr lvl="0">
              <a:lnSpc>
                <a:spcPct val="70000"/>
              </a:lnSpc>
            </a:pPr>
            <a:endParaRPr lang="en-GB" sz="1300" dirty="0"/>
          </a:p>
          <a:p>
            <a:pPr lvl="0">
              <a:lnSpc>
                <a:spcPct val="70000"/>
              </a:lnSpc>
            </a:pPr>
            <a:endParaRPr lang="en-GB" sz="1300" dirty="0"/>
          </a:p>
          <a:p>
            <a:pPr lvl="0">
              <a:lnSpc>
                <a:spcPct val="70000"/>
              </a:lnSpc>
            </a:pPr>
            <a:endParaRPr lang="en-GB" sz="1300" dirty="0"/>
          </a:p>
          <a:p>
            <a:pPr lvl="0">
              <a:lnSpc>
                <a:spcPct val="70000"/>
              </a:lnSpc>
            </a:pPr>
            <a:endParaRPr lang="en-GB" sz="1300" dirty="0"/>
          </a:p>
          <a:p>
            <a:pPr lvl="0">
              <a:lnSpc>
                <a:spcPct val="70000"/>
              </a:lnSpc>
            </a:pPr>
            <a:endParaRPr lang="en-GB" sz="13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 calcmode="lin" valueType="num">
                                      <p:cBhvr additive="base">
                                        <p:cTn id="6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1" end="11"/>
                                            </p:txEl>
                                          </p:spTgt>
                                        </p:tgtEl>
                                        <p:attrNameLst>
                                          <p:attrName>style.visibility</p:attrName>
                                        </p:attrNameLst>
                                      </p:cBhvr>
                                      <p:to>
                                        <p:strVal val="visible"/>
                                      </p:to>
                                    </p:set>
                                    <p:anim calcmode="lin" valueType="num">
                                      <p:cBhvr additive="base">
                                        <p:cTn id="6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1F61A-8EE6-44AF-85B7-FA19C3432600}"/>
              </a:ext>
            </a:extLst>
          </p:cNvPr>
          <p:cNvSpPr>
            <a:spLocks noGrp="1"/>
          </p:cNvSpPr>
          <p:nvPr>
            <p:ph type="title"/>
          </p:nvPr>
        </p:nvSpPr>
        <p:spPr>
          <a:xfrm>
            <a:off x="838203" y="681037"/>
            <a:ext cx="10515600" cy="2043309"/>
          </a:xfrm>
        </p:spPr>
        <p:txBody>
          <a:bodyPr/>
          <a:lstStyle/>
          <a:p>
            <a:pPr algn="ctr"/>
            <a:r>
              <a:rPr lang="en-GB" b="1" dirty="0">
                <a:latin typeface="Calibri"/>
              </a:rPr>
              <a:t>Mental Health Code of Practice</a:t>
            </a:r>
            <a:endParaRPr lang="en-GB" dirty="0"/>
          </a:p>
        </p:txBody>
      </p:sp>
      <p:sp>
        <p:nvSpPr>
          <p:cNvPr id="3" name="Content Placeholder 2">
            <a:extLst>
              <a:ext uri="{FF2B5EF4-FFF2-40B4-BE49-F238E27FC236}">
                <a16:creationId xmlns:a16="http://schemas.microsoft.com/office/drawing/2014/main" id="{1F3D7F2E-DFD5-458D-8411-F887C001A084}"/>
              </a:ext>
            </a:extLst>
          </p:cNvPr>
          <p:cNvSpPr>
            <a:spLocks noGrp="1"/>
          </p:cNvSpPr>
          <p:nvPr>
            <p:ph idx="1"/>
          </p:nvPr>
        </p:nvSpPr>
        <p:spPr>
          <a:xfrm>
            <a:off x="251791" y="1414021"/>
            <a:ext cx="11102012" cy="4762942"/>
          </a:xfrm>
        </p:spPr>
        <p:txBody>
          <a:bodyPr/>
          <a:lstStyle/>
          <a:p>
            <a:pPr marL="0" indent="0" algn="ctr">
              <a:buNone/>
            </a:pPr>
            <a:endParaRPr lang="en-GB" b="1" dirty="0"/>
          </a:p>
          <a:p>
            <a:pPr marL="0" indent="0" algn="ctr">
              <a:buNone/>
            </a:pPr>
            <a:r>
              <a:rPr lang="en-GB" b="1" dirty="0">
                <a:hlinkClick r:id="rId2"/>
              </a:rPr>
              <a:t>https://assets.publishing.service.gov.uk/government/uploads/system/uploads/attachment_data/file/435512/MHA_Code_of_Practice.PDF</a:t>
            </a:r>
            <a:endParaRPr lang="en-GB" b="1" dirty="0"/>
          </a:p>
          <a:p>
            <a:pPr marL="0" indent="0" algn="ctr">
              <a:buNone/>
            </a:pPr>
            <a:endParaRPr lang="en-GB" b="1" dirty="0"/>
          </a:p>
          <a:p>
            <a:pPr marL="0" indent="0" algn="ctr">
              <a:buNone/>
            </a:pPr>
            <a:endParaRPr lang="en-GB" b="1" dirty="0"/>
          </a:p>
          <a:p>
            <a:pPr marL="0" indent="0" algn="ctr">
              <a:buNone/>
            </a:pPr>
            <a:r>
              <a:rPr lang="en-GB" b="1" dirty="0"/>
              <a:t>“The one thing that makes a difference is knowing that your voice is being heard and that we feel listened to by others”</a:t>
            </a:r>
            <a:br>
              <a:rPr lang="en-GB" b="1" dirty="0"/>
            </a:br>
            <a:br>
              <a:rPr lang="en-GB" b="1" dirty="0"/>
            </a:br>
            <a:r>
              <a:rPr lang="en-GB" b="1" dirty="0"/>
              <a:t>Expert Ref Group service user</a:t>
            </a:r>
            <a:endParaRPr lang="en-GB" dirty="0"/>
          </a:p>
        </p:txBody>
      </p:sp>
    </p:spTree>
    <p:extLst>
      <p:ext uri="{BB962C8B-B14F-4D97-AF65-F5344CB8AC3E}">
        <p14:creationId xmlns:p14="http://schemas.microsoft.com/office/powerpoint/2010/main" val="114972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74F6508-50B1-4A12-B3CD-A78877981B63}"/>
              </a:ext>
            </a:extLst>
          </p:cNvPr>
          <p:cNvSpPr/>
          <p:nvPr/>
        </p:nvSpPr>
        <p:spPr>
          <a:xfrm>
            <a:off x="251670" y="221943"/>
            <a:ext cx="11811697" cy="5933294"/>
          </a:xfrm>
          <a:prstGeom prst="rect">
            <a:avLst/>
          </a:prstGeom>
          <a:noFill/>
          <a:ln cap="flat">
            <a:noFill/>
            <a:prstDash val="solid"/>
          </a:ln>
        </p:spPr>
        <p:txBody>
          <a:bodyPr vert="horz" wrap="square" lIns="91440" tIns="45720" rIns="91440" bIns="45720" anchor="t" anchorCtr="0" compatLnSpc="1">
            <a:spAutoFit/>
          </a:bodyPr>
          <a:lstStyle/>
          <a:p>
            <a:pPr marL="0" marR="0" lvl="0" indent="0" algn="l" defTabSz="914400" rtl="0" fontAlgn="auto" hangingPunct="1">
              <a:lnSpc>
                <a:spcPct val="80000"/>
              </a:lnSpc>
              <a:spcBef>
                <a:spcPts val="0"/>
              </a:spcBef>
              <a:spcAft>
                <a:spcPts val="0"/>
              </a:spcAft>
              <a:buNone/>
              <a:tabLst/>
              <a:defRPr sz="1800" b="0" i="0" u="none" strike="noStrike" kern="0" cap="none" spc="0" baseline="0">
                <a:solidFill>
                  <a:srgbClr val="000000"/>
                </a:solidFill>
                <a:uFillTx/>
              </a:defRPr>
            </a:pPr>
            <a:r>
              <a:rPr lang="en-GB" sz="3200" b="1" i="0" u="sng" strike="noStrike" kern="1200" cap="none" spc="0" baseline="0" dirty="0">
                <a:solidFill>
                  <a:srgbClr val="000000"/>
                </a:solidFill>
                <a:uFillTx/>
                <a:latin typeface="Calibri"/>
              </a:rPr>
              <a:t>Not being listened to at Southern Health NHS – Carolan report</a:t>
            </a:r>
          </a:p>
          <a:p>
            <a:pPr marL="0" marR="0" lvl="0" indent="0" algn="l" defTabSz="914400" rtl="0" fontAlgn="auto" hangingPunct="1">
              <a:lnSpc>
                <a:spcPct val="80000"/>
              </a:lnSpc>
              <a:spcBef>
                <a:spcPts val="0"/>
              </a:spcBef>
              <a:spcAft>
                <a:spcPts val="0"/>
              </a:spcAft>
              <a:buNone/>
              <a:tabLst/>
              <a:defRPr sz="1800" b="0" i="0" u="none" strike="noStrike" kern="0" cap="none" spc="0" baseline="0">
                <a:solidFill>
                  <a:srgbClr val="000000"/>
                </a:solidFill>
                <a:uFillTx/>
              </a:defRPr>
            </a:pPr>
            <a:endParaRPr lang="en-GB" sz="3200" b="0" i="0" u="none" strike="noStrike" kern="1200" cap="none" spc="0" baseline="0" dirty="0">
              <a:solidFill>
                <a:srgbClr val="000000"/>
              </a:solidFill>
              <a:uFillTx/>
              <a:latin typeface="Calibri"/>
            </a:endParaRPr>
          </a:p>
          <a:p>
            <a:pPr marL="0" marR="0" lvl="0" indent="0" algn="l" defTabSz="914400" rtl="0" fontAlgn="auto" hangingPunct="1">
              <a:lnSpc>
                <a:spcPct val="80000"/>
              </a:lnSpc>
              <a:spcBef>
                <a:spcPts val="0"/>
              </a:spcBef>
              <a:spcAft>
                <a:spcPts val="0"/>
              </a:spcAft>
              <a:buNone/>
              <a:tabLst/>
              <a:defRPr sz="1800" b="0" i="0" u="none" strike="noStrike" kern="0" cap="none" spc="0" baseline="0">
                <a:solidFill>
                  <a:srgbClr val="000000"/>
                </a:solidFill>
                <a:uFillTx/>
              </a:defRPr>
            </a:pPr>
            <a:r>
              <a:rPr lang="en-GB" sz="3200" b="0" i="0" u="none" strike="noStrike" kern="1200" cap="none" spc="0" baseline="0" dirty="0">
                <a:solidFill>
                  <a:srgbClr val="000000"/>
                </a:solidFill>
                <a:uFillTx/>
                <a:latin typeface="Calibri"/>
              </a:rPr>
              <a:t>The strongest theme that emerged from the interviews with families, mentioned by almost all the families : </a:t>
            </a:r>
          </a:p>
          <a:p>
            <a:pPr marL="0" marR="0" lvl="0" indent="0" algn="l" defTabSz="914400" rtl="0" fontAlgn="auto" hangingPunct="1">
              <a:lnSpc>
                <a:spcPct val="80000"/>
              </a:lnSpc>
              <a:spcBef>
                <a:spcPts val="0"/>
              </a:spcBef>
              <a:spcAft>
                <a:spcPts val="0"/>
              </a:spcAft>
              <a:buNone/>
              <a:tabLst/>
              <a:defRPr sz="1800" b="0" i="0" u="none" strike="noStrike" kern="0" cap="none" spc="0" baseline="0">
                <a:solidFill>
                  <a:srgbClr val="000000"/>
                </a:solidFill>
                <a:uFillTx/>
              </a:defRPr>
            </a:pPr>
            <a:endParaRPr lang="en-GB" sz="3200" b="0" i="0" u="none" strike="noStrike" kern="1200" cap="none" spc="0" baseline="0" dirty="0">
              <a:solidFill>
                <a:srgbClr val="000000"/>
              </a:solidFill>
              <a:uFillTx/>
              <a:latin typeface="Calibri"/>
            </a:endParaRPr>
          </a:p>
          <a:p>
            <a:pPr marL="0" marR="0" lvl="0" indent="0" algn="l" defTabSz="914400" rtl="0" fontAlgn="auto" hangingPunct="1">
              <a:lnSpc>
                <a:spcPct val="80000"/>
              </a:lnSpc>
              <a:spcBef>
                <a:spcPts val="0"/>
              </a:spcBef>
              <a:spcAft>
                <a:spcPts val="0"/>
              </a:spcAft>
              <a:buNone/>
              <a:tabLst/>
              <a:defRPr sz="1800" b="0" i="0" u="none" strike="noStrike" kern="0" cap="none" spc="0" baseline="0">
                <a:solidFill>
                  <a:srgbClr val="000000"/>
                </a:solidFill>
                <a:uFillTx/>
              </a:defRPr>
            </a:pPr>
            <a:r>
              <a:rPr lang="en-GB" sz="3200" b="0" i="0" u="none" strike="noStrike" kern="1200" cap="none" spc="0" baseline="0" dirty="0">
                <a:solidFill>
                  <a:srgbClr val="000000"/>
                </a:solidFill>
                <a:uFillTx/>
                <a:latin typeface="Calibri"/>
              </a:rPr>
              <a:t>Difficulty getting mental health workers to listen to them</a:t>
            </a:r>
          </a:p>
          <a:p>
            <a:pPr marL="0" marR="0" lvl="0" indent="0" algn="l" defTabSz="914400" rtl="0" fontAlgn="auto" hangingPunct="1">
              <a:lnSpc>
                <a:spcPct val="80000"/>
              </a:lnSpc>
              <a:spcBef>
                <a:spcPts val="0"/>
              </a:spcBef>
              <a:spcAft>
                <a:spcPts val="0"/>
              </a:spcAft>
              <a:buNone/>
              <a:tabLst/>
              <a:defRPr sz="1800" b="0" i="0" u="none" strike="noStrike" kern="0" cap="none" spc="0" baseline="0">
                <a:solidFill>
                  <a:srgbClr val="000000"/>
                </a:solidFill>
                <a:uFillTx/>
              </a:defRPr>
            </a:pPr>
            <a:endParaRPr lang="en-GB" sz="3200" b="0" i="0" u="none" strike="noStrike" kern="1200" cap="none" spc="0" baseline="0" dirty="0">
              <a:solidFill>
                <a:srgbClr val="000000"/>
              </a:solidFill>
              <a:uFillTx/>
              <a:latin typeface="Calibri"/>
            </a:endParaRPr>
          </a:p>
          <a:p>
            <a:pPr marL="0" marR="0" lvl="0" indent="0" algn="l" defTabSz="914400" rtl="0" fontAlgn="auto" hangingPunct="1">
              <a:lnSpc>
                <a:spcPct val="80000"/>
              </a:lnSpc>
              <a:spcBef>
                <a:spcPts val="0"/>
              </a:spcBef>
              <a:spcAft>
                <a:spcPts val="0"/>
              </a:spcAft>
              <a:buNone/>
              <a:tabLst/>
              <a:defRPr sz="1800" b="0" i="0" u="none" strike="noStrike" kern="0" cap="none" spc="0" baseline="0">
                <a:solidFill>
                  <a:srgbClr val="000000"/>
                </a:solidFill>
                <a:uFillTx/>
              </a:defRPr>
            </a:pPr>
            <a:r>
              <a:rPr lang="en-GB" sz="3200" b="0" i="0" u="none" strike="noStrike" kern="1200" cap="none" spc="0" baseline="0" dirty="0">
                <a:solidFill>
                  <a:srgbClr val="000000"/>
                </a:solidFill>
                <a:uFillTx/>
                <a:latin typeface="Calibri"/>
              </a:rPr>
              <a:t>Not being able to access the level of support that was needed. </a:t>
            </a:r>
          </a:p>
          <a:p>
            <a:pPr marL="0" marR="0" lvl="0" indent="0" algn="l" defTabSz="914400" rtl="0" fontAlgn="auto" hangingPunct="1">
              <a:lnSpc>
                <a:spcPct val="80000"/>
              </a:lnSpc>
              <a:spcBef>
                <a:spcPts val="0"/>
              </a:spcBef>
              <a:spcAft>
                <a:spcPts val="0"/>
              </a:spcAft>
              <a:buNone/>
              <a:tabLst/>
              <a:defRPr sz="1800" b="0" i="0" u="none" strike="noStrike" kern="0" cap="none" spc="0" baseline="0">
                <a:solidFill>
                  <a:srgbClr val="000000"/>
                </a:solidFill>
                <a:uFillTx/>
              </a:defRPr>
            </a:pPr>
            <a:endParaRPr lang="en-GB" sz="3200" b="0" i="0" u="none" strike="noStrike" kern="1200" cap="none" spc="0" baseline="0" dirty="0">
              <a:solidFill>
                <a:srgbClr val="000000"/>
              </a:solidFill>
              <a:uFillTx/>
              <a:latin typeface="Calibri"/>
            </a:endParaRPr>
          </a:p>
          <a:p>
            <a:pPr marL="0" marR="0" lvl="0" indent="0" algn="l" defTabSz="914400" rtl="0" fontAlgn="auto" hangingPunct="1">
              <a:lnSpc>
                <a:spcPct val="80000"/>
              </a:lnSpc>
              <a:spcBef>
                <a:spcPts val="0"/>
              </a:spcBef>
              <a:spcAft>
                <a:spcPts val="0"/>
              </a:spcAft>
              <a:buNone/>
              <a:tabLst/>
              <a:defRPr sz="1800" b="0" i="0" u="none" strike="noStrike" kern="0" cap="none" spc="0" baseline="0">
                <a:solidFill>
                  <a:srgbClr val="000000"/>
                </a:solidFill>
                <a:uFillTx/>
              </a:defRPr>
            </a:pPr>
            <a:r>
              <a:rPr lang="en-GB" sz="3200" b="0" i="0" u="none" strike="noStrike" kern="1200" cap="none" spc="0" baseline="0" dirty="0">
                <a:solidFill>
                  <a:srgbClr val="000000"/>
                </a:solidFill>
                <a:uFillTx/>
                <a:latin typeface="Calibri"/>
              </a:rPr>
              <a:t>A number of families suggested that the consequence of not being able to get appropriate, timely support was the death of their loved ones.</a:t>
            </a:r>
          </a:p>
          <a:p>
            <a:pPr marL="0" marR="0" lvl="0" indent="0" algn="l" defTabSz="914400" rtl="0" fontAlgn="auto" hangingPunct="1">
              <a:lnSpc>
                <a:spcPct val="8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a:endParaRPr>
          </a:p>
          <a:p>
            <a:pPr marL="0" marR="0" lvl="0" indent="0" algn="l" defTabSz="914400" rtl="0" fontAlgn="auto" hangingPunct="1">
              <a:lnSpc>
                <a:spcPct val="80000"/>
              </a:lnSpc>
              <a:spcBef>
                <a:spcPts val="0"/>
              </a:spcBef>
              <a:spcAft>
                <a:spcPts val="0"/>
              </a:spcAft>
              <a:buNone/>
              <a:tabLst/>
              <a:defRPr sz="1800" b="0" i="0" u="none" strike="noStrike" kern="0" cap="none" spc="0" baseline="0">
                <a:solidFill>
                  <a:srgbClr val="000000"/>
                </a:solidFill>
                <a:uFillTx/>
              </a:defRPr>
            </a:pPr>
            <a:endParaRPr lang="en-GB" sz="1800" b="0" i="0" u="none" strike="noStrike" kern="1200" cap="none" spc="0" baseline="0" dirty="0">
              <a:solidFill>
                <a:srgbClr val="000000"/>
              </a:solidFill>
              <a:uFillTx/>
              <a:latin typeface="Calibri"/>
            </a:endParaRPr>
          </a:p>
          <a:p>
            <a:pPr marL="0" marR="0" lvl="0" indent="0" algn="l" defTabSz="914400" rtl="0" fontAlgn="auto" hangingPunct="1">
              <a:lnSpc>
                <a:spcPct val="80000"/>
              </a:lnSpc>
              <a:spcBef>
                <a:spcPts val="0"/>
              </a:spcBef>
              <a:spcAft>
                <a:spcPts val="0"/>
              </a:spcAft>
              <a:buNone/>
              <a:tabLst/>
              <a:defRPr sz="1800" b="0" i="0" u="none" strike="noStrike" kern="0" cap="none" spc="0" baseline="0">
                <a:solidFill>
                  <a:srgbClr val="000000"/>
                </a:solidFill>
                <a:uFillTx/>
              </a:defRPr>
            </a:pPr>
            <a:r>
              <a:rPr lang="en-GB" sz="1800" b="0" i="0" u="none" strike="noStrike" kern="1200" cap="none" spc="0" baseline="0" dirty="0">
                <a:solidFill>
                  <a:srgbClr val="000000"/>
                </a:solidFill>
                <a:uFillTx/>
                <a:latin typeface="Calibri"/>
                <a:hlinkClick r:id="rId2"/>
              </a:rPr>
              <a:t>Carolan Report Oct 2016  - Southern Health NHS file:///C:/Users/user1/Downloads/A%20review%20of%20family%20involvement%20in%20investigations%20conducted%20following%20a%20death%20at%20SHFT%20(2).pdf</a:t>
            </a:r>
            <a:endParaRPr lang="en-GB" sz="1800" b="0" i="0" u="none" strike="noStrike" kern="1200" cap="none" spc="0" baseline="0" dirty="0">
              <a:solidFill>
                <a:srgbClr val="000000"/>
              </a:solidFill>
              <a:uFillTx/>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 calcmode="lin" valueType="num">
                                      <p:cBhvr additive="base">
                                        <p:cTn id="1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anim calcmode="lin" valueType="num">
                                      <p:cBhvr additive="base">
                                        <p:cTn id="2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11" end="11"/>
                                            </p:txEl>
                                          </p:spTgt>
                                        </p:tgtEl>
                                        <p:attrNameLst>
                                          <p:attrName>style.visibility</p:attrName>
                                        </p:attrNameLst>
                                      </p:cBhvr>
                                      <p:to>
                                        <p:strVal val="visible"/>
                                      </p:to>
                                    </p:set>
                                    <p:anim calcmode="lin" valueType="num">
                                      <p:cBhvr additive="base">
                                        <p:cTn id="31"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F96F2-EEC7-4364-AF2B-9B35DBA0541C}"/>
              </a:ext>
            </a:extLst>
          </p:cNvPr>
          <p:cNvSpPr txBox="1">
            <a:spLocks noGrp="1"/>
          </p:cNvSpPr>
          <p:nvPr>
            <p:ph type="title"/>
          </p:nvPr>
        </p:nvSpPr>
        <p:spPr>
          <a:xfrm>
            <a:off x="838203" y="365129"/>
            <a:ext cx="10883902" cy="1325559"/>
          </a:xfrm>
        </p:spPr>
        <p:txBody>
          <a:bodyPr/>
          <a:lstStyle/>
          <a:p>
            <a:pPr lvl="0" algn="ctr"/>
            <a:r>
              <a:rPr lang="en-GB" dirty="0"/>
              <a:t>GMC Complaint – 5 year process</a:t>
            </a:r>
          </a:p>
        </p:txBody>
      </p:sp>
      <p:sp>
        <p:nvSpPr>
          <p:cNvPr id="3" name="Content Placeholder 2">
            <a:extLst>
              <a:ext uri="{FF2B5EF4-FFF2-40B4-BE49-F238E27FC236}">
                <a16:creationId xmlns:a16="http://schemas.microsoft.com/office/drawing/2014/main" id="{1A9E349A-F0AF-4AF8-98CD-33CBC4A9E436}"/>
              </a:ext>
            </a:extLst>
          </p:cNvPr>
          <p:cNvSpPr txBox="1">
            <a:spLocks noGrp="1"/>
          </p:cNvSpPr>
          <p:nvPr>
            <p:ph idx="1"/>
          </p:nvPr>
        </p:nvSpPr>
        <p:spPr>
          <a:xfrm>
            <a:off x="419096" y="1231897"/>
            <a:ext cx="11455402" cy="5499101"/>
          </a:xfrm>
        </p:spPr>
        <p:txBody>
          <a:bodyPr/>
          <a:lstStyle/>
          <a:p>
            <a:pPr marL="0" lvl="0" indent="0">
              <a:lnSpc>
                <a:spcPct val="80000"/>
              </a:lnSpc>
              <a:buNone/>
            </a:pPr>
            <a:endParaRPr lang="en-GB" sz="2600" dirty="0"/>
          </a:p>
          <a:p>
            <a:pPr marL="0" lvl="0" indent="0">
              <a:lnSpc>
                <a:spcPct val="80000"/>
              </a:lnSpc>
              <a:buNone/>
            </a:pPr>
            <a:endParaRPr lang="en-GB" sz="2600" dirty="0"/>
          </a:p>
          <a:p>
            <a:pPr lvl="0">
              <a:lnSpc>
                <a:spcPct val="80000"/>
              </a:lnSpc>
            </a:pPr>
            <a:r>
              <a:rPr lang="en-GB" sz="2600" dirty="0"/>
              <a:t>GMC complaint </a:t>
            </a:r>
          </a:p>
          <a:p>
            <a:pPr lvl="0">
              <a:lnSpc>
                <a:spcPct val="80000"/>
              </a:lnSpc>
            </a:pPr>
            <a:r>
              <a:rPr lang="en-GB" sz="2600" dirty="0"/>
              <a:t>One Doctor stuck off the medical register.</a:t>
            </a:r>
          </a:p>
          <a:p>
            <a:pPr>
              <a:lnSpc>
                <a:spcPct val="80000"/>
              </a:lnSpc>
            </a:pPr>
            <a:r>
              <a:rPr lang="en-GB" sz="2600" dirty="0"/>
              <a:t>GMC eventually admitted that the expert report that they used to initially determine that no action should be taken against a second Doctor was deficient and flawed.  </a:t>
            </a:r>
          </a:p>
          <a:p>
            <a:pPr lvl="0">
              <a:lnSpc>
                <a:spcPct val="80000"/>
              </a:lnSpc>
            </a:pPr>
            <a:r>
              <a:rPr lang="en-GB" sz="2600" dirty="0"/>
              <a:t>The complaint against the second Doctor resulted in admitted maladministration by the GMC and resulted in a Judicial Review and no action taken against the second Doctor.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707</TotalTime>
  <Words>2054</Words>
  <Application>Microsoft Office PowerPoint</Application>
  <PresentationFormat>Widescreen</PresentationFormat>
  <Paragraphs>158</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Times New Roman</vt:lpstr>
      <vt:lpstr>Office Theme</vt:lpstr>
      <vt:lpstr>David James West 24/08/85 – 20/10/2013  28 years old</vt:lpstr>
      <vt:lpstr>David James West born 24/08/1985. </vt:lpstr>
      <vt:lpstr>PowerPoint Presentation</vt:lpstr>
      <vt:lpstr> What happened</vt:lpstr>
      <vt:lpstr> The complaints process – One year</vt:lpstr>
      <vt:lpstr>Complaints process  PHSO  report</vt:lpstr>
      <vt:lpstr>Mental Health Code of Practice</vt:lpstr>
      <vt:lpstr>PowerPoint Presentation</vt:lpstr>
      <vt:lpstr>GMC Complaint – 5 year process</vt:lpstr>
      <vt:lpstr>Working with patients and families in investigations</vt:lpstr>
      <vt:lpstr>What else happened at Southern Health - Inquest Ellie Brabant</vt:lpstr>
      <vt:lpstr>Inquest - Ellie Brabant</vt:lpstr>
      <vt:lpstr>Family and Inquest organisation view</vt:lpstr>
      <vt:lpstr>Southern Health Now</vt:lpstr>
      <vt:lpstr>Was his treatment by the NHS what he needed</vt:lpstr>
      <vt:lpstr>Charles Dickens – Tale of Two NHS Cities </vt:lpstr>
      <vt:lpstr>NHS Behcets Clinic London</vt:lpstr>
      <vt:lpstr>NHS Complaints Framework</vt:lpstr>
      <vt:lpstr>Research Project – Open University- Witness to harm, holding to account: Improving patient , family and colleague witnesses’ experiences of Fitness to Practise proceedings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David James West 24/08/85 – 20/10/2013  28 years old</dc:title>
  <dc:creator>Richard West</dc:creator>
  <cp:lastModifiedBy>Richard West</cp:lastModifiedBy>
  <cp:revision>62</cp:revision>
  <cp:lastPrinted>2018-02-01T08:41:12Z</cp:lastPrinted>
  <dcterms:created xsi:type="dcterms:W3CDTF">2018-01-07T20:28:48Z</dcterms:created>
  <dcterms:modified xsi:type="dcterms:W3CDTF">2021-09-19T11:41:32Z</dcterms:modified>
</cp:coreProperties>
</file>