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handoutMasterIdLst>
    <p:handoutMasterId r:id="rId46"/>
  </p:handoutMasterIdLst>
  <p:sldIdLst>
    <p:sldId id="468" r:id="rId3"/>
    <p:sldId id="754" r:id="rId4"/>
    <p:sldId id="570" r:id="rId5"/>
    <p:sldId id="756" r:id="rId6"/>
    <p:sldId id="743" r:id="rId7"/>
    <p:sldId id="813" r:id="rId8"/>
    <p:sldId id="804" r:id="rId9"/>
    <p:sldId id="779" r:id="rId10"/>
    <p:sldId id="780" r:id="rId11"/>
    <p:sldId id="767" r:id="rId12"/>
    <p:sldId id="775" r:id="rId13"/>
    <p:sldId id="778" r:id="rId14"/>
    <p:sldId id="807" r:id="rId15"/>
    <p:sldId id="808" r:id="rId16"/>
    <p:sldId id="791" r:id="rId17"/>
    <p:sldId id="766" r:id="rId18"/>
    <p:sldId id="765" r:id="rId19"/>
    <p:sldId id="763" r:id="rId20"/>
    <p:sldId id="764" r:id="rId21"/>
    <p:sldId id="786" r:id="rId22"/>
    <p:sldId id="761" r:id="rId23"/>
    <p:sldId id="811" r:id="rId24"/>
    <p:sldId id="787" r:id="rId25"/>
    <p:sldId id="737" r:id="rId26"/>
    <p:sldId id="797" r:id="rId27"/>
    <p:sldId id="794" r:id="rId28"/>
    <p:sldId id="788" r:id="rId29"/>
    <p:sldId id="770" r:id="rId30"/>
    <p:sldId id="785" r:id="rId31"/>
    <p:sldId id="784" r:id="rId32"/>
    <p:sldId id="769" r:id="rId33"/>
    <p:sldId id="803" r:id="rId34"/>
    <p:sldId id="776" r:id="rId35"/>
    <p:sldId id="806" r:id="rId36"/>
    <p:sldId id="814" r:id="rId37"/>
    <p:sldId id="809" r:id="rId38"/>
    <p:sldId id="799" r:id="rId39"/>
    <p:sldId id="783" r:id="rId40"/>
    <p:sldId id="800" r:id="rId41"/>
    <p:sldId id="810" r:id="rId42"/>
    <p:sldId id="261" r:id="rId43"/>
    <p:sldId id="805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7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85467" autoAdjust="0"/>
  </p:normalViewPr>
  <p:slideViewPr>
    <p:cSldViewPr>
      <p:cViewPr varScale="1">
        <p:scale>
          <a:sx n="106" d="100"/>
          <a:sy n="106" d="100"/>
        </p:scale>
        <p:origin x="227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426B308-8A42-41EA-B801-751A0CC7CAF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30D151-012A-4E28-AB9C-C34300D34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5DC18F-0CD9-4329-BA2A-858DD9FE0010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E3E96D-FEB5-4C8F-911F-6D46F5E7D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D8D44-B279-465F-BA0B-FACC4519008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1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7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4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1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9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5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2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4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0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02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4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6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8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6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27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7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1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5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9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8D44-B279-465F-BA0B-FACC4519008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E96D-FEB5-4C8F-911F-6D46F5E7DF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5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E96D-FEB5-4C8F-911F-6D46F5E7DF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4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0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16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1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6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1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8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8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6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1DBEA-38C3-4F35-9A74-BDD91A2C3E1B}" type="datetimeFigureOut">
              <a:rPr lang="en-US" smtClean="0"/>
              <a:pPr/>
              <a:t>20-Oct-21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1DBEA-38C3-4F35-9A74-BDD91A2C3E1B}" type="datetimeFigureOut">
              <a:rPr lang="en-US" smtClean="0"/>
              <a:pPr/>
              <a:t>20-Oct-21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09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4.jpeg"/><Relationship Id="rId10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4.jpeg"/><Relationship Id="rId10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GB" sz="4700" dirty="0">
                <a:solidFill>
                  <a:schemeClr val="tx1"/>
                </a:solidFill>
              </a:rPr>
              <a:t>COVID-19 and its impact on surgery</a:t>
            </a:r>
            <a:br>
              <a:rPr lang="en-US" sz="2000" dirty="0"/>
            </a:br>
            <a:r>
              <a:rPr lang="en-US" sz="2900" dirty="0"/>
              <a:t>Outlook for day case major knee surgery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06DD83-8B9B-426D-A4F9-71D507FA9EE7}"/>
              </a:ext>
            </a:extLst>
          </p:cNvPr>
          <p:cNvSpPr txBox="1">
            <a:spLocks/>
          </p:cNvSpPr>
          <p:nvPr/>
        </p:nvSpPr>
        <p:spPr>
          <a:xfrm>
            <a:off x="5105400" y="3886200"/>
            <a:ext cx="3581400" cy="1298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Kua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NIAA HSRC Clinical Research Fellow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MPhil/PhD Student at UCL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he Next Five Years">
            <a:extLst>
              <a:ext uri="{FF2B5EF4-FFF2-40B4-BE49-F238E27FC236}">
                <a16:creationId xmlns:a16="http://schemas.microsoft.com/office/drawing/2014/main" id="{B665D8B7-39B0-45D1-BD5F-318A1FCD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37" y="1176526"/>
            <a:ext cx="2404063" cy="6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F Financing and Debt Service Relief">
            <a:extLst>
              <a:ext uri="{FF2B5EF4-FFF2-40B4-BE49-F238E27FC236}">
                <a16:creationId xmlns:a16="http://schemas.microsoft.com/office/drawing/2014/main" id="{F7EE430F-86BA-4325-A906-882EC280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905000" cy="12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F21EF-3F49-42F0-92D3-80F05994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486400"/>
            <a:ext cx="2026066" cy="1143000"/>
          </a:xfrm>
          <a:prstGeom prst="rect">
            <a:avLst/>
          </a:prstGeom>
        </p:spPr>
      </p:pic>
      <p:pic>
        <p:nvPicPr>
          <p:cNvPr id="5124" name="Picture 4" descr="European Commission Coordinated Economic Response To The COVID-19 Outbreak">
            <a:extLst>
              <a:ext uri="{FF2B5EF4-FFF2-40B4-BE49-F238E27FC236}">
                <a16:creationId xmlns:a16="http://schemas.microsoft.com/office/drawing/2014/main" id="{B0BDCFA0-E280-4E23-AEE4-4434F34D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05" y="4556491"/>
            <a:ext cx="942975" cy="7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2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3AE4A4-81A1-4E90-B612-A705B202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152230"/>
            <a:ext cx="8763000" cy="4553539"/>
          </a:xfrm>
          <a:prstGeom prst="rect">
            <a:avLst/>
          </a:prstGeom>
        </p:spPr>
      </p:pic>
      <p:pic>
        <p:nvPicPr>
          <p:cNvPr id="8" name="Picture 2" descr="Revision Total Knee Replacement">
            <a:extLst>
              <a:ext uri="{FF2B5EF4-FFF2-40B4-BE49-F238E27FC236}">
                <a16:creationId xmlns:a16="http://schemas.microsoft.com/office/drawing/2014/main" id="{2C16339A-C857-44B6-BCC5-766115C0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19974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EAD1670-9F03-4E90-85D9-D7485E76222D}"/>
              </a:ext>
            </a:extLst>
          </p:cNvPr>
          <p:cNvSpPr/>
          <p:nvPr/>
        </p:nvSpPr>
        <p:spPr>
          <a:xfrm>
            <a:off x="7661971" y="13716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3A65BE-7220-459C-82BD-BBB159D9B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4506"/>
            <a:ext cx="2457749" cy="408169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A27327B5-D4C7-4E59-BFB8-A29047BC5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30" y="434506"/>
            <a:ext cx="762000" cy="762000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69C1CEF2-F69C-4708-819B-D071A09FE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79" y="442659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78F2A-A0A7-41D4-96C1-5C235B343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6353"/>
            <a:ext cx="2457749" cy="4081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D13CB-F947-41A8-A0A0-0624B0949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6353"/>
            <a:ext cx="2457749" cy="4081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33855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</a:t>
            </a:r>
            <a:r>
              <a:rPr lang="en-GB" sz="1600" b="1">
                <a:latin typeface="+mj-lt"/>
              </a:rPr>
              <a:t>Normal</a:t>
            </a:r>
            <a:r>
              <a:rPr lang="en-GB" sz="1600">
                <a:latin typeface="+mj-lt"/>
              </a:rPr>
              <a:t>’</a:t>
            </a:r>
            <a:endParaRPr lang="en-GB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</a:t>
            </a:r>
            <a:r>
              <a:rPr lang="en-GB" sz="1600" b="1">
                <a:latin typeface="+mj-lt"/>
              </a:rPr>
              <a:t>COVID-19</a:t>
            </a:r>
            <a:r>
              <a:rPr lang="en-GB" sz="1600">
                <a:latin typeface="+mj-lt"/>
              </a:rPr>
              <a:t>’</a:t>
            </a:r>
            <a:endParaRPr lang="en-GB" sz="16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83268-84CE-4EC8-B9C5-48C713A24BE0}"/>
              </a:ext>
            </a:extLst>
          </p:cNvPr>
          <p:cNvSpPr txBox="1"/>
          <p:nvPr/>
        </p:nvSpPr>
        <p:spPr>
          <a:xfrm>
            <a:off x="6096000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pic>
        <p:nvPicPr>
          <p:cNvPr id="12" name="Picture 11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FC941FA8-8465-41C7-9F31-D334DDA938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1490472"/>
            <a:ext cx="418358" cy="418358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79B942F-51C7-472F-A2B5-A7F3921A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762000" cy="762000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8AF83E42-C690-4DE9-9F58-74303FA6D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506"/>
            <a:ext cx="762000" cy="762000"/>
          </a:xfrm>
          <a:prstGeom prst="rect">
            <a:avLst/>
          </a:prstGeom>
        </p:spPr>
      </p:pic>
      <p:pic>
        <p:nvPicPr>
          <p:cNvPr id="18" name="Picture 17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E45BAC71-0476-48B1-BE35-82984EBD8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96259"/>
            <a:ext cx="418913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9621C9B-B12E-40D5-B69B-EA5D749BD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6353"/>
            <a:ext cx="2457749" cy="40816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A1ECB6-07CC-43D7-AF36-0F8D835E84E0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Calibri"/>
              </a:rPr>
              <a:t>‘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New Normal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COVID-free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Vaccinated x1/x2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prstClr val="black"/>
                </a:solidFill>
                <a:latin typeface="Calibri"/>
              </a:rPr>
              <a:t>LOWEST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risk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5A9542C8-A222-41BD-A6D8-1C502F556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762000" cy="762000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AC8A2093-5711-4107-B51D-4FC07B46E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506"/>
            <a:ext cx="762000" cy="762000"/>
          </a:xfrm>
          <a:prstGeom prst="rect">
            <a:avLst/>
          </a:prstGeom>
        </p:spPr>
      </p:pic>
      <p:pic>
        <p:nvPicPr>
          <p:cNvPr id="6" name="Picture 4" descr="The Hundred Years&amp;#39; War over face masks - and why we&amp;#39;ll all be wearing them  soon">
            <a:extLst>
              <a:ext uri="{FF2B5EF4-FFF2-40B4-BE49-F238E27FC236}">
                <a16:creationId xmlns:a16="http://schemas.microsoft.com/office/drawing/2014/main" id="{6822E883-178D-47D1-B50E-DC69D062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3733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tigating the risks of surgery during the COVID-19 pandemic - The Lancet">
            <a:extLst>
              <a:ext uri="{FF2B5EF4-FFF2-40B4-BE49-F238E27FC236}">
                <a16:creationId xmlns:a16="http://schemas.microsoft.com/office/drawing/2014/main" id="{A96A9CE8-B231-479D-B3C9-497261CF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872638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78F2A-A0A7-41D4-96C1-5C235B343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6353"/>
            <a:ext cx="2457749" cy="4081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Calibri"/>
              </a:rPr>
              <a:t>‘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New Normal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COVID-free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Vaccinated x1/x2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prstClr val="black"/>
                </a:solidFill>
                <a:latin typeface="Calibri"/>
              </a:rPr>
              <a:t>LOWEST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risk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79B942F-51C7-472F-A2B5-A7F3921A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762000" cy="762000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8AF83E42-C690-4DE9-9F58-74303FA6D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506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3A65BE-7220-459C-82BD-BBB159D9B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4506"/>
            <a:ext cx="2457749" cy="408169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A27327B5-D4C7-4E59-BFB8-A29047BC5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30" y="434506"/>
            <a:ext cx="762000" cy="762000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69C1CEF2-F69C-4708-819B-D071A09FE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79" y="442659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78F2A-A0A7-41D4-96C1-5C235B343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6353"/>
            <a:ext cx="2457749" cy="4081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D13CB-F947-41A8-A0A0-0624B0949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6353"/>
            <a:ext cx="2457749" cy="4081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Calibri"/>
              </a:rPr>
              <a:t>‘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New Normal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COVID-free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Vaccinated x1/x2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prstClr val="black"/>
                </a:solidFill>
                <a:latin typeface="Calibri"/>
              </a:rPr>
              <a:t>LOWEST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risk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</a:t>
            </a:r>
            <a:r>
              <a:rPr lang="en-GB" sz="1600" b="1">
                <a:latin typeface="+mj-lt"/>
              </a:rPr>
              <a:t>COVID-19</a:t>
            </a:r>
            <a:r>
              <a:rPr lang="en-GB" sz="1600">
                <a:latin typeface="+mj-lt"/>
              </a:rPr>
              <a:t>’</a:t>
            </a:r>
            <a:endParaRPr lang="en-GB" sz="16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83268-84CE-4EC8-B9C5-48C713A24BE0}"/>
              </a:ext>
            </a:extLst>
          </p:cNvPr>
          <p:cNvSpPr txBox="1"/>
          <p:nvPr/>
        </p:nvSpPr>
        <p:spPr>
          <a:xfrm>
            <a:off x="6096000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pic>
        <p:nvPicPr>
          <p:cNvPr id="12" name="Picture 11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FC941FA8-8465-41C7-9F31-D334DDA938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1490472"/>
            <a:ext cx="418358" cy="418358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79B942F-51C7-472F-A2B5-A7F3921A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762000" cy="762000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8AF83E42-C690-4DE9-9F58-74303FA6D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506"/>
            <a:ext cx="762000" cy="762000"/>
          </a:xfrm>
          <a:prstGeom prst="rect">
            <a:avLst/>
          </a:prstGeom>
        </p:spPr>
      </p:pic>
      <p:pic>
        <p:nvPicPr>
          <p:cNvPr id="18" name="Picture 17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E45BAC71-0476-48B1-BE35-82984EBD8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96259"/>
            <a:ext cx="418913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71B243-4F75-4BE9-A452-E153419A6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6353"/>
            <a:ext cx="2457749" cy="4081693"/>
          </a:xfrm>
          <a:prstGeom prst="rect">
            <a:avLst/>
          </a:prstGeom>
        </p:spPr>
      </p:pic>
      <p:pic>
        <p:nvPicPr>
          <p:cNvPr id="7" name="Picture 6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C62139C0-A160-4E31-9E6C-F05B680D8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1490472"/>
            <a:ext cx="418358" cy="418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2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62153E-F838-4EE1-B9AC-9941B90C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35" y="2019300"/>
            <a:ext cx="8236929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FAEDC-6945-447C-B96F-9FBE56493E9A}"/>
              </a:ext>
            </a:extLst>
          </p:cNvPr>
          <p:cNvSpPr txBox="1"/>
          <p:nvPr/>
        </p:nvSpPr>
        <p:spPr>
          <a:xfrm>
            <a:off x="3607726" y="4995446"/>
            <a:ext cx="5082738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COVIDSurg</a:t>
            </a:r>
            <a:r>
              <a:rPr lang="en-GB" sz="1600" dirty="0">
                <a:latin typeface="+mj-lt"/>
              </a:rPr>
              <a:t> Collaborative &amp; </a:t>
            </a:r>
            <a:r>
              <a:rPr lang="en-GB" sz="1600" dirty="0" err="1">
                <a:latin typeface="+mj-lt"/>
              </a:rPr>
              <a:t>GlobalSurg</a:t>
            </a:r>
            <a:r>
              <a:rPr lang="en-GB" sz="1600" dirty="0">
                <a:latin typeface="+mj-lt"/>
              </a:rPr>
              <a:t> Collaborative,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24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B4A07B-CAD7-405A-BA42-7D5651DD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57262"/>
            <a:ext cx="7800975" cy="494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952A9-660D-4DA4-AD20-27BEB8A876F9}"/>
              </a:ext>
            </a:extLst>
          </p:cNvPr>
          <p:cNvSpPr txBox="1"/>
          <p:nvPr/>
        </p:nvSpPr>
        <p:spPr>
          <a:xfrm>
            <a:off x="5543031" y="6019800"/>
            <a:ext cx="2929456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210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7D55506-B6FE-4305-9BE5-DAB8805C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08110"/>
            <a:ext cx="8763000" cy="4841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7F30D-1F36-42AA-BA91-0A1CDE1F0CA7}"/>
              </a:ext>
            </a:extLst>
          </p:cNvPr>
          <p:cNvSpPr txBox="1"/>
          <p:nvPr/>
        </p:nvSpPr>
        <p:spPr>
          <a:xfrm>
            <a:off x="6024044" y="5943600"/>
            <a:ext cx="2929456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B3ECA-2442-4AED-AF05-F248FEC69E1C}"/>
              </a:ext>
            </a:extLst>
          </p:cNvPr>
          <p:cNvSpPr/>
          <p:nvPr/>
        </p:nvSpPr>
        <p:spPr>
          <a:xfrm>
            <a:off x="1447800" y="3810000"/>
            <a:ext cx="9906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F7F30D-1F36-42AA-BA91-0A1CDE1F0CA7}"/>
              </a:ext>
            </a:extLst>
          </p:cNvPr>
          <p:cNvSpPr txBox="1"/>
          <p:nvPr/>
        </p:nvSpPr>
        <p:spPr>
          <a:xfrm>
            <a:off x="6119294" y="6248400"/>
            <a:ext cx="2929456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AC91490-A87C-4ADD-A444-E0BE9F12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732655"/>
            <a:ext cx="9048750" cy="5392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E21C4-2F9C-45AB-B7A2-B0C6EBE277ED}"/>
              </a:ext>
            </a:extLst>
          </p:cNvPr>
          <p:cNvSpPr txBox="1"/>
          <p:nvPr/>
        </p:nvSpPr>
        <p:spPr>
          <a:xfrm>
            <a:off x="2971800" y="1295400"/>
            <a:ext cx="1492589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Persistent Symptoms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99231-1D3F-4835-A9BE-423B91E3BF14}"/>
              </a:ext>
            </a:extLst>
          </p:cNvPr>
          <p:cNvSpPr txBox="1"/>
          <p:nvPr/>
        </p:nvSpPr>
        <p:spPr>
          <a:xfrm>
            <a:off x="2964000" y="3228201"/>
            <a:ext cx="143642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Resolved Symptoms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0A73F-9640-46DB-B06B-C3BB8AFEE75A}"/>
              </a:ext>
            </a:extLst>
          </p:cNvPr>
          <p:cNvSpPr txBox="1"/>
          <p:nvPr/>
        </p:nvSpPr>
        <p:spPr>
          <a:xfrm>
            <a:off x="2964000" y="3990201"/>
            <a:ext cx="1057469" cy="27699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No Symptoms</a:t>
            </a:r>
            <a:endParaRPr lang="en-US" sz="1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7CD7C-A62E-4329-AC87-9AB1A61024B2}"/>
              </a:ext>
            </a:extLst>
          </p:cNvPr>
          <p:cNvSpPr/>
          <p:nvPr/>
        </p:nvSpPr>
        <p:spPr>
          <a:xfrm>
            <a:off x="1295400" y="1066800"/>
            <a:ext cx="11430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B5D7-05B6-4D47-877E-AAF55A16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Conflicts of interest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737D-F520-4C59-A694-1FABB19A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None to declare.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9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9C4E3C43-DDBD-4F7D-A660-D8B60B62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14004"/>
            <a:ext cx="8991600" cy="3229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0EF39-A6FA-45F1-AFC0-544A8E1BE2F9}"/>
              </a:ext>
            </a:extLst>
          </p:cNvPr>
          <p:cNvSpPr txBox="1"/>
          <p:nvPr/>
        </p:nvSpPr>
        <p:spPr>
          <a:xfrm>
            <a:off x="3962400" y="5105400"/>
            <a:ext cx="5082738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COVIDSurg</a:t>
            </a:r>
            <a:r>
              <a:rPr lang="en-GB" sz="1600" dirty="0">
                <a:latin typeface="+mj-lt"/>
              </a:rPr>
              <a:t> Collaborative &amp; </a:t>
            </a:r>
            <a:r>
              <a:rPr lang="en-GB" sz="1600" dirty="0" err="1">
                <a:latin typeface="+mj-lt"/>
              </a:rPr>
              <a:t>GlobalSurg</a:t>
            </a:r>
            <a:r>
              <a:rPr lang="en-GB" sz="1600" dirty="0">
                <a:latin typeface="+mj-lt"/>
              </a:rPr>
              <a:t> Collaborative,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33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E0EF39-A6FA-45F1-AFC0-544A8E1BE2F9}"/>
              </a:ext>
            </a:extLst>
          </p:cNvPr>
          <p:cNvSpPr txBox="1"/>
          <p:nvPr/>
        </p:nvSpPr>
        <p:spPr>
          <a:xfrm>
            <a:off x="3733800" y="6248400"/>
            <a:ext cx="5082738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COVIDSurg</a:t>
            </a:r>
            <a:r>
              <a:rPr lang="en-GB" sz="1600" dirty="0">
                <a:latin typeface="+mj-lt"/>
              </a:rPr>
              <a:t> Collaborative &amp; </a:t>
            </a:r>
            <a:r>
              <a:rPr lang="en-GB" sz="1600" dirty="0" err="1">
                <a:latin typeface="+mj-lt"/>
              </a:rPr>
              <a:t>GlobalSurg</a:t>
            </a:r>
            <a:r>
              <a:rPr lang="en-GB" sz="1600" dirty="0">
                <a:latin typeface="+mj-lt"/>
              </a:rPr>
              <a:t> Collaborative, 2021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9A72E3B5-CE10-4659-AAE4-EE890737C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63" y="228600"/>
            <a:ext cx="7346074" cy="58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70D70-AC91-40A6-A201-C5D9546B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0" y="174987"/>
            <a:ext cx="3818779" cy="2492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FB96B-8606-49D2-8A6A-87C3B6AB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743200"/>
            <a:ext cx="5181600" cy="1881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BBDE10-9BA3-43CC-85F1-603ECDEB2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738004"/>
            <a:ext cx="4512600" cy="19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20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B4477-37C2-4B48-8E41-E6DAEB675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473" y="505907"/>
            <a:ext cx="2457749" cy="4081693"/>
          </a:xfrm>
          <a:prstGeom prst="rect">
            <a:avLst/>
          </a:prstGeom>
        </p:spPr>
      </p:pic>
      <p:pic>
        <p:nvPicPr>
          <p:cNvPr id="7" name="Picture 6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8AB70F9B-4097-4F2D-A0EC-76639B3B4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41" y="1570026"/>
            <a:ext cx="418358" cy="418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C0F482-9DEC-4157-8E7A-45A46DC3B6B8}"/>
              </a:ext>
            </a:extLst>
          </p:cNvPr>
          <p:cNvSpPr txBox="1"/>
          <p:nvPr/>
        </p:nvSpPr>
        <p:spPr>
          <a:xfrm>
            <a:off x="907473" y="48480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pic>
        <p:nvPicPr>
          <p:cNvPr id="2050" name="Picture 2" descr="Communicable &amp;amp; infectious diseases on the rise in the U.S. | 2019-06-03 |  ISHN">
            <a:extLst>
              <a:ext uri="{FF2B5EF4-FFF2-40B4-BE49-F238E27FC236}">
                <a16:creationId xmlns:a16="http://schemas.microsoft.com/office/drawing/2014/main" id="{FA2EA340-2E59-4F9D-92A5-79501AFC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374072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9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0A962A-EEDF-40FA-8B5B-717B0D3E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3212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2152650" y="4114800"/>
            <a:ext cx="4838700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2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1" i="0" u="none" strike="noStrike" baseline="0" dirty="0">
                <a:latin typeface="AdvOT4dfa5ba6"/>
              </a:rPr>
              <a:t>Planned surgery should not be considered</a:t>
            </a:r>
            <a:r>
              <a:rPr lang="en-GB" sz="1800" b="0" i="0" u="none" strike="noStrike" baseline="0" dirty="0">
                <a:latin typeface="AdvOT4dfa5ba6"/>
              </a:rPr>
              <a:t> during the period that a </a:t>
            </a:r>
            <a:r>
              <a:rPr lang="en-GB" sz="1800" b="1" i="0" u="none" strike="noStrike" baseline="0" dirty="0">
                <a:latin typeface="AdvOT4dfa5ba6"/>
              </a:rPr>
              <a:t>patient may be infectious</a:t>
            </a:r>
            <a:r>
              <a:rPr lang="en-GB" sz="1800" b="0" i="0" u="none" strike="noStrike" baseline="0" dirty="0">
                <a:latin typeface="AdvOT4dfa5ba6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AdvOT4dfa5ba6"/>
              </a:rPr>
              <a:t>10 days after mild/moderate disease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AdvOT4dfa5ba6"/>
              </a:rPr>
              <a:t>15 </a:t>
            </a:r>
            <a:r>
              <a:rPr lang="en-GB" sz="1800" b="0" i="0" u="none" strike="noStrike" baseline="0" dirty="0">
                <a:latin typeface="AdvTTec369687+20"/>
              </a:rPr>
              <a:t>– </a:t>
            </a:r>
            <a:r>
              <a:rPr lang="en-GB" sz="1800" b="0" i="0" u="none" strike="noStrike" baseline="0" dirty="0">
                <a:latin typeface="AdvOT4dfa5ba6"/>
              </a:rPr>
              <a:t>20 days after </a:t>
            </a:r>
            <a:r>
              <a:rPr lang="en-US" sz="1800" b="0" i="0" u="none" strike="noStrike" baseline="0" dirty="0">
                <a:latin typeface="AdvOT4dfa5ba6"/>
              </a:rPr>
              <a:t>severe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1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pic>
        <p:nvPicPr>
          <p:cNvPr id="12" name="Picture 11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FC941FA8-8465-41C7-9F31-D334DDA93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61639"/>
            <a:ext cx="75889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6383-AC78-433F-88C0-18512557F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6353"/>
            <a:ext cx="2457749" cy="4081693"/>
          </a:xfrm>
          <a:prstGeom prst="rect">
            <a:avLst/>
          </a:prstGeom>
        </p:spPr>
      </p:pic>
      <p:pic>
        <p:nvPicPr>
          <p:cNvPr id="7" name="Picture 6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68241931-FA1A-4A56-823F-7B0AFDD9C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1490472"/>
            <a:ext cx="418358" cy="4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6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4506"/>
            <a:ext cx="2457749" cy="408169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609969BF-2CDC-48B0-9F56-CFD93D08C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30" y="434506"/>
            <a:ext cx="762000" cy="762000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31D4CAFB-E2FD-4DF9-852C-4A8C029AA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79" y="442659"/>
            <a:ext cx="762000" cy="7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6353"/>
            <a:ext cx="2457749" cy="40816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6353"/>
            <a:ext cx="2457749" cy="408169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1490472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762000" cy="762000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506"/>
            <a:ext cx="762000" cy="762000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96259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Vaccinated x1/x2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83268-84CE-4EC8-B9C5-48C713A24BE0}"/>
              </a:ext>
            </a:extLst>
          </p:cNvPr>
          <p:cNvSpPr txBox="1"/>
          <p:nvPr/>
        </p:nvSpPr>
        <p:spPr>
          <a:xfrm>
            <a:off x="6101399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400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F2E5D3D-69F2-46A5-84DF-8857A8D89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990" y="237401"/>
            <a:ext cx="868339" cy="1442089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79074D08-7984-491A-BA2A-66A9F318A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41" y="237401"/>
            <a:ext cx="269220" cy="269220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523AC9EE-91F0-49FA-A6DC-81AAE2354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237401"/>
            <a:ext cx="269220" cy="269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72C646-01F0-401D-9FE6-642C721D9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732221"/>
            <a:ext cx="2457749" cy="408169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DF76432E-8085-4B45-8367-39AFB86A9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1" y="732221"/>
            <a:ext cx="762000" cy="762000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8909EF35-0714-4077-9AE2-BE699A907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" y="740374"/>
            <a:ext cx="762000" cy="762000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B9C74B41-85C8-4315-A43A-710E31077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21" y="1793974"/>
            <a:ext cx="418913" cy="420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83268-84CE-4EC8-B9C5-48C713A24BE0}"/>
              </a:ext>
            </a:extLst>
          </p:cNvPr>
          <p:cNvSpPr txBox="1"/>
          <p:nvPr/>
        </p:nvSpPr>
        <p:spPr>
          <a:xfrm>
            <a:off x="590251" y="5094982"/>
            <a:ext cx="2457749" cy="10772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Previous COVID-19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INTERMEDIATE</a:t>
            </a:r>
            <a:r>
              <a:rPr lang="en-GB" sz="1600" dirty="0">
                <a:latin typeface="+mj-lt"/>
              </a:rPr>
              <a:t> risk</a:t>
            </a:r>
          </a:p>
        </p:txBody>
      </p:sp>
      <p:pic>
        <p:nvPicPr>
          <p:cNvPr id="22" name="Picture 21" descr="Image result for time death">
            <a:extLst>
              <a:ext uri="{FF2B5EF4-FFF2-40B4-BE49-F238E27FC236}">
                <a16:creationId xmlns:a16="http://schemas.microsoft.com/office/drawing/2014/main" id="{C452938F-AED2-46F2-878D-40DEABE4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0" y="3120518"/>
            <a:ext cx="2328526" cy="14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9017154-C5F0-4D38-A958-F64B9A98ED22}"/>
              </a:ext>
            </a:extLst>
          </p:cNvPr>
          <p:cNvSpPr/>
          <p:nvPr/>
        </p:nvSpPr>
        <p:spPr>
          <a:xfrm>
            <a:off x="3200400" y="3673679"/>
            <a:ext cx="2133599" cy="312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98534-E2D5-41AA-A5E2-DD2EC38AF168}"/>
              </a:ext>
            </a:extLst>
          </p:cNvPr>
          <p:cNvSpPr txBox="1"/>
          <p:nvPr/>
        </p:nvSpPr>
        <p:spPr>
          <a:xfrm>
            <a:off x="5401000" y="1860152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trike="sngStrike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Vaccinated x1/x2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pic>
        <p:nvPicPr>
          <p:cNvPr id="1026" name="Picture 2" descr="Covid-19 Recovery Services - Somerset CCG">
            <a:extLst>
              <a:ext uri="{FF2B5EF4-FFF2-40B4-BE49-F238E27FC236}">
                <a16:creationId xmlns:a16="http://schemas.microsoft.com/office/drawing/2014/main" id="{9E12C927-974B-4DB2-8DC4-A7E3F4A5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1" y="4728657"/>
            <a:ext cx="339856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running on a road&#10;&#10;Description automatically generated with low confidence">
            <a:extLst>
              <a:ext uri="{FF2B5EF4-FFF2-40B4-BE49-F238E27FC236}">
                <a16:creationId xmlns:a16="http://schemas.microsoft.com/office/drawing/2014/main" id="{CBE56FCE-7E07-4757-B56A-128C324AC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660437"/>
            <a:ext cx="856585" cy="10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ng-COVID: how nurses can help patients and signpost for support">
            <a:extLst>
              <a:ext uri="{FF2B5EF4-FFF2-40B4-BE49-F238E27FC236}">
                <a16:creationId xmlns:a16="http://schemas.microsoft.com/office/drawing/2014/main" id="{F583F2DB-66DD-4854-80AF-F1FB418B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546789"/>
            <a:ext cx="5832475" cy="57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30D93-53A8-41E3-9C79-04887D2EABA4}"/>
              </a:ext>
            </a:extLst>
          </p:cNvPr>
          <p:cNvSpPr txBox="1"/>
          <p:nvPr/>
        </p:nvSpPr>
        <p:spPr>
          <a:xfrm>
            <a:off x="7696200" y="5972657"/>
            <a:ext cx="117070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Evans,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1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62153E-F838-4EE1-B9AC-9941B90C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35" y="2019300"/>
            <a:ext cx="8236929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FAEDC-6945-447C-B96F-9FBE56493E9A}"/>
              </a:ext>
            </a:extLst>
          </p:cNvPr>
          <p:cNvSpPr txBox="1"/>
          <p:nvPr/>
        </p:nvSpPr>
        <p:spPr>
          <a:xfrm>
            <a:off x="3607726" y="4995446"/>
            <a:ext cx="5082738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COVIDSurg</a:t>
            </a:r>
            <a:r>
              <a:rPr lang="en-GB" sz="1600" dirty="0">
                <a:latin typeface="+mj-lt"/>
              </a:rPr>
              <a:t> Collaborative &amp; </a:t>
            </a:r>
            <a:r>
              <a:rPr lang="en-GB" sz="1600" dirty="0" err="1">
                <a:latin typeface="+mj-lt"/>
              </a:rPr>
              <a:t>GlobalSurg</a:t>
            </a:r>
            <a:r>
              <a:rPr lang="en-GB" sz="1600" dirty="0">
                <a:latin typeface="+mj-lt"/>
              </a:rPr>
              <a:t> Collaborative,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8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D8FC28E-3C04-4659-BFD2-2005FA5A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761" y="3492000"/>
            <a:ext cx="5616603" cy="3149109"/>
          </a:xfrm>
          <a:prstGeom prst="rect">
            <a:avLst/>
          </a:prstGeom>
        </p:spPr>
      </p:pic>
      <p:pic>
        <p:nvPicPr>
          <p:cNvPr id="8194" name="Picture 2" descr="Coronavirus latest: World Health Organisation officially names ...">
            <a:extLst>
              <a:ext uri="{FF2B5EF4-FFF2-40B4-BE49-F238E27FC236}">
                <a16:creationId xmlns:a16="http://schemas.microsoft.com/office/drawing/2014/main" id="{B04A6DD7-601D-45C1-B492-58AD4C11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8"/>
            <a:ext cx="5257801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oronavirus UK: London hospital's improvised ICU dealing with ...">
            <a:extLst>
              <a:ext uri="{FF2B5EF4-FFF2-40B4-BE49-F238E27FC236}">
                <a16:creationId xmlns:a16="http://schemas.microsoft.com/office/drawing/2014/main" id="{595676E1-DF0F-4F38-BEEF-183E5D36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743200" cy="1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nside an ICU in one of Britain's worst hit regions - CNN Video">
            <a:extLst>
              <a:ext uri="{FF2B5EF4-FFF2-40B4-BE49-F238E27FC236}">
                <a16:creationId xmlns:a16="http://schemas.microsoft.com/office/drawing/2014/main" id="{8E60C8ED-CBA0-4EE0-86AA-5E80FB21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00" y="947737"/>
            <a:ext cx="29718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5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7D55506-B6FE-4305-9BE5-DAB8805C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08110"/>
            <a:ext cx="8763000" cy="4841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7F30D-1F36-42AA-BA91-0A1CDE1F0CA7}"/>
              </a:ext>
            </a:extLst>
          </p:cNvPr>
          <p:cNvSpPr txBox="1"/>
          <p:nvPr/>
        </p:nvSpPr>
        <p:spPr>
          <a:xfrm>
            <a:off x="6024044" y="5943600"/>
            <a:ext cx="29294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53064E-8A00-4270-8DA9-CF9F443DD77F}"/>
              </a:ext>
            </a:extLst>
          </p:cNvPr>
          <p:cNvCxnSpPr>
            <a:cxnSpLocks/>
          </p:cNvCxnSpPr>
          <p:nvPr/>
        </p:nvCxnSpPr>
        <p:spPr>
          <a:xfrm>
            <a:off x="5943600" y="3962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5DEEE79-1639-4802-976B-FFBF986F02D7}"/>
              </a:ext>
            </a:extLst>
          </p:cNvPr>
          <p:cNvSpPr/>
          <p:nvPr/>
        </p:nvSpPr>
        <p:spPr>
          <a:xfrm>
            <a:off x="3471901" y="3962400"/>
            <a:ext cx="990600" cy="1248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F7F30D-1F36-42AA-BA91-0A1CDE1F0CA7}"/>
              </a:ext>
            </a:extLst>
          </p:cNvPr>
          <p:cNvSpPr txBox="1"/>
          <p:nvPr/>
        </p:nvSpPr>
        <p:spPr>
          <a:xfrm>
            <a:off x="6119294" y="6248400"/>
            <a:ext cx="29294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AC91490-A87C-4ADD-A444-E0BE9F12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732655"/>
            <a:ext cx="9048750" cy="53926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7A9D00-E5D6-474E-9EC1-7BCB2384ADB0}"/>
              </a:ext>
            </a:extLst>
          </p:cNvPr>
          <p:cNvCxnSpPr>
            <a:cxnSpLocks/>
          </p:cNvCxnSpPr>
          <p:nvPr/>
        </p:nvCxnSpPr>
        <p:spPr>
          <a:xfrm>
            <a:off x="5943600" y="1066800"/>
            <a:ext cx="0" cy="4343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0FDF14-5792-43AD-B42F-4BC48A4E0466}"/>
              </a:ext>
            </a:extLst>
          </p:cNvPr>
          <p:cNvCxnSpPr>
            <a:cxnSpLocks/>
          </p:cNvCxnSpPr>
          <p:nvPr/>
        </p:nvCxnSpPr>
        <p:spPr>
          <a:xfrm>
            <a:off x="3897487" y="1066800"/>
            <a:ext cx="0" cy="4343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DE21C4-2F9C-45AB-B7A2-B0C6EBE277ED}"/>
              </a:ext>
            </a:extLst>
          </p:cNvPr>
          <p:cNvSpPr txBox="1"/>
          <p:nvPr/>
        </p:nvSpPr>
        <p:spPr>
          <a:xfrm>
            <a:off x="1938154" y="1143000"/>
            <a:ext cx="1492589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Persistent Symptoms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99231-1D3F-4835-A9BE-423B91E3BF14}"/>
              </a:ext>
            </a:extLst>
          </p:cNvPr>
          <p:cNvSpPr txBox="1"/>
          <p:nvPr/>
        </p:nvSpPr>
        <p:spPr>
          <a:xfrm>
            <a:off x="1938154" y="3152001"/>
            <a:ext cx="143642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Resolved Symptoms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0A73F-9640-46DB-B06B-C3BB8AFEE75A}"/>
              </a:ext>
            </a:extLst>
          </p:cNvPr>
          <p:cNvSpPr txBox="1"/>
          <p:nvPr/>
        </p:nvSpPr>
        <p:spPr>
          <a:xfrm>
            <a:off x="1938154" y="3962400"/>
            <a:ext cx="1057469" cy="27699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No Symptoms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2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9C4E3C43-DDBD-4F7D-A660-D8B60B62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14004"/>
            <a:ext cx="8991600" cy="3229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0EF39-A6FA-45F1-AFC0-544A8E1BE2F9}"/>
              </a:ext>
            </a:extLst>
          </p:cNvPr>
          <p:cNvSpPr txBox="1"/>
          <p:nvPr/>
        </p:nvSpPr>
        <p:spPr>
          <a:xfrm>
            <a:off x="3962400" y="5105400"/>
            <a:ext cx="5082738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COVIDSurg</a:t>
            </a:r>
            <a:r>
              <a:rPr lang="en-GB" sz="1600" dirty="0">
                <a:latin typeface="+mj-lt"/>
              </a:rPr>
              <a:t> Collaborative &amp; </a:t>
            </a:r>
            <a:r>
              <a:rPr lang="en-GB" sz="1600" dirty="0" err="1">
                <a:latin typeface="+mj-lt"/>
              </a:rPr>
              <a:t>GlobalSurg</a:t>
            </a:r>
            <a:r>
              <a:rPr lang="en-GB" sz="1600" dirty="0">
                <a:latin typeface="+mj-lt"/>
              </a:rPr>
              <a:t> Collaborative,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376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0A962A-EEDF-40FA-8B5B-717B0D3E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3212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1962150" y="4016276"/>
            <a:ext cx="5219700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3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1" i="0" u="none" strike="noStrike" baseline="0" dirty="0">
                <a:latin typeface="AdvOT4dfa5ba6"/>
              </a:rPr>
              <a:t>Surgery within 7 weeks of SARS-CoV-2 infection</a:t>
            </a:r>
            <a:r>
              <a:rPr lang="en-GB" sz="1800" b="0" i="0" u="none" strike="noStrike" baseline="0" dirty="0">
                <a:latin typeface="AdvOT4dfa5ba6"/>
              </a:rPr>
              <a:t> is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associated with </a:t>
            </a:r>
            <a:r>
              <a:rPr lang="en-GB" sz="1800" b="1" i="0" u="none" strike="noStrike" baseline="0" dirty="0">
                <a:latin typeface="AdvOT4dfa5ba6"/>
              </a:rPr>
              <a:t>increased morbidity and mortality</a:t>
            </a:r>
            <a:r>
              <a:rPr lang="en-GB" sz="1800" b="0" i="0" u="none" strike="noStrike" baseline="0" dirty="0">
                <a:latin typeface="AdvOT4dfa5ba6"/>
              </a:rPr>
              <a:t>.</a:t>
            </a:r>
          </a:p>
          <a:p>
            <a:pPr algn="l"/>
            <a:endParaRPr lang="en-GB" sz="1800" b="0" i="0" u="none" strike="noStrike" baseline="0" dirty="0">
              <a:latin typeface="AdvOT4dfa5ba6"/>
            </a:endParaRP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Elective surgery should not be scheduled within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7 weeks of a diagnosis of SARS-CoV-2 infection, </a:t>
            </a:r>
            <a:r>
              <a:rPr lang="en-GB" sz="1800" b="0" i="1" u="none" strike="noStrike" baseline="0" dirty="0">
                <a:latin typeface="AdvOT4dfa5ba6"/>
              </a:rPr>
              <a:t>unless outweighed by the risk of deferring surgery such as disease progression or clinical priority</a:t>
            </a:r>
            <a:r>
              <a:rPr lang="en-GB" sz="1800" b="0" i="0" u="none" strike="noStrike" baseline="0" dirty="0">
                <a:latin typeface="AdvOT4dfa5ba6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31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OW: Shining a light on breast cancer through fluorescence-guided surgery  - Institute of Global Health Innovation">
            <a:extLst>
              <a:ext uri="{FF2B5EF4-FFF2-40B4-BE49-F238E27FC236}">
                <a16:creationId xmlns:a16="http://schemas.microsoft.com/office/drawing/2014/main" id="{448F9AA5-7D1F-4E3F-B62E-B797417D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54102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me death">
            <a:extLst>
              <a:ext uri="{FF2B5EF4-FFF2-40B4-BE49-F238E27FC236}">
                <a16:creationId xmlns:a16="http://schemas.microsoft.com/office/drawing/2014/main" id="{6FCD038F-3793-4B19-B930-BEDFD63E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9960"/>
            <a:ext cx="5012531" cy="30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uropean Commission Coordinated Economic Response To The COVID-19 Outbreak">
            <a:extLst>
              <a:ext uri="{FF2B5EF4-FFF2-40B4-BE49-F238E27FC236}">
                <a16:creationId xmlns:a16="http://schemas.microsoft.com/office/drawing/2014/main" id="{699C0F8A-1E48-41BC-B3F7-789999AA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11505"/>
            <a:ext cx="1752600" cy="14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vision Total Knee Replacement">
            <a:extLst>
              <a:ext uri="{FF2B5EF4-FFF2-40B4-BE49-F238E27FC236}">
                <a16:creationId xmlns:a16="http://schemas.microsoft.com/office/drawing/2014/main" id="{081876E9-84C3-42C5-8CF5-BD9011A4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84" y="609600"/>
            <a:ext cx="20619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33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EB4B-3FD0-4174-BD61-02C55442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648200"/>
            <a:ext cx="4821519" cy="1862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8405F-CA5A-4795-B6E7-811375583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644" y="2552700"/>
            <a:ext cx="5280711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E2E02-DC34-4045-AFED-E06F44796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7659"/>
            <a:ext cx="4589371" cy="18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5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F2E5D3D-69F2-46A5-84DF-8857A8D89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990" y="237401"/>
            <a:ext cx="868339" cy="1442089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79074D08-7984-491A-BA2A-66A9F318A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41" y="237401"/>
            <a:ext cx="269220" cy="269220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523AC9EE-91F0-49FA-A6DC-81AAE2354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237401"/>
            <a:ext cx="269220" cy="269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72C646-01F0-401D-9FE6-642C721D9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732221"/>
            <a:ext cx="2457749" cy="408169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DF76432E-8085-4B45-8367-39AFB86A9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1" y="732221"/>
            <a:ext cx="762000" cy="762000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8909EF35-0714-4077-9AE2-BE699A907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" y="740374"/>
            <a:ext cx="762000" cy="762000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B9C74B41-85C8-4315-A43A-710E31077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21" y="1793974"/>
            <a:ext cx="418913" cy="420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83268-84CE-4EC8-B9C5-48C713A24BE0}"/>
              </a:ext>
            </a:extLst>
          </p:cNvPr>
          <p:cNvSpPr txBox="1"/>
          <p:nvPr/>
        </p:nvSpPr>
        <p:spPr>
          <a:xfrm>
            <a:off x="590251" y="5094982"/>
            <a:ext cx="2457749" cy="10772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Previous COVID-19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INTERMEDIATE</a:t>
            </a:r>
            <a:r>
              <a:rPr lang="en-GB" sz="1600" dirty="0">
                <a:latin typeface="+mj-lt"/>
              </a:rPr>
              <a:t> risk</a:t>
            </a:r>
          </a:p>
        </p:txBody>
      </p:sp>
      <p:pic>
        <p:nvPicPr>
          <p:cNvPr id="22" name="Picture 21" descr="Image result for time death">
            <a:extLst>
              <a:ext uri="{FF2B5EF4-FFF2-40B4-BE49-F238E27FC236}">
                <a16:creationId xmlns:a16="http://schemas.microsoft.com/office/drawing/2014/main" id="{C452938F-AED2-46F2-878D-40DEABE4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0" y="3120518"/>
            <a:ext cx="2328526" cy="14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9017154-C5F0-4D38-A958-F64B9A98ED22}"/>
              </a:ext>
            </a:extLst>
          </p:cNvPr>
          <p:cNvSpPr/>
          <p:nvPr/>
        </p:nvSpPr>
        <p:spPr>
          <a:xfrm>
            <a:off x="3200400" y="3673679"/>
            <a:ext cx="2133599" cy="312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98534-E2D5-41AA-A5E2-DD2EC38AF168}"/>
              </a:ext>
            </a:extLst>
          </p:cNvPr>
          <p:cNvSpPr txBox="1"/>
          <p:nvPr/>
        </p:nvSpPr>
        <p:spPr>
          <a:xfrm>
            <a:off x="5401000" y="1860152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trike="sngStrike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Vaccinated x1/x2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pic>
        <p:nvPicPr>
          <p:cNvPr id="1026" name="Picture 2" descr="Covid-19 Recovery Services - Somerset CCG">
            <a:extLst>
              <a:ext uri="{FF2B5EF4-FFF2-40B4-BE49-F238E27FC236}">
                <a16:creationId xmlns:a16="http://schemas.microsoft.com/office/drawing/2014/main" id="{9E12C927-974B-4DB2-8DC4-A7E3F4A5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1" y="4728657"/>
            <a:ext cx="339856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running on a road&#10;&#10;Description automatically generated with low confidence">
            <a:extLst>
              <a:ext uri="{FF2B5EF4-FFF2-40B4-BE49-F238E27FC236}">
                <a16:creationId xmlns:a16="http://schemas.microsoft.com/office/drawing/2014/main" id="{CBE56FCE-7E07-4757-B56A-128C324AC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660437"/>
            <a:ext cx="856585" cy="10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B06BE-2DA8-427C-B5F8-D7296221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79" y="152400"/>
            <a:ext cx="528864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nefits of Statins Only Exceed Harms at Higher 10-Year Risk Thresholds, Study Suggests">
            <a:extLst>
              <a:ext uri="{FF2B5EF4-FFF2-40B4-BE49-F238E27FC236}">
                <a16:creationId xmlns:a16="http://schemas.microsoft.com/office/drawing/2014/main" id="{BE117DFD-B7FB-464E-953E-EA4C0184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0" y="1788319"/>
            <a:ext cx="6634280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57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hared Decision Making | Centre for Perioperative Care">
            <a:extLst>
              <a:ext uri="{FF2B5EF4-FFF2-40B4-BE49-F238E27FC236}">
                <a16:creationId xmlns:a16="http://schemas.microsoft.com/office/drawing/2014/main" id="{E7CAF238-67ED-4B23-A84B-ACDBFA4C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17531"/>
            <a:ext cx="6248400" cy="33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two people&#10;&#10;Description automatically generated with medium confidence">
            <a:extLst>
              <a:ext uri="{FF2B5EF4-FFF2-40B4-BE49-F238E27FC236}">
                <a16:creationId xmlns:a16="http://schemas.microsoft.com/office/drawing/2014/main" id="{415A285B-316E-47EC-BA71-1E4DC3EE1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228600"/>
            <a:ext cx="5410200" cy="28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eate meme &amp;quot;Flamethrower (ukroboronprom, advanced, knapsack flamethrower  )&amp;quot; - Pictures - Meme-arsenal.com">
            <a:extLst>
              <a:ext uri="{FF2B5EF4-FFF2-40B4-BE49-F238E27FC236}">
                <a16:creationId xmlns:a16="http://schemas.microsoft.com/office/drawing/2014/main" id="{1EA548CE-31A4-447F-96AB-DDFFA637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"/>
            <a:ext cx="4915995" cy="28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Hundred Years&amp;#39; War over face masks - and why we&amp;#39;ll all be wearing them  soon">
            <a:extLst>
              <a:ext uri="{FF2B5EF4-FFF2-40B4-BE49-F238E27FC236}">
                <a16:creationId xmlns:a16="http://schemas.microsoft.com/office/drawing/2014/main" id="{A3561C70-9D20-42EC-95C7-06AB5011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5678"/>
            <a:ext cx="4911847" cy="30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09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4506"/>
            <a:ext cx="2457749" cy="408169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609969BF-2CDC-48B0-9F56-CFD93D08C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30" y="434506"/>
            <a:ext cx="762000" cy="762000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31D4CAFB-E2FD-4DF9-852C-4A8C029AA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79" y="442659"/>
            <a:ext cx="762000" cy="7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6353"/>
            <a:ext cx="2457749" cy="40816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6353"/>
            <a:ext cx="2457749" cy="408169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1490472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762000" cy="762000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506"/>
            <a:ext cx="762000" cy="762000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96259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Vaccinated x1/x2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132343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Previous COVID-19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 Symptoms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INTERMEDIATE</a:t>
            </a:r>
            <a:r>
              <a:rPr lang="en-GB" sz="1600" dirty="0">
                <a:latin typeface="+mj-lt"/>
              </a:rPr>
              <a:t> risk</a:t>
            </a:r>
          </a:p>
        </p:txBody>
      </p:sp>
    </p:spTree>
    <p:extLst>
      <p:ext uri="{BB962C8B-B14F-4D97-AF65-F5344CB8AC3E}">
        <p14:creationId xmlns:p14="http://schemas.microsoft.com/office/powerpoint/2010/main" val="2398402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The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3609536"/>
            <a:ext cx="5029200" cy="65766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Thank you for your time!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14A14-0734-4D3F-BE3F-6F29F0FF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>
                <a:latin typeface="+mj-lt"/>
              </a:rPr>
              <a:t>COVIDSurg</a:t>
            </a:r>
            <a:r>
              <a:rPr lang="en-GB" dirty="0">
                <a:latin typeface="+mj-lt"/>
              </a:rPr>
              <a:t> Collaborative. Delaying surgery for patients with a previous SARS-CoV-2 infection. </a:t>
            </a:r>
            <a:r>
              <a:rPr lang="pt-BR" i="1" dirty="0">
                <a:latin typeface="+mj-lt"/>
              </a:rPr>
              <a:t>Br J Surg</a:t>
            </a:r>
            <a:r>
              <a:rPr lang="pt-BR" dirty="0">
                <a:latin typeface="+mj-lt"/>
              </a:rPr>
              <a:t>. 2020 Nov;107(12):e601-e602. doi: 10.1002/bjs.12050.</a:t>
            </a:r>
            <a:endParaRPr lang="en-GB" dirty="0">
              <a:latin typeface="+mj-lt"/>
            </a:endParaRPr>
          </a:p>
          <a:p>
            <a:r>
              <a:rPr lang="en-GB" dirty="0" err="1">
                <a:latin typeface="+mj-lt"/>
              </a:rPr>
              <a:t>COVIDSurg</a:t>
            </a:r>
            <a:r>
              <a:rPr lang="en-GB" dirty="0">
                <a:latin typeface="+mj-lt"/>
              </a:rPr>
              <a:t> Collaborative, </a:t>
            </a:r>
            <a:r>
              <a:rPr lang="en-GB" dirty="0" err="1">
                <a:latin typeface="+mj-lt"/>
              </a:rPr>
              <a:t>GlobalSurg</a:t>
            </a:r>
            <a:r>
              <a:rPr lang="en-GB" dirty="0">
                <a:latin typeface="+mj-lt"/>
              </a:rPr>
              <a:t> Collaborative. Timing of surgery following SARS-CoV-2 infection: an international prospective cohort study. </a:t>
            </a:r>
            <a:r>
              <a:rPr lang="en-GB" i="1" dirty="0">
                <a:latin typeface="+mj-lt"/>
              </a:rPr>
              <a:t>Anaesthesia</a:t>
            </a:r>
            <a:r>
              <a:rPr lang="en-GB" dirty="0">
                <a:latin typeface="+mj-lt"/>
              </a:rPr>
              <a:t>. 2021 Jun;76(6):748-758. </a:t>
            </a:r>
            <a:r>
              <a:rPr lang="en-GB" dirty="0" err="1">
                <a:latin typeface="+mj-lt"/>
              </a:rPr>
              <a:t>doi</a:t>
            </a:r>
            <a:r>
              <a:rPr lang="en-GB" dirty="0">
                <a:latin typeface="+mj-lt"/>
              </a:rPr>
              <a:t>: 10.1111/anae.15458.</a:t>
            </a:r>
          </a:p>
          <a:p>
            <a:r>
              <a:rPr lang="en-GB" dirty="0">
                <a:latin typeface="+mj-lt"/>
              </a:rPr>
              <a:t>K El-Boghdadly, T M Cook, T Goodacre, J Kua, L Blake, S Denmark, S McNally, N Mercer, S R Moonesinghe, D J Summerton. SARS-CoV-2 infection, COVID-19 and timing of elective surgery: A multidisciplinary consensus statement on behalf of the Association of Anaesthetists, the Centre for Peri-operative Care, the Federation of Surgical Specialty Associations, the Royal College. </a:t>
            </a:r>
            <a:r>
              <a:rPr lang="pt-BR" i="1" dirty="0">
                <a:latin typeface="+mj-lt"/>
              </a:rPr>
              <a:t>Anaesthesia</a:t>
            </a:r>
            <a:r>
              <a:rPr lang="pt-BR" dirty="0">
                <a:latin typeface="+mj-lt"/>
              </a:rPr>
              <a:t>. 2021 Mar 18. doi: 10.1111/anae.15464.</a:t>
            </a:r>
          </a:p>
          <a:p>
            <a:r>
              <a:rPr lang="pt-BR" dirty="0">
                <a:latin typeface="+mj-lt"/>
              </a:rPr>
              <a:t>Evans N. </a:t>
            </a:r>
            <a:r>
              <a:rPr lang="en-GB" dirty="0">
                <a:latin typeface="+mj-lt"/>
              </a:rPr>
              <a:t>Long-COVID: the range of symptoms and how to help your patients. </a:t>
            </a:r>
            <a:r>
              <a:rPr lang="en-GB" i="1" dirty="0">
                <a:latin typeface="+mj-lt"/>
              </a:rPr>
              <a:t>Nursing Standard</a:t>
            </a:r>
            <a:r>
              <a:rPr lang="en-GB" dirty="0">
                <a:latin typeface="+mj-lt"/>
              </a:rPr>
              <a:t>. 2021. Available from: https://rcni.com/nursing-standard/newsroom/analysis/long-covid-range-of-symptoms-and-how-to-help-your-patients-172666 (accessed 15/08/2021)</a:t>
            </a:r>
            <a:endParaRPr lang="pt-BR" dirty="0">
              <a:latin typeface="+mj-lt"/>
            </a:endParaRPr>
          </a:p>
          <a:p>
            <a:r>
              <a:rPr lang="en-GB" dirty="0">
                <a:latin typeface="+mj-lt"/>
              </a:rPr>
              <a:t>Federation of Surgical Specialty Associations. Clinical guide to surgical prioritisation during the coronavirus pandemic. 2020. Available from: https://fssa.org.uk/_userfiles/pages/files/covid19/prioritisation_master_240720.pdf (accessed 15/08/2021).</a:t>
            </a:r>
          </a:p>
          <a:p>
            <a:r>
              <a:rPr lang="pt-BR" dirty="0">
                <a:latin typeface="+mj-lt"/>
              </a:rPr>
              <a:t>DN Wijeysundera, RG Khadaroo. </a:t>
            </a:r>
            <a:r>
              <a:rPr lang="en-GB" dirty="0">
                <a:latin typeface="+mj-lt"/>
              </a:rPr>
              <a:t>Surgery after a previous SARS-CoV-2 infection: data, answers and questions. </a:t>
            </a:r>
            <a:r>
              <a:rPr lang="en-GB" i="1" dirty="0">
                <a:latin typeface="+mj-lt"/>
              </a:rPr>
              <a:t>Anaesthesia</a:t>
            </a:r>
            <a:r>
              <a:rPr lang="en-GB" dirty="0">
                <a:latin typeface="+mj-lt"/>
              </a:rPr>
              <a:t>. 2021 Jun;76(6):731-735. </a:t>
            </a:r>
            <a:r>
              <a:rPr lang="en-GB" dirty="0" err="1">
                <a:latin typeface="+mj-lt"/>
              </a:rPr>
              <a:t>doi</a:t>
            </a:r>
            <a:r>
              <a:rPr lang="en-GB" dirty="0">
                <a:latin typeface="+mj-lt"/>
              </a:rPr>
              <a:t>: 10.1111/anae.15490.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A4595A6-0DC0-4B86-8A71-9C34AD65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50" y="1917756"/>
            <a:ext cx="5930100" cy="2212156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DF02787-E937-4A67-927F-24EDCA71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423004"/>
            <a:ext cx="6172200" cy="1368874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D013C5-950F-4117-A0EF-E21F686AE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50" y="4255790"/>
            <a:ext cx="5372100" cy="21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42E1E5-9BF7-4FBD-B2DD-C12FC042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551063"/>
            <a:ext cx="5412638" cy="2695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C5164-599C-47A4-8AD7-21556CDD1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09600"/>
            <a:ext cx="5769992" cy="23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5C06D-4BD2-4D08-A53E-70C54A01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2" y="152400"/>
            <a:ext cx="4102307" cy="4092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B8125-FBE2-479F-B9D7-607C061BB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362200"/>
            <a:ext cx="455950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OW: Shining a light on breast cancer through fluorescence-guided surgery  - Institute of Global Health Innovation">
            <a:extLst>
              <a:ext uri="{FF2B5EF4-FFF2-40B4-BE49-F238E27FC236}">
                <a16:creationId xmlns:a16="http://schemas.microsoft.com/office/drawing/2014/main" id="{448F9AA5-7D1F-4E3F-B62E-B797417D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54102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me death">
            <a:extLst>
              <a:ext uri="{FF2B5EF4-FFF2-40B4-BE49-F238E27FC236}">
                <a16:creationId xmlns:a16="http://schemas.microsoft.com/office/drawing/2014/main" id="{6FCD038F-3793-4B19-B930-BEDFD63E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9960"/>
            <a:ext cx="5012531" cy="30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uropean Commission Coordinated Economic Response To The COVID-19 Outbreak">
            <a:extLst>
              <a:ext uri="{FF2B5EF4-FFF2-40B4-BE49-F238E27FC236}">
                <a16:creationId xmlns:a16="http://schemas.microsoft.com/office/drawing/2014/main" id="{699C0F8A-1E48-41BC-B3F7-789999AA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11505"/>
            <a:ext cx="1752600" cy="14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vision Total Knee Replacement">
            <a:extLst>
              <a:ext uri="{FF2B5EF4-FFF2-40B4-BE49-F238E27FC236}">
                <a16:creationId xmlns:a16="http://schemas.microsoft.com/office/drawing/2014/main" id="{081876E9-84C3-42C5-8CF5-BD9011A4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84" y="609600"/>
            <a:ext cx="20619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0A962A-EEDF-40FA-8B5B-717B0D3E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91" y="1866900"/>
            <a:ext cx="755961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8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13014</TotalTime>
  <Words>725</Words>
  <Application>Microsoft Office PowerPoint</Application>
  <PresentationFormat>On-screen Show (4:3)</PresentationFormat>
  <Paragraphs>146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AdvOT4dfa5ba6</vt:lpstr>
      <vt:lpstr>AdvTTec369687+20</vt:lpstr>
      <vt:lpstr>Arial</vt:lpstr>
      <vt:lpstr>Calibri</vt:lpstr>
      <vt:lpstr>Constantia</vt:lpstr>
      <vt:lpstr>Verdana</vt:lpstr>
      <vt:lpstr>Wingdings 2</vt:lpstr>
      <vt:lpstr>Flow</vt:lpstr>
      <vt:lpstr>1_Flow</vt:lpstr>
      <vt:lpstr>COVID-19 and its impact on surgery Outlook for day case major knee surgery </vt:lpstr>
      <vt:lpstr>Conflicts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JKDragoon</dc:creator>
  <cp:lastModifiedBy>JK Phoenix</cp:lastModifiedBy>
  <cp:revision>1287</cp:revision>
  <cp:lastPrinted>2018-08-21T19:04:06Z</cp:lastPrinted>
  <dcterms:created xsi:type="dcterms:W3CDTF">2013-04-12T15:27:27Z</dcterms:created>
  <dcterms:modified xsi:type="dcterms:W3CDTF">2021-10-20T13:52:15Z</dcterms:modified>
</cp:coreProperties>
</file>