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  <p:sldMasterId id="2147484080" r:id="rId2"/>
    <p:sldMasterId id="2147484104" r:id="rId3"/>
    <p:sldMasterId id="2147484334" r:id="rId4"/>
    <p:sldMasterId id="2147484599" r:id="rId5"/>
    <p:sldMasterId id="2147484616" r:id="rId6"/>
    <p:sldMasterId id="2147484628" r:id="rId7"/>
  </p:sldMasterIdLst>
  <p:notesMasterIdLst>
    <p:notesMasterId r:id="rId100"/>
  </p:notesMasterIdLst>
  <p:sldIdLst>
    <p:sldId id="284" r:id="rId8"/>
    <p:sldId id="573" r:id="rId9"/>
    <p:sldId id="571" r:id="rId10"/>
    <p:sldId id="575" r:id="rId11"/>
    <p:sldId id="574" r:id="rId12"/>
    <p:sldId id="576" r:id="rId13"/>
    <p:sldId id="590" r:id="rId14"/>
    <p:sldId id="606" r:id="rId15"/>
    <p:sldId id="598" r:id="rId16"/>
    <p:sldId id="577" r:id="rId17"/>
    <p:sldId id="599" r:id="rId18"/>
    <p:sldId id="607" r:id="rId19"/>
    <p:sldId id="260" r:id="rId20"/>
    <p:sldId id="441" r:id="rId21"/>
    <p:sldId id="442" r:id="rId22"/>
    <p:sldId id="384" r:id="rId23"/>
    <p:sldId id="385" r:id="rId24"/>
    <p:sldId id="443" r:id="rId25"/>
    <p:sldId id="386" r:id="rId26"/>
    <p:sldId id="387" r:id="rId27"/>
    <p:sldId id="388" r:id="rId28"/>
    <p:sldId id="451" r:id="rId29"/>
    <p:sldId id="641" r:id="rId30"/>
    <p:sldId id="642" r:id="rId31"/>
    <p:sldId id="600" r:id="rId32"/>
    <p:sldId id="353" r:id="rId33"/>
    <p:sldId id="361" r:id="rId34"/>
    <p:sldId id="362" r:id="rId35"/>
    <p:sldId id="363" r:id="rId36"/>
    <p:sldId id="366" r:id="rId37"/>
    <p:sldId id="509" r:id="rId38"/>
    <p:sldId id="508" r:id="rId39"/>
    <p:sldId id="534" r:id="rId40"/>
    <p:sldId id="535" r:id="rId41"/>
    <p:sldId id="536" r:id="rId42"/>
    <p:sldId id="537" r:id="rId43"/>
    <p:sldId id="538" r:id="rId44"/>
    <p:sldId id="539" r:id="rId45"/>
    <p:sldId id="540" r:id="rId46"/>
    <p:sldId id="368" r:id="rId47"/>
    <p:sldId id="541" r:id="rId48"/>
    <p:sldId id="373" r:id="rId49"/>
    <p:sldId id="584" r:id="rId50"/>
    <p:sldId id="402" r:id="rId51"/>
    <p:sldId id="375" r:id="rId52"/>
    <p:sldId id="376" r:id="rId53"/>
    <p:sldId id="377" r:id="rId54"/>
    <p:sldId id="379" r:id="rId55"/>
    <p:sldId id="380" r:id="rId56"/>
    <p:sldId id="381" r:id="rId57"/>
    <p:sldId id="643" r:id="rId58"/>
    <p:sldId id="382" r:id="rId59"/>
    <p:sldId id="630" r:id="rId60"/>
    <p:sldId id="631" r:id="rId61"/>
    <p:sldId id="585" r:id="rId62"/>
    <p:sldId id="601" r:id="rId63"/>
    <p:sldId id="581" r:id="rId64"/>
    <p:sldId id="632" r:id="rId65"/>
    <p:sldId id="602" r:id="rId66"/>
    <p:sldId id="266" r:id="rId67"/>
    <p:sldId id="586" r:id="rId68"/>
    <p:sldId id="587" r:id="rId69"/>
    <p:sldId id="580" r:id="rId70"/>
    <p:sldId id="633" r:id="rId71"/>
    <p:sldId id="330" r:id="rId72"/>
    <p:sldId id="331" r:id="rId73"/>
    <p:sldId id="332" r:id="rId74"/>
    <p:sldId id="333" r:id="rId75"/>
    <p:sldId id="649" r:id="rId76"/>
    <p:sldId id="650" r:id="rId77"/>
    <p:sldId id="651" r:id="rId78"/>
    <p:sldId id="653" r:id="rId79"/>
    <p:sldId id="654" r:id="rId80"/>
    <p:sldId id="627" r:id="rId81"/>
    <p:sldId id="628" r:id="rId82"/>
    <p:sldId id="615" r:id="rId83"/>
    <p:sldId id="629" r:id="rId84"/>
    <p:sldId id="603" r:id="rId85"/>
    <p:sldId id="634" r:id="rId86"/>
    <p:sldId id="635" r:id="rId87"/>
    <p:sldId id="604" r:id="rId88"/>
    <p:sldId id="636" r:id="rId89"/>
    <p:sldId id="605" r:id="rId90"/>
    <p:sldId id="639" r:id="rId91"/>
    <p:sldId id="637" r:id="rId92"/>
    <p:sldId id="640" r:id="rId93"/>
    <p:sldId id="591" r:id="rId94"/>
    <p:sldId id="592" r:id="rId95"/>
    <p:sldId id="593" r:id="rId96"/>
    <p:sldId id="647" r:id="rId97"/>
    <p:sldId id="646" r:id="rId98"/>
    <p:sldId id="271" r:id="rId9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2" autoAdjust="0"/>
    <p:restoredTop sz="94694" autoAdjust="0"/>
  </p:normalViewPr>
  <p:slideViewPr>
    <p:cSldViewPr snapToGrid="0">
      <p:cViewPr varScale="1">
        <p:scale>
          <a:sx n="121" d="100"/>
          <a:sy n="121" d="100"/>
        </p:scale>
        <p:origin x="220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39087-BF7A-4C3E-8E39-2B5B8ED9E177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A7137-5F53-4240-9DAD-9A6B7E719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69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554987-B2A3-4407-A913-640D8BA5936B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8266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D5CFB3-9990-4650-8A1B-D499666109A4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32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376DE7-1381-4BBC-97EB-219FE827C2B2}" type="slidenum">
              <a:rPr lang="en-US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46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3E68B-4AEC-46C3-8E70-F217E69232DA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438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Following most procedures under general anaesthesia, a responsible adult should escort the</a:t>
            </a:r>
          </a:p>
          <a:p>
            <a:r>
              <a:rPr lang="en-GB" dirty="0"/>
              <a:t>patient home and provide support for the first 24 hours after surgery.2 A carer at home may</a:t>
            </a:r>
          </a:p>
          <a:p>
            <a:r>
              <a:rPr lang="en-GB" dirty="0"/>
              <a:t>not be essential if there has been good recovery after brief or non-invasive procedures and</a:t>
            </a:r>
          </a:p>
          <a:p>
            <a:r>
              <a:rPr lang="en-GB" dirty="0"/>
              <a:t>where any post-operative haemorrhage is likely to be obvious and controllable with simple</a:t>
            </a:r>
          </a:p>
          <a:p>
            <a:r>
              <a:rPr lang="en-GB" dirty="0"/>
              <a:t>pressure.37–38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A9C4C-5CE5-474A-80F3-4F967098766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55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C5FD-8B9B-2F49-80F1-60F2A4631C99}" type="slidenum">
              <a:rPr lang="en-GB"/>
              <a:pPr/>
              <a:t>15</a:t>
            </a:fld>
            <a:endParaRPr lang="en-GB"/>
          </a:p>
        </p:txBody>
      </p:sp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5C3D060-91E8-EA4D-9394-837FEA13A1C8}" type="slidenum">
              <a:rPr lang="en-GB" sz="1200">
                <a:cs typeface="Arial" charset="0"/>
              </a:rPr>
              <a:pPr algn="r"/>
              <a:t>15</a:t>
            </a:fld>
            <a:endParaRPr lang="en-GB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21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 the then current Oxford Handbook of Anaesthesia... ( I would</a:t>
            </a:r>
            <a:r>
              <a:rPr lang="en-GB" baseline="0" dirty="0"/>
              <a:t> hope the author of the day surgery chapter in the new edition has updated it... [Jackson!])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FB6301-D5CB-4909-8CAC-80DD1D5B5F7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367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FB6301-D5CB-4909-8CAC-80DD1D5B5F74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004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FB6301-D5CB-4909-8CAC-80DD1D5B5F74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611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>
                <a:latin typeface="Times New Roman" pitchFamily="18" charset="0"/>
                <a:ea typeface="ＭＳ Ｐゴシック" pitchFamily="34" charset="-128"/>
              </a:rPr>
              <a:t>The DH vision for the CITECs</a:t>
            </a:r>
          </a:p>
        </p:txBody>
      </p:sp>
    </p:spTree>
    <p:extLst>
      <p:ext uri="{BB962C8B-B14F-4D97-AF65-F5344CB8AC3E}">
        <p14:creationId xmlns:p14="http://schemas.microsoft.com/office/powerpoint/2010/main" val="399453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7E5B4-C803-49A4-8182-E95EBD148E24}" type="slidenum">
              <a:rPr lang="en-US"/>
              <a:pPr/>
              <a:t>26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4662" cy="32131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068"/>
            <a:ext cx="5028986" cy="3856186"/>
          </a:xfrm>
          <a:noFill/>
          <a:ln/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75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18E57E-599A-4D77-806E-3CA2E665C3D7}" type="slidenum">
              <a:rPr lang="en-US"/>
              <a:pPr/>
              <a:t>27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4662" cy="321310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068"/>
            <a:ext cx="5028986" cy="3856186"/>
          </a:xfrm>
          <a:noFill/>
          <a:ln/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009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3E68B-4AEC-46C3-8E70-F217E69232DA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34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429377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latin typeface="Tahoma"/>
                <a:cs typeface="+mn-cs"/>
              </a:rPr>
              <a:t>   British Association of Day Surgery 			           www.bads.co.uk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1844677"/>
            <a:ext cx="7772400" cy="1470025"/>
          </a:xfr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500570"/>
            <a:ext cx="6400800" cy="1752600"/>
          </a:xfrm>
        </p:spPr>
        <p:txBody>
          <a:bodyPr/>
          <a:lstStyle>
            <a:lvl1pPr marL="0" indent="0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61824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93105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32132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429377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latin typeface="Tahoma"/>
                <a:cs typeface="+mn-cs"/>
              </a:rPr>
              <a:t>   British Association of Day Surgery 			           www.bads.co.uk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1844677"/>
            <a:ext cx="7772400" cy="1470025"/>
          </a:xfr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500570"/>
            <a:ext cx="6400800" cy="1752600"/>
          </a:xfrm>
        </p:spPr>
        <p:txBody>
          <a:bodyPr/>
          <a:lstStyle>
            <a:lvl1pPr marL="0" indent="0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83710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/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323529" y="1555808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46674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14292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12220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40008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67925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6443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2180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/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323529" y="1555808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89617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8998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05992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41351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532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429377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latin typeface="Tahoma"/>
                <a:cs typeface="+mn-cs"/>
              </a:rPr>
              <a:t>   British Association of Day Surgery 			           www.bads.co.uk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1844677"/>
            <a:ext cx="7772400" cy="1470025"/>
          </a:xfr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500570"/>
            <a:ext cx="6400800" cy="1752600"/>
          </a:xfrm>
        </p:spPr>
        <p:txBody>
          <a:bodyPr/>
          <a:lstStyle>
            <a:lvl1pPr marL="0" indent="0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732252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/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323529" y="1555808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50874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504973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71037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5870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3414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744443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94434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20518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90263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65199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68953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latin typeface="Tahoma" charset="0"/>
                <a:cs typeface="+mn-cs"/>
              </a:rPr>
              <a:t> British Association of Day Surgery 				</a:t>
            </a:r>
            <a:r>
              <a:rPr lang="en-GB" sz="1600" b="1" baseline="0" dirty="0">
                <a:solidFill>
                  <a:schemeClr val="bg1"/>
                </a:solidFill>
                <a:latin typeface="Tahoma" charset="0"/>
                <a:cs typeface="+mn-cs"/>
              </a:rPr>
              <a:t>              </a:t>
            </a:r>
            <a:r>
              <a:rPr lang="en-GB" sz="1600" b="1" dirty="0" err="1">
                <a:solidFill>
                  <a:schemeClr val="bg1"/>
                </a:solidFill>
                <a:latin typeface="Tahoma" charset="0"/>
                <a:cs typeface="+mn-cs"/>
              </a:rPr>
              <a:t>www.bads.co.uk</a:t>
            </a:r>
            <a:endParaRPr lang="en-GB" sz="1600" b="1" dirty="0">
              <a:solidFill>
                <a:schemeClr val="bg1"/>
              </a:solidFill>
              <a:latin typeface="Tahoma" charset="0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1844675"/>
            <a:ext cx="7772400" cy="1470025"/>
          </a:xfr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500570"/>
            <a:ext cx="6400800" cy="1752600"/>
          </a:xfrm>
        </p:spPr>
        <p:txBody>
          <a:bodyPr/>
          <a:lstStyle>
            <a:lvl1pPr marL="0" indent="0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6" name="Picture 5" descr="BADS25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4148984"/>
            <a:ext cx="1656184" cy="220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8402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3940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39558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90371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04778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48376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64969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37925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86208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287058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04278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382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4525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_GreenLight PPT Backgrounds_P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44608" y="2612907"/>
            <a:ext cx="5071540" cy="1475472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83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6FA6B6B-2F71-AB42-BD49-8D5E5C52CEA7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9/17/20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C693E0-B781-314F-A77A-B80069FB65B7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33327" y="1435561"/>
            <a:ext cx="8229600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914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_GreenLight PPT Backgrounds_PO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75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22068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_GreenLight PPT Backgrounds_PO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000" y="447118"/>
            <a:ext cx="748145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000" y="1435561"/>
            <a:ext cx="748145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8835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_GreenLight PPT Backgrounds_PO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4847" y="447118"/>
            <a:ext cx="82296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94847" y="1435561"/>
            <a:ext cx="8229601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11088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6FA6B6B-2F71-AB42-BD49-8D5E5C52CEA7}" type="datetimeFigureOut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9/17/20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C693E0-B781-314F-A77A-B80069FB65B7}" type="slidenum">
              <a:rPr lang="en-US" smtClean="0">
                <a:solidFill>
                  <a:prstClr val="black"/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1840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_GreenLight PPT Backgrounds_PO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244608" y="2612907"/>
            <a:ext cx="5071540" cy="1475472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54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_GreenLight PPT Backgrounds_PO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33327" y="447118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33327" y="1435561"/>
            <a:ext cx="82296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395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_GreenLight PPT Backgrounds_P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357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_GreenLight PPT Backgrounds_PO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000" y="447118"/>
            <a:ext cx="7481455" cy="1143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000" y="1435561"/>
            <a:ext cx="7481455" cy="452596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906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_GreenLight PPT Backgrounds_PO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4847" y="447118"/>
            <a:ext cx="8229601" cy="1143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94847" y="1435561"/>
            <a:ext cx="8229601" cy="452596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492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latin typeface="Tahoma" charset="0"/>
                <a:cs typeface="+mn-cs"/>
              </a:rPr>
              <a:t> British Association of Day Surgery 				</a:t>
            </a:r>
            <a:r>
              <a:rPr lang="en-GB" sz="1600" b="1" baseline="0" dirty="0">
                <a:solidFill>
                  <a:schemeClr val="bg1"/>
                </a:solidFill>
                <a:latin typeface="Tahoma" charset="0"/>
                <a:cs typeface="+mn-cs"/>
              </a:rPr>
              <a:t>              </a:t>
            </a:r>
            <a:r>
              <a:rPr lang="en-GB" sz="1600" b="1" dirty="0" err="1">
                <a:solidFill>
                  <a:schemeClr val="bg1"/>
                </a:solidFill>
                <a:latin typeface="Tahoma" charset="0"/>
                <a:cs typeface="+mn-cs"/>
              </a:rPr>
              <a:t>www.bads.co.uk</a:t>
            </a:r>
            <a:endParaRPr lang="en-GB" sz="1600" b="1" dirty="0">
              <a:solidFill>
                <a:schemeClr val="bg1"/>
              </a:solidFill>
              <a:latin typeface="Tahoma" charset="0"/>
              <a:cs typeface="+mn-cs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1844675"/>
            <a:ext cx="7772400" cy="1470025"/>
          </a:xfrm>
        </p:spPr>
        <p:txBody>
          <a:bodyPr/>
          <a:lstStyle>
            <a:lvl1pPr algn="r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500570"/>
            <a:ext cx="6400800" cy="1752600"/>
          </a:xfrm>
        </p:spPr>
        <p:txBody>
          <a:bodyPr/>
          <a:lstStyle>
            <a:lvl1pPr marL="0" indent="0"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6" name="Picture 5" descr="BADS25.gif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4148984"/>
            <a:ext cx="1656184" cy="2208990"/>
          </a:xfrm>
          <a:prstGeom prst="rect">
            <a:avLst/>
          </a:prstGeom>
        </p:spPr>
      </p:pic>
      <p:pic>
        <p:nvPicPr>
          <p:cNvPr id="2" name="Picture 1" descr="BADS Logo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9" b="2141"/>
          <a:stretch/>
        </p:blipFill>
        <p:spPr>
          <a:xfrm>
            <a:off x="7380312" y="5805264"/>
            <a:ext cx="1664208" cy="51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522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94506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56887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1682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29960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52842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93450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5432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137687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37329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24984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3332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667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749180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4572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0086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8716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06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8420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9815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3186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5468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486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4E1D-2168-482B-9978-12720923545E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56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578625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62018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429377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latin typeface="Tahoma"/>
                <a:cs typeface="+mn-cs"/>
              </a:rPr>
              <a:t>   British Association of Day Surgery 			           www.bads.co.uk</a:t>
            </a:r>
          </a:p>
        </p:txBody>
      </p:sp>
    </p:spTree>
    <p:extLst>
      <p:ext uri="{BB962C8B-B14F-4D97-AF65-F5344CB8AC3E}">
        <p14:creationId xmlns:p14="http://schemas.microsoft.com/office/powerpoint/2010/main" val="233648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000082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rgbClr val="000082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82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rgbClr val="000082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0082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429377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latin typeface="Tahoma"/>
                <a:cs typeface="+mn-cs"/>
              </a:rPr>
              <a:t>   British Association of Day Surgery 			           www.bads.co.uk</a:t>
            </a:r>
          </a:p>
        </p:txBody>
      </p:sp>
    </p:spTree>
    <p:extLst>
      <p:ext uri="{BB962C8B-B14F-4D97-AF65-F5344CB8AC3E}">
        <p14:creationId xmlns:p14="http://schemas.microsoft.com/office/powerpoint/2010/main" val="255354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612" r:id="rId12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000082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rgbClr val="000082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82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rgbClr val="000082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0082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429377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FFFFF"/>
                </a:solidFill>
                <a:latin typeface="Tahoma"/>
                <a:cs typeface="+mn-cs"/>
              </a:rPr>
              <a:t>   British Association of Day Surgery 			           www.bads.co.uk</a:t>
            </a:r>
          </a:p>
        </p:txBody>
      </p:sp>
    </p:spTree>
    <p:extLst>
      <p:ext uri="{BB962C8B-B14F-4D97-AF65-F5344CB8AC3E}">
        <p14:creationId xmlns:p14="http://schemas.microsoft.com/office/powerpoint/2010/main" val="410897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0082"/>
          </a:solidFill>
          <a:latin typeface="Tahoma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000082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rgbClr val="000082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82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rgbClr val="000082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0082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latin typeface="Tahoma" charset="0"/>
                <a:cs typeface="+mn-cs"/>
              </a:rPr>
              <a:t>   British Association of Day Surgery 			           www.bads.co.uk</a:t>
            </a:r>
          </a:p>
        </p:txBody>
      </p:sp>
    </p:spTree>
    <p:extLst>
      <p:ext uri="{BB962C8B-B14F-4D97-AF65-F5344CB8AC3E}">
        <p14:creationId xmlns:p14="http://schemas.microsoft.com/office/powerpoint/2010/main" val="84695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  <p:sldLayoutId id="2147484346" r:id="rId12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3200">
          <a:solidFill>
            <a:srgbClr val="00008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8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8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8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8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9_GreenLight PPT Backgrounds_PO-7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3327" y="4471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3327" y="143556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10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0" r:id="rId1"/>
    <p:sldLayoutId id="2147484601" r:id="rId2"/>
    <p:sldLayoutId id="2147484602" r:id="rId3"/>
    <p:sldLayoutId id="2147484603" r:id="rId4"/>
    <p:sldLayoutId id="2147484604" r:id="rId5"/>
    <p:sldLayoutId id="2147484605" r:id="rId6"/>
    <p:sldLayoutId id="2147484606" r:id="rId7"/>
    <p:sldLayoutId id="2147484607" r:id="rId8"/>
    <p:sldLayoutId id="2147484608" r:id="rId9"/>
    <p:sldLayoutId id="2147484609" r:id="rId10"/>
    <p:sldLayoutId id="2147484610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5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429375"/>
            <a:ext cx="9144000" cy="428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bg1"/>
                </a:solidFill>
                <a:latin typeface="Tahoma" charset="0"/>
                <a:cs typeface="+mn-cs"/>
              </a:rPr>
              <a:t>   British Association of Day Surgery 			           www.bads.co.uk</a:t>
            </a:r>
          </a:p>
        </p:txBody>
      </p:sp>
    </p:spTree>
    <p:extLst>
      <p:ext uri="{BB962C8B-B14F-4D97-AF65-F5344CB8AC3E}">
        <p14:creationId xmlns:p14="http://schemas.microsoft.com/office/powerpoint/2010/main" val="10747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rgbClr val="00008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8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8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8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8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74E1D-2168-482B-9978-12720923545E}" type="datetimeFigureOut">
              <a:rPr lang="en-GB" smtClean="0"/>
              <a:t>17/09/2020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C0A55-B1B7-4D2B-A7E6-BDBB21C09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3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785813" y="1714500"/>
            <a:ext cx="8102600" cy="1545167"/>
          </a:xfrm>
        </p:spPr>
        <p:txBody>
          <a:bodyPr/>
          <a:lstStyle/>
          <a:p>
            <a:r>
              <a:rPr lang="en-US" sz="5400" dirty="0">
                <a:solidFill>
                  <a:srgbClr val="000082"/>
                </a:solidFill>
              </a:rPr>
              <a:t>The patient pathway for day surgery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42875" y="4741333"/>
            <a:ext cx="6043613" cy="154516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400" i="1" dirty="0" err="1">
                <a:solidFill>
                  <a:srgbClr val="000082"/>
                </a:solidFill>
              </a:rPr>
              <a:t>Dr</a:t>
            </a:r>
            <a:r>
              <a:rPr lang="en-US" sz="2400" i="1" dirty="0">
                <a:solidFill>
                  <a:srgbClr val="000082"/>
                </a:solidFill>
              </a:rPr>
              <a:t> Mary Stocker</a:t>
            </a:r>
          </a:p>
          <a:p>
            <a:pPr>
              <a:spcBef>
                <a:spcPct val="0"/>
              </a:spcBef>
            </a:pPr>
            <a:r>
              <a:rPr lang="en-US" sz="2400" i="1" dirty="0">
                <a:solidFill>
                  <a:srgbClr val="000082"/>
                </a:solidFill>
              </a:rPr>
              <a:t>Past-President British Association Day Surgery</a:t>
            </a:r>
          </a:p>
          <a:p>
            <a:pPr>
              <a:spcBef>
                <a:spcPct val="0"/>
              </a:spcBef>
            </a:pPr>
            <a:r>
              <a:rPr lang="en-US" sz="2400" i="1" dirty="0">
                <a:solidFill>
                  <a:srgbClr val="000082"/>
                </a:solidFill>
              </a:rPr>
              <a:t>Consultant </a:t>
            </a:r>
            <a:r>
              <a:rPr lang="en-US" sz="2400" i="1" dirty="0" err="1">
                <a:solidFill>
                  <a:srgbClr val="000082"/>
                </a:solidFill>
              </a:rPr>
              <a:t>Anaesthetist</a:t>
            </a:r>
            <a:r>
              <a:rPr lang="en-US" sz="2400" i="1" dirty="0">
                <a:solidFill>
                  <a:srgbClr val="000082"/>
                </a:solidFill>
              </a:rPr>
              <a:t>, </a:t>
            </a:r>
            <a:r>
              <a:rPr lang="en-US" sz="2400" i="1" dirty="0" err="1">
                <a:solidFill>
                  <a:srgbClr val="000082"/>
                </a:solidFill>
              </a:rPr>
              <a:t>Torbay</a:t>
            </a:r>
            <a:endParaRPr lang="en-US" sz="2400" i="1" dirty="0">
              <a:solidFill>
                <a:srgbClr val="00008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8769" y="54121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0127610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F378-658A-C847-B7CE-10CB4359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 Referral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85C22-6B43-7047-B444-FD22A8AC6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our primary care colleagues know which procedures?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they know which patients are appropriate?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they ensure patients are “fit to refer”?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they start the day surgery message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we communicate well enough?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411EAA-4B0D-C544-A7CE-26A06F0EF2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49611" y="1629228"/>
            <a:ext cx="319479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578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Booking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92988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F378-658A-C847-B7CE-10CB4359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OPC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85C22-6B43-7047-B444-FD22A8AC6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1703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our surgical colleagues know which procedures?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they know which patients are appropriate?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they ensure patients are “fit to list”?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Do they start the day surgery message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411EAA-4B0D-C544-A7CE-26A06F0EF2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49611" y="1629228"/>
            <a:ext cx="319479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5599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dirty="0"/>
              <a:t>Surgical OPA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GB" altLang="en-US" sz="3200" dirty="0"/>
              <a:t>Surgeon confirms day case management intention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altLang="en-US" sz="2400" dirty="0"/>
              <a:t>Default suitable procedures to day case intention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altLang="en-US" sz="2400" dirty="0"/>
              <a:t>Remember if not fit for day surgery probably not fit for elective surgery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GB" altLang="en-US" sz="2400" dirty="0"/>
              <a:t>Communicate about stopping medications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GB" altLang="en-US" dirty="0"/>
          </a:p>
          <a:p>
            <a:pPr>
              <a:lnSpc>
                <a:spcPct val="90000"/>
              </a:lnSpc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3121246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Procedures?</a:t>
            </a:r>
          </a:p>
        </p:txBody>
      </p:sp>
    </p:spTree>
    <p:extLst>
      <p:ext uri="{BB962C8B-B14F-4D97-AF65-F5344CB8AC3E}">
        <p14:creationId xmlns:p14="http://schemas.microsoft.com/office/powerpoint/2010/main" val="1813141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7350" y="0"/>
            <a:ext cx="5829300" cy="1143000"/>
          </a:xfrm>
        </p:spPr>
        <p:txBody>
          <a:bodyPr/>
          <a:lstStyle/>
          <a:p>
            <a:r>
              <a:rPr lang="en-GB" sz="2400"/>
              <a:t>Audit Commission Basket of Procedures 2001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39466" y="1196975"/>
            <a:ext cx="2857500" cy="4114800"/>
          </a:xfrm>
        </p:spPr>
        <p:txBody>
          <a:bodyPr/>
          <a:lstStyle/>
          <a:p>
            <a:pPr marL="0" indent="0"/>
            <a:r>
              <a:rPr lang="en-GB" sz="1600" dirty="0"/>
              <a:t>Cataract Extraction</a:t>
            </a:r>
          </a:p>
          <a:p>
            <a:pPr marL="0" indent="0"/>
            <a:r>
              <a:rPr lang="en-GB" sz="1600" dirty="0"/>
              <a:t>Excision Breast Lump</a:t>
            </a:r>
          </a:p>
          <a:p>
            <a:pPr marL="0" indent="0"/>
            <a:r>
              <a:rPr lang="en-GB" sz="1600" dirty="0"/>
              <a:t>Carpal Tunnel Decompression</a:t>
            </a:r>
          </a:p>
          <a:p>
            <a:pPr marL="0" indent="0"/>
            <a:r>
              <a:rPr lang="en-GB" sz="1600" dirty="0"/>
              <a:t>Bat Ears</a:t>
            </a:r>
          </a:p>
          <a:p>
            <a:pPr marL="0" indent="0"/>
            <a:r>
              <a:rPr lang="en-GB" sz="1600" dirty="0"/>
              <a:t>R/O Metalwork</a:t>
            </a:r>
          </a:p>
          <a:p>
            <a:pPr marL="0" indent="0"/>
            <a:r>
              <a:rPr lang="en-GB" sz="1600" dirty="0"/>
              <a:t>Bunion Operations</a:t>
            </a:r>
          </a:p>
          <a:p>
            <a:pPr marL="0" indent="0"/>
            <a:r>
              <a:rPr lang="en-GB" sz="1600" dirty="0"/>
              <a:t>Laparoscopy</a:t>
            </a:r>
          </a:p>
          <a:p>
            <a:pPr marL="0" indent="0"/>
            <a:r>
              <a:rPr lang="en-GB" sz="1600" dirty="0"/>
              <a:t>Tonsillectomy</a:t>
            </a:r>
          </a:p>
          <a:p>
            <a:pPr marL="0" indent="0"/>
            <a:r>
              <a:rPr lang="en-GB" sz="1600" dirty="0"/>
              <a:t>TURBT</a:t>
            </a:r>
          </a:p>
          <a:p>
            <a:pPr marL="0" indent="0"/>
            <a:r>
              <a:rPr lang="en-GB" sz="1600" dirty="0"/>
              <a:t>Squint Correction</a:t>
            </a:r>
          </a:p>
          <a:p>
            <a:pPr marL="0" indent="0"/>
            <a:r>
              <a:rPr lang="en-GB" sz="1600" dirty="0" err="1"/>
              <a:t>Orchidopexy</a:t>
            </a:r>
            <a:endParaRPr lang="en-GB" sz="1600" dirty="0"/>
          </a:p>
          <a:p>
            <a:pPr marL="0" indent="0"/>
            <a:r>
              <a:rPr lang="en-GB" sz="1600" dirty="0"/>
              <a:t>Anal Fissure</a:t>
            </a:r>
            <a:endParaRPr lang="en-GB" sz="1800" dirty="0"/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14850" y="1143000"/>
            <a:ext cx="2857500" cy="4114800"/>
          </a:xfrm>
        </p:spPr>
        <p:txBody>
          <a:bodyPr/>
          <a:lstStyle/>
          <a:p>
            <a:pPr marL="0" indent="0"/>
            <a:r>
              <a:rPr lang="en-GB" sz="1600" dirty="0"/>
              <a:t>D&amp;C / Hysteroscopy</a:t>
            </a:r>
          </a:p>
          <a:p>
            <a:pPr marL="0" indent="0"/>
            <a:r>
              <a:rPr lang="en-GB" sz="1600" dirty="0"/>
              <a:t>Nasal Fractures</a:t>
            </a:r>
          </a:p>
          <a:p>
            <a:pPr marL="0" indent="0"/>
            <a:r>
              <a:rPr lang="en-GB" sz="1600" dirty="0"/>
              <a:t>Myringotomy</a:t>
            </a:r>
          </a:p>
          <a:p>
            <a:pPr marL="0" indent="0"/>
            <a:r>
              <a:rPr lang="en-GB" sz="1600" dirty="0"/>
              <a:t>Laparoscopic Cholecystectomy</a:t>
            </a:r>
          </a:p>
          <a:p>
            <a:pPr marL="0" indent="0"/>
            <a:r>
              <a:rPr lang="en-GB" sz="1600" dirty="0"/>
              <a:t>Excision of Ganglion</a:t>
            </a:r>
          </a:p>
          <a:p>
            <a:pPr marL="0" indent="0"/>
            <a:r>
              <a:rPr lang="en-GB" sz="1600" dirty="0"/>
              <a:t>Hernia Repair</a:t>
            </a:r>
          </a:p>
          <a:p>
            <a:pPr marL="0" indent="0"/>
            <a:r>
              <a:rPr lang="en-GB" sz="1600" dirty="0"/>
              <a:t>Varicose Veins</a:t>
            </a:r>
          </a:p>
          <a:p>
            <a:pPr marL="0" indent="0"/>
            <a:r>
              <a:rPr lang="en-GB" sz="1600" dirty="0" err="1"/>
              <a:t>Dupuytren</a:t>
            </a:r>
            <a:r>
              <a:rPr lang="ja-JP" altLang="en-GB" sz="1600" dirty="0">
                <a:latin typeface="Arial"/>
              </a:rPr>
              <a:t>’</a:t>
            </a:r>
            <a:r>
              <a:rPr lang="en-GB" sz="1600" dirty="0"/>
              <a:t>s Contracture</a:t>
            </a:r>
          </a:p>
          <a:p>
            <a:pPr marL="0" indent="0"/>
            <a:r>
              <a:rPr lang="en-GB" sz="1600" dirty="0"/>
              <a:t>Haemorrhoidectomy</a:t>
            </a:r>
          </a:p>
          <a:p>
            <a:pPr marL="0" indent="0"/>
            <a:r>
              <a:rPr lang="en-GB" sz="1600" dirty="0"/>
              <a:t>Circumcision</a:t>
            </a:r>
          </a:p>
          <a:p>
            <a:pPr marL="0" indent="0"/>
            <a:r>
              <a:rPr lang="en-GB" sz="1600" dirty="0"/>
              <a:t>Arthroscopy</a:t>
            </a:r>
          </a:p>
          <a:p>
            <a:pPr marL="0" indent="0"/>
            <a:r>
              <a:rPr lang="en-GB" sz="1600" dirty="0"/>
              <a:t>SMR</a:t>
            </a:r>
          </a:p>
          <a:p>
            <a:pPr marL="0" indent="0"/>
            <a:r>
              <a:rPr lang="en-GB" sz="1600" dirty="0"/>
              <a:t>Termination of pregnancy</a:t>
            </a:r>
            <a:endParaRPr lang="en-GB" sz="1800" dirty="0"/>
          </a:p>
        </p:txBody>
      </p:sp>
      <p:pic>
        <p:nvPicPr>
          <p:cNvPr id="224261" name="Picture 5" descr="Audit Commissio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2648" y="5198876"/>
            <a:ext cx="32403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18585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1128"/>
            <a:ext cx="8229600" cy="2961288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Can the patient be reasonably expected to manage oral nutrition post-operatively?</a:t>
            </a:r>
          </a:p>
          <a:p>
            <a:pPr marL="0" indent="0"/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Can the pain of the procedure be managed by simple oral analgesia supplemented by regional </a:t>
            </a:r>
            <a:r>
              <a:rPr lang="en-US" dirty="0" err="1"/>
              <a:t>anaesthetic</a:t>
            </a:r>
            <a:r>
              <a:rPr lang="en-US" dirty="0"/>
              <a:t> techniques?</a:t>
            </a:r>
          </a:p>
        </p:txBody>
      </p:sp>
    </p:spTree>
    <p:extLst>
      <p:ext uri="{BB962C8B-B14F-4D97-AF65-F5344CB8AC3E}">
        <p14:creationId xmlns:p14="http://schemas.microsoft.com/office/powerpoint/2010/main" val="358887440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Criteria - 2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6948"/>
            <a:ext cx="8229600" cy="2551384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Is there a low risk of significant immediate post operative complications (</a:t>
            </a:r>
            <a:r>
              <a:rPr lang="en-US" dirty="0" err="1"/>
              <a:t>eg</a:t>
            </a:r>
            <a:r>
              <a:rPr lang="en-US" dirty="0"/>
              <a:t> catastrophic bleeding)?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Is the patient expected to </a:t>
            </a:r>
            <a:r>
              <a:rPr lang="en-US" dirty="0" err="1"/>
              <a:t>mobilise</a:t>
            </a:r>
            <a:r>
              <a:rPr lang="en-US" dirty="0"/>
              <a:t> with aid post-operatively?</a:t>
            </a:r>
          </a:p>
        </p:txBody>
      </p:sp>
    </p:spTree>
    <p:extLst>
      <p:ext uri="{BB962C8B-B14F-4D97-AF65-F5344CB8AC3E}">
        <p14:creationId xmlns:p14="http://schemas.microsoft.com/office/powerpoint/2010/main" val="67617368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Criteria - 3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409498"/>
            <a:ext cx="8229600" cy="2877205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Evaluate existing inpatient procedures with short(</a:t>
            </a:r>
            <a:r>
              <a:rPr lang="en-US" dirty="0" err="1"/>
              <a:t>ish</a:t>
            </a:r>
            <a:r>
              <a:rPr lang="en-US" dirty="0"/>
              <a:t>) LOS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What would you need to change to enable them to be day surgery?</a:t>
            </a:r>
          </a:p>
        </p:txBody>
      </p:sp>
    </p:spTree>
    <p:extLst>
      <p:ext uri="{BB962C8B-B14F-4D97-AF65-F5344CB8AC3E}">
        <p14:creationId xmlns:p14="http://schemas.microsoft.com/office/powerpoint/2010/main" val="125520782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k\Desktop\Cap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947244"/>
            <a:ext cx="8136904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Mark\Desktop\02-05-2010 17;16;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886" y="1484784"/>
            <a:ext cx="1685462" cy="346246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9"/>
          <p:cNvGrpSpPr/>
          <p:nvPr/>
        </p:nvGrpSpPr>
        <p:grpSpPr>
          <a:xfrm>
            <a:off x="3059832" y="5262033"/>
            <a:ext cx="4608511" cy="990600"/>
            <a:chOff x="2714612" y="5393267"/>
            <a:chExt cx="4857784" cy="990600"/>
          </a:xfrm>
        </p:grpSpPr>
        <p:sp>
          <p:nvSpPr>
            <p:cNvPr id="8" name="Rectangle 7"/>
            <p:cNvSpPr/>
            <p:nvPr/>
          </p:nvSpPr>
          <p:spPr>
            <a:xfrm>
              <a:off x="3143240" y="5393267"/>
              <a:ext cx="4429156" cy="364066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714612" y="6028267"/>
              <a:ext cx="2928958" cy="355600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 Operating Times?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14315" y="1415088"/>
            <a:ext cx="8229600" cy="4525963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488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DA59D6-30BB-7949-A641-83249BE7D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be Covered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FF92B4-082A-364E-8E9B-6814E516A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Day Surgery Pathway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Patient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Procedures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Measuring outcomes</a:t>
            </a:r>
          </a:p>
        </p:txBody>
      </p:sp>
    </p:spTree>
    <p:extLst>
      <p:ext uri="{BB962C8B-B14F-4D97-AF65-F5344CB8AC3E}">
        <p14:creationId xmlns:p14="http://schemas.microsoft.com/office/powerpoint/2010/main" val="35669521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Long Operating Times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899592" y="2276874"/>
          <a:ext cx="6588064" cy="201455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1647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7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7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151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Frutiger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Admissions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Total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%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5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Ops</a:t>
                      </a:r>
                      <a:r>
                        <a:rPr lang="en-GB" sz="2000" baseline="0" dirty="0">
                          <a:latin typeface="Frutiger"/>
                        </a:rPr>
                        <a:t> &lt; 60 min</a:t>
                      </a:r>
                      <a:endParaRPr lang="en-GB" sz="2000" dirty="0">
                        <a:latin typeface="Frutiger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191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9553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2.00%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51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Ops</a:t>
                      </a:r>
                      <a:r>
                        <a:rPr lang="en-GB" sz="2000" baseline="0" dirty="0">
                          <a:latin typeface="Frutiger"/>
                        </a:rPr>
                        <a:t> &gt; 60 min</a:t>
                      </a:r>
                      <a:endParaRPr lang="en-GB" sz="2000" dirty="0">
                        <a:latin typeface="Frutiger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27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1116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Frutiger"/>
                        </a:rPr>
                        <a:t>2.42%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08332" y="4348576"/>
            <a:ext cx="5625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Frutiger"/>
              </a:rPr>
              <a:t> p = 0.36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5890" y="2862026"/>
            <a:ext cx="14750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>
                <a:solidFill>
                  <a:srgbClr val="FF0000"/>
                </a:solidFill>
                <a:latin typeface="+mj-lt"/>
              </a:rPr>
              <a:t>}</a:t>
            </a:r>
            <a:r>
              <a:rPr lang="el-GR" sz="8000" dirty="0">
                <a:solidFill>
                  <a:srgbClr val="FF0000"/>
                </a:solidFill>
                <a:latin typeface="Times New Roman"/>
                <a:cs typeface="Times New Roman"/>
              </a:rPr>
              <a:t>χ</a:t>
            </a:r>
            <a:r>
              <a:rPr lang="en-GB" sz="8000" b="1" i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lang="en-GB" sz="8000" b="1" i="1" baseline="30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6037" y="5661248"/>
            <a:ext cx="393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Skues</a:t>
            </a:r>
            <a:r>
              <a:rPr lang="en-GB" dirty="0"/>
              <a:t> MA, J One Day Surgery, 2011</a:t>
            </a:r>
          </a:p>
        </p:txBody>
      </p:sp>
    </p:spTree>
    <p:extLst>
      <p:ext uri="{BB962C8B-B14F-4D97-AF65-F5344CB8AC3E}">
        <p14:creationId xmlns:p14="http://schemas.microsoft.com/office/powerpoint/2010/main" val="795309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rgbClr val="0070C0"/>
                </a:solidFill>
                <a:latin typeface="Frutiger"/>
              </a:rPr>
              <a:t>Miller’s Anaesthesia 7</a:t>
            </a:r>
            <a:r>
              <a:rPr lang="en-GB" sz="4000" b="1" baseline="30000" dirty="0">
                <a:solidFill>
                  <a:srgbClr val="0070C0"/>
                </a:solidFill>
                <a:latin typeface="Frutiger"/>
              </a:rPr>
              <a:t>th</a:t>
            </a:r>
            <a:r>
              <a:rPr lang="en-GB" sz="4000" b="1" dirty="0">
                <a:solidFill>
                  <a:srgbClr val="0070C0"/>
                </a:solidFill>
                <a:latin typeface="Frutiger"/>
              </a:rPr>
              <a:t> Edition 2010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556" y="1981200"/>
            <a:ext cx="7884876" cy="4114800"/>
          </a:xfrm>
        </p:spPr>
        <p:txBody>
          <a:bodyPr/>
          <a:lstStyle/>
          <a:p>
            <a:pPr marL="0" indent="0"/>
            <a:r>
              <a:rPr lang="en-GB" dirty="0">
                <a:latin typeface="Frutiger"/>
              </a:rPr>
              <a:t>‘The duration of surgery in the ambulatory setting was originally limited to procedures lasting less than 90 minutes...</a:t>
            </a:r>
          </a:p>
          <a:p>
            <a:pPr>
              <a:buNone/>
            </a:pPr>
            <a:endParaRPr lang="en-GB" dirty="0">
              <a:latin typeface="Frutiger"/>
            </a:endParaRPr>
          </a:p>
          <a:p>
            <a:pPr marL="0" indent="0"/>
            <a:r>
              <a:rPr lang="en-GB" dirty="0">
                <a:solidFill>
                  <a:srgbClr val="FF0000"/>
                </a:solidFill>
                <a:latin typeface="Frutiger"/>
              </a:rPr>
              <a:t>... However, surgical procedures lasting 3 to 4 hours are now routinely performed on an ambulatory basis.’</a:t>
            </a:r>
          </a:p>
        </p:txBody>
      </p:sp>
    </p:spTree>
    <p:extLst>
      <p:ext uri="{BB962C8B-B14F-4D97-AF65-F5344CB8AC3E}">
        <p14:creationId xmlns:p14="http://schemas.microsoft.com/office/powerpoint/2010/main" val="95078389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Rot="1" noChangeArrowheads="1"/>
          </p:cNvSpPr>
          <p:nvPr/>
        </p:nvSpPr>
        <p:spPr bwMode="auto">
          <a:xfrm>
            <a:off x="1980010" y="549275"/>
            <a:ext cx="58007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600" b="1">
                <a:solidFill>
                  <a:srgbClr val="000066"/>
                </a:solidFill>
              </a:rPr>
              <a:t>Nearly ALL surgery should be</a:t>
            </a:r>
          </a:p>
          <a:p>
            <a:r>
              <a:rPr lang="en-GB" sz="3600" b="1">
                <a:solidFill>
                  <a:srgbClr val="000066"/>
                </a:solidFill>
              </a:rPr>
              <a:t>day or very short stay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41983" y="2420889"/>
            <a:ext cx="4338389" cy="336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lap </a:t>
            </a:r>
            <a:r>
              <a:rPr lang="en-GB" b="1" dirty="0" err="1">
                <a:solidFill>
                  <a:srgbClr val="CC0099"/>
                </a:solidFill>
              </a:rPr>
              <a:t>nephrectomy</a:t>
            </a:r>
            <a:endParaRPr lang="en-GB" b="1" dirty="0">
              <a:solidFill>
                <a:srgbClr val="CC0099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prostatectomy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lap hysterectomy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vaginal hysterectomy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 err="1">
                <a:solidFill>
                  <a:srgbClr val="CC0099"/>
                </a:solidFill>
              </a:rPr>
              <a:t>thyroidectomy</a:t>
            </a:r>
            <a:endParaRPr lang="en-GB" b="1" dirty="0">
              <a:solidFill>
                <a:srgbClr val="CC0099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mastectomy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shoulder surgery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anterior </a:t>
            </a:r>
            <a:r>
              <a:rPr lang="en-GB" b="1" dirty="0" err="1">
                <a:solidFill>
                  <a:srgbClr val="CC0099"/>
                </a:solidFill>
              </a:rPr>
              <a:t>cruciate</a:t>
            </a:r>
            <a:r>
              <a:rPr lang="en-GB" b="1" dirty="0">
                <a:solidFill>
                  <a:srgbClr val="CC0099"/>
                </a:solidFill>
              </a:rPr>
              <a:t> ligament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lumbar </a:t>
            </a:r>
            <a:r>
              <a:rPr lang="en-GB" b="1" dirty="0" err="1">
                <a:solidFill>
                  <a:srgbClr val="CC0099"/>
                </a:solidFill>
              </a:rPr>
              <a:t>discectomy</a:t>
            </a:r>
            <a:endParaRPr lang="en-GB" b="1" dirty="0">
              <a:solidFill>
                <a:srgbClr val="CC0099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 err="1">
                <a:solidFill>
                  <a:srgbClr val="CC0099"/>
                </a:solidFill>
              </a:rPr>
              <a:t>abdominoplasty</a:t>
            </a:r>
            <a:endParaRPr lang="en-GB" b="1" dirty="0">
              <a:solidFill>
                <a:srgbClr val="CC0099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b="1" dirty="0">
                <a:solidFill>
                  <a:srgbClr val="CC0099"/>
                </a:solidFill>
              </a:rPr>
              <a:t>some emergencies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756" y="2204864"/>
            <a:ext cx="3276364" cy="40870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5628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B83D-2CBA-EB43-95C8-36BFB0233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B80DB-971F-754D-B321-2BC282452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9119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sz="2400" b="1" dirty="0">
                <a:solidFill>
                  <a:srgbClr val="CC0099"/>
                </a:solidFill>
              </a:rPr>
              <a:t>Craniotomy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endParaRPr lang="en-GB" sz="2400" b="1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sz="2400" b="1" dirty="0">
                <a:solidFill>
                  <a:srgbClr val="CC0099"/>
                </a:solidFill>
              </a:rPr>
              <a:t>Caesarean Section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endParaRPr lang="en-GB" sz="2400" b="1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sz="2400" b="1" dirty="0">
                <a:solidFill>
                  <a:srgbClr val="CC0099"/>
                </a:solidFill>
              </a:rPr>
              <a:t>Joint Replacements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endParaRPr lang="en-GB" sz="2400" b="1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sz="2400" b="1" dirty="0">
                <a:solidFill>
                  <a:srgbClr val="CC0099"/>
                </a:solidFill>
              </a:rPr>
              <a:t>Carotid Endarterectomy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endParaRPr lang="en-GB" sz="2400" b="1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sz="2400" b="1" dirty="0">
                <a:solidFill>
                  <a:srgbClr val="CC0099"/>
                </a:solidFill>
              </a:rPr>
              <a:t>Endovascular Aneurysm Repairs</a:t>
            </a: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endParaRPr lang="en-GB" sz="2400" b="1" dirty="0">
              <a:solidFill>
                <a:srgbClr val="CC0099"/>
              </a:solidFill>
            </a:endParaRPr>
          </a:p>
          <a:p>
            <a:pPr>
              <a:lnSpc>
                <a:spcPct val="80000"/>
              </a:lnSpc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sz="2400" b="1" dirty="0">
                <a:solidFill>
                  <a:srgbClr val="CC0099"/>
                </a:solidFill>
              </a:rPr>
              <a:t>Emergency Procedures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6904D5-9392-B940-A86C-A79D013C42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9057" y="1600200"/>
            <a:ext cx="399688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9146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far have we come?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15616" y="1988841"/>
          <a:ext cx="6478233" cy="3816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3053">
                <a:tc>
                  <a:txBody>
                    <a:bodyPr/>
                    <a:lstStyle/>
                    <a:p>
                      <a:r>
                        <a:rPr lang="en-US" dirty="0"/>
                        <a:t>Specialty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Procedures in 1990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Procedures</a:t>
                      </a:r>
                      <a:r>
                        <a:rPr lang="en-US" baseline="0" dirty="0"/>
                        <a:t> in 2019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737">
                <a:tc>
                  <a:txBody>
                    <a:bodyPr/>
                    <a:lstStyle/>
                    <a:p>
                      <a:r>
                        <a:rPr lang="en-US" dirty="0"/>
                        <a:t>Ophthalmology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Cateract</a:t>
                      </a:r>
                      <a:r>
                        <a:rPr lang="en-US" dirty="0"/>
                        <a:t> Extraction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Vitrectomy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737">
                <a:tc>
                  <a:txBody>
                    <a:bodyPr/>
                    <a:lstStyle/>
                    <a:p>
                      <a:r>
                        <a:rPr lang="en-US" dirty="0" err="1"/>
                        <a:t>Gynaecology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Hysteroscopy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Hysterectomy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790">
                <a:tc>
                  <a:txBody>
                    <a:bodyPr/>
                    <a:lstStyle/>
                    <a:p>
                      <a:r>
                        <a:rPr lang="en-US" dirty="0" err="1"/>
                        <a:t>Orthopaedics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Arthroscopy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Uni-chondylar</a:t>
                      </a:r>
                      <a:r>
                        <a:rPr lang="en-US" dirty="0"/>
                        <a:t> Knee Replacement/THR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053">
                <a:tc>
                  <a:txBody>
                    <a:bodyPr/>
                    <a:lstStyle/>
                    <a:p>
                      <a:r>
                        <a:rPr lang="en-US" dirty="0"/>
                        <a:t>Urology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Circumcision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Laparoscopic</a:t>
                      </a:r>
                      <a:r>
                        <a:rPr lang="en-US" baseline="0" dirty="0"/>
                        <a:t> Nephrectomy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3053">
                <a:tc>
                  <a:txBody>
                    <a:bodyPr/>
                    <a:lstStyle/>
                    <a:p>
                      <a:r>
                        <a:rPr lang="en-US" dirty="0"/>
                        <a:t>Head and Neck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Tonsillectomy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Thyroidectomy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043725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21276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3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Booking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3381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5829300" cy="1162050"/>
          </a:xfrm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Which Patients?</a:t>
            </a:r>
          </a:p>
        </p:txBody>
      </p:sp>
      <p:sp>
        <p:nvSpPr>
          <p:cNvPr id="495619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2103438"/>
            <a:ext cx="7848872" cy="3687762"/>
          </a:xfrm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i="1" dirty="0"/>
              <a:t>Are this patient’s risks increased in any way by treatment on a day stay basis?</a:t>
            </a:r>
          </a:p>
          <a:p>
            <a:pPr algn="ctr" eaLnBrk="1" hangingPunct="1"/>
            <a:endParaRPr lang="en-US" i="1" dirty="0"/>
          </a:p>
          <a:p>
            <a:pPr algn="ctr" eaLnBrk="1" hangingPunct="1"/>
            <a:r>
              <a:rPr lang="en-US" i="1" dirty="0"/>
              <a:t>Would management be different if he/she were admitted as an inpatient?</a:t>
            </a:r>
          </a:p>
        </p:txBody>
      </p:sp>
    </p:spTree>
    <p:extLst>
      <p:ext uri="{BB962C8B-B14F-4D97-AF65-F5344CB8AC3E}">
        <p14:creationId xmlns:p14="http://schemas.microsoft.com/office/powerpoint/2010/main" val="13551348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19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71650" y="533400"/>
            <a:ext cx="5886450" cy="838200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If the answer is ‘no’</a:t>
            </a:r>
          </a:p>
        </p:txBody>
      </p:sp>
      <p:sp>
        <p:nvSpPr>
          <p:cNvPr id="44035" name="Rectangle 1027"/>
          <p:cNvSpPr>
            <a:spLocks noGrp="1" noChangeArrowheads="1"/>
          </p:cNvSpPr>
          <p:nvPr>
            <p:ph idx="1"/>
          </p:nvPr>
        </p:nvSpPr>
        <p:spPr>
          <a:xfrm>
            <a:off x="1666876" y="2857500"/>
            <a:ext cx="5869781" cy="1843088"/>
          </a:xfrm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Tx/>
              <a:buNone/>
            </a:pPr>
            <a:r>
              <a:rPr lang="en-US" i="1" dirty="0"/>
              <a:t>The patient is probably suitable for day surgery</a:t>
            </a:r>
          </a:p>
        </p:txBody>
      </p:sp>
    </p:spTree>
    <p:extLst>
      <p:ext uri="{BB962C8B-B14F-4D97-AF65-F5344CB8AC3E}">
        <p14:creationId xmlns:p14="http://schemas.microsoft.com/office/powerpoint/2010/main" val="319543277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Social Factors</a:t>
            </a:r>
            <a:endParaRPr lang="en-US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6201" y="1557340"/>
            <a:ext cx="4248472" cy="4525963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en-GB" sz="2400" dirty="0"/>
              <a:t>  Responsible adult</a:t>
            </a:r>
          </a:p>
          <a:p>
            <a:pPr marL="0" indent="0"/>
            <a:endParaRPr lang="en-GB" sz="2400" dirty="0"/>
          </a:p>
          <a:p>
            <a:pPr marL="0" indent="0">
              <a:buFontTx/>
              <a:buChar char="•"/>
            </a:pPr>
            <a:r>
              <a:rPr lang="en-GB" sz="2400" dirty="0"/>
              <a:t>  Maximum 1 hours drive</a:t>
            </a:r>
          </a:p>
          <a:p>
            <a:pPr marL="0" indent="0"/>
            <a:endParaRPr lang="en-GB" sz="2400" dirty="0"/>
          </a:p>
          <a:p>
            <a:pPr marL="0" indent="0">
              <a:buFontTx/>
              <a:buChar char="•"/>
            </a:pPr>
            <a:r>
              <a:rPr lang="en-GB" sz="2400" dirty="0"/>
              <a:t>  Adequate housing</a:t>
            </a:r>
          </a:p>
          <a:p>
            <a:pPr marL="0" indent="0"/>
            <a:r>
              <a:rPr lang="en-GB" sz="2400" dirty="0"/>
              <a:t>    conditions</a:t>
            </a:r>
          </a:p>
          <a:p>
            <a:pPr marL="0" indent="0"/>
            <a:r>
              <a:rPr lang="en-GB" sz="2800" dirty="0"/>
              <a:t>     </a:t>
            </a:r>
            <a:r>
              <a:rPr lang="en-GB" sz="2000" dirty="0"/>
              <a:t>-inside toilet</a:t>
            </a:r>
          </a:p>
          <a:p>
            <a:pPr marL="0" indent="0"/>
            <a:r>
              <a:rPr lang="en-GB" sz="2000" dirty="0"/>
              <a:t>       -telephone access</a:t>
            </a:r>
          </a:p>
          <a:p>
            <a:pPr marL="0" indent="0"/>
            <a:r>
              <a:rPr lang="en-GB" sz="2000" dirty="0"/>
              <a:t>       -heating</a:t>
            </a:r>
          </a:p>
          <a:p>
            <a:pPr marL="0" indent="0"/>
            <a:r>
              <a:rPr lang="en-GB" sz="2000" dirty="0"/>
              <a:t>       -stairs</a:t>
            </a:r>
          </a:p>
          <a:p>
            <a:pPr marL="0" indent="0">
              <a:buFontTx/>
              <a:buChar char="•"/>
            </a:pPr>
            <a:endParaRPr lang="en-US" sz="2400" dirty="0"/>
          </a:p>
        </p:txBody>
      </p:sp>
      <p:pic>
        <p:nvPicPr>
          <p:cNvPr id="220164" name="Picture 6" descr="telephon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5582" y="4076702"/>
            <a:ext cx="1445419" cy="1927225"/>
          </a:xfrm>
        </p:spPr>
      </p:pic>
      <p:pic>
        <p:nvPicPr>
          <p:cNvPr id="220165" name="Picture 8" descr="outside toi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505" y="1557340"/>
            <a:ext cx="130730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6" name="Picture 10" descr="ho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7674" y="1196975"/>
            <a:ext cx="1593056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7" name="Picture 12" descr="model 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7505" y="4221165"/>
            <a:ext cx="1793081" cy="1914525"/>
          </a:xfrm>
        </p:spPr>
      </p:pic>
    </p:spTree>
    <p:extLst>
      <p:ext uri="{BB962C8B-B14F-4D97-AF65-F5344CB8AC3E}">
        <p14:creationId xmlns:p14="http://schemas.microsoft.com/office/powerpoint/2010/main" val="89945672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Patients who live alone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57" y="2276873"/>
            <a:ext cx="8229600" cy="1433279"/>
          </a:xfrm>
        </p:spPr>
        <p:txBody>
          <a:bodyPr/>
          <a:lstStyle/>
          <a:p>
            <a:r>
              <a:rPr lang="en-US" dirty="0"/>
              <a:t>Who can provide this care?</a:t>
            </a:r>
          </a:p>
          <a:p>
            <a:r>
              <a:rPr lang="en-US" dirty="0"/>
              <a:t>Are all procedures equal – does everyone require a </a:t>
            </a:r>
            <a:r>
              <a:rPr lang="en-US" dirty="0" err="1"/>
              <a:t>carer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361086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C24D-244D-2648-8E8A-54C522EB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Day Surgery?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1D1CC-F3E6-C748-ACA8-E4A178CE1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Planned procedure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Intended management of day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Patient admitted/operated upon/discharged on same calendar day</a:t>
            </a:r>
          </a:p>
        </p:txBody>
      </p:sp>
    </p:spTree>
    <p:extLst>
      <p:ext uri="{BB962C8B-B14F-4D97-AF65-F5344CB8AC3E}">
        <p14:creationId xmlns:p14="http://schemas.microsoft.com/office/powerpoint/2010/main" val="340244061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0824"/>
            <a:ext cx="8363272" cy="302435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err="1"/>
              <a:t>Torbay</a:t>
            </a:r>
            <a:r>
              <a:rPr lang="en-US" dirty="0"/>
              <a:t> Model: provide </a:t>
            </a:r>
            <a:r>
              <a:rPr lang="en-US" dirty="0" err="1"/>
              <a:t>carers</a:t>
            </a:r>
            <a:r>
              <a:rPr lang="en-US" dirty="0"/>
              <a:t> into patients homes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Norwich Model: allow some patients home without </a:t>
            </a:r>
            <a:r>
              <a:rPr lang="en-US" dirty="0" err="1"/>
              <a:t>carers</a:t>
            </a:r>
            <a:r>
              <a:rPr lang="en-US" dirty="0"/>
              <a:t> after certain procedures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Escort vs 24 hour Care</a:t>
            </a:r>
          </a:p>
          <a:p>
            <a:pPr marL="457200" indent="-457200">
              <a:buFont typeface="Arial"/>
              <a:buChar char="•"/>
            </a:pPr>
            <a:endParaRPr lang="en-US" sz="2000" i="1" dirty="0"/>
          </a:p>
          <a:p>
            <a:pPr marL="0" indent="0"/>
            <a:r>
              <a:rPr lang="en-US" sz="2000" i="1" dirty="0"/>
              <a:t>Retief J, Morris R, Stocker M. The postoperative </a:t>
            </a:r>
            <a:r>
              <a:rPr lang="en-US" sz="2000" i="1" dirty="0" err="1"/>
              <a:t>carer</a:t>
            </a:r>
            <a:r>
              <a:rPr lang="en-US" sz="2000" i="1" dirty="0"/>
              <a:t>: A global view and local perspectives.  Journal of One Day Surgery.  March 2018.</a:t>
            </a:r>
            <a:r>
              <a:rPr lang="en-GB" sz="2000" i="1" dirty="0"/>
              <a:t>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0298249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1BF39-25A2-CD4C-983C-710D22ED0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can Provide Care?</a:t>
            </a:r>
            <a:br>
              <a:rPr lang="en-US" dirty="0"/>
            </a:br>
            <a:r>
              <a:rPr lang="en-US" dirty="0" err="1"/>
              <a:t>Torbay</a:t>
            </a:r>
            <a:r>
              <a:rPr lang="en-US" dirty="0"/>
              <a:t> </a:t>
            </a:r>
            <a:r>
              <a:rPr lang="en-US" dirty="0" err="1"/>
              <a:t>Carers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87435-5140-994D-BE6F-668704575F7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1772816"/>
            <a:ext cx="6804756" cy="4392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237858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27B4F97-D2CB-4778-86DD-FEF25748DF17}"/>
              </a:ext>
            </a:extLst>
          </p:cNvPr>
          <p:cNvPicPr/>
          <p:nvPr/>
        </p:nvPicPr>
        <p:blipFill rotWithShape="1">
          <a:blip r:embed="rId2"/>
          <a:srcRect t="667" b="667"/>
          <a:stretch/>
        </p:blipFill>
        <p:spPr>
          <a:xfrm>
            <a:off x="971600" y="274639"/>
            <a:ext cx="4968552" cy="6045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9BE89F-7283-E947-846E-7B3C98C4F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216" y="1340768"/>
            <a:ext cx="2484276" cy="3600400"/>
          </a:xfrm>
        </p:spPr>
        <p:txBody>
          <a:bodyPr/>
          <a:lstStyle/>
          <a:p>
            <a:r>
              <a:rPr lang="en-US" sz="3600" dirty="0"/>
              <a:t>Norwich Home Alone Protocol</a:t>
            </a:r>
          </a:p>
        </p:txBody>
      </p:sp>
    </p:spTree>
    <p:extLst>
      <p:ext uri="{BB962C8B-B14F-4D97-AF65-F5344CB8AC3E}">
        <p14:creationId xmlns:p14="http://schemas.microsoft.com/office/powerpoint/2010/main" val="24618443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FAD255-B636-D841-9E37-38E2717C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A6608-9A39-0D45-9656-B254A2D9F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25719"/>
            <a:ext cx="8229600" cy="2446281"/>
          </a:xfrm>
        </p:spPr>
        <p:txBody>
          <a:bodyPr/>
          <a:lstStyle/>
          <a:p>
            <a:r>
              <a:rPr lang="en-US" dirty="0"/>
              <a:t>Both pathways have now been in place for a number of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excellent patient satisfaction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adverse outcomes</a:t>
            </a:r>
          </a:p>
        </p:txBody>
      </p:sp>
    </p:spTree>
    <p:extLst>
      <p:ext uri="{BB962C8B-B14F-4D97-AF65-F5344CB8AC3E}">
        <p14:creationId xmlns:p14="http://schemas.microsoft.com/office/powerpoint/2010/main" val="422260066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from Hospital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2148"/>
            <a:ext cx="8229600" cy="2393728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Rarely a problem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Even in mid Wales/rural Devon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Remember it is 1 hour from a hospital that can treat the condition not necessarily the operating hospital</a:t>
            </a:r>
          </a:p>
        </p:txBody>
      </p:sp>
    </p:spTree>
    <p:extLst>
      <p:ext uri="{BB962C8B-B14F-4D97-AF65-F5344CB8AC3E}">
        <p14:creationId xmlns:p14="http://schemas.microsoft.com/office/powerpoint/2010/main" val="324013546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652" y="2276872"/>
            <a:ext cx="6172200" cy="2836912"/>
          </a:xfrm>
        </p:spPr>
        <p:txBody>
          <a:bodyPr/>
          <a:lstStyle/>
          <a:p>
            <a:pPr algn="ctr"/>
            <a:r>
              <a:rPr lang="en-US" dirty="0"/>
              <a:t>The vast majority of patients are socially appropriate for day surgery or can be enabled to be so with proactive management</a:t>
            </a:r>
          </a:p>
        </p:txBody>
      </p:sp>
    </p:spTree>
    <p:extLst>
      <p:ext uri="{BB962C8B-B14F-4D97-AF65-F5344CB8AC3E}">
        <p14:creationId xmlns:p14="http://schemas.microsoft.com/office/powerpoint/2010/main" val="421928248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Medical Factors 1980</a:t>
            </a:r>
            <a:r>
              <a:rPr lang="ja-JP" altLang="en-GB" dirty="0">
                <a:latin typeface="Arial"/>
              </a:rPr>
              <a:t>’</a:t>
            </a:r>
            <a:r>
              <a:rPr lang="en-GB" dirty="0"/>
              <a:t>s </a:t>
            </a:r>
            <a:endParaRPr lang="en-US" dirty="0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536" y="1600202"/>
            <a:ext cx="4119314" cy="4525963"/>
          </a:xfrm>
        </p:spPr>
        <p:txBody>
          <a:bodyPr/>
          <a:lstStyle/>
          <a:p>
            <a:pPr marL="0" indent="0"/>
            <a:r>
              <a:rPr lang="en-GB" sz="2800" dirty="0"/>
              <a:t>1985 &amp; 1992</a:t>
            </a:r>
          </a:p>
          <a:p>
            <a:pPr marL="0" indent="0"/>
            <a:r>
              <a:rPr lang="en-GB" dirty="0"/>
              <a:t>Royal College of Surgeons of England</a:t>
            </a:r>
          </a:p>
          <a:p>
            <a:pPr marL="0" indent="0"/>
            <a:endParaRPr lang="en-GB" dirty="0"/>
          </a:p>
          <a:p>
            <a:pPr marL="0" indent="0"/>
            <a:r>
              <a:rPr lang="en-GB" sz="2800" dirty="0"/>
              <a:t>Selection Criteria</a:t>
            </a:r>
          </a:p>
          <a:p>
            <a:pPr marL="0" indent="0"/>
            <a:r>
              <a:rPr lang="en-GB" sz="2000" dirty="0"/>
              <a:t>Age limit 65-70 years</a:t>
            </a:r>
          </a:p>
          <a:p>
            <a:pPr marL="0" indent="0"/>
            <a:r>
              <a:rPr lang="en-GB" sz="2000" dirty="0"/>
              <a:t>ASA I &amp; II</a:t>
            </a:r>
          </a:p>
          <a:p>
            <a:pPr marL="0" indent="0"/>
            <a:r>
              <a:rPr lang="en-GB" sz="2000" dirty="0"/>
              <a:t>BMI&lt;30</a:t>
            </a:r>
          </a:p>
          <a:p>
            <a:pPr marL="0" indent="0"/>
            <a:r>
              <a:rPr lang="en-GB" sz="2000" dirty="0"/>
              <a:t>Max 60 </a:t>
            </a:r>
            <a:r>
              <a:rPr lang="en-GB" sz="2000" dirty="0" err="1"/>
              <a:t>mins</a:t>
            </a:r>
            <a:r>
              <a:rPr lang="en-GB" sz="2000" dirty="0"/>
              <a:t> operating time</a:t>
            </a:r>
          </a:p>
          <a:p>
            <a:pPr marL="0" indent="0"/>
            <a:endParaRPr lang="en-US" sz="2800" dirty="0"/>
          </a:p>
        </p:txBody>
      </p:sp>
      <p:pic>
        <p:nvPicPr>
          <p:cNvPr id="223236" name="Picture 6" descr="rcs 1992 cov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2240" y="1268760"/>
            <a:ext cx="1740694" cy="3024187"/>
          </a:xfrm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223237" name="Picture 9" descr="rcs-coat-of-arms_v_st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8064" y="2924944"/>
            <a:ext cx="1695450" cy="2879725"/>
          </a:xfrm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63703978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Naughties</a:t>
            </a:r>
            <a:endParaRPr lang="en-US"/>
          </a:p>
        </p:txBody>
      </p:sp>
      <p:sp>
        <p:nvSpPr>
          <p:cNvPr id="228355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1560" y="1600202"/>
            <a:ext cx="3903290" cy="4525963"/>
          </a:xfrm>
        </p:spPr>
        <p:txBody>
          <a:bodyPr/>
          <a:lstStyle/>
          <a:p>
            <a:pPr marL="0" indent="0"/>
            <a:r>
              <a:rPr lang="en-GB" sz="2800" dirty="0"/>
              <a:t>2002</a:t>
            </a:r>
          </a:p>
          <a:p>
            <a:pPr marL="0" indent="0"/>
            <a:r>
              <a:rPr lang="en-GB" sz="2800" dirty="0"/>
              <a:t>Default to Day Surgery</a:t>
            </a:r>
          </a:p>
          <a:p>
            <a:pPr marL="0" indent="0"/>
            <a:endParaRPr lang="en-GB" sz="2800" dirty="0"/>
          </a:p>
          <a:p>
            <a:pPr marL="0" indent="0"/>
            <a:r>
              <a:rPr lang="ja-JP" altLang="en-GB" sz="2400" dirty="0">
                <a:latin typeface="Arial"/>
              </a:rPr>
              <a:t>“</a:t>
            </a:r>
            <a:r>
              <a:rPr lang="en-GB" sz="2400" dirty="0"/>
              <a:t>Patients should only be excluded from day surgery after full pre-operative assessment shows a contraindication</a:t>
            </a:r>
            <a:r>
              <a:rPr lang="ja-JP" altLang="en-GB" sz="2400" dirty="0">
                <a:latin typeface="Arial"/>
              </a:rPr>
              <a:t>”</a:t>
            </a:r>
            <a:r>
              <a:rPr lang="en-GB" sz="2400" dirty="0"/>
              <a:t>.</a:t>
            </a:r>
          </a:p>
          <a:p>
            <a:pPr marL="0" indent="0"/>
            <a:endParaRPr lang="en-GB" sz="2400" dirty="0"/>
          </a:p>
          <a:p>
            <a:pPr marL="0" indent="0"/>
            <a:r>
              <a:rPr lang="en-GB" sz="1800" dirty="0">
                <a:solidFill>
                  <a:srgbClr val="000000"/>
                </a:solidFill>
              </a:rPr>
              <a:t>Day </a:t>
            </a:r>
            <a:r>
              <a:rPr lang="en-GB" sz="1800" dirty="0" err="1">
                <a:solidFill>
                  <a:srgbClr val="000000"/>
                </a:solidFill>
              </a:rPr>
              <a:t>Surgery:operational</a:t>
            </a:r>
            <a:r>
              <a:rPr lang="en-GB" sz="1800" dirty="0">
                <a:solidFill>
                  <a:srgbClr val="000000"/>
                </a:solidFill>
              </a:rPr>
              <a:t> guide. </a:t>
            </a:r>
            <a:r>
              <a:rPr lang="en-GB" sz="1800" dirty="0" err="1">
                <a:solidFill>
                  <a:srgbClr val="000000"/>
                </a:solidFill>
              </a:rPr>
              <a:t>DoH</a:t>
            </a:r>
            <a:r>
              <a:rPr lang="en-GB" sz="1800" dirty="0">
                <a:solidFill>
                  <a:srgbClr val="000000"/>
                </a:solidFill>
              </a:rPr>
              <a:t>, London,2002</a:t>
            </a:r>
          </a:p>
          <a:p>
            <a:pPr marL="0" indent="0"/>
            <a:endParaRPr lang="en-GB" sz="2000" dirty="0">
              <a:solidFill>
                <a:srgbClr val="000000"/>
              </a:solidFill>
            </a:endParaRPr>
          </a:p>
          <a:p>
            <a:pPr marL="0" indent="0"/>
            <a:endParaRPr lang="en-US" sz="2800" dirty="0"/>
          </a:p>
        </p:txBody>
      </p:sp>
      <p:sp>
        <p:nvSpPr>
          <p:cNvPr id="228356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489972" y="2133601"/>
            <a:ext cx="1728788" cy="3095625"/>
          </a:xfrm>
        </p:spPr>
        <p:txBody>
          <a:bodyPr/>
          <a:lstStyle/>
          <a:p>
            <a:pPr marL="0" indent="0"/>
            <a:endParaRPr lang="en-US" sz="2800"/>
          </a:p>
        </p:txBody>
      </p:sp>
      <p:pic>
        <p:nvPicPr>
          <p:cNvPr id="228357" name="Picture 4" descr="operational guid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66122" y="1628777"/>
            <a:ext cx="3366318" cy="4525963"/>
          </a:xfrm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35395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 Day Case Criteria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27584" y="1341440"/>
            <a:ext cx="3687266" cy="4784725"/>
          </a:xfrm>
        </p:spPr>
        <p:txBody>
          <a:bodyPr/>
          <a:lstStyle/>
          <a:p>
            <a:pPr marL="0" indent="0"/>
            <a:endParaRPr lang="en-GB" sz="2400" dirty="0"/>
          </a:p>
          <a:p>
            <a:pPr marL="0" indent="0"/>
            <a:endParaRPr lang="en-GB" sz="2400" dirty="0"/>
          </a:p>
          <a:p>
            <a:pPr marL="0" indent="0"/>
            <a:r>
              <a:rPr lang="en-GB" sz="2800" b="1" dirty="0"/>
              <a:t>But –</a:t>
            </a:r>
            <a:r>
              <a:rPr lang="en-GB" sz="2400" dirty="0"/>
              <a:t> </a:t>
            </a:r>
          </a:p>
          <a:p>
            <a:pPr marL="0" indent="0"/>
            <a:r>
              <a:rPr lang="en-GB" sz="2400" dirty="0"/>
              <a:t>Fatter Population</a:t>
            </a:r>
          </a:p>
          <a:p>
            <a:pPr marL="0" indent="0"/>
            <a:r>
              <a:rPr lang="en-GB" sz="2400" dirty="0"/>
              <a:t>Older Population</a:t>
            </a:r>
          </a:p>
          <a:p>
            <a:pPr marL="0" indent="0"/>
            <a:endParaRPr lang="en-GB" sz="2400" dirty="0"/>
          </a:p>
          <a:p>
            <a:pPr marL="0" indent="0"/>
            <a:r>
              <a:rPr lang="en-GB" sz="2800" b="1" dirty="0"/>
              <a:t>Therefore Expand</a:t>
            </a:r>
            <a:r>
              <a:rPr lang="en-GB" sz="2400" dirty="0"/>
              <a:t> </a:t>
            </a:r>
            <a:r>
              <a:rPr lang="en-GB" dirty="0"/>
              <a:t>– </a:t>
            </a:r>
          </a:p>
          <a:p>
            <a:pPr marL="0" indent="0"/>
            <a:r>
              <a:rPr lang="en-GB" sz="2400" dirty="0"/>
              <a:t>BMI</a:t>
            </a:r>
          </a:p>
          <a:p>
            <a:pPr marL="0" indent="0"/>
            <a:r>
              <a:rPr lang="en-GB" sz="2400" dirty="0"/>
              <a:t>Age</a:t>
            </a:r>
          </a:p>
          <a:p>
            <a:pPr marL="0" indent="0"/>
            <a:r>
              <a:rPr lang="en-GB" sz="2400" dirty="0"/>
              <a:t>ASA Status</a:t>
            </a:r>
          </a:p>
          <a:p>
            <a:pPr marL="0" indent="0"/>
            <a:endParaRPr lang="en-GB" sz="2400" dirty="0"/>
          </a:p>
          <a:p>
            <a:pPr marL="0" indent="0"/>
            <a:endParaRPr lang="en-GB" sz="2400" dirty="0"/>
          </a:p>
        </p:txBody>
      </p:sp>
      <p:pic>
        <p:nvPicPr>
          <p:cNvPr id="200710" name="Picture 6" descr="hazardous wa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497" y="1557340"/>
            <a:ext cx="2213372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1" name="Picture 4" descr="old peo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395" y="3644902"/>
            <a:ext cx="2375297" cy="24733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42292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33718" y="1844827"/>
          <a:ext cx="5508612" cy="3672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481">
                <a:tc>
                  <a:txBody>
                    <a:bodyPr/>
                    <a:lstStyle/>
                    <a:p>
                      <a:r>
                        <a:rPr lang="en-US" dirty="0"/>
                        <a:t>ASA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and 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limit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481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Limit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481">
                <a:tc>
                  <a:txBody>
                    <a:bodyPr/>
                    <a:lstStyle/>
                    <a:p>
                      <a:r>
                        <a:rPr lang="en-US" dirty="0"/>
                        <a:t>BMI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limit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481">
                <a:tc>
                  <a:txBody>
                    <a:bodyPr/>
                    <a:lstStyle/>
                    <a:p>
                      <a:r>
                        <a:rPr lang="en-US" dirty="0"/>
                        <a:t>IDDM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70204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C24D-244D-2648-8E8A-54C522EB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Day Surgery?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1D1CC-F3E6-C748-ACA8-E4A178CE1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Planned procedure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Intended management of day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Patient admitted/operated upon/discharged on same calendar day</a:t>
            </a:r>
          </a:p>
          <a:p>
            <a:pPr marL="0" indent="0" algn="ctr"/>
            <a:endParaRPr lang="en-US" dirty="0"/>
          </a:p>
          <a:p>
            <a:pPr marL="0" indent="0" algn="ctr"/>
            <a:r>
              <a:rPr lang="en-US" dirty="0">
                <a:solidFill>
                  <a:srgbClr val="FF0000"/>
                </a:solidFill>
              </a:rPr>
              <a:t>Emergencies?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3881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64" y="2150065"/>
            <a:ext cx="7848872" cy="356756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Most </a:t>
            </a:r>
            <a:r>
              <a:rPr lang="en-US" i="1" dirty="0"/>
              <a:t>stable</a:t>
            </a:r>
            <a:r>
              <a:rPr lang="en-US" dirty="0"/>
              <a:t> medical conditions can reasonably be managed as a day case</a:t>
            </a:r>
          </a:p>
          <a:p>
            <a:pPr marL="0" indent="0"/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Most patients with </a:t>
            </a:r>
            <a:r>
              <a:rPr lang="en-US" i="1" dirty="0"/>
              <a:t>unstable</a:t>
            </a:r>
            <a:r>
              <a:rPr lang="en-US" dirty="0"/>
              <a:t> medical conditions should not be undergoing elective surgery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Urgent or emergency surgery in these patients may require inpatient stay</a:t>
            </a:r>
          </a:p>
        </p:txBody>
      </p:sp>
    </p:spTree>
    <p:extLst>
      <p:ext uri="{BB962C8B-B14F-4D97-AF65-F5344CB8AC3E}">
        <p14:creationId xmlns:p14="http://schemas.microsoft.com/office/powerpoint/2010/main" val="2741524907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AAGBI Guidelines management </a:t>
            </a:r>
            <a:r>
              <a:rPr lang="en-US" sz="4000" dirty="0" err="1"/>
              <a:t>peri</a:t>
            </a:r>
            <a:r>
              <a:rPr lang="en-US" sz="4000" dirty="0"/>
              <a:t>-operative diabetes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532" y="1916832"/>
            <a:ext cx="7198315" cy="4377918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“</a:t>
            </a:r>
            <a:r>
              <a:rPr lang="en-US" dirty="0" err="1"/>
              <a:t>Glycaemic</a:t>
            </a:r>
            <a:r>
              <a:rPr lang="en-US" dirty="0"/>
              <a:t> control should be checked at the time of referral for surgery “</a:t>
            </a:r>
          </a:p>
          <a:p>
            <a:pPr>
              <a:buFont typeface="Arial" charset="0"/>
              <a:buChar char="•"/>
            </a:pPr>
            <a:r>
              <a:rPr lang="en-US" dirty="0"/>
              <a:t> HbA1c should be &lt; 69 </a:t>
            </a:r>
            <a:r>
              <a:rPr lang="en-US" dirty="0" err="1"/>
              <a:t>mmol.mol</a:t>
            </a:r>
            <a:r>
              <a:rPr lang="en-US" dirty="0"/>
              <a:t> 1 in the previous three months. </a:t>
            </a:r>
          </a:p>
          <a:p>
            <a:pPr>
              <a:buFont typeface="Arial" charset="0"/>
              <a:buChar char="•"/>
            </a:pPr>
            <a:r>
              <a:rPr lang="en-US" dirty="0"/>
              <a:t>If HbA1c ≥ 69 </a:t>
            </a:r>
            <a:r>
              <a:rPr lang="en-US" dirty="0" err="1"/>
              <a:t>mmol.mol</a:t>
            </a:r>
            <a:r>
              <a:rPr lang="en-US" dirty="0"/>
              <a:t> 1, elective surgery should be delayed while control is improved then proceed with day surgery</a:t>
            </a:r>
          </a:p>
          <a:p>
            <a:pPr>
              <a:buFont typeface="Arial" charset="0"/>
              <a:buChar char="•"/>
            </a:pPr>
            <a:r>
              <a:rPr lang="en-US" dirty="0"/>
              <a:t>Diabetics are usually better at managing their own diabetes than we are!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47" y="4437112"/>
            <a:ext cx="1447235" cy="1929646"/>
          </a:xfrm>
        </p:spPr>
      </p:pic>
    </p:spTree>
    <p:extLst>
      <p:ext uri="{BB962C8B-B14F-4D97-AF65-F5344CB8AC3E}">
        <p14:creationId xmlns:p14="http://schemas.microsoft.com/office/powerpoint/2010/main" val="117654676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Elderly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2420888"/>
            <a:ext cx="6172200" cy="1108720"/>
          </a:xfrm>
        </p:spPr>
        <p:txBody>
          <a:bodyPr/>
          <a:lstStyle/>
          <a:p>
            <a:pPr algn="ctr"/>
            <a:r>
              <a:rPr lang="en-US" dirty="0"/>
              <a:t>Usually better managed in their own environment</a:t>
            </a:r>
          </a:p>
        </p:txBody>
      </p:sp>
    </p:spTree>
    <p:extLst>
      <p:ext uri="{BB962C8B-B14F-4D97-AF65-F5344CB8AC3E}">
        <p14:creationId xmlns:p14="http://schemas.microsoft.com/office/powerpoint/2010/main" val="3813495289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CB25D-566E-C64D-84B5-A7F022C5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Audit Office 2019</a:t>
            </a:r>
            <a:br>
              <a:rPr lang="en-US" dirty="0"/>
            </a:br>
            <a:r>
              <a:rPr lang="en-US" sz="3200" dirty="0"/>
              <a:t>The average 67 year old admitted to hospital..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E1D25-A3DB-1B47-895A-BA0846E17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77359"/>
            <a:ext cx="8229600" cy="23201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5% loss of muscle strength /day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 days in hospital reduces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Lung capacity by 12%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Hip and knee muscle strength by 14%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life expectancy by 10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0572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b="1" dirty="0">
                <a:solidFill>
                  <a:schemeClr val="bg2">
                    <a:lumMod val="75000"/>
                  </a:schemeClr>
                </a:solidFill>
              </a:rPr>
              <a:t>The Elderly</a:t>
            </a:r>
            <a:br>
              <a:rPr lang="en-GB" sz="48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GB" sz="4800" b="1" dirty="0">
                <a:solidFill>
                  <a:schemeClr val="bg2">
                    <a:lumMod val="75000"/>
                  </a:schemeClr>
                </a:solidFill>
              </a:rPr>
              <a:t>Admission Rates</a:t>
            </a:r>
            <a:endParaRPr lang="en-US" sz="4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1638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195736" y="1613882"/>
          <a:ext cx="6172200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Chart" r:id="rId4" imgW="8229600" imgH="4521200" progId="MSGraph.Chart.8">
                  <p:embed followColorScheme="full"/>
                </p:oleObj>
              </mc:Choice>
              <mc:Fallback>
                <p:oleObj name="Chart" r:id="rId4" imgW="8229600" imgH="4521200" progId="MSGraph.Chart.8">
                  <p:embed followColorScheme="full"/>
                  <p:pic>
                    <p:nvPicPr>
                      <p:cNvPr id="16387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613882"/>
                        <a:ext cx="6172200" cy="452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4"/>
          <p:cNvSpPr txBox="1">
            <a:spLocks noChangeArrowheads="1"/>
          </p:cNvSpPr>
          <p:nvPr/>
        </p:nvSpPr>
        <p:spPr bwMode="auto">
          <a:xfrm rot="16200000">
            <a:off x="680867" y="3574536"/>
            <a:ext cx="168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b="1">
                <a:latin typeface="Arial" charset="0"/>
              </a:rPr>
              <a:t>%  of patients</a:t>
            </a:r>
            <a:endParaRPr lang="en-US" b="1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8054" y="5949280"/>
            <a:ext cx="283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Sinha</a:t>
            </a:r>
            <a:r>
              <a:rPr lang="en-GB" dirty="0"/>
              <a:t> et al, 2007</a:t>
            </a:r>
          </a:p>
        </p:txBody>
      </p:sp>
    </p:spTree>
    <p:extLst>
      <p:ext uri="{BB962C8B-B14F-4D97-AF65-F5344CB8AC3E}">
        <p14:creationId xmlns:p14="http://schemas.microsoft.com/office/powerpoint/2010/main" val="2508936976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Obesity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“most potential complications of obesity are limited to the intra- and immediate post operative environment and so obese patients can still be managed as a day case”</a:t>
            </a:r>
          </a:p>
          <a:p>
            <a:pPr algn="r"/>
            <a:endParaRPr lang="en-GB" sz="2400" dirty="0"/>
          </a:p>
          <a:p>
            <a:pPr algn="r"/>
            <a:r>
              <a:rPr lang="en-GB" sz="2400" dirty="0"/>
              <a:t>The Pathway to Success – Management of the Day Surgical Patient. </a:t>
            </a:r>
          </a:p>
          <a:p>
            <a:pPr algn="r"/>
            <a:r>
              <a:rPr lang="en-GB" sz="2400" dirty="0"/>
              <a:t>BADS Publication 2012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8063367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658" y="188640"/>
            <a:ext cx="6172200" cy="1143000"/>
          </a:xfrm>
        </p:spPr>
        <p:txBody>
          <a:bodyPr/>
          <a:lstStyle/>
          <a:p>
            <a:r>
              <a:rPr lang="en-GB" dirty="0"/>
              <a:t>Obesity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14994"/>
            <a:ext cx="8784976" cy="3996923"/>
          </a:xfrm>
        </p:spPr>
        <p:txBody>
          <a:bodyPr/>
          <a:lstStyle/>
          <a:p>
            <a:r>
              <a:rPr lang="en-GB" dirty="0"/>
              <a:t>“even morbidly obese patients can be safely managed in expert hands, with appropriate resources.”</a:t>
            </a:r>
          </a:p>
          <a:p>
            <a:endParaRPr lang="en-GB" dirty="0"/>
          </a:p>
          <a:p>
            <a:r>
              <a:rPr lang="en-GB" dirty="0"/>
              <a:t>“obese patients benefit from the short duration anaesthetic techniques and early</a:t>
            </a:r>
          </a:p>
          <a:p>
            <a:r>
              <a:rPr lang="en-GB" dirty="0"/>
              <a:t>   mobilisation associated with day surgery”</a:t>
            </a:r>
          </a:p>
          <a:p>
            <a:pPr algn="r"/>
            <a:endParaRPr lang="en-GB" sz="1800" dirty="0"/>
          </a:p>
          <a:p>
            <a:pPr algn="r"/>
            <a:r>
              <a:rPr lang="en-GB" sz="1800" dirty="0"/>
              <a:t>Day case and short stay surgery: 3</a:t>
            </a:r>
          </a:p>
          <a:p>
            <a:pPr algn="r"/>
            <a:r>
              <a:rPr lang="en-GB" sz="1800" dirty="0"/>
              <a:t>Association of Anaesthetists of Great Britain and Ireland</a:t>
            </a:r>
          </a:p>
          <a:p>
            <a:pPr algn="r"/>
            <a:r>
              <a:rPr lang="en-GB" sz="1800" dirty="0"/>
              <a:t>British Association of Day Surgery 2019</a:t>
            </a:r>
          </a:p>
        </p:txBody>
      </p:sp>
    </p:spTree>
    <p:extLst>
      <p:ext uri="{BB962C8B-B14F-4D97-AF65-F5344CB8AC3E}">
        <p14:creationId xmlns:p14="http://schemas.microsoft.com/office/powerpoint/2010/main" val="3435032240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z="4800" b="1" dirty="0">
                <a:latin typeface="+mn-lt"/>
              </a:rPr>
              <a:t>Obesity Admission Rates</a:t>
            </a:r>
          </a:p>
        </p:txBody>
      </p:sp>
      <p:graphicFrame>
        <p:nvGraphicFramePr>
          <p:cNvPr id="1024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259632" y="1628800"/>
          <a:ext cx="6552727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Worksheet" r:id="rId4" imgW="4581525" imgH="3657600" progId="Excel.Sheet.8">
                  <p:embed/>
                </p:oleObj>
              </mc:Choice>
              <mc:Fallback>
                <p:oleObj name="Worksheet" r:id="rId4" imgW="4581525" imgH="3657600" progId="Excel.Sheet.8">
                  <p:embed/>
                  <p:pic>
                    <p:nvPicPr>
                      <p:cNvPr id="10242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628800"/>
                        <a:ext cx="6552727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37874" y="5585749"/>
            <a:ext cx="4374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Davies, Houghton and Montgomery, Anaesthesia 2001</a:t>
            </a:r>
          </a:p>
        </p:txBody>
      </p:sp>
    </p:spTree>
    <p:extLst>
      <p:ext uri="{BB962C8B-B14F-4D97-AF65-F5344CB8AC3E}">
        <p14:creationId xmlns:p14="http://schemas.microsoft.com/office/powerpoint/2010/main" val="3466222566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Obesity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1844"/>
            <a:ext cx="8229600" cy="2835164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Problems occur early (induction/primary recovery)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Everything is more difficult and takes longer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Senior staff required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Additional kit (airway, long instruments, special table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5623708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Obesity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0313"/>
            <a:ext cx="8229600" cy="2835164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May not be appropriate for surgery in an isolated site, but can still be day cases through main hospital facilities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Once they are through primary recovery no increased risk of complications from overnight stay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Day surgery arguably reduces risk of DVT/HAI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6613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C24D-244D-2648-8E8A-54C522EB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Day Surgery?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1D1CC-F3E6-C748-ACA8-E4A178CE1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Planned procedure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Intended management of day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Patient admitted/operated upon/discharged on same calendar day</a:t>
            </a:r>
          </a:p>
          <a:p>
            <a:pPr marL="0" indent="0"/>
            <a:endParaRPr lang="en-US" dirty="0"/>
          </a:p>
          <a:p>
            <a:pPr marL="0" indent="0" algn="ctr"/>
            <a:r>
              <a:rPr lang="en-US" dirty="0">
                <a:solidFill>
                  <a:srgbClr val="FF0000"/>
                </a:solidFill>
              </a:rPr>
              <a:t>If they are not planned as a day case they do not count as a day case</a:t>
            </a:r>
          </a:p>
        </p:txBody>
      </p:sp>
    </p:spTree>
    <p:extLst>
      <p:ext uri="{BB962C8B-B14F-4D97-AF65-F5344CB8AC3E}">
        <p14:creationId xmlns:p14="http://schemas.microsoft.com/office/powerpoint/2010/main" val="3216440086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Medical Exclusions</a:t>
            </a:r>
          </a:p>
        </p:txBody>
      </p:sp>
      <p:sp>
        <p:nvSpPr>
          <p:cNvPr id="739331" name="Rectangle 3"/>
          <p:cNvSpPr>
            <a:spLocks noGrp="1" noChangeArrowheads="1"/>
          </p:cNvSpPr>
          <p:nvPr>
            <p:ph idx="1"/>
          </p:nvPr>
        </p:nvSpPr>
        <p:spPr>
          <a:xfrm>
            <a:off x="953598" y="2133600"/>
            <a:ext cx="6590202" cy="4114800"/>
          </a:xfrm>
        </p:spPr>
        <p:txBody>
          <a:bodyPr/>
          <a:lstStyle/>
          <a:p>
            <a:pPr eaLnBrk="1" hangingPunct="1"/>
            <a:r>
              <a:rPr lang="en-US" b="1" dirty="0"/>
              <a:t>unstable</a:t>
            </a:r>
            <a:r>
              <a:rPr lang="en-US" dirty="0"/>
              <a:t> ASA III, ASA IV/V</a:t>
            </a:r>
          </a:p>
          <a:p>
            <a:pPr eaLnBrk="1" hangingPunct="1"/>
            <a:r>
              <a:rPr lang="en-US" dirty="0"/>
              <a:t>any poorly controlled abnormality</a:t>
            </a:r>
          </a:p>
          <a:p>
            <a:pPr eaLnBrk="1" hangingPunct="1"/>
            <a:r>
              <a:rPr lang="en-US" dirty="0"/>
              <a:t>neonates</a:t>
            </a:r>
          </a:p>
          <a:p>
            <a:pPr eaLnBrk="1" hangingPunct="1"/>
            <a:r>
              <a:rPr lang="en-US" dirty="0"/>
              <a:t>ex-</a:t>
            </a:r>
            <a:r>
              <a:rPr lang="en-US" dirty="0" err="1"/>
              <a:t>prem</a:t>
            </a:r>
            <a:r>
              <a:rPr lang="en-US" dirty="0"/>
              <a:t> infants &lt; 60 wks post conceptual age</a:t>
            </a:r>
          </a:p>
          <a:p>
            <a:pPr eaLnBrk="1" hangingPunct="1"/>
            <a:r>
              <a:rPr lang="en-US" dirty="0"/>
              <a:t>young sibling of  SIDS child</a:t>
            </a:r>
          </a:p>
        </p:txBody>
      </p:sp>
    </p:spTree>
    <p:extLst>
      <p:ext uri="{BB962C8B-B14F-4D97-AF65-F5344CB8AC3E}">
        <p14:creationId xmlns:p14="http://schemas.microsoft.com/office/powerpoint/2010/main" val="16605142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331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en-GB" sz="4400" dirty="0"/>
              <a:t>Patient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924944"/>
            <a:ext cx="8229600" cy="218884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Is the procedure in the BADs Directory?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Is the patient fit for surgery?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How can we manage them as a day case?</a:t>
            </a:r>
          </a:p>
        </p:txBody>
      </p:sp>
    </p:spTree>
    <p:extLst>
      <p:ext uri="{BB962C8B-B14F-4D97-AF65-F5344CB8AC3E}">
        <p14:creationId xmlns:p14="http://schemas.microsoft.com/office/powerpoint/2010/main" val="3767291570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Criteria in 2019</a:t>
            </a:r>
            <a:endParaRPr lang="en-US" dirty="0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5556" y="2205040"/>
            <a:ext cx="7938882" cy="2808137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dirty="0"/>
              <a:t>Abandon universal selection criteria</a:t>
            </a:r>
          </a:p>
          <a:p>
            <a:pPr>
              <a:buFontTx/>
              <a:buChar char="•"/>
            </a:pPr>
            <a:r>
              <a:rPr lang="en-GB" dirty="0"/>
              <a:t>Adopt  an inclusion rather than an exclusion philosophy</a:t>
            </a:r>
          </a:p>
          <a:p>
            <a:pPr>
              <a:buFontTx/>
              <a:buChar char="•"/>
            </a:pPr>
            <a:r>
              <a:rPr lang="en-GB" dirty="0"/>
              <a:t>Apply limitations to the procedure rather than the patient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00343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19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Booking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58106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DDDC4-243E-8245-9EEA-F83600321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2B0CC-3924-F447-A951-4033B1789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355699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Booking staff in the DSU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Engage with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Attend debrief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 together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Dramatic increases in </a:t>
            </a:r>
            <a:r>
              <a:rPr lang="en-US" dirty="0" err="1"/>
              <a:t>utilisation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75952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Planning the list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42494"/>
            <a:ext cx="8229600" cy="2173012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dirty="0"/>
              <a:t>“</a:t>
            </a:r>
            <a:r>
              <a:rPr lang="en-GB" altLang="en-US" sz="2800" dirty="0"/>
              <a:t>Smart” list order</a:t>
            </a:r>
          </a:p>
          <a:p>
            <a:pPr lvl="1"/>
            <a:r>
              <a:rPr lang="en-GB" altLang="en-US" sz="2800" dirty="0"/>
              <a:t>Consider recovery times / diabetics first/very young or old</a:t>
            </a:r>
          </a:p>
          <a:p>
            <a:pPr lvl="1"/>
            <a:r>
              <a:rPr lang="en-GB" altLang="en-US" sz="2800" dirty="0"/>
              <a:t>TKR/UKR/ACL/Scopes</a:t>
            </a:r>
          </a:p>
        </p:txBody>
      </p:sp>
    </p:spTree>
    <p:extLst>
      <p:ext uri="{BB962C8B-B14F-4D97-AF65-F5344CB8AC3E}">
        <p14:creationId xmlns:p14="http://schemas.microsoft.com/office/powerpoint/2010/main" val="2360560313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Booking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Pre op assessment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424561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Pre operative assessment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378109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Plan appointment at time and place convenient and appropriate for the patient</a:t>
            </a:r>
          </a:p>
          <a:p>
            <a:pPr lvl="1">
              <a:buFontTx/>
              <a:buChar char="•"/>
            </a:pPr>
            <a:r>
              <a:rPr lang="en-GB" altLang="en-US" sz="2400" dirty="0"/>
              <a:t>Ideally offer a one-stop service immediately after surgical OPC</a:t>
            </a:r>
          </a:p>
          <a:p>
            <a:pPr lvl="1">
              <a:buFontTx/>
              <a:buChar char="•"/>
            </a:pPr>
            <a:r>
              <a:rPr lang="en-GB" altLang="en-US" sz="2400" dirty="0"/>
              <a:t>Face to face with nurse (occasionally telephone)</a:t>
            </a:r>
          </a:p>
          <a:p>
            <a:pPr lvl="1">
              <a:buFontTx/>
              <a:buChar char="•"/>
            </a:pPr>
            <a:r>
              <a:rPr lang="en-GB" altLang="en-US" sz="2400" dirty="0"/>
              <a:t>Ideally </a:t>
            </a:r>
            <a:r>
              <a:rPr lang="en-GB" altLang="en-US" sz="2400" dirty="0">
                <a:highlight>
                  <a:srgbClr val="FFFF00"/>
                </a:highlight>
              </a:rPr>
              <a:t>undertaken by nurses working within the day surgery team</a:t>
            </a:r>
          </a:p>
          <a:p>
            <a:pPr lvl="1">
              <a:buFontTx/>
              <a:buChar char="•"/>
            </a:pPr>
            <a:r>
              <a:rPr lang="en-GB" altLang="en-US" sz="2400" dirty="0"/>
              <a:t>Anaesthetic review of notes or patient as appropriate</a:t>
            </a:r>
          </a:p>
        </p:txBody>
      </p:sp>
    </p:spTree>
    <p:extLst>
      <p:ext uri="{BB962C8B-B14F-4D97-AF65-F5344CB8AC3E}">
        <p14:creationId xmlns:p14="http://schemas.microsoft.com/office/powerpoint/2010/main" val="1454483889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Pre operative assessment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2115209"/>
            <a:ext cx="8229600" cy="3055881"/>
          </a:xfrm>
        </p:spPr>
        <p:txBody>
          <a:bodyPr/>
          <a:lstStyle/>
          <a:p>
            <a:pPr lvl="1">
              <a:buFontTx/>
              <a:buChar char="•"/>
            </a:pPr>
            <a:r>
              <a:rPr lang="en-GB" altLang="en-US" sz="2400" dirty="0"/>
              <a:t>Patient </a:t>
            </a:r>
            <a:r>
              <a:rPr lang="en-GB" altLang="en-US" sz="2400" dirty="0">
                <a:highlight>
                  <a:srgbClr val="FFFF00"/>
                </a:highlight>
              </a:rPr>
              <a:t>preparation for day surgery</a:t>
            </a:r>
          </a:p>
          <a:p>
            <a:pPr lvl="2"/>
            <a:r>
              <a:rPr lang="en-GB" altLang="en-US" sz="2000" dirty="0"/>
              <a:t>Discuss arrangements from admission to discharge home</a:t>
            </a:r>
          </a:p>
          <a:p>
            <a:pPr lvl="1">
              <a:buFontTx/>
              <a:buChar char="•"/>
            </a:pPr>
            <a:r>
              <a:rPr lang="en-GB" altLang="en-US" sz="2400" dirty="0"/>
              <a:t>Identification of medical concerns and address early</a:t>
            </a:r>
          </a:p>
          <a:p>
            <a:pPr lvl="2"/>
            <a:r>
              <a:rPr lang="en-GB" altLang="en-US" sz="2000" dirty="0"/>
              <a:t>Medication</a:t>
            </a:r>
          </a:p>
          <a:p>
            <a:pPr lvl="2"/>
            <a:r>
              <a:rPr lang="en-GB" altLang="en-US" sz="2000" dirty="0"/>
              <a:t>BP/</a:t>
            </a:r>
            <a:r>
              <a:rPr lang="en-GB" altLang="en-US" sz="2000" dirty="0" err="1"/>
              <a:t>Hb</a:t>
            </a:r>
            <a:r>
              <a:rPr lang="en-GB" altLang="en-US" sz="2000" dirty="0"/>
              <a:t>/AF etc</a:t>
            </a:r>
          </a:p>
          <a:p>
            <a:pPr lvl="1">
              <a:buFontTx/>
              <a:buChar char="•"/>
            </a:pPr>
            <a:r>
              <a:rPr lang="en-GB" altLang="en-US" sz="2400" dirty="0"/>
              <a:t>Optimisation of patient</a:t>
            </a:r>
          </a:p>
          <a:p>
            <a:pPr lvl="1">
              <a:buFontTx/>
              <a:buChar char="•"/>
            </a:pPr>
            <a:endParaRPr lang="en-GB" alt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27710852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14088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C24D-244D-2648-8E8A-54C522EB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Day Surgery?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1D1CC-F3E6-C748-ACA8-E4A178CE1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Planned procedure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Intended management of day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Patient admitted/operated upon/discharged on same calendar 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/>
            <a:r>
              <a:rPr lang="en-US" dirty="0">
                <a:solidFill>
                  <a:srgbClr val="FF0000"/>
                </a:solidFill>
              </a:rPr>
              <a:t>This is NOT 23 </a:t>
            </a:r>
            <a:r>
              <a:rPr lang="en-US" dirty="0" err="1">
                <a:solidFill>
                  <a:srgbClr val="FF0000"/>
                </a:solidFill>
              </a:rPr>
              <a:t>hr</a:t>
            </a:r>
            <a:r>
              <a:rPr lang="en-US" dirty="0">
                <a:solidFill>
                  <a:srgbClr val="FF0000"/>
                </a:solidFill>
              </a:rPr>
              <a:t> stay!</a:t>
            </a:r>
          </a:p>
        </p:txBody>
      </p:sp>
    </p:spTree>
    <p:extLst>
      <p:ext uri="{BB962C8B-B14F-4D97-AF65-F5344CB8AC3E}">
        <p14:creationId xmlns:p14="http://schemas.microsoft.com/office/powerpoint/2010/main" val="105009128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Admission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35429" y="1665516"/>
            <a:ext cx="8229600" cy="4593770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Dedicated day surgery facility best quality environment</a:t>
            </a:r>
          </a:p>
          <a:p>
            <a:pPr>
              <a:buFontTx/>
              <a:buChar char="•"/>
            </a:pPr>
            <a:r>
              <a:rPr lang="en-GB" altLang="en-US" sz="2800" dirty="0"/>
              <a:t>Limit fasting and waiting times </a:t>
            </a:r>
          </a:p>
          <a:p>
            <a:pPr lvl="1"/>
            <a:r>
              <a:rPr lang="en-GB" altLang="en-US" sz="2800" dirty="0"/>
              <a:t>Stagger admission times</a:t>
            </a:r>
          </a:p>
          <a:p>
            <a:pPr lvl="1"/>
            <a:r>
              <a:rPr lang="en-GB" altLang="en-US" sz="2800" dirty="0"/>
              <a:t>admission area close to theatre</a:t>
            </a:r>
          </a:p>
          <a:p>
            <a:pPr>
              <a:buFontTx/>
              <a:buChar char="•"/>
            </a:pPr>
            <a:r>
              <a:rPr lang="en-GB" altLang="en-US" sz="2800" dirty="0"/>
              <a:t>Enable walking to theatre where possible</a:t>
            </a:r>
          </a:p>
          <a:p>
            <a:pPr lvl="1"/>
            <a:r>
              <a:rPr lang="en-GB" altLang="en-US" sz="2800" dirty="0"/>
              <a:t>Patients and staff prefer it</a:t>
            </a:r>
          </a:p>
          <a:p>
            <a:pPr lvl="1"/>
            <a:r>
              <a:rPr lang="en-GB" altLang="en-US" sz="2800" dirty="0"/>
              <a:t>Review need for pre-op interventions that prevent walking</a:t>
            </a:r>
          </a:p>
          <a:p>
            <a:pPr lvl="1">
              <a:buFontTx/>
              <a:buChar char="•"/>
            </a:pPr>
            <a:endParaRPr lang="en-GB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688930556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3E65-6A67-0549-AA7F-30874E90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7CD3B-041A-1947-B26E-72A143255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European Guidelines: 2011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/>
            <a:r>
              <a:rPr lang="en-US" dirty="0"/>
              <a:t>“tea and coffee with milk should be treated as a clear fluid and allowed up to 2 hours pre-operatively”</a:t>
            </a:r>
          </a:p>
          <a:p>
            <a:pPr marL="0" indent="0" algn="ctr"/>
            <a:endParaRPr lang="en-US" dirty="0"/>
          </a:p>
          <a:p>
            <a:pPr algn="ctr"/>
            <a:r>
              <a:rPr lang="en-GB" dirty="0"/>
              <a:t>Perioperative fasting in adults and children: guidelines from </a:t>
            </a:r>
          </a:p>
          <a:p>
            <a:pPr algn="ctr"/>
            <a:r>
              <a:rPr lang="en-GB" dirty="0"/>
              <a:t>the European Society of Anaesthesiology </a:t>
            </a:r>
          </a:p>
          <a:p>
            <a:pPr algn="ctr"/>
            <a:r>
              <a:rPr lang="en-GB" dirty="0"/>
              <a:t>Ian Smith, Peter </a:t>
            </a:r>
            <a:r>
              <a:rPr lang="en-GB" dirty="0" err="1"/>
              <a:t>Kranke</a:t>
            </a:r>
            <a:r>
              <a:rPr lang="en-GB" dirty="0"/>
              <a:t>, Isabelle Murat, Andrew Smith, Geraldine O’Sullivan, </a:t>
            </a:r>
            <a:r>
              <a:rPr lang="en-GB" dirty="0" err="1"/>
              <a:t>Eldar</a:t>
            </a:r>
            <a:r>
              <a:rPr lang="en-GB" dirty="0"/>
              <a:t> </a:t>
            </a:r>
            <a:r>
              <a:rPr lang="en-GB" dirty="0" err="1"/>
              <a:t>Søreide</a:t>
            </a:r>
            <a:r>
              <a:rPr lang="en-GB" dirty="0"/>
              <a:t>, Claudia Spies and Bas </a:t>
            </a:r>
            <a:r>
              <a:rPr lang="en-GB" dirty="0" err="1"/>
              <a:t>in’t</a:t>
            </a:r>
            <a:r>
              <a:rPr lang="en-GB" dirty="0"/>
              <a:t> Veld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50428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3E65-6A67-0549-AA7F-30874E90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7CD3B-041A-1947-B26E-72A143255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3375"/>
            <a:ext cx="8229600" cy="1626474"/>
          </a:xfrm>
        </p:spPr>
        <p:txBody>
          <a:bodyPr/>
          <a:lstStyle/>
          <a:p>
            <a:pPr marL="0" indent="0"/>
            <a:r>
              <a:rPr lang="en-US" dirty="0"/>
              <a:t>Association of </a:t>
            </a:r>
            <a:r>
              <a:rPr lang="en-US" dirty="0" err="1"/>
              <a:t>Paediatric</a:t>
            </a:r>
            <a:r>
              <a:rPr lang="en-US" dirty="0"/>
              <a:t> </a:t>
            </a:r>
            <a:r>
              <a:rPr lang="en-US" dirty="0" err="1"/>
              <a:t>Anaesthetist</a:t>
            </a:r>
            <a:r>
              <a:rPr lang="en-US" dirty="0"/>
              <a:t> Guidelines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/>
            <a:r>
              <a:rPr lang="en-GB" dirty="0"/>
              <a:t>Children should be allowed free access to water up to 1 hr pre-operatively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476371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E424-3C40-9A4B-A260-17E2BF0C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8C1F2-8E03-EC41-90DF-CC51128A9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 access to water up to time of surgery: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Postoperative nausea and vomiting after unrestricted clear fluids before day surgery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McCracken, Graham C.; Montgomery, Jane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European Journal of Anaesthesiology.</a:t>
            </a:r>
            <a:r>
              <a:rPr lang="en-GB" dirty="0"/>
              <a:t> 35(5):337-342, May 2018.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Radio 4 Inside Health interview with Mark Porter – Tuesday 26</a:t>
            </a:r>
            <a:r>
              <a:rPr lang="en-GB" baseline="30000" dirty="0"/>
              <a:t>th</a:t>
            </a:r>
            <a:r>
              <a:rPr lang="en-GB" dirty="0"/>
              <a:t> March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16967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2146"/>
            <a:ext cx="8229600" cy="3393078"/>
          </a:xfrm>
        </p:spPr>
        <p:txBody>
          <a:bodyPr/>
          <a:lstStyle/>
          <a:p>
            <a:r>
              <a:rPr lang="en-US" dirty="0"/>
              <a:t>Dedicated Facilities 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for entire pathway if possible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Protected at all cost from inpatient sabotage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Staffed by nurses with day surgery expertise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681169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" b="151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GB" dirty="0">
                <a:latin typeface="Arial" charset="0"/>
                <a:cs typeface="Arial" charset="0"/>
              </a:rPr>
              <a:t>A bed or not a bed?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1DBBD-074E-144C-BF0C-E30AEB902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1586210"/>
            <a:ext cx="28575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EE3A29-C0E9-9543-A43A-9743CAF41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345942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53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7" b="13147"/>
          <a:stretch>
            <a:fillRect/>
          </a:stretch>
        </p:blipFill>
        <p:spPr bwMode="auto">
          <a:xfrm>
            <a:off x="1547664" y="1916832"/>
            <a:ext cx="6563072" cy="34172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260648"/>
            <a:ext cx="8229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GB" dirty="0">
                <a:latin typeface="Arial" charset="0"/>
                <a:cs typeface="Arial" charset="0"/>
              </a:rPr>
              <a:t>Medical Patients</a:t>
            </a:r>
          </a:p>
        </p:txBody>
      </p:sp>
    </p:spTree>
    <p:extLst>
      <p:ext uri="{BB962C8B-B14F-4D97-AF65-F5344CB8AC3E}">
        <p14:creationId xmlns:p14="http://schemas.microsoft.com/office/powerpoint/2010/main" val="927521370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r="204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95536" y="260648"/>
            <a:ext cx="8229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GB" dirty="0">
                <a:latin typeface="Arial" charset="0"/>
                <a:cs typeface="Arial" charset="0"/>
              </a:rPr>
              <a:t>The Solution</a:t>
            </a:r>
          </a:p>
        </p:txBody>
      </p:sp>
    </p:spTree>
    <p:extLst>
      <p:ext uri="{BB962C8B-B14F-4D97-AF65-F5344CB8AC3E}">
        <p14:creationId xmlns:p14="http://schemas.microsoft.com/office/powerpoint/2010/main" val="2862743088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64273"/>
            <a:ext cx="8229600" cy="3129453"/>
          </a:xfrm>
        </p:spPr>
        <p:txBody>
          <a:bodyPr/>
          <a:lstStyle/>
          <a:p>
            <a:r>
              <a:rPr lang="en-US" dirty="0"/>
              <a:t>Should have…</a:t>
            </a:r>
          </a:p>
          <a:p>
            <a:r>
              <a:rPr lang="en-US" dirty="0"/>
              <a:t>		No Beds</a:t>
            </a:r>
          </a:p>
          <a:p>
            <a:r>
              <a:rPr lang="en-US" dirty="0"/>
              <a:t>		No Showers</a:t>
            </a:r>
          </a:p>
          <a:p>
            <a:r>
              <a:rPr lang="en-US" dirty="0"/>
              <a:t>		Only simple Catering facilities</a:t>
            </a:r>
          </a:p>
          <a:p>
            <a:endParaRPr lang="en-US" dirty="0"/>
          </a:p>
          <a:p>
            <a:r>
              <a:rPr lang="en-US" dirty="0"/>
              <a:t>No capacity to accept an inpatient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67544" y="260648"/>
            <a:ext cx="8229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82"/>
                </a:solidFill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</a:defRPr>
            </a:lvl9pPr>
          </a:lstStyle>
          <a:p>
            <a:pPr eaLnBrk="1" hangingPunct="1"/>
            <a:r>
              <a:rPr lang="en-GB" dirty="0">
                <a:latin typeface="Arial" charset="0"/>
                <a:cs typeface="Arial" charset="0"/>
              </a:rPr>
              <a:t>Your Day Surgery Unit</a:t>
            </a:r>
          </a:p>
        </p:txBody>
      </p:sp>
    </p:spTree>
    <p:extLst>
      <p:ext uri="{BB962C8B-B14F-4D97-AF65-F5344CB8AC3E}">
        <p14:creationId xmlns:p14="http://schemas.microsoft.com/office/powerpoint/2010/main" val="1048184497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57092-B301-C54F-ABA1-DFD86824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sz="2800" dirty="0"/>
              <a:t>Why Dedicated facilities?</a:t>
            </a:r>
            <a:br>
              <a:rPr lang="en-US" sz="2800" dirty="0"/>
            </a:br>
            <a:r>
              <a:rPr lang="en-US" sz="2800" dirty="0"/>
              <a:t>National Guidance</a:t>
            </a:r>
            <a:br>
              <a:rPr lang="en-US" sz="4800" dirty="0"/>
            </a:br>
            <a:endParaRPr lang="en-US" dirty="0"/>
          </a:p>
        </p:txBody>
      </p:sp>
      <p:pic>
        <p:nvPicPr>
          <p:cNvPr id="4" name="Picture 4" descr="operational guide">
            <a:extLst>
              <a:ext uri="{FF2B5EF4-FFF2-40B4-BE49-F238E27FC236}">
                <a16:creationId xmlns:a16="http://schemas.microsoft.com/office/drawing/2014/main" id="{41FCDB74-5CE2-BD4F-8581-A1281E3EE61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54" y="1600200"/>
            <a:ext cx="3292492" cy="4525963"/>
          </a:xfrm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82041-6196-964E-BCD1-3F85432DE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67447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 ideal is a self-contained day surgery unit, with its own admission suite, wards, theatre and recovery area, together with administrative facilities. It is also the most cost effective option</a:t>
            </a:r>
          </a:p>
          <a:p>
            <a:pPr marL="0" indent="0"/>
            <a:r>
              <a:rPr lang="en-GB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Day surgery performed using inpatient wards and inpatient operating theatres is less successful and cannot be recommended. The stay-in rate (unsuccessful discharge of patients home on the day of surgery) rises from 2.4% in a free standing unit to 14% in an inpatient ward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51598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19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Booking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886521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03F671-7AB1-7D41-9966-70BE6376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Why Dedicated facilities?</a:t>
            </a:r>
            <a:br>
              <a:rPr lang="en-US" sz="3600" dirty="0"/>
            </a:br>
            <a:r>
              <a:rPr lang="en-US" sz="3600" dirty="0"/>
              <a:t>National Guidance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5C3348-3B32-3A49-9F07-CF94A9F2E3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9987" y="1600200"/>
            <a:ext cx="3213025" cy="452596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281F8-7F50-5A4B-84D6-D873FF78ED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Day surgery should take place within a dedicated unit or area within the main hospital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All members of the multidisciplinary team should be trained in day surgery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Day case beds on wards do not provide the targeted service that is required to achieve good 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11253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FD8F12-1E8D-0E45-A378-5E641AE5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Why Dedicated facilities?</a:t>
            </a:r>
            <a:br>
              <a:rPr lang="en-US" sz="3600" dirty="0"/>
            </a:br>
            <a:r>
              <a:rPr lang="en-US" sz="3600" dirty="0"/>
              <a:t>National Guidance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049CDB-6F40-5040-A8D1-B8AB2F82A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6744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The ideal day surgery facility is a purpose-built, self-contained day surgery unit (DSU), with its own ward, recovery areas and dedicated operating theatre(s)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Dedicated day surgery secondary recovery areas should be provided, which are not part of an inpatient ward area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Day case patients should only be managed through inpatient wards in rare circumstances, as this greatly increases their chance of an unnecessary overnight stay</a:t>
            </a:r>
          </a:p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AD7283A-5A14-6F4D-9640-547838DECE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39" y="1600200"/>
            <a:ext cx="3208922" cy="4525963"/>
          </a:xfrm>
        </p:spPr>
      </p:pic>
    </p:spTree>
    <p:extLst>
      <p:ext uri="{BB962C8B-B14F-4D97-AF65-F5344CB8AC3E}">
        <p14:creationId xmlns:p14="http://schemas.microsoft.com/office/powerpoint/2010/main" val="2381406577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FD58E-B042-7941-BE9F-17F8C0F1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Surgeons Say?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89D052-A963-B949-9AB3-85FA301905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5251" y="1600200"/>
            <a:ext cx="2522497" cy="45259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5EF5C5-A7AB-C341-A1C4-4FB72FD14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137542"/>
            <a:ext cx="4038600" cy="2582915"/>
          </a:xfrm>
        </p:spPr>
        <p:txBody>
          <a:bodyPr/>
          <a:lstStyle/>
          <a:p>
            <a:pPr algn="ctr"/>
            <a:r>
              <a:rPr lang="en-GB" sz="2400" i="1" dirty="0"/>
              <a:t>“</a:t>
            </a:r>
            <a:r>
              <a:rPr lang="en-GB" sz="2400" dirty="0"/>
              <a:t>dedicated day wards and self-contained DSUs separate from the main hospital building led to significant improvements in same day discharges for patients undergoing intended day case surgery"</a:t>
            </a:r>
            <a:endParaRPr lang="en-US" sz="24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42297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Royal College of Surgeons</a:t>
            </a:r>
          </a:p>
        </p:txBody>
      </p:sp>
      <p:pic>
        <p:nvPicPr>
          <p:cNvPr id="6" name="Picture 6" descr="rcs 1992 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52" y="1447801"/>
            <a:ext cx="2244033" cy="3270374"/>
          </a:xfrm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26428" y="1992085"/>
            <a:ext cx="4038600" cy="3614057"/>
          </a:xfrm>
        </p:spPr>
        <p:txBody>
          <a:bodyPr/>
          <a:lstStyle/>
          <a:p>
            <a:pPr algn="ctr"/>
            <a:r>
              <a:rPr lang="en-GB" sz="2800" dirty="0"/>
              <a:t>“Integrated day surgery unit should have its own ward in association with the theatres serving it to form a dedicated unit”</a:t>
            </a:r>
          </a:p>
        </p:txBody>
      </p:sp>
      <p:pic>
        <p:nvPicPr>
          <p:cNvPr id="8" name="Picture 9" descr="rcs-coat-of-arms_v_st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807" y="3186201"/>
            <a:ext cx="16954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2344569745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62B5-B38A-5144-9E89-CA36515E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80893"/>
          </a:xfrm>
        </p:spPr>
        <p:txBody>
          <a:bodyPr/>
          <a:lstStyle/>
          <a:p>
            <a:r>
              <a:rPr lang="en-US" dirty="0"/>
              <a:t>Why Dedicated facilities?</a:t>
            </a:r>
            <a:br>
              <a:rPr lang="en-US" dirty="0"/>
            </a:br>
            <a:r>
              <a:rPr lang="en-US" dirty="0"/>
              <a:t>Patient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04423-57A0-9241-8465-4E579BEBD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73" y="1988840"/>
            <a:ext cx="8229600" cy="43204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Separation from inpatient activity and “mentality” of beds, PJs and “the sick role”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Activity continues even during maximum escalation – fewer cancellations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Everyone else is going home so I will too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Higher chance of successful day surgery discharge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Higher quality 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22826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62B5-B38A-5144-9E89-CA36515E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91403"/>
          </a:xfrm>
        </p:spPr>
        <p:txBody>
          <a:bodyPr/>
          <a:lstStyle/>
          <a:p>
            <a:r>
              <a:rPr lang="en-US" dirty="0"/>
              <a:t>Why Dedicated Facilities?</a:t>
            </a:r>
            <a:br>
              <a:rPr lang="en-US" dirty="0"/>
            </a:br>
            <a:r>
              <a:rPr lang="en-US" dirty="0"/>
              <a:t>Nursing expertise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04423-57A0-9241-8465-4E579BEBD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74687"/>
            <a:ext cx="8229600" cy="23030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Nurses not distracted by higher acuity patients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Nurses with expertise in day surgery pathway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Whole team are committed to high quality day surgery 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51344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6498-B4AF-714B-B00F-C41D994D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240E-0AE9-0F41-9C54-7D634AF1E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2" y="2601688"/>
            <a:ext cx="8229600" cy="2800629"/>
          </a:xfrm>
        </p:spPr>
        <p:txBody>
          <a:bodyPr/>
          <a:lstStyle/>
          <a:p>
            <a:pPr algn="ctr"/>
            <a:r>
              <a:rPr lang="en-US" sz="2800" dirty="0"/>
              <a:t>Why rely on your day surgery patients to drive length of stay reductions in your inpatient population?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There is more risk of inpatient population increasing length of stay of day cases</a:t>
            </a:r>
          </a:p>
          <a:p>
            <a:pPr algn="ctr"/>
            <a:endParaRPr lang="en-US" sz="28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699180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7335-C8AF-4E42-9357-4DF09294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Teams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620ED-650B-5D44-8689-C3147F9A3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9289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ENT – Airway Emergency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Gynae - TLC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Breast – Breast Care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Orthopaedics</a:t>
            </a:r>
            <a:r>
              <a:rPr lang="en-US" dirty="0"/>
              <a:t> – Unplanned Admissions</a:t>
            </a:r>
          </a:p>
          <a:p>
            <a:pPr marL="0" indent="0"/>
            <a:endParaRPr lang="en-US" dirty="0"/>
          </a:p>
          <a:p>
            <a:pPr marL="0" indent="0" algn="ctr"/>
            <a:r>
              <a:rPr lang="en-US" dirty="0"/>
              <a:t>All now acknowledge outcomes improved if managed by DSU team</a:t>
            </a:r>
          </a:p>
        </p:txBody>
      </p:sp>
    </p:spTree>
    <p:extLst>
      <p:ext uri="{BB962C8B-B14F-4D97-AF65-F5344CB8AC3E}">
        <p14:creationId xmlns:p14="http://schemas.microsoft.com/office/powerpoint/2010/main" val="3199408041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758171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Surgery and anaesthesia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Appropriate surgical and anaesthetic technique for rapid recovery</a:t>
            </a:r>
          </a:p>
          <a:p>
            <a:pPr marL="757238" lvl="1" indent="-457200">
              <a:buFont typeface="Arial" panose="020B0604020202020204" pitchFamily="34" charset="0"/>
              <a:buChar char="•"/>
            </a:pPr>
            <a:r>
              <a:rPr lang="en-GB" altLang="en-US" sz="2500" dirty="0"/>
              <a:t>Remember the most expensive techniques rarely compete with the cost of an overnight stay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Senior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Best kit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Any specific discharge criteria specified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Documentation completed in theatre</a:t>
            </a:r>
          </a:p>
        </p:txBody>
      </p:sp>
    </p:spTree>
    <p:extLst>
      <p:ext uri="{BB962C8B-B14F-4D97-AF65-F5344CB8AC3E}">
        <p14:creationId xmlns:p14="http://schemas.microsoft.com/office/powerpoint/2010/main" val="413963820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Booking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Pre op assessment 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3A03E5B1-2928-AA4C-8942-274EFAF5A919}"/>
              </a:ext>
            </a:extLst>
          </p:cNvPr>
          <p:cNvSpPr/>
          <p:nvPr/>
        </p:nvSpPr>
        <p:spPr>
          <a:xfrm>
            <a:off x="4211960" y="3212976"/>
            <a:ext cx="720080" cy="2304256"/>
          </a:xfrm>
          <a:prstGeom prst="rightBrace">
            <a:avLst/>
          </a:prstGeom>
          <a:ln w="28575">
            <a:solidFill>
              <a:schemeClr val="accent2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325DFB-731D-1F4B-B964-8359EEB35509}"/>
              </a:ext>
            </a:extLst>
          </p:cNvPr>
          <p:cNvSpPr txBox="1"/>
          <p:nvPr/>
        </p:nvSpPr>
        <p:spPr>
          <a:xfrm>
            <a:off x="5364088" y="3702733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 undertaken by dedicated day surgery team</a:t>
            </a:r>
          </a:p>
        </p:txBody>
      </p:sp>
    </p:spTree>
    <p:extLst>
      <p:ext uri="{BB962C8B-B14F-4D97-AF65-F5344CB8AC3E}">
        <p14:creationId xmlns:p14="http://schemas.microsoft.com/office/powerpoint/2010/main" val="1766127284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Recovery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Protocols for pain and PONV with standard management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Pre printed analgesia and anti-emetic prescriptions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Criteria led discharge to second stage</a:t>
            </a:r>
          </a:p>
        </p:txBody>
      </p:sp>
    </p:spTree>
    <p:extLst>
      <p:ext uri="{BB962C8B-B14F-4D97-AF65-F5344CB8AC3E}">
        <p14:creationId xmlns:p14="http://schemas.microsoft.com/office/powerpoint/2010/main" val="1450131870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33863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Discharge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Plan from initial referral and at pre op assessment</a:t>
            </a:r>
          </a:p>
          <a:p>
            <a:pPr>
              <a:buFontTx/>
              <a:buChar char="•"/>
            </a:pPr>
            <a:r>
              <a:rPr lang="en-GB" altLang="en-US" sz="2800" dirty="0"/>
              <a:t>TTOs, pre-prepared</a:t>
            </a:r>
          </a:p>
          <a:p>
            <a:pPr>
              <a:buFontTx/>
              <a:buChar char="•"/>
            </a:pPr>
            <a:r>
              <a:rPr lang="en-GB" altLang="en-US" sz="2800" dirty="0"/>
              <a:t>Nurse led discharge	</a:t>
            </a:r>
          </a:p>
          <a:p>
            <a:pPr lvl="1"/>
            <a:r>
              <a:rPr lang="en-GB" altLang="en-US" sz="2800" dirty="0"/>
              <a:t>Appropriate for any length of stay</a:t>
            </a:r>
          </a:p>
          <a:p>
            <a:pPr lvl="1"/>
            <a:r>
              <a:rPr lang="en-GB" altLang="en-US" sz="2800" dirty="0"/>
              <a:t>Specify criteria</a:t>
            </a:r>
          </a:p>
        </p:txBody>
      </p:sp>
      <p:pic>
        <p:nvPicPr>
          <p:cNvPr id="5" name="Picture 3" descr="Nurse led discharg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2" b="11382"/>
          <a:stretch>
            <a:fillRect/>
          </a:stretch>
        </p:blipFill>
        <p:spPr bwMode="auto">
          <a:xfrm>
            <a:off x="4648200" y="1628800"/>
            <a:ext cx="3645957" cy="468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936677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/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Recovery at home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78761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Patient support after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0410"/>
            <a:ext cx="8229600" cy="340272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Need for transport home and carer afterwards must be explained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Not all patients will need carer for 24 hr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Depends on surgery and risk of complications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Patients circumstances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Availability of support if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24 hour access to skilled advice </a:t>
            </a:r>
          </a:p>
          <a:p>
            <a:pPr marL="0" indent="0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86938982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25653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Day case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Unplanned admissions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Postoperative symptoms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Patient satisfaction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5841AB4B-D132-EC42-A8A1-1D07C383C966}"/>
              </a:ext>
            </a:extLst>
          </p:cNvPr>
          <p:cNvSpPr/>
          <p:nvPr/>
        </p:nvSpPr>
        <p:spPr>
          <a:xfrm>
            <a:off x="4932040" y="2115379"/>
            <a:ext cx="720080" cy="842547"/>
          </a:xfrm>
          <a:prstGeom prst="rightBrace">
            <a:avLst/>
          </a:prstGeom>
          <a:ln w="28575">
            <a:solidFill>
              <a:schemeClr val="accent2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4BC8DC35-2C4F-B946-8162-AD40AE6E1F5C}"/>
              </a:ext>
            </a:extLst>
          </p:cNvPr>
          <p:cNvSpPr/>
          <p:nvPr/>
        </p:nvSpPr>
        <p:spPr>
          <a:xfrm>
            <a:off x="4932040" y="3323056"/>
            <a:ext cx="720080" cy="842546"/>
          </a:xfrm>
          <a:prstGeom prst="rightBrace">
            <a:avLst/>
          </a:prstGeom>
          <a:ln w="28575">
            <a:solidFill>
              <a:schemeClr val="accent2">
                <a:alpha val="5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F87C4-903F-1A40-807A-D7BCB8CC791D}"/>
              </a:ext>
            </a:extLst>
          </p:cNvPr>
          <p:cNvSpPr txBox="1"/>
          <p:nvPr/>
        </p:nvSpPr>
        <p:spPr>
          <a:xfrm>
            <a:off x="5778244" y="2236571"/>
            <a:ext cx="3034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hospital IT systems/model hospital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0C0BA-63FB-634A-AB2F-136930C3F440}"/>
              </a:ext>
            </a:extLst>
          </p:cNvPr>
          <p:cNvSpPr txBox="1"/>
          <p:nvPr/>
        </p:nvSpPr>
        <p:spPr>
          <a:xfrm>
            <a:off x="5857072" y="3559663"/>
            <a:ext cx="28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Post-op phone calls</a:t>
            </a:r>
          </a:p>
        </p:txBody>
      </p:sp>
    </p:spTree>
    <p:extLst>
      <p:ext uri="{BB962C8B-B14F-4D97-AF65-F5344CB8AC3E}">
        <p14:creationId xmlns:p14="http://schemas.microsoft.com/office/powerpoint/2010/main" val="1607758370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EC44-8BF0-4642-B214-E492953B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Suggested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E029A-722B-5E41-87B6-3F5C2250B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key aspects of day surgery pathway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Are they in place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high volume procedure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2D050"/>
                </a:solidFill>
              </a:rPr>
              <a:t>Arthroscopy</a:t>
            </a:r>
            <a:r>
              <a:rPr lang="en-US" sz="2400" dirty="0"/>
              <a:t>/Lap Chole/tonsillectomy/hernia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challenging procedure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2D050"/>
                </a:solidFill>
              </a:rPr>
              <a:t>THR</a:t>
            </a:r>
            <a:r>
              <a:rPr lang="en-US" sz="2400" dirty="0"/>
              <a:t>/hysterectomy/mastectomy/thyroidectomy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emergency procedure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ORIF Mandible/”Hot” Lap Chole/</a:t>
            </a:r>
            <a:r>
              <a:rPr lang="en-US" sz="2400" dirty="0">
                <a:solidFill>
                  <a:srgbClr val="92D050"/>
                </a:solidFill>
              </a:rPr>
              <a:t>Ankle ORIF</a:t>
            </a:r>
            <a:r>
              <a:rPr lang="en-US" sz="2400" dirty="0"/>
              <a:t>/Ectopic Pregnancy/Torsion</a:t>
            </a:r>
          </a:p>
          <a:p>
            <a:pPr marL="4000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79793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0EA5D-D2C9-6A41-864A-256A3304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E0610-D1DA-8341-BF11-29B06D73C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907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Is ideal day surgery pathway in place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Day Surgery rates for high volume procedure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Day Surgery Rates for Challenging Procedure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Day Surgery Rates for Emergency Procedure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Unplanned admission rates</a:t>
            </a:r>
          </a:p>
        </p:txBody>
      </p:sp>
    </p:spTree>
    <p:extLst>
      <p:ext uri="{BB962C8B-B14F-4D97-AF65-F5344CB8AC3E}">
        <p14:creationId xmlns:p14="http://schemas.microsoft.com/office/powerpoint/2010/main" val="870923921"/>
      </p:ext>
    </p:ext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1859C-95AA-B74E-A979-AE7037D8C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Analyse</a:t>
            </a:r>
            <a:r>
              <a:rPr lang="en-US" dirty="0"/>
              <a:t> “failures”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DAF6E-E355-F44E-8D19-5335B994B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19695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Identify all patients having the high volume procedure who did not achieve day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would need to change in the pathway to address this?</a:t>
            </a:r>
          </a:p>
        </p:txBody>
      </p:sp>
    </p:spTree>
    <p:extLst>
      <p:ext uri="{BB962C8B-B14F-4D97-AF65-F5344CB8AC3E}">
        <p14:creationId xmlns:p14="http://schemas.microsoft.com/office/powerpoint/2010/main" val="2327832441"/>
      </p:ext>
    </p:ext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89388-D967-B547-B136-7705F04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 new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A6684-22F9-0248-B985-3EDDA4D2D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66" y="2060848"/>
            <a:ext cx="8229600" cy="348498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changes are needed in your pathway for your challenging procedure to enable it to move to day surgery?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Who are the key players?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can you implement this?</a:t>
            </a:r>
          </a:p>
        </p:txBody>
      </p:sp>
    </p:spTree>
    <p:extLst>
      <p:ext uri="{BB962C8B-B14F-4D97-AF65-F5344CB8AC3E}">
        <p14:creationId xmlns:p14="http://schemas.microsoft.com/office/powerpoint/2010/main" val="369642742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24F5-F46F-F446-9E62-EDFB7912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B3D4B-C138-7F43-8141-E0321CD42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0506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800" dirty="0">
                <a:solidFill>
                  <a:srgbClr val="00B050"/>
                </a:solidFill>
              </a:rPr>
              <a:t>GP referral for procedure</a:t>
            </a:r>
          </a:p>
          <a:p>
            <a:pPr>
              <a:buFontTx/>
              <a:buChar char="•"/>
            </a:pPr>
            <a:r>
              <a:rPr lang="en-GB" altLang="en-US" sz="2800" dirty="0"/>
              <a:t>Surgical OPA</a:t>
            </a:r>
          </a:p>
          <a:p>
            <a:pPr>
              <a:buFontTx/>
              <a:buChar char="•"/>
            </a:pPr>
            <a:r>
              <a:rPr lang="en-GB" altLang="en-US" sz="2800" dirty="0"/>
              <a:t>Patient Selection</a:t>
            </a:r>
          </a:p>
          <a:p>
            <a:pPr>
              <a:buFontTx/>
              <a:buChar char="•"/>
            </a:pPr>
            <a:r>
              <a:rPr lang="en-GB" altLang="en-US" sz="2800" dirty="0"/>
              <a:t>Pre op </a:t>
            </a:r>
            <a:r>
              <a:rPr lang="en-GB" altLang="en-US" sz="2800" dirty="0">
                <a:solidFill>
                  <a:schemeClr val="tx1"/>
                </a:solidFill>
              </a:rPr>
              <a:t>assessment</a:t>
            </a:r>
            <a:r>
              <a:rPr lang="en-GB" altLang="en-US" sz="2800" dirty="0"/>
              <a:t> </a:t>
            </a:r>
          </a:p>
          <a:p>
            <a:pPr>
              <a:buFontTx/>
              <a:buChar char="•"/>
            </a:pPr>
            <a:r>
              <a:rPr lang="en-GB" altLang="en-US" sz="2800" dirty="0"/>
              <a:t>Admission</a:t>
            </a:r>
          </a:p>
          <a:p>
            <a:pPr>
              <a:buFontTx/>
              <a:buChar char="•"/>
            </a:pPr>
            <a:r>
              <a:rPr lang="en-GB" altLang="en-US" sz="2800" dirty="0"/>
              <a:t>Surgery</a:t>
            </a:r>
          </a:p>
          <a:p>
            <a:pPr>
              <a:buFontTx/>
              <a:buChar char="•"/>
            </a:pPr>
            <a:r>
              <a:rPr lang="en-GB" altLang="en-US" sz="2800" dirty="0"/>
              <a:t>Discharge</a:t>
            </a:r>
          </a:p>
          <a:p>
            <a:pPr>
              <a:buFontTx/>
              <a:buChar char="•"/>
            </a:pPr>
            <a:r>
              <a:rPr lang="en-GB" altLang="en-US" sz="2800" dirty="0"/>
              <a:t>Recovery at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91469"/>
      </p:ext>
    </p:extLst>
  </p:cSld>
  <p:clrMapOvr>
    <a:masterClrMapping/>
  </p:clrMapOvr>
  <p:transition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CAF3-58B7-384F-AA5F-8C857E00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Knee Arthroscopy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9B003F-14D6-B543-9392-BF1AE769B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6" y="1600200"/>
            <a:ext cx="8123308" cy="4525963"/>
          </a:xfrm>
        </p:spPr>
      </p:pic>
    </p:spTree>
    <p:extLst>
      <p:ext uri="{BB962C8B-B14F-4D97-AF65-F5344CB8AC3E}">
        <p14:creationId xmlns:p14="http://schemas.microsoft.com/office/powerpoint/2010/main" val="4051735961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92B4-B116-D042-AD15-1B13EEDD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Knee Arthroscopy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3FD3D3-ECCE-0D49-B928-06D00828B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8912772" cy="4525963"/>
          </a:xfrm>
        </p:spPr>
      </p:pic>
    </p:spTree>
    <p:extLst>
      <p:ext uri="{BB962C8B-B14F-4D97-AF65-F5344CB8AC3E}">
        <p14:creationId xmlns:p14="http://schemas.microsoft.com/office/powerpoint/2010/main" val="1961758967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Summary of Patient Pathway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GB" altLang="en-US" dirty="0"/>
              <a:t>Plan pathway at every stage to ensure intended day surgery management</a:t>
            </a:r>
          </a:p>
          <a:p>
            <a:pPr>
              <a:buFontTx/>
              <a:buChar char="•"/>
            </a:pPr>
            <a:r>
              <a:rPr lang="en-GB" altLang="en-US" dirty="0"/>
              <a:t>Ensure all appropriate patients are managed as day cases</a:t>
            </a:r>
          </a:p>
          <a:p>
            <a:pPr lvl="1">
              <a:buFontTx/>
              <a:buChar char="•"/>
            </a:pPr>
            <a:r>
              <a:rPr lang="en-GB" altLang="en-US" dirty="0"/>
              <a:t>Social care rarely an issue</a:t>
            </a:r>
          </a:p>
          <a:p>
            <a:pPr lvl="1">
              <a:buFontTx/>
              <a:buChar char="•"/>
            </a:pPr>
            <a:r>
              <a:rPr lang="en-GB" altLang="en-US" dirty="0"/>
              <a:t>Medical conditions rarely an issue</a:t>
            </a:r>
          </a:p>
          <a:p>
            <a:pPr lvl="1">
              <a:buFontTx/>
              <a:buChar char="•"/>
            </a:pPr>
            <a:r>
              <a:rPr lang="en-GB" altLang="en-US" dirty="0"/>
              <a:t>Procedures – embrace the BADS directory</a:t>
            </a:r>
          </a:p>
          <a:p>
            <a:pPr>
              <a:buFontTx/>
              <a:buChar char="•"/>
            </a:pPr>
            <a:r>
              <a:rPr lang="en-GB" altLang="en-US" dirty="0"/>
              <a:t>Use dedicated day surgery facilities whenever possible</a:t>
            </a:r>
          </a:p>
          <a:p>
            <a:pPr>
              <a:buFontTx/>
              <a:buChar char="•"/>
            </a:pPr>
            <a:r>
              <a:rPr lang="en-GB" altLang="en-US" dirty="0"/>
              <a:t>Evaluate process to ensure high quality</a:t>
            </a:r>
          </a:p>
          <a:p>
            <a:pPr>
              <a:buFontTx/>
              <a:buChar char="•"/>
            </a:pPr>
            <a:r>
              <a:rPr lang="en-GB" altLang="en-US" dirty="0"/>
              <a:t>Measure day case rates by procedure against national targets</a:t>
            </a:r>
          </a:p>
          <a:p>
            <a:pPr>
              <a:buFontTx/>
              <a:buChar char="•"/>
            </a:pPr>
            <a:r>
              <a:rPr lang="en-GB" altLang="en-US" dirty="0"/>
              <a:t>Monitor day case rates against peers </a:t>
            </a:r>
          </a:p>
        </p:txBody>
      </p:sp>
    </p:spTree>
    <p:extLst>
      <p:ext uri="{BB962C8B-B14F-4D97-AF65-F5344CB8AC3E}">
        <p14:creationId xmlns:p14="http://schemas.microsoft.com/office/powerpoint/2010/main" val="152583071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1"/>
</p:tagLst>
</file>

<file path=ppt/theme/theme1.xml><?xml version="1.0" encoding="utf-8"?>
<a:theme xmlns:a="http://schemas.openxmlformats.org/drawingml/2006/main" name="The challenge of day case surgeryAKL edits">
  <a:themeElements>
    <a:clrScheme name="">
      <a:dk1>
        <a:srgbClr val="000099"/>
      </a:dk1>
      <a:lt1>
        <a:srgbClr val="FFFFFF"/>
      </a:lt1>
      <a:dk2>
        <a:srgbClr val="000099"/>
      </a:dk2>
      <a:lt2>
        <a:srgbClr val="003399"/>
      </a:lt2>
      <a:accent1>
        <a:srgbClr val="6699FF"/>
      </a:accent1>
      <a:accent2>
        <a:srgbClr val="000099"/>
      </a:accent2>
      <a:accent3>
        <a:srgbClr val="FFFFFF"/>
      </a:accent3>
      <a:accent4>
        <a:srgbClr val="000082"/>
      </a:accent4>
      <a:accent5>
        <a:srgbClr val="B8CAFF"/>
      </a:accent5>
      <a:accent6>
        <a:srgbClr val="00008A"/>
      </a:accent6>
      <a:hlink>
        <a:srgbClr val="FF3300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FF"/>
        </a:dk1>
        <a:lt1>
          <a:srgbClr val="FFFFFF"/>
        </a:lt1>
        <a:dk2>
          <a:srgbClr val="0000CC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6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BBE0E3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99"/>
        </a:dk1>
        <a:lt1>
          <a:srgbClr val="FFFFFF"/>
        </a:lt1>
        <a:dk2>
          <a:srgbClr val="000099"/>
        </a:dk2>
        <a:lt2>
          <a:srgbClr val="003399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e challenge of day case surgeryAKL edits">
  <a:themeElements>
    <a:clrScheme name="">
      <a:dk1>
        <a:srgbClr val="000099"/>
      </a:dk1>
      <a:lt1>
        <a:srgbClr val="FFFFFF"/>
      </a:lt1>
      <a:dk2>
        <a:srgbClr val="000099"/>
      </a:dk2>
      <a:lt2>
        <a:srgbClr val="003399"/>
      </a:lt2>
      <a:accent1>
        <a:srgbClr val="6699FF"/>
      </a:accent1>
      <a:accent2>
        <a:srgbClr val="000099"/>
      </a:accent2>
      <a:accent3>
        <a:srgbClr val="FFFFFF"/>
      </a:accent3>
      <a:accent4>
        <a:srgbClr val="000082"/>
      </a:accent4>
      <a:accent5>
        <a:srgbClr val="B8CAFF"/>
      </a:accent5>
      <a:accent6>
        <a:srgbClr val="00008A"/>
      </a:accent6>
      <a:hlink>
        <a:srgbClr val="FF3300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FF"/>
        </a:dk1>
        <a:lt1>
          <a:srgbClr val="FFFFFF"/>
        </a:lt1>
        <a:dk2>
          <a:srgbClr val="0000CC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6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BBE0E3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99"/>
        </a:dk1>
        <a:lt1>
          <a:srgbClr val="FFFFFF"/>
        </a:lt1>
        <a:dk2>
          <a:srgbClr val="000099"/>
        </a:dk2>
        <a:lt2>
          <a:srgbClr val="003399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The challenge of day case surgeryAKL edits">
  <a:themeElements>
    <a:clrScheme name="">
      <a:dk1>
        <a:srgbClr val="000099"/>
      </a:dk1>
      <a:lt1>
        <a:srgbClr val="FFFFFF"/>
      </a:lt1>
      <a:dk2>
        <a:srgbClr val="000099"/>
      </a:dk2>
      <a:lt2>
        <a:srgbClr val="003399"/>
      </a:lt2>
      <a:accent1>
        <a:srgbClr val="6699FF"/>
      </a:accent1>
      <a:accent2>
        <a:srgbClr val="000099"/>
      </a:accent2>
      <a:accent3>
        <a:srgbClr val="FFFFFF"/>
      </a:accent3>
      <a:accent4>
        <a:srgbClr val="000082"/>
      </a:accent4>
      <a:accent5>
        <a:srgbClr val="B8CAFF"/>
      </a:accent5>
      <a:accent6>
        <a:srgbClr val="00008A"/>
      </a:accent6>
      <a:hlink>
        <a:srgbClr val="FF3300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FF"/>
        </a:dk1>
        <a:lt1>
          <a:srgbClr val="FFFFFF"/>
        </a:lt1>
        <a:dk2>
          <a:srgbClr val="0000CC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6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BBE0E3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99"/>
        </a:dk1>
        <a:lt1>
          <a:srgbClr val="FFFFFF"/>
        </a:lt1>
        <a:dk2>
          <a:srgbClr val="000099"/>
        </a:dk2>
        <a:lt2>
          <a:srgbClr val="003399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MS">
  <a:themeElements>
    <a:clrScheme name="">
      <a:dk1>
        <a:srgbClr val="000099"/>
      </a:dk1>
      <a:lt1>
        <a:srgbClr val="FFFFFF"/>
      </a:lt1>
      <a:dk2>
        <a:srgbClr val="000099"/>
      </a:dk2>
      <a:lt2>
        <a:srgbClr val="003399"/>
      </a:lt2>
      <a:accent1>
        <a:srgbClr val="6699FF"/>
      </a:accent1>
      <a:accent2>
        <a:srgbClr val="000099"/>
      </a:accent2>
      <a:accent3>
        <a:srgbClr val="FFFFFF"/>
      </a:accent3>
      <a:accent4>
        <a:srgbClr val="000082"/>
      </a:accent4>
      <a:accent5>
        <a:srgbClr val="B8CAFF"/>
      </a:accent5>
      <a:accent6>
        <a:srgbClr val="00008A"/>
      </a:accent6>
      <a:hlink>
        <a:srgbClr val="FF3300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FF"/>
        </a:dk1>
        <a:lt1>
          <a:srgbClr val="FFFFFF"/>
        </a:lt1>
        <a:dk2>
          <a:srgbClr val="0000CC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6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BBE0E3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99"/>
        </a:dk1>
        <a:lt1>
          <a:srgbClr val="FFFFFF"/>
        </a:lt1>
        <a:dk2>
          <a:srgbClr val="000099"/>
        </a:dk2>
        <a:lt2>
          <a:srgbClr val="003399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MS" id="{20B54D15-45AC-495C-A121-5BC601ACE81B}" vid="{B3FEE182-3476-4212-BE97-BE174A2B6D6F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ADS2010 v2">
  <a:themeElements>
    <a:clrScheme name="">
      <a:dk1>
        <a:srgbClr val="000099"/>
      </a:dk1>
      <a:lt1>
        <a:srgbClr val="FFFFFF"/>
      </a:lt1>
      <a:dk2>
        <a:srgbClr val="000099"/>
      </a:dk2>
      <a:lt2>
        <a:srgbClr val="003399"/>
      </a:lt2>
      <a:accent1>
        <a:srgbClr val="6699FF"/>
      </a:accent1>
      <a:accent2>
        <a:srgbClr val="000099"/>
      </a:accent2>
      <a:accent3>
        <a:srgbClr val="FFFFFF"/>
      </a:accent3>
      <a:accent4>
        <a:srgbClr val="000082"/>
      </a:accent4>
      <a:accent5>
        <a:srgbClr val="B8CAFF"/>
      </a:accent5>
      <a:accent6>
        <a:srgbClr val="00008A"/>
      </a:accent6>
      <a:hlink>
        <a:srgbClr val="FF3300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66FF"/>
        </a:dk1>
        <a:lt1>
          <a:srgbClr val="FFFFFF"/>
        </a:lt1>
        <a:dk2>
          <a:srgbClr val="0000CC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6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BBE0E3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DAEDEF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99"/>
        </a:dk1>
        <a:lt1>
          <a:srgbClr val="FFFFFF"/>
        </a:lt1>
        <a:dk2>
          <a:srgbClr val="000099"/>
        </a:dk2>
        <a:lt2>
          <a:srgbClr val="99CCFF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99"/>
        </a:dk1>
        <a:lt1>
          <a:srgbClr val="FFFFFF"/>
        </a:lt1>
        <a:dk2>
          <a:srgbClr val="000099"/>
        </a:dk2>
        <a:lt2>
          <a:srgbClr val="003399"/>
        </a:lt2>
        <a:accent1>
          <a:srgbClr val="5204A0"/>
        </a:accent1>
        <a:accent2>
          <a:srgbClr val="9966FF"/>
        </a:accent2>
        <a:accent3>
          <a:srgbClr val="FFFFFF"/>
        </a:accent3>
        <a:accent4>
          <a:srgbClr val="000082"/>
        </a:accent4>
        <a:accent5>
          <a:srgbClr val="B3AACD"/>
        </a:accent5>
        <a:accent6>
          <a:srgbClr val="8A5CE7"/>
        </a:accent6>
        <a:hlink>
          <a:srgbClr val="FF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AMStitle</Template>
  <TotalTime>5970</TotalTime>
  <Words>2879</Words>
  <Application>Microsoft Macintosh PowerPoint</Application>
  <PresentationFormat>On-screen Show (4:3)</PresentationFormat>
  <Paragraphs>589</Paragraphs>
  <Slides>92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108" baseType="lpstr">
      <vt:lpstr>Arial</vt:lpstr>
      <vt:lpstr>Calibri</vt:lpstr>
      <vt:lpstr>Calibri Light</vt:lpstr>
      <vt:lpstr>Frutiger</vt:lpstr>
      <vt:lpstr>Tahoma</vt:lpstr>
      <vt:lpstr>Times New Roman</vt:lpstr>
      <vt:lpstr>Wingdings</vt:lpstr>
      <vt:lpstr>The challenge of day case surgeryAKL edits</vt:lpstr>
      <vt:lpstr>1_The challenge of day case surgeryAKL edits</vt:lpstr>
      <vt:lpstr>3_The challenge of day case surgeryAKL edits</vt:lpstr>
      <vt:lpstr>AMS</vt:lpstr>
      <vt:lpstr>1_Office Theme</vt:lpstr>
      <vt:lpstr>BADS2010 v2</vt:lpstr>
      <vt:lpstr>Custom Design</vt:lpstr>
      <vt:lpstr>Chart</vt:lpstr>
      <vt:lpstr>Worksheet</vt:lpstr>
      <vt:lpstr>The patient pathway for day surgery</vt:lpstr>
      <vt:lpstr>To be Covered</vt:lpstr>
      <vt:lpstr>What is Day Surgery?</vt:lpstr>
      <vt:lpstr>What is Day Surgery?</vt:lpstr>
      <vt:lpstr>What is Day Surgery?</vt:lpstr>
      <vt:lpstr>What is Day Surgery?</vt:lpstr>
      <vt:lpstr>Day Surgery Pathways</vt:lpstr>
      <vt:lpstr>Day Surgery Pathways</vt:lpstr>
      <vt:lpstr>Day Surgery Pathways</vt:lpstr>
      <vt:lpstr>GP Referral</vt:lpstr>
      <vt:lpstr>Day Surgery Pathways</vt:lpstr>
      <vt:lpstr>Surgical OPC</vt:lpstr>
      <vt:lpstr>Surgical OPA</vt:lpstr>
      <vt:lpstr>Surgical Criteria</vt:lpstr>
      <vt:lpstr>Audit Commission Basket of Procedures 2001</vt:lpstr>
      <vt:lpstr>Surgical Criteria</vt:lpstr>
      <vt:lpstr>Surgical Criteria - 2</vt:lpstr>
      <vt:lpstr>Surgical Criteria - 3</vt:lpstr>
      <vt:lpstr>Long Operating Times?</vt:lpstr>
      <vt:lpstr>Long Operating Times</vt:lpstr>
      <vt:lpstr>Miller’s Anaesthesia 7th Edition 2010</vt:lpstr>
      <vt:lpstr>PowerPoint Presentation</vt:lpstr>
      <vt:lpstr>What next?</vt:lpstr>
      <vt:lpstr>How far have we come?</vt:lpstr>
      <vt:lpstr>Day Surgery Pathways</vt:lpstr>
      <vt:lpstr>Which Patients?</vt:lpstr>
      <vt:lpstr>If the answer is ‘no’</vt:lpstr>
      <vt:lpstr>Social Factors</vt:lpstr>
      <vt:lpstr>Patients who live alone</vt:lpstr>
      <vt:lpstr>Possible Solutions</vt:lpstr>
      <vt:lpstr>Who can Provide Care? Torbay Carers</vt:lpstr>
      <vt:lpstr>Norwich Home Alone Protocol</vt:lpstr>
      <vt:lpstr>PowerPoint Presentation</vt:lpstr>
      <vt:lpstr>Distance from Hospital</vt:lpstr>
      <vt:lpstr>Social Factors</vt:lpstr>
      <vt:lpstr>Medical Factors 1980’s </vt:lpstr>
      <vt:lpstr>Naughties</vt:lpstr>
      <vt:lpstr> Day Case Criteria</vt:lpstr>
      <vt:lpstr>Patient Selection</vt:lpstr>
      <vt:lpstr>ASA</vt:lpstr>
      <vt:lpstr>AAGBI Guidelines management peri-operative diabetes 2015</vt:lpstr>
      <vt:lpstr>Elderly</vt:lpstr>
      <vt:lpstr>National Audit Office 2019 The average 67 year old admitted to hospital..</vt:lpstr>
      <vt:lpstr>The Elderly Admission Rates</vt:lpstr>
      <vt:lpstr>Obesity</vt:lpstr>
      <vt:lpstr>Obesity</vt:lpstr>
      <vt:lpstr>Obesity Admission Rates</vt:lpstr>
      <vt:lpstr>Obesity</vt:lpstr>
      <vt:lpstr>Obesity continued</vt:lpstr>
      <vt:lpstr>Medical Exclusions</vt:lpstr>
      <vt:lpstr>Patient Selection</vt:lpstr>
      <vt:lpstr>Criteria in 2019</vt:lpstr>
      <vt:lpstr>Day Surgery Pathways</vt:lpstr>
      <vt:lpstr>Booking</vt:lpstr>
      <vt:lpstr>Planning the list</vt:lpstr>
      <vt:lpstr>Day Surgery Pathways</vt:lpstr>
      <vt:lpstr>Pre operative assessment</vt:lpstr>
      <vt:lpstr>Pre operative assessment</vt:lpstr>
      <vt:lpstr>Day Surgery Pathways</vt:lpstr>
      <vt:lpstr>Admission</vt:lpstr>
      <vt:lpstr>Fasting</vt:lpstr>
      <vt:lpstr>Fasting</vt:lpstr>
      <vt:lpstr>Fasting</vt:lpstr>
      <vt:lpstr>Where?</vt:lpstr>
      <vt:lpstr>PowerPoint Presentation</vt:lpstr>
      <vt:lpstr>PowerPoint Presentation</vt:lpstr>
      <vt:lpstr>PowerPoint Presentation</vt:lpstr>
      <vt:lpstr>PowerPoint Presentation</vt:lpstr>
      <vt:lpstr> Why Dedicated facilities? National Guidance </vt:lpstr>
      <vt:lpstr>Why Dedicated facilities? National Guidance</vt:lpstr>
      <vt:lpstr>Why Dedicated facilities? National Guidance</vt:lpstr>
      <vt:lpstr>What do Surgeons Say?</vt:lpstr>
      <vt:lpstr>Royal College of Surgeons</vt:lpstr>
      <vt:lpstr>Why Dedicated facilities? Patient experience</vt:lpstr>
      <vt:lpstr>Why Dedicated Facilities? Nursing expertise</vt:lpstr>
      <vt:lpstr>PowerPoint Presentation</vt:lpstr>
      <vt:lpstr>Surgical Teams Journey</vt:lpstr>
      <vt:lpstr>Day Surgery Pathways</vt:lpstr>
      <vt:lpstr>Surgery and anaesthesia</vt:lpstr>
      <vt:lpstr>Recovery</vt:lpstr>
      <vt:lpstr>Day Surgery Pathways</vt:lpstr>
      <vt:lpstr>Patient Discharge</vt:lpstr>
      <vt:lpstr>Day Surgery Pathways</vt:lpstr>
      <vt:lpstr>Patient support after surgery</vt:lpstr>
      <vt:lpstr>Measuring Outcomes</vt:lpstr>
      <vt:lpstr>Suggested Metrics</vt:lpstr>
      <vt:lpstr>Benchmark</vt:lpstr>
      <vt:lpstr>Analyse “failures”</vt:lpstr>
      <vt:lpstr>Develop new pathways</vt:lpstr>
      <vt:lpstr>Knee Arthroscopy</vt:lpstr>
      <vt:lpstr>Knee Arthroscopy</vt:lpstr>
      <vt:lpstr>Summary of Patient Pathway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in the Patient Pathway</dc:title>
  <dc:creator>Anna Lipp</dc:creator>
  <cp:lastModifiedBy>Mary Stocker</cp:lastModifiedBy>
  <cp:revision>95</cp:revision>
  <dcterms:created xsi:type="dcterms:W3CDTF">2014-10-07T11:49:03Z</dcterms:created>
  <dcterms:modified xsi:type="dcterms:W3CDTF">2020-09-17T10:39:46Z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nDIP File ID">
    <vt:lpwstr>812670b1-e7d4-4084-b3f1-843716cb95e8</vt:lpwstr>
  </property>
</Properties>
</file>