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theme/theme4.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677" r:id="rId5"/>
    <p:sldMasterId id="2147483687" r:id="rId6"/>
    <p:sldMasterId id="2147483699" r:id="rId7"/>
    <p:sldMasterId id="2147483701" r:id="rId8"/>
  </p:sldMasterIdLst>
  <p:notesMasterIdLst>
    <p:notesMasterId r:id="rId25"/>
  </p:notesMasterIdLst>
  <p:sldIdLst>
    <p:sldId id="2145706907" r:id="rId9"/>
    <p:sldId id="2145707004" r:id="rId10"/>
    <p:sldId id="2145707005" r:id="rId11"/>
    <p:sldId id="2145706990" r:id="rId12"/>
    <p:sldId id="306" r:id="rId13"/>
    <p:sldId id="340" r:id="rId14"/>
    <p:sldId id="336" r:id="rId15"/>
    <p:sldId id="337" r:id="rId16"/>
    <p:sldId id="338" r:id="rId17"/>
    <p:sldId id="339" r:id="rId18"/>
    <p:sldId id="330" r:id="rId19"/>
    <p:sldId id="2145706914" r:id="rId20"/>
    <p:sldId id="2145707000" r:id="rId21"/>
    <p:sldId id="2145706998" r:id="rId22"/>
    <p:sldId id="2145707006" r:id="rId23"/>
    <p:sldId id="4327"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4FCBB01-F05A-4B92-9FF4-0EBE50EC88CF}" v="5" dt="2021-11-17T12:45:53.353"/>
    <p1510:client id="{E2141911-0442-43FD-9674-82D6186038D1}" v="15" dt="2021-11-16T15:18:19.671"/>
    <p1510:client id="{F458236C-A0D7-4E74-A4AF-76F6B3F8B6D8}" v="1" dt="2021-11-16T17:25:11.729"/>
  </p1510:revLst>
</p1510:revInfo>
</file>

<file path=ppt/tableStyles.xml><?xml version="1.0" encoding="utf-8"?>
<a:tblStyleLst xmlns:a="http://schemas.openxmlformats.org/drawingml/2006/main" def="{5C22544A-7EE6-4342-B048-85BDC9FD1C3A}">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112" d="100"/>
          <a:sy n="112" d="100"/>
        </p:scale>
        <p:origin x="246"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3.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theme" Target="theme/theme1.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viewProps" Target="viewProps.xml"/><Relationship Id="rId30"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ACFBF8-50CD-4D67-B1B9-53D411B91E0C}" type="datetimeFigureOut">
              <a:rPr lang="en-GB" smtClean="0"/>
              <a:t>17/11/2021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99D0A7-949E-4790-97E3-8F61D631F5CD}" type="slidenum">
              <a:rPr lang="en-GB" smtClean="0"/>
              <a:t>‹#›</a:t>
            </a:fld>
            <a:endParaRPr lang="en-GB"/>
          </a:p>
        </p:txBody>
      </p:sp>
    </p:spTree>
    <p:extLst>
      <p:ext uri="{BB962C8B-B14F-4D97-AF65-F5344CB8AC3E}">
        <p14:creationId xmlns:p14="http://schemas.microsoft.com/office/powerpoint/2010/main" val="30242039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a:t>The Clinical Improvement Group has three distinct focuses of work:</a:t>
            </a:r>
          </a:p>
          <a:p>
            <a:r>
              <a:rPr lang="en-GB" b="1"/>
              <a:t>Beneficial Changes Network</a:t>
            </a:r>
            <a:endParaRPr lang="en-GB"/>
          </a:p>
          <a:p>
            <a:r>
              <a:rPr lang="en-GB" b="1"/>
              <a:t>RightCare</a:t>
            </a:r>
            <a:endParaRPr lang="en-GB"/>
          </a:p>
          <a:p>
            <a:r>
              <a:rPr lang="en-GB" b="1"/>
              <a:t>Clinical Audit (from June 2021)</a:t>
            </a:r>
          </a:p>
          <a:p>
            <a:pPr marL="0" indent="0">
              <a:buNone/>
            </a:pPr>
            <a:r>
              <a:rPr lang="en-GB"/>
              <a:t>The National Incident Response Board commissioned the Improvement Directorate to capture the innovation and new ways of working from the frontline happening in response to the pandemic and so the </a:t>
            </a:r>
            <a:r>
              <a:rPr lang="en-GB" b="1"/>
              <a:t>Beneficial Changes Network </a:t>
            </a:r>
            <a:r>
              <a:rPr lang="en-GB"/>
              <a:t>evolved in May 2020. </a:t>
            </a:r>
          </a:p>
          <a:p>
            <a:pPr marL="0" indent="0">
              <a:buNone/>
            </a:pPr>
            <a:r>
              <a:rPr lang="en-GB" b="1"/>
              <a:t>RightCare </a:t>
            </a:r>
            <a:r>
              <a:rPr lang="en-GB"/>
              <a:t>started out as the NHS England national commissioning improvement programme to reduce unwarranted variation by benchmarking CCGs and highlighting opportunities for improvement across commissioning care pathways. Various data packs are now provided at Primary Care Network level and also at ICS level for systems to use locally to inform the transformation of care pathways. In addition, patient scenarios and toolkits are developed by the team to support delivery.</a:t>
            </a:r>
          </a:p>
          <a:p>
            <a:pPr marL="0" indent="0">
              <a:buNone/>
            </a:pPr>
            <a:r>
              <a:rPr lang="en-GB"/>
              <a:t>Historically </a:t>
            </a:r>
            <a:r>
              <a:rPr lang="en-GB" b="1"/>
              <a:t>Clinical Audit </a:t>
            </a:r>
            <a:r>
              <a:rPr lang="en-GB"/>
              <a:t>has been seen as a clinical intervention, led by the Medical Directorate at national level, however the Clinical Improvement Director now co-chairs the national forum giving us an opportunity to bring the national recommendations from clinical audit into the integrated improvement work at National and Regional level.</a:t>
            </a:r>
          </a:p>
          <a:p>
            <a:pPr marL="0" indent="0">
              <a:buNone/>
            </a:pPr>
            <a:r>
              <a:rPr lang="en-GB"/>
              <a:t>In addition the Clinical Improvement Group leads on a number of Improvement Directorate-wide initiatives:</a:t>
            </a:r>
          </a:p>
          <a:p>
            <a:r>
              <a:rPr lang="en-GB"/>
              <a:t>Coproduction </a:t>
            </a:r>
          </a:p>
          <a:p>
            <a:r>
              <a:rPr lang="en-GB"/>
              <a:t>Social Care integration – first workshop in July 2021</a:t>
            </a:r>
          </a:p>
          <a:p>
            <a:r>
              <a:rPr lang="en-GB"/>
              <a:t>Improvement Hub and repository on the NHS Futures site</a:t>
            </a:r>
          </a:p>
          <a:p>
            <a:endParaRPr lang="en-GB"/>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a:ea typeface="+mn-ea"/>
                <a:cs typeface="+mn-cs"/>
              </a:rPr>
              <a:t>NHS Improvement</a:t>
            </a: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90AB7D-FC04-41BF-88F7-E47891A06283}"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314163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a:ea typeface="+mn-ea"/>
                <a:cs typeface="+mn-cs"/>
              </a:rPr>
              <a:t>NHS Improvement</a:t>
            </a: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90AB7D-FC04-41BF-88F7-E47891A06283}"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994124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a:ea typeface="+mn-ea"/>
                <a:cs typeface="+mn-cs"/>
              </a:rPr>
              <a:t>NHS Improvement</a:t>
            </a: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90AB7D-FC04-41BF-88F7-E47891A06283}"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364903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a:ea typeface="+mn-ea"/>
                <a:cs typeface="+mn-cs"/>
              </a:rPr>
              <a:t>NHS Improvement</a:t>
            </a: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90AB7D-FC04-41BF-88F7-E47891A06283}"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9576329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9"/>
          <p:cNvSpPr>
            <a:spLocks noGrp="1"/>
          </p:cNvSpPr>
          <p:nvPr>
            <p:ph type="title" hasCustomPrompt="1"/>
          </p:nvPr>
        </p:nvSpPr>
        <p:spPr>
          <a:xfrm>
            <a:off x="599385" y="3660488"/>
            <a:ext cx="10515600" cy="689541"/>
          </a:xfrm>
          <a:prstGeom prst="rect">
            <a:avLst/>
          </a:prstGeom>
        </p:spPr>
        <p:txBody>
          <a:bodyPr/>
          <a:lstStyle>
            <a:lvl1pPr>
              <a:defRPr sz="3600" baseline="0">
                <a:solidFill>
                  <a:srgbClr val="005EB8"/>
                </a:solidFill>
                <a:latin typeface="Arial" panose="020B0604020202020204" pitchFamily="34" charset="0"/>
                <a:cs typeface="Arial" panose="020B0604020202020204" pitchFamily="34" charset="0"/>
              </a:defRPr>
            </a:lvl1pPr>
          </a:lstStyle>
          <a:p>
            <a:r>
              <a:rPr lang="en-US"/>
              <a:t>Presentation title</a:t>
            </a:r>
          </a:p>
        </p:txBody>
      </p:sp>
      <p:sp>
        <p:nvSpPr>
          <p:cNvPr id="11" name="Subtitle 2"/>
          <p:cNvSpPr>
            <a:spLocks noGrp="1"/>
          </p:cNvSpPr>
          <p:nvPr>
            <p:ph type="subTitle" idx="1" hasCustomPrompt="1"/>
          </p:nvPr>
        </p:nvSpPr>
        <p:spPr>
          <a:xfrm>
            <a:off x="618301" y="4364955"/>
            <a:ext cx="9144000" cy="473244"/>
          </a:xfrm>
          <a:prstGeom prst="rect">
            <a:avLst/>
          </a:prstGeom>
        </p:spPr>
        <p:txBody>
          <a:bodyPr/>
          <a:lstStyle>
            <a:lvl1pPr marL="0" indent="0" algn="l">
              <a:buNone/>
              <a:defRPr sz="1800" b="0" i="0" baseline="0">
                <a:solidFill>
                  <a:srgbClr val="005EB8"/>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Date</a:t>
            </a:r>
          </a:p>
        </p:txBody>
      </p:sp>
      <p:pic>
        <p:nvPicPr>
          <p:cNvPr id="5" name="Content Placeholder 16">
            <a:extLst>
              <a:ext uri="{FF2B5EF4-FFF2-40B4-BE49-F238E27FC236}">
                <a16:creationId xmlns:a16="http://schemas.microsoft.com/office/drawing/2014/main" id="{5FDDE1C8-218E-4901-92BB-E0ADB27DCE4B}"/>
              </a:ext>
            </a:extLst>
          </p:cNvPr>
          <p:cNvPicPr>
            <a:picLocks noChangeAspect="1"/>
          </p:cNvPicPr>
          <p:nvPr userDrawn="1"/>
        </p:nvPicPr>
        <p:blipFill>
          <a:blip r:embed="rId2"/>
          <a:stretch>
            <a:fillRect/>
          </a:stretch>
        </p:blipFill>
        <p:spPr>
          <a:xfrm>
            <a:off x="0" y="6345237"/>
            <a:ext cx="12192000" cy="309465"/>
          </a:xfrm>
          <a:prstGeom prst="rect">
            <a:avLst/>
          </a:prstGeom>
        </p:spPr>
      </p:pic>
      <p:sp>
        <p:nvSpPr>
          <p:cNvPr id="6" name="Text Box 4">
            <a:extLst>
              <a:ext uri="{FF2B5EF4-FFF2-40B4-BE49-F238E27FC236}">
                <a16:creationId xmlns:a16="http://schemas.microsoft.com/office/drawing/2014/main" id="{733EB1D2-9EB5-4BBA-9043-DD9322866AB7}"/>
              </a:ext>
            </a:extLst>
          </p:cNvPr>
          <p:cNvSpPr txBox="1"/>
          <p:nvPr userDrawn="1"/>
        </p:nvSpPr>
        <p:spPr>
          <a:xfrm>
            <a:off x="3434080" y="5874443"/>
            <a:ext cx="5323840" cy="40640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n-GB" sz="1600">
                <a:effectLst/>
                <a:latin typeface="Arial" panose="020B0604020202020204" pitchFamily="34" charset="0"/>
                <a:ea typeface="Calibri" panose="020F0502020204030204" pitchFamily="34" charset="0"/>
                <a:cs typeface="Times New Roman" panose="02020603050405020304" pitchFamily="18" charset="0"/>
              </a:rPr>
              <a:t>NHS England and NHS Improvement</a:t>
            </a:r>
          </a:p>
        </p:txBody>
      </p:sp>
      <p:pic>
        <p:nvPicPr>
          <p:cNvPr id="10" name="Picture 9">
            <a:extLst>
              <a:ext uri="{FF2B5EF4-FFF2-40B4-BE49-F238E27FC236}">
                <a16:creationId xmlns:a16="http://schemas.microsoft.com/office/drawing/2014/main" id="{C88DBB3D-99E2-5A4D-BAC7-8EC7C808598B}"/>
              </a:ext>
            </a:extLst>
          </p:cNvPr>
          <p:cNvPicPr>
            <a:picLocks noChangeAspect="1"/>
          </p:cNvPicPr>
          <p:nvPr userDrawn="1"/>
        </p:nvPicPr>
        <p:blipFill>
          <a:blip r:embed="rId3"/>
          <a:stretch>
            <a:fillRect/>
          </a:stretch>
        </p:blipFill>
        <p:spPr>
          <a:xfrm>
            <a:off x="10661939" y="429490"/>
            <a:ext cx="1072861" cy="436418"/>
          </a:xfrm>
          <a:prstGeom prst="rect">
            <a:avLst/>
          </a:prstGeom>
        </p:spPr>
      </p:pic>
    </p:spTree>
    <p:extLst>
      <p:ext uri="{BB962C8B-B14F-4D97-AF65-F5344CB8AC3E}">
        <p14:creationId xmlns:p14="http://schemas.microsoft.com/office/powerpoint/2010/main" val="42713491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E2187-7C0B-443B-8B7F-F7D988848E8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ED91F8E-BF5D-4722-A9A2-0C34A58BE52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4F30997-B9FB-481C-98F9-B6BFEA2152DF}"/>
              </a:ext>
            </a:extLst>
          </p:cNvPr>
          <p:cNvSpPr>
            <a:spLocks noGrp="1"/>
          </p:cNvSpPr>
          <p:nvPr>
            <p:ph type="dt" sz="half" idx="10"/>
          </p:nvPr>
        </p:nvSpPr>
        <p:spPr/>
        <p:txBody>
          <a:bodyPr/>
          <a:lstStyle/>
          <a:p>
            <a:fld id="{026C968B-3C60-4E9D-92DB-E538F4B5F570}" type="datetimeFigureOut">
              <a:rPr lang="en-GB" smtClean="0"/>
              <a:t>17/11/2021</a:t>
            </a:fld>
            <a:endParaRPr lang="en-GB"/>
          </a:p>
        </p:txBody>
      </p:sp>
      <p:sp>
        <p:nvSpPr>
          <p:cNvPr id="5" name="Footer Placeholder 4">
            <a:extLst>
              <a:ext uri="{FF2B5EF4-FFF2-40B4-BE49-F238E27FC236}">
                <a16:creationId xmlns:a16="http://schemas.microsoft.com/office/drawing/2014/main" id="{BDC248FD-01A6-4916-88AF-B1C2223D611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30D79BC-2375-4C59-A153-C989696F3D97}"/>
              </a:ext>
            </a:extLst>
          </p:cNvPr>
          <p:cNvSpPr>
            <a:spLocks noGrp="1"/>
          </p:cNvSpPr>
          <p:nvPr>
            <p:ph type="sldNum" sz="quarter" idx="12"/>
          </p:nvPr>
        </p:nvSpPr>
        <p:spPr/>
        <p:txBody>
          <a:bodyPr/>
          <a:lstStyle/>
          <a:p>
            <a:fld id="{808A2487-990D-43AE-8BC0-79132A59DB39}" type="slidenum">
              <a:rPr lang="en-GB" smtClean="0"/>
              <a:t>‹#›</a:t>
            </a:fld>
            <a:endParaRPr lang="en-GB"/>
          </a:p>
        </p:txBody>
      </p:sp>
    </p:spTree>
    <p:extLst>
      <p:ext uri="{BB962C8B-B14F-4D97-AF65-F5344CB8AC3E}">
        <p14:creationId xmlns:p14="http://schemas.microsoft.com/office/powerpoint/2010/main" val="2919880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E5C3A-11DC-47C3-8230-015D9FA5644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E4A5218-4A85-4585-A602-A1F010983EA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09160FB-2990-4EF8-B964-2493EF01165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10DB874-8503-4E51-8D13-499B7A3E7B12}"/>
              </a:ext>
            </a:extLst>
          </p:cNvPr>
          <p:cNvSpPr>
            <a:spLocks noGrp="1"/>
          </p:cNvSpPr>
          <p:nvPr>
            <p:ph type="dt" sz="half" idx="10"/>
          </p:nvPr>
        </p:nvSpPr>
        <p:spPr/>
        <p:txBody>
          <a:bodyPr/>
          <a:lstStyle/>
          <a:p>
            <a:fld id="{026C968B-3C60-4E9D-92DB-E538F4B5F570}" type="datetimeFigureOut">
              <a:rPr lang="en-GB" smtClean="0"/>
              <a:t>17/11/2021</a:t>
            </a:fld>
            <a:endParaRPr lang="en-GB"/>
          </a:p>
        </p:txBody>
      </p:sp>
      <p:sp>
        <p:nvSpPr>
          <p:cNvPr id="6" name="Footer Placeholder 5">
            <a:extLst>
              <a:ext uri="{FF2B5EF4-FFF2-40B4-BE49-F238E27FC236}">
                <a16:creationId xmlns:a16="http://schemas.microsoft.com/office/drawing/2014/main" id="{2ED6CD63-98CB-481C-BCD8-BF853F4CC5F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5297F21-F3F6-4C3F-9125-11CFC23BF919}"/>
              </a:ext>
            </a:extLst>
          </p:cNvPr>
          <p:cNvSpPr>
            <a:spLocks noGrp="1"/>
          </p:cNvSpPr>
          <p:nvPr>
            <p:ph type="sldNum" sz="quarter" idx="12"/>
          </p:nvPr>
        </p:nvSpPr>
        <p:spPr/>
        <p:txBody>
          <a:bodyPr/>
          <a:lstStyle/>
          <a:p>
            <a:fld id="{808A2487-990D-43AE-8BC0-79132A59DB39}" type="slidenum">
              <a:rPr lang="en-GB" smtClean="0"/>
              <a:t>‹#›</a:t>
            </a:fld>
            <a:endParaRPr lang="en-GB"/>
          </a:p>
        </p:txBody>
      </p:sp>
    </p:spTree>
    <p:extLst>
      <p:ext uri="{BB962C8B-B14F-4D97-AF65-F5344CB8AC3E}">
        <p14:creationId xmlns:p14="http://schemas.microsoft.com/office/powerpoint/2010/main" val="6155930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C63350-5C95-4037-A5F9-DA980C770D3C}"/>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B2554E6-B481-4A0F-A6A6-4FD31DEB523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E0F0C79-FD3B-4ACC-8388-60F43753C4C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C9DEBDA-3936-4BC7-A490-BF74594F62B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193944F-8C20-4E4D-8449-FDADA31D590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CB44BBC-5207-411E-91B3-6795917DADB8}"/>
              </a:ext>
            </a:extLst>
          </p:cNvPr>
          <p:cNvSpPr>
            <a:spLocks noGrp="1"/>
          </p:cNvSpPr>
          <p:nvPr>
            <p:ph type="dt" sz="half" idx="10"/>
          </p:nvPr>
        </p:nvSpPr>
        <p:spPr/>
        <p:txBody>
          <a:bodyPr/>
          <a:lstStyle/>
          <a:p>
            <a:fld id="{026C968B-3C60-4E9D-92DB-E538F4B5F570}" type="datetimeFigureOut">
              <a:rPr lang="en-GB" smtClean="0"/>
              <a:t>17/11/2021</a:t>
            </a:fld>
            <a:endParaRPr lang="en-GB"/>
          </a:p>
        </p:txBody>
      </p:sp>
      <p:sp>
        <p:nvSpPr>
          <p:cNvPr id="8" name="Footer Placeholder 7">
            <a:extLst>
              <a:ext uri="{FF2B5EF4-FFF2-40B4-BE49-F238E27FC236}">
                <a16:creationId xmlns:a16="http://schemas.microsoft.com/office/drawing/2014/main" id="{EE5CAFCB-0492-4270-9C99-EDD4AB69E87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B46A95F-8324-4AD7-A2E7-DCD9CA4EAF63}"/>
              </a:ext>
            </a:extLst>
          </p:cNvPr>
          <p:cNvSpPr>
            <a:spLocks noGrp="1"/>
          </p:cNvSpPr>
          <p:nvPr>
            <p:ph type="sldNum" sz="quarter" idx="12"/>
          </p:nvPr>
        </p:nvSpPr>
        <p:spPr/>
        <p:txBody>
          <a:bodyPr/>
          <a:lstStyle/>
          <a:p>
            <a:fld id="{808A2487-990D-43AE-8BC0-79132A59DB39}" type="slidenum">
              <a:rPr lang="en-GB" smtClean="0"/>
              <a:t>‹#›</a:t>
            </a:fld>
            <a:endParaRPr lang="en-GB"/>
          </a:p>
        </p:txBody>
      </p:sp>
    </p:spTree>
    <p:extLst>
      <p:ext uri="{BB962C8B-B14F-4D97-AF65-F5344CB8AC3E}">
        <p14:creationId xmlns:p14="http://schemas.microsoft.com/office/powerpoint/2010/main" val="7308905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3D114-40A7-401D-A60B-28977F1966F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673242C-5DEB-430A-ADBD-36867A568C90}"/>
              </a:ext>
            </a:extLst>
          </p:cNvPr>
          <p:cNvSpPr>
            <a:spLocks noGrp="1"/>
          </p:cNvSpPr>
          <p:nvPr>
            <p:ph type="dt" sz="half" idx="10"/>
          </p:nvPr>
        </p:nvSpPr>
        <p:spPr/>
        <p:txBody>
          <a:bodyPr/>
          <a:lstStyle/>
          <a:p>
            <a:fld id="{026C968B-3C60-4E9D-92DB-E538F4B5F570}" type="datetimeFigureOut">
              <a:rPr lang="en-GB" smtClean="0"/>
              <a:t>17/11/2021</a:t>
            </a:fld>
            <a:endParaRPr lang="en-GB"/>
          </a:p>
        </p:txBody>
      </p:sp>
      <p:sp>
        <p:nvSpPr>
          <p:cNvPr id="4" name="Footer Placeholder 3">
            <a:extLst>
              <a:ext uri="{FF2B5EF4-FFF2-40B4-BE49-F238E27FC236}">
                <a16:creationId xmlns:a16="http://schemas.microsoft.com/office/drawing/2014/main" id="{C60630B3-1E6C-4A1B-B818-CDA7A23A7E4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FFB8A68-EDEF-44DA-BF9C-4F961E69DE58}"/>
              </a:ext>
            </a:extLst>
          </p:cNvPr>
          <p:cNvSpPr>
            <a:spLocks noGrp="1"/>
          </p:cNvSpPr>
          <p:nvPr>
            <p:ph type="sldNum" sz="quarter" idx="12"/>
          </p:nvPr>
        </p:nvSpPr>
        <p:spPr/>
        <p:txBody>
          <a:bodyPr/>
          <a:lstStyle/>
          <a:p>
            <a:fld id="{808A2487-990D-43AE-8BC0-79132A59DB39}" type="slidenum">
              <a:rPr lang="en-GB" smtClean="0"/>
              <a:t>‹#›</a:t>
            </a:fld>
            <a:endParaRPr lang="en-GB"/>
          </a:p>
        </p:txBody>
      </p:sp>
    </p:spTree>
    <p:extLst>
      <p:ext uri="{BB962C8B-B14F-4D97-AF65-F5344CB8AC3E}">
        <p14:creationId xmlns:p14="http://schemas.microsoft.com/office/powerpoint/2010/main" val="27797541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E438CA4-7743-4A8F-B17B-946683EE6E52}"/>
              </a:ext>
            </a:extLst>
          </p:cNvPr>
          <p:cNvSpPr>
            <a:spLocks noGrp="1"/>
          </p:cNvSpPr>
          <p:nvPr>
            <p:ph type="dt" sz="half" idx="10"/>
          </p:nvPr>
        </p:nvSpPr>
        <p:spPr/>
        <p:txBody>
          <a:bodyPr/>
          <a:lstStyle/>
          <a:p>
            <a:fld id="{026C968B-3C60-4E9D-92DB-E538F4B5F570}" type="datetimeFigureOut">
              <a:rPr lang="en-GB" smtClean="0"/>
              <a:t>17/11/2021</a:t>
            </a:fld>
            <a:endParaRPr lang="en-GB"/>
          </a:p>
        </p:txBody>
      </p:sp>
      <p:sp>
        <p:nvSpPr>
          <p:cNvPr id="3" name="Footer Placeholder 2">
            <a:extLst>
              <a:ext uri="{FF2B5EF4-FFF2-40B4-BE49-F238E27FC236}">
                <a16:creationId xmlns:a16="http://schemas.microsoft.com/office/drawing/2014/main" id="{EB34DED7-B34E-43EB-9A4F-A546A9F2FF4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B3363E9-78BC-4935-9734-FAAD82564F76}"/>
              </a:ext>
            </a:extLst>
          </p:cNvPr>
          <p:cNvSpPr>
            <a:spLocks noGrp="1"/>
          </p:cNvSpPr>
          <p:nvPr>
            <p:ph type="sldNum" sz="quarter" idx="12"/>
          </p:nvPr>
        </p:nvSpPr>
        <p:spPr/>
        <p:txBody>
          <a:bodyPr/>
          <a:lstStyle/>
          <a:p>
            <a:fld id="{808A2487-990D-43AE-8BC0-79132A59DB39}" type="slidenum">
              <a:rPr lang="en-GB" smtClean="0"/>
              <a:t>‹#›</a:t>
            </a:fld>
            <a:endParaRPr lang="en-GB"/>
          </a:p>
        </p:txBody>
      </p:sp>
    </p:spTree>
    <p:extLst>
      <p:ext uri="{BB962C8B-B14F-4D97-AF65-F5344CB8AC3E}">
        <p14:creationId xmlns:p14="http://schemas.microsoft.com/office/powerpoint/2010/main" val="27878736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07BDF-0DC6-4F74-8B14-E351210BE52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11B0840-3B17-4228-9760-661821887C6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A013B82-944E-4EDA-9CC4-CEEFD1108E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05FC84-FBD4-4FD8-9F22-EAD124951A64}"/>
              </a:ext>
            </a:extLst>
          </p:cNvPr>
          <p:cNvSpPr>
            <a:spLocks noGrp="1"/>
          </p:cNvSpPr>
          <p:nvPr>
            <p:ph type="dt" sz="half" idx="10"/>
          </p:nvPr>
        </p:nvSpPr>
        <p:spPr/>
        <p:txBody>
          <a:bodyPr/>
          <a:lstStyle/>
          <a:p>
            <a:fld id="{026C968B-3C60-4E9D-92DB-E538F4B5F570}" type="datetimeFigureOut">
              <a:rPr lang="en-GB" smtClean="0"/>
              <a:t>17/11/2021</a:t>
            </a:fld>
            <a:endParaRPr lang="en-GB"/>
          </a:p>
        </p:txBody>
      </p:sp>
      <p:sp>
        <p:nvSpPr>
          <p:cNvPr id="6" name="Footer Placeholder 5">
            <a:extLst>
              <a:ext uri="{FF2B5EF4-FFF2-40B4-BE49-F238E27FC236}">
                <a16:creationId xmlns:a16="http://schemas.microsoft.com/office/drawing/2014/main" id="{3BCB9CD8-E21C-43FE-B1E9-71B96DE0AD1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108A434-6860-4BC1-8618-F71F1571D800}"/>
              </a:ext>
            </a:extLst>
          </p:cNvPr>
          <p:cNvSpPr>
            <a:spLocks noGrp="1"/>
          </p:cNvSpPr>
          <p:nvPr>
            <p:ph type="sldNum" sz="quarter" idx="12"/>
          </p:nvPr>
        </p:nvSpPr>
        <p:spPr/>
        <p:txBody>
          <a:bodyPr/>
          <a:lstStyle/>
          <a:p>
            <a:fld id="{808A2487-990D-43AE-8BC0-79132A59DB39}" type="slidenum">
              <a:rPr lang="en-GB" smtClean="0"/>
              <a:t>‹#›</a:t>
            </a:fld>
            <a:endParaRPr lang="en-GB"/>
          </a:p>
        </p:txBody>
      </p:sp>
    </p:spTree>
    <p:extLst>
      <p:ext uri="{BB962C8B-B14F-4D97-AF65-F5344CB8AC3E}">
        <p14:creationId xmlns:p14="http://schemas.microsoft.com/office/powerpoint/2010/main" val="25547913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7EFCB5-31FC-419C-AC35-F0464E955CE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091FA884-9BBF-427B-A97E-B0D636495C2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00B60C1-3987-405A-92A5-5DAF4B6B09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67093E1-C033-4B36-A735-62F822C6519C}"/>
              </a:ext>
            </a:extLst>
          </p:cNvPr>
          <p:cNvSpPr>
            <a:spLocks noGrp="1"/>
          </p:cNvSpPr>
          <p:nvPr>
            <p:ph type="dt" sz="half" idx="10"/>
          </p:nvPr>
        </p:nvSpPr>
        <p:spPr/>
        <p:txBody>
          <a:bodyPr/>
          <a:lstStyle/>
          <a:p>
            <a:fld id="{026C968B-3C60-4E9D-92DB-E538F4B5F570}" type="datetimeFigureOut">
              <a:rPr lang="en-GB" smtClean="0"/>
              <a:t>17/11/2021</a:t>
            </a:fld>
            <a:endParaRPr lang="en-GB"/>
          </a:p>
        </p:txBody>
      </p:sp>
      <p:sp>
        <p:nvSpPr>
          <p:cNvPr id="6" name="Footer Placeholder 5">
            <a:extLst>
              <a:ext uri="{FF2B5EF4-FFF2-40B4-BE49-F238E27FC236}">
                <a16:creationId xmlns:a16="http://schemas.microsoft.com/office/drawing/2014/main" id="{0097AA1A-0579-44F4-929E-D951ABC87B4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0F2B1E6-8D73-4679-B4EB-7B0A45E83593}"/>
              </a:ext>
            </a:extLst>
          </p:cNvPr>
          <p:cNvSpPr>
            <a:spLocks noGrp="1"/>
          </p:cNvSpPr>
          <p:nvPr>
            <p:ph type="sldNum" sz="quarter" idx="12"/>
          </p:nvPr>
        </p:nvSpPr>
        <p:spPr/>
        <p:txBody>
          <a:bodyPr/>
          <a:lstStyle/>
          <a:p>
            <a:fld id="{808A2487-990D-43AE-8BC0-79132A59DB39}" type="slidenum">
              <a:rPr lang="en-GB" smtClean="0"/>
              <a:t>‹#›</a:t>
            </a:fld>
            <a:endParaRPr lang="en-GB"/>
          </a:p>
        </p:txBody>
      </p:sp>
    </p:spTree>
    <p:extLst>
      <p:ext uri="{BB962C8B-B14F-4D97-AF65-F5344CB8AC3E}">
        <p14:creationId xmlns:p14="http://schemas.microsoft.com/office/powerpoint/2010/main" val="23654932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FC9B9-B34C-4303-BE25-AF7CEFA5A06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9E0E7C1-48C0-43FF-B6A0-F28BB006265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37E3812-D3F2-44CE-9003-9EA35ABEC0C7}"/>
              </a:ext>
            </a:extLst>
          </p:cNvPr>
          <p:cNvSpPr>
            <a:spLocks noGrp="1"/>
          </p:cNvSpPr>
          <p:nvPr>
            <p:ph type="dt" sz="half" idx="10"/>
          </p:nvPr>
        </p:nvSpPr>
        <p:spPr/>
        <p:txBody>
          <a:bodyPr/>
          <a:lstStyle/>
          <a:p>
            <a:fld id="{026C968B-3C60-4E9D-92DB-E538F4B5F570}" type="datetimeFigureOut">
              <a:rPr lang="en-GB" smtClean="0"/>
              <a:t>17/11/2021</a:t>
            </a:fld>
            <a:endParaRPr lang="en-GB"/>
          </a:p>
        </p:txBody>
      </p:sp>
      <p:sp>
        <p:nvSpPr>
          <p:cNvPr id="5" name="Footer Placeholder 4">
            <a:extLst>
              <a:ext uri="{FF2B5EF4-FFF2-40B4-BE49-F238E27FC236}">
                <a16:creationId xmlns:a16="http://schemas.microsoft.com/office/drawing/2014/main" id="{29E1132D-A725-42EB-A77A-9060810C345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5424007-D937-463A-B429-5A71CBDE73FC}"/>
              </a:ext>
            </a:extLst>
          </p:cNvPr>
          <p:cNvSpPr>
            <a:spLocks noGrp="1"/>
          </p:cNvSpPr>
          <p:nvPr>
            <p:ph type="sldNum" sz="quarter" idx="12"/>
          </p:nvPr>
        </p:nvSpPr>
        <p:spPr/>
        <p:txBody>
          <a:bodyPr/>
          <a:lstStyle/>
          <a:p>
            <a:fld id="{808A2487-990D-43AE-8BC0-79132A59DB39}" type="slidenum">
              <a:rPr lang="en-GB" smtClean="0"/>
              <a:t>‹#›</a:t>
            </a:fld>
            <a:endParaRPr lang="en-GB"/>
          </a:p>
        </p:txBody>
      </p:sp>
    </p:spTree>
    <p:extLst>
      <p:ext uri="{BB962C8B-B14F-4D97-AF65-F5344CB8AC3E}">
        <p14:creationId xmlns:p14="http://schemas.microsoft.com/office/powerpoint/2010/main" val="22820160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8D9A6D6-B77F-4E57-AC9D-5A38FE84C7D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2A86155-83B6-43EA-9C6C-BD76C8A04B2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DA2BD3B-E041-4BD9-AD77-BAFBC64CD57D}"/>
              </a:ext>
            </a:extLst>
          </p:cNvPr>
          <p:cNvSpPr>
            <a:spLocks noGrp="1"/>
          </p:cNvSpPr>
          <p:nvPr>
            <p:ph type="dt" sz="half" idx="10"/>
          </p:nvPr>
        </p:nvSpPr>
        <p:spPr/>
        <p:txBody>
          <a:bodyPr/>
          <a:lstStyle/>
          <a:p>
            <a:fld id="{026C968B-3C60-4E9D-92DB-E538F4B5F570}" type="datetimeFigureOut">
              <a:rPr lang="en-GB" smtClean="0"/>
              <a:t>17/11/2021</a:t>
            </a:fld>
            <a:endParaRPr lang="en-GB"/>
          </a:p>
        </p:txBody>
      </p:sp>
      <p:sp>
        <p:nvSpPr>
          <p:cNvPr id="5" name="Footer Placeholder 4">
            <a:extLst>
              <a:ext uri="{FF2B5EF4-FFF2-40B4-BE49-F238E27FC236}">
                <a16:creationId xmlns:a16="http://schemas.microsoft.com/office/drawing/2014/main" id="{812A4ECC-B0BE-4585-9B9F-1E0143D9B3B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7853A05-244D-4573-8A96-D4D006136A5F}"/>
              </a:ext>
            </a:extLst>
          </p:cNvPr>
          <p:cNvSpPr>
            <a:spLocks noGrp="1"/>
          </p:cNvSpPr>
          <p:nvPr>
            <p:ph type="sldNum" sz="quarter" idx="12"/>
          </p:nvPr>
        </p:nvSpPr>
        <p:spPr/>
        <p:txBody>
          <a:bodyPr/>
          <a:lstStyle/>
          <a:p>
            <a:fld id="{808A2487-990D-43AE-8BC0-79132A59DB39}" type="slidenum">
              <a:rPr lang="en-GB" smtClean="0"/>
              <a:t>‹#›</a:t>
            </a:fld>
            <a:endParaRPr lang="en-GB"/>
          </a:p>
        </p:txBody>
      </p:sp>
    </p:spTree>
    <p:extLst>
      <p:ext uri="{BB962C8B-B14F-4D97-AF65-F5344CB8AC3E}">
        <p14:creationId xmlns:p14="http://schemas.microsoft.com/office/powerpoint/2010/main" val="26254344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43155" y="2130426"/>
            <a:ext cx="10839245" cy="868729"/>
          </a:xfrm>
          <a:prstGeom prst="rect">
            <a:avLst/>
          </a:prstGeom>
        </p:spPr>
        <p:txBody>
          <a:bodyPr/>
          <a:lstStyle>
            <a:lvl1pPr algn="l">
              <a:defRPr sz="3200" baseline="0">
                <a:solidFill>
                  <a:schemeClr val="bg1"/>
                </a:solidFill>
              </a:defRPr>
            </a:lvl1pPr>
          </a:lstStyle>
          <a:p>
            <a:r>
              <a:rPr lang="en-GB" dirty="0"/>
              <a:t>This is the presentation’s title in </a:t>
            </a:r>
            <a:r>
              <a:rPr lang="en-GB" dirty="0" err="1"/>
              <a:t>calibri</a:t>
            </a:r>
            <a:r>
              <a:rPr lang="en-GB" dirty="0"/>
              <a:t>, size 32</a:t>
            </a:r>
            <a:endParaRPr lang="en-US" dirty="0"/>
          </a:p>
        </p:txBody>
      </p:sp>
      <p:sp>
        <p:nvSpPr>
          <p:cNvPr id="3" name="Subtitle 2"/>
          <p:cNvSpPr>
            <a:spLocks noGrp="1"/>
          </p:cNvSpPr>
          <p:nvPr>
            <p:ph type="subTitle" idx="1" hasCustomPrompt="1"/>
          </p:nvPr>
        </p:nvSpPr>
        <p:spPr>
          <a:xfrm>
            <a:off x="743155" y="2873326"/>
            <a:ext cx="8534400" cy="897597"/>
          </a:xfrm>
          <a:prstGeom prst="rect">
            <a:avLst/>
          </a:prstGeom>
        </p:spPr>
        <p:txBody>
          <a:bodyPr/>
          <a:lstStyle>
            <a:lvl1pPr marL="0" marR="0" indent="0" algn="l" defTabSz="457200" rtl="0" eaLnBrk="1" fontAlgn="auto" latinLnBrk="0" hangingPunct="1">
              <a:lnSpc>
                <a:spcPct val="80000"/>
              </a:lnSpc>
              <a:spcBef>
                <a:spcPct val="20000"/>
              </a:spcBef>
              <a:spcAft>
                <a:spcPts val="0"/>
              </a:spcAft>
              <a:buClrTx/>
              <a:buSzTx/>
              <a:buFont typeface="Arial"/>
              <a:buNone/>
              <a:tabLst/>
              <a:defRPr sz="25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Presenter’s name, size 25</a:t>
            </a:r>
          </a:p>
          <a:p>
            <a:r>
              <a:rPr lang="en-GB" dirty="0">
                <a:solidFill>
                  <a:srgbClr val="CCA11B"/>
                </a:solidFill>
              </a:rPr>
              <a:t>Presenter’s job title, size 25</a:t>
            </a:r>
          </a:p>
          <a:p>
            <a:endParaRPr lang="en-GB" dirty="0"/>
          </a:p>
        </p:txBody>
      </p:sp>
      <p:sp>
        <p:nvSpPr>
          <p:cNvPr id="4" name="Date Placeholder 3"/>
          <p:cNvSpPr>
            <a:spLocks noGrp="1"/>
          </p:cNvSpPr>
          <p:nvPr>
            <p:ph type="dt" sz="half" idx="10"/>
          </p:nvPr>
        </p:nvSpPr>
        <p:spPr>
          <a:xfrm>
            <a:off x="533208" y="6356351"/>
            <a:ext cx="2844800" cy="365125"/>
          </a:xfrm>
          <a:prstGeom prst="rect">
            <a:avLst/>
          </a:prstGeom>
        </p:spPr>
        <p:txBody>
          <a:bodyPr/>
          <a:lstStyle>
            <a:lvl1pPr>
              <a:defRPr>
                <a:solidFill>
                  <a:schemeClr val="bg1"/>
                </a:solidFill>
              </a:defRPr>
            </a:lvl1pPr>
          </a:lstStyle>
          <a:p>
            <a:fld id="{CA03FAF3-E154-864B-A5E6-9598B6ACEBD7}" type="datetimeFigureOut">
              <a:rPr lang="en-US" smtClean="0"/>
              <a:pPr/>
              <a:t>11/17/2021</a:t>
            </a:fld>
            <a:endParaRPr lang="en-US" dirty="0"/>
          </a:p>
        </p:txBody>
      </p:sp>
      <p:sp>
        <p:nvSpPr>
          <p:cNvPr id="8" name="Subtitle 2"/>
          <p:cNvSpPr txBox="1">
            <a:spLocks/>
          </p:cNvSpPr>
          <p:nvPr userDrawn="1"/>
        </p:nvSpPr>
        <p:spPr>
          <a:xfrm>
            <a:off x="3212625" y="6350324"/>
            <a:ext cx="8534400" cy="660421"/>
          </a:xfrm>
          <a:prstGeom prst="rect">
            <a:avLst/>
          </a:prstGeom>
        </p:spPr>
        <p:txBody>
          <a:bodyPr/>
          <a:lstStyle>
            <a:lvl1pPr marL="0" marR="0" indent="0" algn="ctr" defTabSz="457200" rtl="0" eaLnBrk="1" fontAlgn="auto" latinLnBrk="0" hangingPunct="1">
              <a:lnSpc>
                <a:spcPct val="100000"/>
              </a:lnSpc>
              <a:spcBef>
                <a:spcPct val="20000"/>
              </a:spcBef>
              <a:spcAft>
                <a:spcPts val="0"/>
              </a:spcAft>
              <a:buClrTx/>
              <a:buSzTx/>
              <a:buFont typeface="Arial"/>
              <a:buNone/>
              <a:tabLst/>
              <a:defRPr sz="2500" kern="1200">
                <a:solidFill>
                  <a:schemeClr val="bg1"/>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r"/>
            <a:r>
              <a:rPr lang="en-GB" sz="1800" dirty="0" err="1"/>
              <a:t>www.hqip.org.uk</a:t>
            </a:r>
            <a:endParaRPr lang="en-US" sz="1800" dirty="0"/>
          </a:p>
        </p:txBody>
      </p:sp>
      <p:cxnSp>
        <p:nvCxnSpPr>
          <p:cNvPr id="10" name="Straight Connector 9"/>
          <p:cNvCxnSpPr/>
          <p:nvPr userDrawn="1"/>
        </p:nvCxnSpPr>
        <p:spPr>
          <a:xfrm>
            <a:off x="609600" y="6231015"/>
            <a:ext cx="11073765" cy="0"/>
          </a:xfrm>
          <a:prstGeom prst="line">
            <a:avLst/>
          </a:prstGeom>
          <a:ln>
            <a:solidFill>
              <a:srgbClr val="CCA11B"/>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779265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Content Placeholder 9"/>
          <p:cNvSpPr>
            <a:spLocks noGrp="1"/>
          </p:cNvSpPr>
          <p:nvPr>
            <p:ph sz="quarter" idx="10"/>
          </p:nvPr>
        </p:nvSpPr>
        <p:spPr>
          <a:xfrm>
            <a:off x="824839" y="1287272"/>
            <a:ext cx="10173362" cy="5058664"/>
          </a:xfrm>
          <a:prstGeom prst="rect">
            <a:avLst/>
          </a:prstGeom>
        </p:spPr>
        <p:txBody>
          <a:bodyPr lIns="0" tIns="0" rIns="0" bIns="0"/>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itle 10"/>
          <p:cNvSpPr>
            <a:spLocks noGrp="1"/>
          </p:cNvSpPr>
          <p:nvPr>
            <p:ph type="title"/>
          </p:nvPr>
        </p:nvSpPr>
        <p:spPr>
          <a:xfrm>
            <a:off x="824838" y="431674"/>
            <a:ext cx="8756073" cy="611649"/>
          </a:xfrm>
          <a:prstGeom prst="rect">
            <a:avLst/>
          </a:prstGeom>
        </p:spPr>
        <p:txBody>
          <a:bodyPr lIns="0" tIns="0" rIns="0" bIns="0"/>
          <a:lstStyle>
            <a:lvl1pPr>
              <a:defRPr sz="3200" b="1">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US" sz="2800">
              <a:solidFill>
                <a:srgbClr val="005EB8"/>
              </a:solidFill>
              <a:latin typeface="Arial" charset="0"/>
              <a:ea typeface="Arial" charset="0"/>
              <a:cs typeface="Arial" charset="0"/>
            </a:endParaRPr>
          </a:p>
        </p:txBody>
      </p:sp>
    </p:spTree>
    <p:extLst>
      <p:ext uri="{BB962C8B-B14F-4D97-AF65-F5344CB8AC3E}">
        <p14:creationId xmlns:p14="http://schemas.microsoft.com/office/powerpoint/2010/main" val="9247601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19244" y="274638"/>
            <a:ext cx="10972800" cy="1143000"/>
          </a:xfrm>
          <a:prstGeom prst="rect">
            <a:avLst/>
          </a:prstGeom>
        </p:spPr>
        <p:txBody>
          <a:bodyPr/>
          <a:lstStyle>
            <a:lvl1pPr algn="r">
              <a:defRPr sz="3200" b="1">
                <a:solidFill>
                  <a:srgbClr val="050032"/>
                </a:solidFill>
              </a:defRPr>
            </a:lvl1pPr>
          </a:lstStyle>
          <a:p>
            <a:r>
              <a:rPr lang="en-GB" dirty="0"/>
              <a:t>Click to edit Master title style</a:t>
            </a:r>
            <a:endParaRPr lang="en-US" dirty="0"/>
          </a:p>
        </p:txBody>
      </p:sp>
      <p:sp>
        <p:nvSpPr>
          <p:cNvPr id="3" name="Content Placeholder 2"/>
          <p:cNvSpPr>
            <a:spLocks noGrp="1"/>
          </p:cNvSpPr>
          <p:nvPr>
            <p:ph idx="1"/>
          </p:nvPr>
        </p:nvSpPr>
        <p:spPr>
          <a:xfrm>
            <a:off x="609600" y="1600201"/>
            <a:ext cx="10972800" cy="4323103"/>
          </a:xfrm>
          <a:prstGeom prst="rect">
            <a:avLst/>
          </a:prstGeom>
        </p:spPr>
        <p:txBody>
          <a:bodyPr/>
          <a:lstStyle>
            <a:lvl1pPr>
              <a:lnSpc>
                <a:spcPct val="90000"/>
              </a:lnSpc>
              <a:buClr>
                <a:srgbClr val="CCA11B"/>
              </a:buClr>
              <a:defRPr sz="2800">
                <a:solidFill>
                  <a:srgbClr val="050032"/>
                </a:solidFill>
              </a:defRPr>
            </a:lvl1pPr>
            <a:lvl2pPr>
              <a:buClr>
                <a:srgbClr val="CCA11B"/>
              </a:buClr>
              <a:defRPr sz="2600">
                <a:solidFill>
                  <a:srgbClr val="050032"/>
                </a:solidFill>
              </a:defRPr>
            </a:lvl2pPr>
            <a:lvl3pPr>
              <a:buClr>
                <a:srgbClr val="CCA11B"/>
              </a:buClr>
              <a:defRPr sz="2200">
                <a:solidFill>
                  <a:srgbClr val="050032"/>
                </a:solidFill>
              </a:defRPr>
            </a:lvl3pPr>
            <a:lvl4pPr>
              <a:buClr>
                <a:srgbClr val="CCA11B"/>
              </a:buClr>
              <a:defRPr sz="1800">
                <a:solidFill>
                  <a:srgbClr val="050032"/>
                </a:solidFill>
              </a:defRPr>
            </a:lvl4pPr>
            <a:lvl5pPr>
              <a:buClr>
                <a:srgbClr val="CCA11B"/>
              </a:buClr>
              <a:defRPr sz="1600">
                <a:solidFill>
                  <a:srgbClr val="050032"/>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p:cNvSpPr>
            <a:spLocks noGrp="1"/>
          </p:cNvSpPr>
          <p:nvPr>
            <p:ph type="dt" sz="half" idx="10"/>
          </p:nvPr>
        </p:nvSpPr>
        <p:spPr/>
        <p:txBody>
          <a:bodyPr/>
          <a:lstStyle/>
          <a:p>
            <a:fld id="{2862E430-DF37-5A46-8174-D1B3C3AE9AD2}" type="datetimeFigureOut">
              <a:rPr lang="en-US" smtClean="0"/>
              <a:t>11/17/2021</a:t>
            </a:fld>
            <a:endParaRPr lang="en-US"/>
          </a:p>
        </p:txBody>
      </p:sp>
    </p:spTree>
    <p:extLst>
      <p:ext uri="{BB962C8B-B14F-4D97-AF65-F5344CB8AC3E}">
        <p14:creationId xmlns:p14="http://schemas.microsoft.com/office/powerpoint/2010/main" val="36396188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43609" y="274638"/>
            <a:ext cx="10972800" cy="1143000"/>
          </a:xfrm>
          <a:prstGeom prst="rect">
            <a:avLst/>
          </a:prstGeom>
        </p:spPr>
        <p:txBody>
          <a:bodyPr/>
          <a:lstStyle>
            <a:lvl1pPr algn="r">
              <a:defRPr sz="3200" b="1">
                <a:solidFill>
                  <a:srgbClr val="050032"/>
                </a:solidFill>
              </a:defRPr>
            </a:lvl1pPr>
          </a:lstStyle>
          <a:p>
            <a:r>
              <a:rPr lang="en-GB" dirty="0"/>
              <a:t>Click to edit Master title style</a:t>
            </a:r>
            <a:endParaRPr lang="en-US" dirty="0"/>
          </a:p>
        </p:txBody>
      </p:sp>
      <p:sp>
        <p:nvSpPr>
          <p:cNvPr id="3" name="Content Placeholder 2"/>
          <p:cNvSpPr>
            <a:spLocks noGrp="1"/>
          </p:cNvSpPr>
          <p:nvPr>
            <p:ph sz="half" idx="1"/>
          </p:nvPr>
        </p:nvSpPr>
        <p:spPr>
          <a:xfrm>
            <a:off x="609600" y="1600201"/>
            <a:ext cx="4180001" cy="4525963"/>
          </a:xfrm>
          <a:prstGeom prst="rect">
            <a:avLst/>
          </a:prstGeom>
        </p:spPr>
        <p:txBody>
          <a:bodyPr/>
          <a:lstStyle>
            <a:lvl1pPr>
              <a:buClr>
                <a:srgbClr val="CCA11B"/>
              </a:buClr>
              <a:defRPr sz="2200">
                <a:solidFill>
                  <a:srgbClr val="050032"/>
                </a:solidFill>
              </a:defRPr>
            </a:lvl1pPr>
            <a:lvl2pPr>
              <a:buClr>
                <a:srgbClr val="CCA11B"/>
              </a:buClr>
              <a:defRPr sz="1800">
                <a:solidFill>
                  <a:srgbClr val="050032"/>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p:txBody>
      </p:sp>
      <p:sp>
        <p:nvSpPr>
          <p:cNvPr id="4" name="Content Placeholder 3"/>
          <p:cNvSpPr>
            <a:spLocks noGrp="1"/>
          </p:cNvSpPr>
          <p:nvPr>
            <p:ph sz="half" idx="2" hasCustomPrompt="1"/>
          </p:nvPr>
        </p:nvSpPr>
        <p:spPr>
          <a:xfrm>
            <a:off x="5118176" y="1600201"/>
            <a:ext cx="6464224" cy="4525963"/>
          </a:xfrm>
          <a:prstGeom prst="rect">
            <a:avLst/>
          </a:prstGeom>
        </p:spPr>
        <p:txBody>
          <a:bodyPr/>
          <a:lstStyle>
            <a:lvl1pPr marL="0" indent="0">
              <a:buNone/>
              <a:defRPr sz="2800">
                <a:solidFill>
                  <a:srgbClr val="050032"/>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Graphs/charts/images here</a:t>
            </a:r>
          </a:p>
        </p:txBody>
      </p:sp>
      <p:sp>
        <p:nvSpPr>
          <p:cNvPr id="5" name="Date Placeholder 4"/>
          <p:cNvSpPr>
            <a:spLocks noGrp="1"/>
          </p:cNvSpPr>
          <p:nvPr>
            <p:ph type="dt" sz="half" idx="10"/>
          </p:nvPr>
        </p:nvSpPr>
        <p:spPr/>
        <p:txBody>
          <a:bodyPr/>
          <a:lstStyle/>
          <a:p>
            <a:fld id="{2862E430-DF37-5A46-8174-D1B3C3AE9AD2}" type="datetimeFigureOut">
              <a:rPr lang="en-US" smtClean="0"/>
              <a:t>11/17/2021</a:t>
            </a:fld>
            <a:endParaRPr lang="en-US"/>
          </a:p>
        </p:txBody>
      </p:sp>
    </p:spTree>
    <p:extLst>
      <p:ext uri="{BB962C8B-B14F-4D97-AF65-F5344CB8AC3E}">
        <p14:creationId xmlns:p14="http://schemas.microsoft.com/office/powerpoint/2010/main" val="42431547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7ED506-D54C-451C-AFCD-1E7A0520CF93}" type="datetimeFigureOut">
              <a:rPr lang="en-GB" smtClean="0"/>
              <a:t>17/11/2021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BF86779-E711-437E-B9CA-35F6AFEB2801}" type="slidenum">
              <a:rPr lang="en-GB" smtClean="0"/>
              <a:t>‹#›</a:t>
            </a:fld>
            <a:endParaRPr lang="en-GB"/>
          </a:p>
        </p:txBody>
      </p:sp>
    </p:spTree>
    <p:extLst>
      <p:ext uri="{BB962C8B-B14F-4D97-AF65-F5344CB8AC3E}">
        <p14:creationId xmlns:p14="http://schemas.microsoft.com/office/powerpoint/2010/main" val="2480057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4FFE8F-58CF-4667-A338-3F63C8AF176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8106A57-3DBF-4EB9-9B89-C089C83615A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DB47E12-5754-492C-B313-7A2EC651DF3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CF368C-E09E-471B-9657-6137A1C9049D}" type="datetimeFigureOut">
              <a:rPr kumimoji="0" lang="en-GB" sz="1800" b="0" i="0" u="none" strike="noStrike" kern="1200" cap="none" spc="0" normalizeH="0" baseline="0" noProof="0" smtClean="0">
                <a:ln>
                  <a:noFill/>
                </a:ln>
                <a:solidFill>
                  <a:srgbClr val="000000"/>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17/11/2021</a:t>
            </a:fld>
            <a:endParaRPr kumimoji="0" lang="en-GB"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625480BA-1B9E-45AA-973B-BF13A4B7BA3E}"/>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425463"/>
              </a:solidFill>
              <a:effectLst/>
              <a:uLnTx/>
              <a:uFillTx/>
              <a:latin typeface="Arial" charset="0"/>
              <a:cs typeface="Arial" charset="0"/>
            </a:endParaRPr>
          </a:p>
        </p:txBody>
      </p:sp>
      <p:sp>
        <p:nvSpPr>
          <p:cNvPr id="6" name="Slide Number Placeholder 5">
            <a:extLst>
              <a:ext uri="{FF2B5EF4-FFF2-40B4-BE49-F238E27FC236}">
                <a16:creationId xmlns:a16="http://schemas.microsoft.com/office/drawing/2014/main" id="{FC430430-697F-4EAC-A855-8C8C19D1904A}"/>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AD2B2F2-4161-4B3A-8541-59919F1C6B89}" type="slidenum">
              <a:rPr kumimoji="0" lang="en-GB" sz="1800" b="0" i="0" u="none" strike="noStrike" kern="1200" cap="none" spc="0" normalizeH="0" baseline="0" noProof="0" smtClean="0">
                <a:ln>
                  <a:noFill/>
                </a:ln>
                <a:solidFill>
                  <a:srgbClr val="000000"/>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GB"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919565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33421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9"/>
          <p:cNvSpPr>
            <a:spLocks noGrp="1"/>
          </p:cNvSpPr>
          <p:nvPr>
            <p:ph type="title" hasCustomPrompt="1"/>
          </p:nvPr>
        </p:nvSpPr>
        <p:spPr>
          <a:xfrm>
            <a:off x="599385" y="3660488"/>
            <a:ext cx="10515600" cy="689541"/>
          </a:xfrm>
          <a:prstGeom prst="rect">
            <a:avLst/>
          </a:prstGeom>
        </p:spPr>
        <p:txBody>
          <a:bodyPr/>
          <a:lstStyle>
            <a:lvl1pPr>
              <a:defRPr sz="3600" baseline="0">
                <a:solidFill>
                  <a:srgbClr val="005EB8"/>
                </a:solidFill>
                <a:latin typeface="Arial" panose="020B0604020202020204" pitchFamily="34" charset="0"/>
                <a:cs typeface="Arial" panose="020B0604020202020204" pitchFamily="34" charset="0"/>
              </a:defRPr>
            </a:lvl1pPr>
          </a:lstStyle>
          <a:p>
            <a:r>
              <a:rPr lang="en-US"/>
              <a:t>Presentation title</a:t>
            </a:r>
          </a:p>
        </p:txBody>
      </p:sp>
      <p:sp>
        <p:nvSpPr>
          <p:cNvPr id="11" name="Subtitle 2"/>
          <p:cNvSpPr>
            <a:spLocks noGrp="1"/>
          </p:cNvSpPr>
          <p:nvPr>
            <p:ph type="subTitle" idx="1" hasCustomPrompt="1"/>
          </p:nvPr>
        </p:nvSpPr>
        <p:spPr>
          <a:xfrm>
            <a:off x="618301" y="4364955"/>
            <a:ext cx="9144000" cy="473244"/>
          </a:xfrm>
          <a:prstGeom prst="rect">
            <a:avLst/>
          </a:prstGeom>
        </p:spPr>
        <p:txBody>
          <a:bodyPr/>
          <a:lstStyle>
            <a:lvl1pPr marL="0" indent="0" algn="l">
              <a:buNone/>
              <a:defRPr sz="1800" b="0" i="0" baseline="0">
                <a:solidFill>
                  <a:srgbClr val="005EB8"/>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Date</a:t>
            </a:r>
          </a:p>
        </p:txBody>
      </p:sp>
      <p:pic>
        <p:nvPicPr>
          <p:cNvPr id="5" name="Content Placeholder 16">
            <a:extLst>
              <a:ext uri="{FF2B5EF4-FFF2-40B4-BE49-F238E27FC236}">
                <a16:creationId xmlns:a16="http://schemas.microsoft.com/office/drawing/2014/main" id="{5FDDE1C8-218E-4901-92BB-E0ADB27DCE4B}"/>
              </a:ext>
            </a:extLst>
          </p:cNvPr>
          <p:cNvPicPr>
            <a:picLocks noChangeAspect="1"/>
          </p:cNvPicPr>
          <p:nvPr userDrawn="1"/>
        </p:nvPicPr>
        <p:blipFill>
          <a:blip r:embed="rId2"/>
          <a:stretch>
            <a:fillRect/>
          </a:stretch>
        </p:blipFill>
        <p:spPr>
          <a:xfrm>
            <a:off x="0" y="6345237"/>
            <a:ext cx="12192000" cy="309465"/>
          </a:xfrm>
          <a:prstGeom prst="rect">
            <a:avLst/>
          </a:prstGeom>
        </p:spPr>
      </p:pic>
      <p:sp>
        <p:nvSpPr>
          <p:cNvPr id="6" name="Text Box 4">
            <a:extLst>
              <a:ext uri="{FF2B5EF4-FFF2-40B4-BE49-F238E27FC236}">
                <a16:creationId xmlns:a16="http://schemas.microsoft.com/office/drawing/2014/main" id="{733EB1D2-9EB5-4BBA-9043-DD9322866AB7}"/>
              </a:ext>
            </a:extLst>
          </p:cNvPr>
          <p:cNvSpPr txBox="1"/>
          <p:nvPr userDrawn="1"/>
        </p:nvSpPr>
        <p:spPr>
          <a:xfrm>
            <a:off x="3434080" y="5874443"/>
            <a:ext cx="5323840" cy="40640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n-GB" sz="1600">
                <a:effectLst/>
                <a:latin typeface="Arial" panose="020B0604020202020204" pitchFamily="34" charset="0"/>
                <a:ea typeface="Calibri" panose="020F0502020204030204" pitchFamily="34" charset="0"/>
                <a:cs typeface="Times New Roman" panose="02020603050405020304" pitchFamily="18" charset="0"/>
              </a:rPr>
              <a:t>NHS England and NHS Improvement</a:t>
            </a:r>
          </a:p>
        </p:txBody>
      </p:sp>
      <p:pic>
        <p:nvPicPr>
          <p:cNvPr id="10" name="Picture 9">
            <a:extLst>
              <a:ext uri="{FF2B5EF4-FFF2-40B4-BE49-F238E27FC236}">
                <a16:creationId xmlns:a16="http://schemas.microsoft.com/office/drawing/2014/main" id="{C88DBB3D-99E2-5A4D-BAC7-8EC7C808598B}"/>
              </a:ext>
            </a:extLst>
          </p:cNvPr>
          <p:cNvPicPr>
            <a:picLocks noChangeAspect="1"/>
          </p:cNvPicPr>
          <p:nvPr userDrawn="1"/>
        </p:nvPicPr>
        <p:blipFill>
          <a:blip r:embed="rId3"/>
          <a:stretch>
            <a:fillRect/>
          </a:stretch>
        </p:blipFill>
        <p:spPr>
          <a:xfrm>
            <a:off x="10661939" y="429490"/>
            <a:ext cx="1072861" cy="436418"/>
          </a:xfrm>
          <a:prstGeom prst="rect">
            <a:avLst/>
          </a:prstGeom>
        </p:spPr>
      </p:pic>
    </p:spTree>
    <p:extLst>
      <p:ext uri="{BB962C8B-B14F-4D97-AF65-F5344CB8AC3E}">
        <p14:creationId xmlns:p14="http://schemas.microsoft.com/office/powerpoint/2010/main" val="31580857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Content Placeholder 9"/>
          <p:cNvSpPr>
            <a:spLocks noGrp="1"/>
          </p:cNvSpPr>
          <p:nvPr>
            <p:ph sz="quarter" idx="10"/>
          </p:nvPr>
        </p:nvSpPr>
        <p:spPr>
          <a:xfrm>
            <a:off x="824839" y="1287272"/>
            <a:ext cx="10173362" cy="5058664"/>
          </a:xfrm>
          <a:prstGeom prst="rect">
            <a:avLst/>
          </a:prstGeom>
        </p:spPr>
        <p:txBody>
          <a:bodyPr lIns="0" tIns="0" rIns="0" bIns="0"/>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itle 10"/>
          <p:cNvSpPr>
            <a:spLocks noGrp="1"/>
          </p:cNvSpPr>
          <p:nvPr>
            <p:ph type="title"/>
          </p:nvPr>
        </p:nvSpPr>
        <p:spPr>
          <a:xfrm>
            <a:off x="824838" y="431674"/>
            <a:ext cx="8756073" cy="611649"/>
          </a:xfrm>
          <a:prstGeom prst="rect">
            <a:avLst/>
          </a:prstGeom>
        </p:spPr>
        <p:txBody>
          <a:bodyPr lIns="0" tIns="0" rIns="0" bIns="0"/>
          <a:lstStyle>
            <a:lvl1pPr>
              <a:defRPr sz="3200" b="1">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US" sz="2800">
              <a:solidFill>
                <a:srgbClr val="005EB8"/>
              </a:solidFill>
              <a:latin typeface="Arial" charset="0"/>
              <a:ea typeface="Arial" charset="0"/>
              <a:cs typeface="Arial" charset="0"/>
            </a:endParaRPr>
          </a:p>
        </p:txBody>
      </p:sp>
    </p:spTree>
    <p:extLst>
      <p:ext uri="{BB962C8B-B14F-4D97-AF65-F5344CB8AC3E}">
        <p14:creationId xmlns:p14="http://schemas.microsoft.com/office/powerpoint/2010/main" val="39921984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349202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2E6CF-DBEC-4842-BBA9-6150F70BF54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BE7033E-80B0-4170-ACEC-748F842C898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67AF436-8A55-41FB-B5A9-0C07430B911F}"/>
              </a:ext>
            </a:extLst>
          </p:cNvPr>
          <p:cNvSpPr>
            <a:spLocks noGrp="1"/>
          </p:cNvSpPr>
          <p:nvPr>
            <p:ph type="dt" sz="half" idx="10"/>
          </p:nvPr>
        </p:nvSpPr>
        <p:spPr/>
        <p:txBody>
          <a:bodyPr/>
          <a:lstStyle/>
          <a:p>
            <a:fld id="{026C968B-3C60-4E9D-92DB-E538F4B5F570}" type="datetimeFigureOut">
              <a:rPr lang="en-GB" smtClean="0"/>
              <a:t>17/11/2021</a:t>
            </a:fld>
            <a:endParaRPr lang="en-GB"/>
          </a:p>
        </p:txBody>
      </p:sp>
      <p:sp>
        <p:nvSpPr>
          <p:cNvPr id="5" name="Footer Placeholder 4">
            <a:extLst>
              <a:ext uri="{FF2B5EF4-FFF2-40B4-BE49-F238E27FC236}">
                <a16:creationId xmlns:a16="http://schemas.microsoft.com/office/drawing/2014/main" id="{1E291067-11E3-4D74-BB1F-758A0AD034A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23DB4C4-A3C3-4314-81BC-B3987CE425A9}"/>
              </a:ext>
            </a:extLst>
          </p:cNvPr>
          <p:cNvSpPr>
            <a:spLocks noGrp="1"/>
          </p:cNvSpPr>
          <p:nvPr>
            <p:ph type="sldNum" sz="quarter" idx="12"/>
          </p:nvPr>
        </p:nvSpPr>
        <p:spPr/>
        <p:txBody>
          <a:bodyPr/>
          <a:lstStyle/>
          <a:p>
            <a:fld id="{808A2487-990D-43AE-8BC0-79132A59DB39}" type="slidenum">
              <a:rPr lang="en-GB" smtClean="0"/>
              <a:t>‹#›</a:t>
            </a:fld>
            <a:endParaRPr lang="en-GB"/>
          </a:p>
        </p:txBody>
      </p:sp>
    </p:spTree>
    <p:extLst>
      <p:ext uri="{BB962C8B-B14F-4D97-AF65-F5344CB8AC3E}">
        <p14:creationId xmlns:p14="http://schemas.microsoft.com/office/powerpoint/2010/main" val="1422346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7855DD-A516-4093-983D-D6CEAF55F4F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97DF4BF-6C65-47E9-A464-5284E132441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68FC0FD-4225-435A-B5BE-0BE38163162A}"/>
              </a:ext>
            </a:extLst>
          </p:cNvPr>
          <p:cNvSpPr>
            <a:spLocks noGrp="1"/>
          </p:cNvSpPr>
          <p:nvPr>
            <p:ph type="dt" sz="half" idx="10"/>
          </p:nvPr>
        </p:nvSpPr>
        <p:spPr/>
        <p:txBody>
          <a:bodyPr/>
          <a:lstStyle/>
          <a:p>
            <a:fld id="{026C968B-3C60-4E9D-92DB-E538F4B5F570}" type="datetimeFigureOut">
              <a:rPr lang="en-GB" smtClean="0"/>
              <a:t>17/11/2021</a:t>
            </a:fld>
            <a:endParaRPr lang="en-GB"/>
          </a:p>
        </p:txBody>
      </p:sp>
      <p:sp>
        <p:nvSpPr>
          <p:cNvPr id="5" name="Footer Placeholder 4">
            <a:extLst>
              <a:ext uri="{FF2B5EF4-FFF2-40B4-BE49-F238E27FC236}">
                <a16:creationId xmlns:a16="http://schemas.microsoft.com/office/drawing/2014/main" id="{3CD37D39-76EE-4794-B102-C52CABE27D2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08C0F30-8F75-4A5D-932F-045DB1AA2F06}"/>
              </a:ext>
            </a:extLst>
          </p:cNvPr>
          <p:cNvSpPr>
            <a:spLocks noGrp="1"/>
          </p:cNvSpPr>
          <p:nvPr>
            <p:ph type="sldNum" sz="quarter" idx="12"/>
          </p:nvPr>
        </p:nvSpPr>
        <p:spPr/>
        <p:txBody>
          <a:bodyPr/>
          <a:lstStyle/>
          <a:p>
            <a:fld id="{808A2487-990D-43AE-8BC0-79132A59DB39}" type="slidenum">
              <a:rPr lang="en-GB" smtClean="0"/>
              <a:t>‹#›</a:t>
            </a:fld>
            <a:endParaRPr lang="en-GB"/>
          </a:p>
        </p:txBody>
      </p:sp>
    </p:spTree>
    <p:extLst>
      <p:ext uri="{BB962C8B-B14F-4D97-AF65-F5344CB8AC3E}">
        <p14:creationId xmlns:p14="http://schemas.microsoft.com/office/powerpoint/2010/main" val="217522261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openxmlformats.org/officeDocument/2006/relationships/image" Target="../media/image1.jpe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3.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4.xml"/><Relationship Id="rId1" Type="http://schemas.openxmlformats.org/officeDocument/2006/relationships/slideLayout" Target="../slideLayouts/slideLayout19.xml"/><Relationship Id="rId5" Type="http://schemas.openxmlformats.org/officeDocument/2006/relationships/image" Target="../media/image5.png"/><Relationship Id="rId4" Type="http://schemas.openxmlformats.org/officeDocument/2006/relationships/image" Target="../media/image4.png"/></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FE073C2-1986-E34F-AD22-250D26EA855E}"/>
              </a:ext>
            </a:extLst>
          </p:cNvPr>
          <p:cNvPicPr>
            <a:picLocks noChangeAspect="1"/>
          </p:cNvPicPr>
          <p:nvPr userDrawn="1"/>
        </p:nvPicPr>
        <p:blipFill>
          <a:blip r:embed="rId6"/>
          <a:stretch>
            <a:fillRect/>
          </a:stretch>
        </p:blipFill>
        <p:spPr>
          <a:xfrm>
            <a:off x="10661939" y="429490"/>
            <a:ext cx="1072861" cy="436418"/>
          </a:xfrm>
          <a:prstGeom prst="rect">
            <a:avLst/>
          </a:prstGeom>
        </p:spPr>
      </p:pic>
      <p:grpSp>
        <p:nvGrpSpPr>
          <p:cNvPr id="2" name="Group 1">
            <a:extLst>
              <a:ext uri="{FF2B5EF4-FFF2-40B4-BE49-F238E27FC236}">
                <a16:creationId xmlns:a16="http://schemas.microsoft.com/office/drawing/2014/main" id="{D0E7EEFC-A975-BD43-9C30-D5AFE08429F9}"/>
              </a:ext>
            </a:extLst>
          </p:cNvPr>
          <p:cNvGrpSpPr/>
          <p:nvPr userDrawn="1"/>
        </p:nvGrpSpPr>
        <p:grpSpPr>
          <a:xfrm>
            <a:off x="-238991" y="-3982085"/>
            <a:ext cx="13144499" cy="12191999"/>
            <a:chOff x="-238991" y="-3982085"/>
            <a:chExt cx="13144499" cy="12191999"/>
          </a:xfrm>
          <a:noFill/>
        </p:grpSpPr>
        <p:grpSp>
          <p:nvGrpSpPr>
            <p:cNvPr id="5" name="Group 4">
              <a:extLst>
                <a:ext uri="{FF2B5EF4-FFF2-40B4-BE49-F238E27FC236}">
                  <a16:creationId xmlns:a16="http://schemas.microsoft.com/office/drawing/2014/main" id="{F853B959-46DF-EC4F-9DFC-77609BCD3C73}"/>
                </a:ext>
              </a:extLst>
            </p:cNvPr>
            <p:cNvGrpSpPr/>
            <p:nvPr userDrawn="1"/>
          </p:nvGrpSpPr>
          <p:grpSpPr>
            <a:xfrm>
              <a:off x="-238991" y="-3982085"/>
              <a:ext cx="12424493" cy="12191999"/>
              <a:chOff x="-238991" y="-3982085"/>
              <a:chExt cx="12424493" cy="12191999"/>
            </a:xfrm>
            <a:grpFill/>
          </p:grpSpPr>
          <p:sp>
            <p:nvSpPr>
              <p:cNvPr id="6" name="Rectangle 5">
                <a:extLst>
                  <a:ext uri="{FF2B5EF4-FFF2-40B4-BE49-F238E27FC236}">
                    <a16:creationId xmlns:a16="http://schemas.microsoft.com/office/drawing/2014/main" id="{48A7BC14-C380-9B49-95B8-A3843C591EBD}"/>
                  </a:ext>
                </a:extLst>
              </p:cNvPr>
              <p:cNvSpPr/>
              <p:nvPr userDrawn="1"/>
            </p:nvSpPr>
            <p:spPr>
              <a:xfrm>
                <a:off x="-6497" y="-1"/>
                <a:ext cx="12191999" cy="43641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2"/>
                  </a:solidFill>
                </a:endParaRPr>
              </a:p>
            </p:txBody>
          </p:sp>
          <p:sp>
            <p:nvSpPr>
              <p:cNvPr id="7" name="Rectangle 6">
                <a:extLst>
                  <a:ext uri="{FF2B5EF4-FFF2-40B4-BE49-F238E27FC236}">
                    <a16:creationId xmlns:a16="http://schemas.microsoft.com/office/drawing/2014/main" id="{03DB1A8E-72AA-4E48-9F53-B6F08FC0594C}"/>
                  </a:ext>
                </a:extLst>
              </p:cNvPr>
              <p:cNvSpPr/>
              <p:nvPr userDrawn="1"/>
            </p:nvSpPr>
            <p:spPr>
              <a:xfrm rot="16200000">
                <a:off x="5857009" y="1895706"/>
                <a:ext cx="12191999" cy="43641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2"/>
                  </a:solidFill>
                </a:endParaRPr>
              </a:p>
            </p:txBody>
          </p:sp>
          <p:sp>
            <p:nvSpPr>
              <p:cNvPr id="8" name="Rectangle 7">
                <a:extLst>
                  <a:ext uri="{FF2B5EF4-FFF2-40B4-BE49-F238E27FC236}">
                    <a16:creationId xmlns:a16="http://schemas.microsoft.com/office/drawing/2014/main" id="{1338A392-0B6D-D34C-92BE-161ABB9252EE}"/>
                  </a:ext>
                </a:extLst>
              </p:cNvPr>
              <p:cNvSpPr/>
              <p:nvPr userDrawn="1"/>
            </p:nvSpPr>
            <p:spPr>
              <a:xfrm rot="16200000">
                <a:off x="-5885225" y="1895706"/>
                <a:ext cx="12191999" cy="43641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2"/>
                  </a:solidFill>
                </a:endParaRPr>
              </a:p>
            </p:txBody>
          </p:sp>
          <p:sp>
            <p:nvSpPr>
              <p:cNvPr id="11" name="Rectangle 10">
                <a:extLst>
                  <a:ext uri="{FF2B5EF4-FFF2-40B4-BE49-F238E27FC236}">
                    <a16:creationId xmlns:a16="http://schemas.microsoft.com/office/drawing/2014/main" id="{1798F60E-523D-B44E-9673-EDFB029E95F2}"/>
                  </a:ext>
                </a:extLst>
              </p:cNvPr>
              <p:cNvSpPr/>
              <p:nvPr userDrawn="1"/>
            </p:nvSpPr>
            <p:spPr>
              <a:xfrm rot="16200000">
                <a:off x="-5472630" y="1895706"/>
                <a:ext cx="12191999" cy="43641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2"/>
                  </a:solidFill>
                </a:endParaRPr>
              </a:p>
            </p:txBody>
          </p:sp>
          <p:sp>
            <p:nvSpPr>
              <p:cNvPr id="12" name="Rectangle 11">
                <a:extLst>
                  <a:ext uri="{FF2B5EF4-FFF2-40B4-BE49-F238E27FC236}">
                    <a16:creationId xmlns:a16="http://schemas.microsoft.com/office/drawing/2014/main" id="{48BCE04C-A6F1-7D49-8411-8B287B87D568}"/>
                  </a:ext>
                </a:extLst>
              </p:cNvPr>
              <p:cNvSpPr/>
              <p:nvPr userDrawn="1"/>
            </p:nvSpPr>
            <p:spPr>
              <a:xfrm>
                <a:off x="-238991" y="858982"/>
                <a:ext cx="12191999" cy="43641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2"/>
                  </a:solidFill>
                </a:endParaRPr>
              </a:p>
            </p:txBody>
          </p:sp>
        </p:grpSp>
        <p:sp>
          <p:nvSpPr>
            <p:cNvPr id="13" name="Rectangle 12">
              <a:extLst>
                <a:ext uri="{FF2B5EF4-FFF2-40B4-BE49-F238E27FC236}">
                  <a16:creationId xmlns:a16="http://schemas.microsoft.com/office/drawing/2014/main" id="{0290FB32-C180-C844-9431-30BF97C26DC5}"/>
                </a:ext>
              </a:extLst>
            </p:cNvPr>
            <p:cNvSpPr/>
            <p:nvPr userDrawn="1"/>
          </p:nvSpPr>
          <p:spPr>
            <a:xfrm>
              <a:off x="713509" y="1966423"/>
              <a:ext cx="12191999" cy="43641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2"/>
                </a:solidFill>
              </a:endParaRPr>
            </a:p>
          </p:txBody>
        </p:sp>
      </p:grpSp>
      <p:sp>
        <p:nvSpPr>
          <p:cNvPr id="14" name="Footer Placeholder 2">
            <a:extLst>
              <a:ext uri="{FF2B5EF4-FFF2-40B4-BE49-F238E27FC236}">
                <a16:creationId xmlns:a16="http://schemas.microsoft.com/office/drawing/2014/main" id="{47DDF196-F6A6-B046-A220-497F9B2D1DCB}"/>
              </a:ext>
            </a:extLst>
          </p:cNvPr>
          <p:cNvSpPr>
            <a:spLocks noGrp="1"/>
          </p:cNvSpPr>
          <p:nvPr>
            <p:ph type="ftr" sz="quarter" idx="3"/>
          </p:nvPr>
        </p:nvSpPr>
        <p:spPr>
          <a:xfrm>
            <a:off x="824838" y="6425928"/>
            <a:ext cx="8428890" cy="365125"/>
          </a:xfrm>
          <a:prstGeom prst="rect">
            <a:avLst/>
          </a:prstGeom>
        </p:spPr>
        <p:txBody>
          <a:bodyPr vert="horz" lIns="0" tIns="0" rIns="0" bIns="0" rtlCol="0" anchor="t"/>
          <a:lstStyle>
            <a:lvl1pPr algn="l">
              <a:defRPr sz="1200" b="0">
                <a:solidFill>
                  <a:srgbClr val="425463"/>
                </a:solidFill>
                <a:latin typeface="Arial" charset="0"/>
                <a:ea typeface="Arial" charset="0"/>
                <a:cs typeface="Arial" charset="0"/>
              </a:defRPr>
            </a:lvl1pPr>
          </a:lstStyle>
          <a:p>
            <a:r>
              <a:rPr lang="en-GB"/>
              <a:t>#beneficialchanges</a:t>
            </a:r>
            <a:endParaRPr lang="en-US"/>
          </a:p>
        </p:txBody>
      </p:sp>
    </p:spTree>
    <p:extLst>
      <p:ext uri="{BB962C8B-B14F-4D97-AF65-F5344CB8AC3E}">
        <p14:creationId xmlns:p14="http://schemas.microsoft.com/office/powerpoint/2010/main" val="366450330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FE073C2-1986-E34F-AD22-250D26EA855E}"/>
              </a:ext>
            </a:extLst>
          </p:cNvPr>
          <p:cNvPicPr>
            <a:picLocks noChangeAspect="1"/>
          </p:cNvPicPr>
          <p:nvPr userDrawn="1"/>
        </p:nvPicPr>
        <p:blipFill>
          <a:blip r:embed="rId5"/>
          <a:stretch>
            <a:fillRect/>
          </a:stretch>
        </p:blipFill>
        <p:spPr>
          <a:xfrm>
            <a:off x="10661939" y="429490"/>
            <a:ext cx="1072861" cy="436418"/>
          </a:xfrm>
          <a:prstGeom prst="rect">
            <a:avLst/>
          </a:prstGeom>
        </p:spPr>
      </p:pic>
      <p:grpSp>
        <p:nvGrpSpPr>
          <p:cNvPr id="2" name="Group 1">
            <a:extLst>
              <a:ext uri="{FF2B5EF4-FFF2-40B4-BE49-F238E27FC236}">
                <a16:creationId xmlns:a16="http://schemas.microsoft.com/office/drawing/2014/main" id="{D0E7EEFC-A975-BD43-9C30-D5AFE08429F9}"/>
              </a:ext>
            </a:extLst>
          </p:cNvPr>
          <p:cNvGrpSpPr/>
          <p:nvPr userDrawn="1"/>
        </p:nvGrpSpPr>
        <p:grpSpPr>
          <a:xfrm>
            <a:off x="-238991" y="-3982085"/>
            <a:ext cx="13144499" cy="12191999"/>
            <a:chOff x="-238991" y="-3982085"/>
            <a:chExt cx="13144499" cy="12191999"/>
          </a:xfrm>
          <a:noFill/>
        </p:grpSpPr>
        <p:grpSp>
          <p:nvGrpSpPr>
            <p:cNvPr id="5" name="Group 4">
              <a:extLst>
                <a:ext uri="{FF2B5EF4-FFF2-40B4-BE49-F238E27FC236}">
                  <a16:creationId xmlns:a16="http://schemas.microsoft.com/office/drawing/2014/main" id="{F853B959-46DF-EC4F-9DFC-77609BCD3C73}"/>
                </a:ext>
              </a:extLst>
            </p:cNvPr>
            <p:cNvGrpSpPr/>
            <p:nvPr userDrawn="1"/>
          </p:nvGrpSpPr>
          <p:grpSpPr>
            <a:xfrm>
              <a:off x="-238991" y="-3982085"/>
              <a:ext cx="12424493" cy="12191999"/>
              <a:chOff x="-238991" y="-3982085"/>
              <a:chExt cx="12424493" cy="12191999"/>
            </a:xfrm>
            <a:grpFill/>
          </p:grpSpPr>
          <p:sp>
            <p:nvSpPr>
              <p:cNvPr id="6" name="Rectangle 5">
                <a:extLst>
                  <a:ext uri="{FF2B5EF4-FFF2-40B4-BE49-F238E27FC236}">
                    <a16:creationId xmlns:a16="http://schemas.microsoft.com/office/drawing/2014/main" id="{48A7BC14-C380-9B49-95B8-A3843C591EBD}"/>
                  </a:ext>
                </a:extLst>
              </p:cNvPr>
              <p:cNvSpPr/>
              <p:nvPr userDrawn="1"/>
            </p:nvSpPr>
            <p:spPr>
              <a:xfrm>
                <a:off x="-6497" y="-1"/>
                <a:ext cx="12191999" cy="43641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2"/>
                  </a:solidFill>
                </a:endParaRPr>
              </a:p>
            </p:txBody>
          </p:sp>
          <p:sp>
            <p:nvSpPr>
              <p:cNvPr id="7" name="Rectangle 6">
                <a:extLst>
                  <a:ext uri="{FF2B5EF4-FFF2-40B4-BE49-F238E27FC236}">
                    <a16:creationId xmlns:a16="http://schemas.microsoft.com/office/drawing/2014/main" id="{03DB1A8E-72AA-4E48-9F53-B6F08FC0594C}"/>
                  </a:ext>
                </a:extLst>
              </p:cNvPr>
              <p:cNvSpPr/>
              <p:nvPr userDrawn="1"/>
            </p:nvSpPr>
            <p:spPr>
              <a:xfrm rot="16200000">
                <a:off x="5857009" y="1895706"/>
                <a:ext cx="12191999" cy="43641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2"/>
                  </a:solidFill>
                </a:endParaRPr>
              </a:p>
            </p:txBody>
          </p:sp>
          <p:sp>
            <p:nvSpPr>
              <p:cNvPr id="8" name="Rectangle 7">
                <a:extLst>
                  <a:ext uri="{FF2B5EF4-FFF2-40B4-BE49-F238E27FC236}">
                    <a16:creationId xmlns:a16="http://schemas.microsoft.com/office/drawing/2014/main" id="{1338A392-0B6D-D34C-92BE-161ABB9252EE}"/>
                  </a:ext>
                </a:extLst>
              </p:cNvPr>
              <p:cNvSpPr/>
              <p:nvPr userDrawn="1"/>
            </p:nvSpPr>
            <p:spPr>
              <a:xfrm rot="16200000">
                <a:off x="-5885225" y="1895706"/>
                <a:ext cx="12191999" cy="43641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2"/>
                  </a:solidFill>
                </a:endParaRPr>
              </a:p>
            </p:txBody>
          </p:sp>
          <p:sp>
            <p:nvSpPr>
              <p:cNvPr id="11" name="Rectangle 10">
                <a:extLst>
                  <a:ext uri="{FF2B5EF4-FFF2-40B4-BE49-F238E27FC236}">
                    <a16:creationId xmlns:a16="http://schemas.microsoft.com/office/drawing/2014/main" id="{1798F60E-523D-B44E-9673-EDFB029E95F2}"/>
                  </a:ext>
                </a:extLst>
              </p:cNvPr>
              <p:cNvSpPr/>
              <p:nvPr userDrawn="1"/>
            </p:nvSpPr>
            <p:spPr>
              <a:xfrm rot="16200000">
                <a:off x="-5472630" y="1895706"/>
                <a:ext cx="12191999" cy="43641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2"/>
                  </a:solidFill>
                </a:endParaRPr>
              </a:p>
            </p:txBody>
          </p:sp>
          <p:sp>
            <p:nvSpPr>
              <p:cNvPr id="12" name="Rectangle 11">
                <a:extLst>
                  <a:ext uri="{FF2B5EF4-FFF2-40B4-BE49-F238E27FC236}">
                    <a16:creationId xmlns:a16="http://schemas.microsoft.com/office/drawing/2014/main" id="{48BCE04C-A6F1-7D49-8411-8B287B87D568}"/>
                  </a:ext>
                </a:extLst>
              </p:cNvPr>
              <p:cNvSpPr/>
              <p:nvPr userDrawn="1"/>
            </p:nvSpPr>
            <p:spPr>
              <a:xfrm>
                <a:off x="-238991" y="858982"/>
                <a:ext cx="12191999" cy="43641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2"/>
                  </a:solidFill>
                </a:endParaRPr>
              </a:p>
            </p:txBody>
          </p:sp>
        </p:grpSp>
        <p:sp>
          <p:nvSpPr>
            <p:cNvPr id="13" name="Rectangle 12">
              <a:extLst>
                <a:ext uri="{FF2B5EF4-FFF2-40B4-BE49-F238E27FC236}">
                  <a16:creationId xmlns:a16="http://schemas.microsoft.com/office/drawing/2014/main" id="{0290FB32-C180-C844-9431-30BF97C26DC5}"/>
                </a:ext>
              </a:extLst>
            </p:cNvPr>
            <p:cNvSpPr/>
            <p:nvPr userDrawn="1"/>
          </p:nvSpPr>
          <p:spPr>
            <a:xfrm>
              <a:off x="713509" y="1966423"/>
              <a:ext cx="12191999" cy="43641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2"/>
                </a:solidFill>
              </a:endParaRPr>
            </a:p>
          </p:txBody>
        </p:sp>
      </p:grpSp>
      <p:sp>
        <p:nvSpPr>
          <p:cNvPr id="14" name="Footer Placeholder 2">
            <a:extLst>
              <a:ext uri="{FF2B5EF4-FFF2-40B4-BE49-F238E27FC236}">
                <a16:creationId xmlns:a16="http://schemas.microsoft.com/office/drawing/2014/main" id="{47DDF196-F6A6-B046-A220-497F9B2D1DCB}"/>
              </a:ext>
            </a:extLst>
          </p:cNvPr>
          <p:cNvSpPr>
            <a:spLocks noGrp="1"/>
          </p:cNvSpPr>
          <p:nvPr>
            <p:ph type="ftr" sz="quarter" idx="3"/>
          </p:nvPr>
        </p:nvSpPr>
        <p:spPr>
          <a:xfrm>
            <a:off x="824838" y="6425928"/>
            <a:ext cx="8428890" cy="365125"/>
          </a:xfrm>
          <a:prstGeom prst="rect">
            <a:avLst/>
          </a:prstGeom>
        </p:spPr>
        <p:txBody>
          <a:bodyPr vert="horz" lIns="0" tIns="0" rIns="0" bIns="0" rtlCol="0" anchor="t"/>
          <a:lstStyle>
            <a:lvl1pPr algn="l">
              <a:defRPr sz="1200" b="0">
                <a:solidFill>
                  <a:srgbClr val="425463"/>
                </a:solidFill>
                <a:latin typeface="Arial" charset="0"/>
                <a:ea typeface="Arial" charset="0"/>
                <a:cs typeface="Arial" charset="0"/>
              </a:defRPr>
            </a:lvl1pPr>
          </a:lstStyle>
          <a:p>
            <a:r>
              <a:rPr lang="en-GB"/>
              <a:t>#beneficialchanges</a:t>
            </a:r>
            <a:endParaRPr lang="en-US"/>
          </a:p>
        </p:txBody>
      </p:sp>
    </p:spTree>
    <p:extLst>
      <p:ext uri="{BB962C8B-B14F-4D97-AF65-F5344CB8AC3E}">
        <p14:creationId xmlns:p14="http://schemas.microsoft.com/office/powerpoint/2010/main" val="1231395178"/>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C8535D5-FE9D-4941-B9A5-E2543916B6C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309FD8C-D907-4EE4-A79E-055CC4013D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BB4BE4F-F15D-4A2D-B738-1D87C9A906F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6C968B-3C60-4E9D-92DB-E538F4B5F570}" type="datetimeFigureOut">
              <a:rPr lang="en-GB" smtClean="0"/>
              <a:t>17/11/2021</a:t>
            </a:fld>
            <a:endParaRPr lang="en-GB"/>
          </a:p>
        </p:txBody>
      </p:sp>
      <p:sp>
        <p:nvSpPr>
          <p:cNvPr id="5" name="Footer Placeholder 4">
            <a:extLst>
              <a:ext uri="{FF2B5EF4-FFF2-40B4-BE49-F238E27FC236}">
                <a16:creationId xmlns:a16="http://schemas.microsoft.com/office/drawing/2014/main" id="{62DA4724-FE1A-42B6-9F87-D8482D2B6D7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8289AB8-8B64-4D9C-AD6B-74359515FBD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8A2487-990D-43AE-8BC0-79132A59DB39}" type="slidenum">
              <a:rPr lang="en-GB" smtClean="0"/>
              <a:t>‹#›</a:t>
            </a:fld>
            <a:endParaRPr lang="en-GB"/>
          </a:p>
        </p:txBody>
      </p:sp>
    </p:spTree>
    <p:extLst>
      <p:ext uri="{BB962C8B-B14F-4D97-AF65-F5344CB8AC3E}">
        <p14:creationId xmlns:p14="http://schemas.microsoft.com/office/powerpoint/2010/main" val="2080744923"/>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descr="hqip_background2.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pic>
        <p:nvPicPr>
          <p:cNvPr id="9" name="Picture 8" descr="HQIP-brand-device-graphic.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504643" y="2848601"/>
            <a:ext cx="3968567" cy="2976425"/>
          </a:xfrm>
          <a:prstGeom prst="rect">
            <a:avLst/>
          </a:prstGeom>
        </p:spPr>
      </p:pic>
      <p:pic>
        <p:nvPicPr>
          <p:cNvPr id="11" name="Picture 10" descr="HQIP-white-landscape.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636066" y="383524"/>
            <a:ext cx="5166665" cy="580908"/>
          </a:xfrm>
          <a:prstGeom prst="rect">
            <a:avLst/>
          </a:prstGeom>
        </p:spPr>
      </p:pic>
    </p:spTree>
    <p:extLst>
      <p:ext uri="{BB962C8B-B14F-4D97-AF65-F5344CB8AC3E}">
        <p14:creationId xmlns:p14="http://schemas.microsoft.com/office/powerpoint/2010/main" val="1409466996"/>
      </p:ext>
    </p:extLst>
  </p:cSld>
  <p:clrMap bg1="lt1" tx1="dk1" bg2="lt2" tx2="dk2" accent1="accent1" accent2="accent2" accent3="accent3" accent4="accent4" accent5="accent5" accent6="accent6" hlink="hlink" folHlink="folHlink"/>
  <p:sldLayoutIdLst>
    <p:sldLayoutId id="2147483700"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hqip_background2.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 y="6229474"/>
            <a:ext cx="12192001" cy="628526"/>
          </a:xfrm>
          <a:prstGeom prst="rect">
            <a:avLst/>
          </a:prstGeom>
        </p:spPr>
      </p:pic>
      <p:sp>
        <p:nvSpPr>
          <p:cNvPr id="4" name="Date Placeholder 3"/>
          <p:cNvSpPr>
            <a:spLocks noGrp="1"/>
          </p:cNvSpPr>
          <p:nvPr>
            <p:ph type="dt" sz="half" idx="2"/>
          </p:nvPr>
        </p:nvSpPr>
        <p:spPr>
          <a:xfrm>
            <a:off x="482280" y="6356351"/>
            <a:ext cx="2844800" cy="365125"/>
          </a:xfrm>
          <a:prstGeom prst="rect">
            <a:avLst/>
          </a:prstGeom>
        </p:spPr>
        <p:txBody>
          <a:bodyPr vert="horz" lIns="91440" tIns="45720" rIns="91440" bIns="45720" rtlCol="0" anchor="ctr"/>
          <a:lstStyle>
            <a:lvl1pPr algn="l">
              <a:defRPr sz="1200">
                <a:solidFill>
                  <a:schemeClr val="bg1"/>
                </a:solidFill>
              </a:defRPr>
            </a:lvl1pPr>
          </a:lstStyle>
          <a:p>
            <a:fld id="{2862E430-DF37-5A46-8174-D1B3C3AE9AD2}" type="datetimeFigureOut">
              <a:rPr lang="en-US" smtClean="0"/>
              <a:pPr/>
              <a:t>11/17/2021</a:t>
            </a:fld>
            <a:endParaRPr lang="en-US" dirty="0"/>
          </a:p>
        </p:txBody>
      </p:sp>
      <p:cxnSp>
        <p:nvCxnSpPr>
          <p:cNvPr id="9" name="Straight Connector 8"/>
          <p:cNvCxnSpPr/>
          <p:nvPr userDrawn="1"/>
        </p:nvCxnSpPr>
        <p:spPr>
          <a:xfrm>
            <a:off x="560870" y="922770"/>
            <a:ext cx="11073765" cy="0"/>
          </a:xfrm>
          <a:prstGeom prst="line">
            <a:avLst/>
          </a:prstGeom>
          <a:ln w="12700">
            <a:solidFill>
              <a:srgbClr val="CCA11B"/>
            </a:solidFill>
          </a:ln>
          <a:effectLst/>
        </p:spPr>
        <p:style>
          <a:lnRef idx="2">
            <a:schemeClr val="accent1"/>
          </a:lnRef>
          <a:fillRef idx="0">
            <a:schemeClr val="accent1"/>
          </a:fillRef>
          <a:effectRef idx="1">
            <a:schemeClr val="accent1"/>
          </a:effectRef>
          <a:fontRef idx="minor">
            <a:schemeClr val="tx1"/>
          </a:fontRef>
        </p:style>
      </p:cxnSp>
      <p:pic>
        <p:nvPicPr>
          <p:cNvPr id="3" name="Picture 2" descr="HQIP-white-landscape.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8713170" y="6362733"/>
            <a:ext cx="3136537" cy="352653"/>
          </a:xfrm>
          <a:prstGeom prst="rect">
            <a:avLst/>
          </a:prstGeom>
        </p:spPr>
      </p:pic>
    </p:spTree>
    <p:extLst>
      <p:ext uri="{BB962C8B-B14F-4D97-AF65-F5344CB8AC3E}">
        <p14:creationId xmlns:p14="http://schemas.microsoft.com/office/powerpoint/2010/main" val="336526723"/>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future.nhs.uk/ImprovementHub/grouphome"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FA9A0-CFD0-4A65-945B-AED4297394F5}"/>
              </a:ext>
            </a:extLst>
          </p:cNvPr>
          <p:cNvSpPr>
            <a:spLocks noGrp="1"/>
          </p:cNvSpPr>
          <p:nvPr>
            <p:ph type="title"/>
          </p:nvPr>
        </p:nvSpPr>
        <p:spPr>
          <a:xfrm>
            <a:off x="583104" y="1504280"/>
            <a:ext cx="10496227" cy="2193852"/>
          </a:xfrm>
        </p:spPr>
        <p:txBody>
          <a:bodyPr anchor="t"/>
          <a:lstStyle/>
          <a:p>
            <a:r>
              <a:rPr lang="en-GB" sz="4800" dirty="0">
                <a:solidFill>
                  <a:srgbClr val="0060BF"/>
                </a:solidFill>
                <a:latin typeface="Arial"/>
                <a:cs typeface="Arial"/>
              </a:rPr>
              <a:t>National Clinical Audit Programme</a:t>
            </a:r>
            <a:br>
              <a:rPr lang="en-GB" sz="4800" dirty="0"/>
            </a:br>
            <a:br>
              <a:rPr lang="en-GB" sz="4800" dirty="0"/>
            </a:br>
            <a:r>
              <a:rPr lang="en-GB" sz="2400" dirty="0">
                <a:solidFill>
                  <a:srgbClr val="0060BF"/>
                </a:solidFill>
                <a:latin typeface="Arial"/>
                <a:cs typeface="Arial"/>
              </a:rPr>
              <a:t>Dawn Chamberlain</a:t>
            </a:r>
            <a:br>
              <a:rPr lang="en-GB" sz="2400" dirty="0"/>
            </a:br>
            <a:r>
              <a:rPr lang="en-GB" sz="2400" dirty="0">
                <a:solidFill>
                  <a:srgbClr val="0060BF"/>
                </a:solidFill>
                <a:latin typeface="Arial"/>
                <a:cs typeface="Arial"/>
              </a:rPr>
              <a:t>Director Clinical Improvement, NHS England and Improvement (NHSEI)</a:t>
            </a:r>
            <a:br>
              <a:rPr lang="en-GB" sz="2400" dirty="0">
                <a:solidFill>
                  <a:srgbClr val="0060BF"/>
                </a:solidFill>
                <a:latin typeface="Arial"/>
                <a:cs typeface="Arial"/>
              </a:rPr>
            </a:br>
            <a:r>
              <a:rPr lang="en-GB" sz="2400" dirty="0">
                <a:solidFill>
                  <a:srgbClr val="0060BF"/>
                </a:solidFill>
                <a:latin typeface="Arial"/>
                <a:cs typeface="Arial"/>
              </a:rPr>
              <a:t>&amp; </a:t>
            </a:r>
            <a:br>
              <a:rPr lang="en-GB" sz="2400" dirty="0">
                <a:solidFill>
                  <a:srgbClr val="0060BF"/>
                </a:solidFill>
                <a:latin typeface="Arial"/>
                <a:cs typeface="Arial"/>
              </a:rPr>
            </a:br>
            <a:r>
              <a:rPr lang="en-GB" sz="2400" dirty="0">
                <a:solidFill>
                  <a:srgbClr val="0060BF"/>
                </a:solidFill>
                <a:latin typeface="Arial"/>
                <a:cs typeface="Arial"/>
              </a:rPr>
              <a:t>Dr Ian Woolhouse</a:t>
            </a:r>
            <a:br>
              <a:rPr lang="en-GB" sz="2400" dirty="0">
                <a:solidFill>
                  <a:srgbClr val="0060BF"/>
                </a:solidFill>
                <a:latin typeface="Arial"/>
                <a:cs typeface="Arial"/>
              </a:rPr>
            </a:br>
            <a:r>
              <a:rPr lang="en-GB" sz="2400" dirty="0">
                <a:solidFill>
                  <a:srgbClr val="0060BF"/>
                </a:solidFill>
                <a:latin typeface="Arial"/>
                <a:cs typeface="Arial"/>
              </a:rPr>
              <a:t>Quality Improvement Lead, Healthcare Quality Improvement Partnership (HQIP)</a:t>
            </a:r>
            <a:br>
              <a:rPr lang="en-GB" dirty="0"/>
            </a:br>
            <a:br>
              <a:rPr lang="en-GB" dirty="0"/>
            </a:br>
            <a:r>
              <a:rPr lang="en-GB" sz="2400" dirty="0">
                <a:solidFill>
                  <a:srgbClr val="0060BF"/>
                </a:solidFill>
                <a:latin typeface="Arial"/>
                <a:cs typeface="Arial"/>
              </a:rPr>
              <a:t>26</a:t>
            </a:r>
            <a:r>
              <a:rPr lang="en-GB" sz="2400" baseline="30000" dirty="0">
                <a:solidFill>
                  <a:srgbClr val="0060BF"/>
                </a:solidFill>
                <a:latin typeface="Arial"/>
                <a:cs typeface="Arial"/>
              </a:rPr>
              <a:t>th</a:t>
            </a:r>
            <a:r>
              <a:rPr lang="en-GB" sz="2400" dirty="0">
                <a:solidFill>
                  <a:srgbClr val="0060BF"/>
                </a:solidFill>
                <a:latin typeface="Arial"/>
                <a:cs typeface="Arial"/>
              </a:rPr>
              <a:t> November 2021</a:t>
            </a:r>
            <a:endParaRPr lang="en-GB" dirty="0">
              <a:solidFill>
                <a:srgbClr val="0060BF"/>
              </a:solidFill>
              <a:latin typeface="Arial"/>
              <a:cs typeface="Arial"/>
            </a:endParaRPr>
          </a:p>
        </p:txBody>
      </p:sp>
    </p:spTree>
    <p:extLst>
      <p:ext uri="{BB962C8B-B14F-4D97-AF65-F5344CB8AC3E}">
        <p14:creationId xmlns:p14="http://schemas.microsoft.com/office/powerpoint/2010/main" val="622130226"/>
      </p:ext>
    </p:extLst>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D7A3969-B10A-405C-B961-2FDB1F8CABC2}"/>
              </a:ext>
            </a:extLst>
          </p:cNvPr>
          <p:cNvPicPr>
            <a:picLocks noChangeAspect="1"/>
          </p:cNvPicPr>
          <p:nvPr/>
        </p:nvPicPr>
        <p:blipFill>
          <a:blip r:embed="rId2"/>
          <a:stretch>
            <a:fillRect/>
          </a:stretch>
        </p:blipFill>
        <p:spPr>
          <a:xfrm>
            <a:off x="1524000" y="46687"/>
            <a:ext cx="9144000" cy="6115696"/>
          </a:xfrm>
          <a:prstGeom prst="rect">
            <a:avLst/>
          </a:prstGeom>
        </p:spPr>
      </p:pic>
    </p:spTree>
    <p:extLst>
      <p:ext uri="{BB962C8B-B14F-4D97-AF65-F5344CB8AC3E}">
        <p14:creationId xmlns:p14="http://schemas.microsoft.com/office/powerpoint/2010/main" val="13636541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sz="2400" dirty="0"/>
              <a:t>Recommendations</a:t>
            </a:r>
          </a:p>
        </p:txBody>
      </p:sp>
      <p:sp>
        <p:nvSpPr>
          <p:cNvPr id="3" name="Content Placeholder 2"/>
          <p:cNvSpPr>
            <a:spLocks noGrp="1"/>
          </p:cNvSpPr>
          <p:nvPr>
            <p:ph idx="1"/>
          </p:nvPr>
        </p:nvSpPr>
        <p:spPr/>
        <p:txBody>
          <a:bodyPr/>
          <a:lstStyle/>
          <a:p>
            <a:r>
              <a:rPr lang="en-GB" sz="2400" dirty="0"/>
              <a:t>Automated data extraction from routine datasets</a:t>
            </a:r>
          </a:p>
          <a:p>
            <a:r>
              <a:rPr lang="en-GB" sz="2400" dirty="0"/>
              <a:t>Streamline performance metrics (max 10)</a:t>
            </a:r>
          </a:p>
          <a:p>
            <a:pPr lvl="0"/>
            <a:r>
              <a:rPr lang="en-GB" sz="2400" dirty="0"/>
              <a:t>Widespread use of near-real time continuous feedback</a:t>
            </a:r>
          </a:p>
          <a:p>
            <a:pPr lvl="0"/>
            <a:r>
              <a:rPr lang="en-GB" sz="2400" dirty="0"/>
              <a:t>Short “state of the nation” annual report</a:t>
            </a:r>
          </a:p>
          <a:p>
            <a:pPr lvl="0"/>
            <a:r>
              <a:rPr lang="en-GB" sz="2400" dirty="0"/>
              <a:t>Recommendations for the system</a:t>
            </a:r>
          </a:p>
          <a:p>
            <a:pPr lvl="0"/>
            <a:r>
              <a:rPr lang="en-GB" sz="2400" dirty="0"/>
              <a:t>Actively share examples of good practice</a:t>
            </a:r>
          </a:p>
          <a:p>
            <a:pPr lvl="0"/>
            <a:r>
              <a:rPr lang="en-GB" sz="2400" dirty="0"/>
              <a:t>Better links with national improvement initiatives</a:t>
            </a:r>
          </a:p>
        </p:txBody>
      </p:sp>
    </p:spTree>
    <p:extLst>
      <p:ext uri="{BB962C8B-B14F-4D97-AF65-F5344CB8AC3E}">
        <p14:creationId xmlns:p14="http://schemas.microsoft.com/office/powerpoint/2010/main" val="37753062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7AF2EA8-4B6E-9141-9A21-57AF27015B2D}"/>
              </a:ext>
            </a:extLst>
          </p:cNvPr>
          <p:cNvSpPr/>
          <p:nvPr/>
        </p:nvSpPr>
        <p:spPr>
          <a:xfrm>
            <a:off x="0" y="0"/>
            <a:ext cx="12192000" cy="6857999"/>
          </a:xfrm>
          <a:prstGeom prst="rect">
            <a:avLst/>
          </a:prstGeom>
          <a:gradFill flip="none" rotWithShape="1">
            <a:gsLst>
              <a:gs pos="0">
                <a:schemeClr val="tx2"/>
              </a:gs>
              <a:gs pos="99000">
                <a:schemeClr val="bg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6FFA9A0-CFD0-4A65-945B-AED4297394F5}"/>
              </a:ext>
            </a:extLst>
          </p:cNvPr>
          <p:cNvSpPr>
            <a:spLocks noGrp="1"/>
          </p:cNvSpPr>
          <p:nvPr>
            <p:ph type="title"/>
          </p:nvPr>
        </p:nvSpPr>
        <p:spPr>
          <a:xfrm>
            <a:off x="654125" y="2480418"/>
            <a:ext cx="10924961" cy="1267985"/>
          </a:xfrm>
        </p:spPr>
        <p:txBody>
          <a:bodyPr anchor="t"/>
          <a:lstStyle/>
          <a:p>
            <a:r>
              <a:rPr lang="en-GB" sz="4800" dirty="0">
                <a:solidFill>
                  <a:schemeClr val="bg1"/>
                </a:solidFill>
              </a:rPr>
              <a:t>Clinical Audit for Improvement</a:t>
            </a:r>
          </a:p>
        </p:txBody>
      </p:sp>
      <p:cxnSp>
        <p:nvCxnSpPr>
          <p:cNvPr id="14" name="Straight Connector 13">
            <a:extLst>
              <a:ext uri="{FF2B5EF4-FFF2-40B4-BE49-F238E27FC236}">
                <a16:creationId xmlns:a16="http://schemas.microsoft.com/office/drawing/2014/main" id="{49316DD1-E02D-4B63-B401-5F85E726F143}"/>
              </a:ext>
            </a:extLst>
          </p:cNvPr>
          <p:cNvCxnSpPr>
            <a:cxnSpLocks/>
          </p:cNvCxnSpPr>
          <p:nvPr/>
        </p:nvCxnSpPr>
        <p:spPr>
          <a:xfrm>
            <a:off x="654126" y="3331000"/>
            <a:ext cx="10883748" cy="0"/>
          </a:xfrm>
          <a:prstGeom prst="line">
            <a:avLst/>
          </a:prstGeom>
          <a:ln w="50800"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862082"/>
      </p:ext>
    </p:extLst>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7F65EE9-B6F1-46FF-8715-23892CF8FFC8}"/>
              </a:ext>
            </a:extLst>
          </p:cNvPr>
          <p:cNvSpPr>
            <a:spLocks noGrp="1"/>
          </p:cNvSpPr>
          <p:nvPr>
            <p:ph type="title"/>
          </p:nvPr>
        </p:nvSpPr>
        <p:spPr>
          <a:xfrm>
            <a:off x="824839" y="367020"/>
            <a:ext cx="10249562" cy="611649"/>
          </a:xfrm>
        </p:spPr>
        <p:txBody>
          <a:bodyPr/>
          <a:lstStyle/>
          <a:p>
            <a:r>
              <a:rPr lang="en-GB" dirty="0">
                <a:latin typeface="Arial"/>
                <a:cs typeface="Arial"/>
              </a:rPr>
              <a:t>Recommendations from the Task &amp; Finish Group</a:t>
            </a:r>
            <a:endParaRPr lang="en-GB" dirty="0"/>
          </a:p>
        </p:txBody>
      </p:sp>
      <p:sp>
        <p:nvSpPr>
          <p:cNvPr id="4" name="Content Placeholder 3">
            <a:extLst>
              <a:ext uri="{FF2B5EF4-FFF2-40B4-BE49-F238E27FC236}">
                <a16:creationId xmlns:a16="http://schemas.microsoft.com/office/drawing/2014/main" id="{8937DDE0-2B28-424A-BED3-969716A62EC4}"/>
              </a:ext>
            </a:extLst>
          </p:cNvPr>
          <p:cNvSpPr>
            <a:spLocks noGrp="1"/>
          </p:cNvSpPr>
          <p:nvPr>
            <p:ph sz="quarter" idx="10"/>
          </p:nvPr>
        </p:nvSpPr>
        <p:spPr>
          <a:xfrm>
            <a:off x="824839" y="1287272"/>
            <a:ext cx="10890911" cy="5058664"/>
          </a:xfrm>
        </p:spPr>
        <p:txBody>
          <a:bodyPr/>
          <a:lstStyle/>
          <a:p>
            <a:pPr marL="342900" indent="-342900">
              <a:lnSpc>
                <a:spcPct val="100000"/>
              </a:lnSpc>
              <a:spcBef>
                <a:spcPts val="0"/>
              </a:spcBef>
              <a:spcAft>
                <a:spcPts val="1200"/>
              </a:spcAft>
              <a:buFont typeface="+mj-lt"/>
              <a:buAutoNum type="arabicPeriod"/>
            </a:pPr>
            <a:r>
              <a:rPr lang="en-GB" sz="1800" dirty="0"/>
              <a:t>Enhance the support for the implementation of National Clinical Audit recommendations.</a:t>
            </a:r>
          </a:p>
          <a:p>
            <a:pPr marL="342900" indent="-342900">
              <a:lnSpc>
                <a:spcPct val="100000"/>
              </a:lnSpc>
              <a:spcBef>
                <a:spcPts val="0"/>
              </a:spcBef>
              <a:spcAft>
                <a:spcPts val="1200"/>
              </a:spcAft>
              <a:buFont typeface="+mj-lt"/>
              <a:buAutoNum type="arabicPeriod"/>
            </a:pPr>
            <a:r>
              <a:rPr lang="en-GB" sz="1800" dirty="0"/>
              <a:t>Recognise the need for a more comprehensive approach to stakeholder engagement and communications.</a:t>
            </a:r>
          </a:p>
          <a:p>
            <a:pPr marL="342900" indent="-342900">
              <a:lnSpc>
                <a:spcPct val="100000"/>
              </a:lnSpc>
              <a:spcBef>
                <a:spcPts val="0"/>
              </a:spcBef>
              <a:spcAft>
                <a:spcPts val="1200"/>
              </a:spcAft>
              <a:buFont typeface="+mj-lt"/>
              <a:buAutoNum type="arabicPeriod"/>
            </a:pPr>
            <a:r>
              <a:rPr lang="en-GB" sz="1800" dirty="0"/>
              <a:t>Support the regional clinical networks to have oversight of the implementation of key national clinical audit recommendations in association with regional improvement hubs and others where relevant.</a:t>
            </a:r>
          </a:p>
          <a:p>
            <a:pPr marL="342900" indent="-342900">
              <a:lnSpc>
                <a:spcPct val="100000"/>
              </a:lnSpc>
              <a:spcBef>
                <a:spcPts val="0"/>
              </a:spcBef>
              <a:spcAft>
                <a:spcPts val="1200"/>
              </a:spcAft>
              <a:buFont typeface="+mj-lt"/>
              <a:buAutoNum type="arabicPeriod"/>
            </a:pPr>
            <a:r>
              <a:rPr lang="en-GB" sz="1800" dirty="0"/>
              <a:t>Engage with National Quality Improvement Clinical Audit Network (N-QI-CAN) to support the role of clinical audit managers and frontline staff across England.</a:t>
            </a:r>
          </a:p>
          <a:p>
            <a:pPr marL="342900" indent="-342900">
              <a:lnSpc>
                <a:spcPct val="100000"/>
              </a:lnSpc>
              <a:spcBef>
                <a:spcPts val="0"/>
              </a:spcBef>
              <a:spcAft>
                <a:spcPts val="1200"/>
              </a:spcAft>
              <a:buFont typeface="+mj-lt"/>
              <a:buAutoNum type="arabicPeriod"/>
            </a:pPr>
            <a:r>
              <a:rPr lang="en-GB" sz="1800" dirty="0"/>
              <a:t>Provide training and education for clinical audit implementation that includes events and webinars coordinated at national level.</a:t>
            </a:r>
          </a:p>
          <a:p>
            <a:pPr marL="342900" indent="-342900">
              <a:lnSpc>
                <a:spcPct val="100000"/>
              </a:lnSpc>
              <a:spcBef>
                <a:spcPts val="0"/>
              </a:spcBef>
              <a:spcAft>
                <a:spcPts val="1200"/>
              </a:spcAft>
              <a:buFont typeface="+mj-lt"/>
              <a:buAutoNum type="arabicPeriod"/>
            </a:pPr>
            <a:r>
              <a:rPr lang="en-GB" sz="1800" dirty="0"/>
              <a:t>Create a national knowledge hub for clinical audit that includes key national recommendations as well as best practice case studies and opportunities for shared learning.</a:t>
            </a:r>
          </a:p>
          <a:p>
            <a:pPr marL="342900" indent="-342900">
              <a:lnSpc>
                <a:spcPct val="100000"/>
              </a:lnSpc>
              <a:spcBef>
                <a:spcPts val="0"/>
              </a:spcBef>
              <a:spcAft>
                <a:spcPts val="1200"/>
              </a:spcAft>
              <a:buFont typeface="+mj-lt"/>
              <a:buAutoNum type="arabicPeriod"/>
            </a:pPr>
            <a:r>
              <a:rPr lang="en-GB" sz="1800" dirty="0"/>
              <a:t>Establish an implementation working group to lead on these recommendations that reports into the Executive Quality Group Clinical Audit Sub-Group (EQGCASG).</a:t>
            </a:r>
          </a:p>
        </p:txBody>
      </p:sp>
    </p:spTree>
    <p:extLst>
      <p:ext uri="{BB962C8B-B14F-4D97-AF65-F5344CB8AC3E}">
        <p14:creationId xmlns:p14="http://schemas.microsoft.com/office/powerpoint/2010/main" val="1545897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7F65EE9-B6F1-46FF-8715-23892CF8FFC8}"/>
              </a:ext>
            </a:extLst>
          </p:cNvPr>
          <p:cNvSpPr>
            <a:spLocks noGrp="1"/>
          </p:cNvSpPr>
          <p:nvPr>
            <p:ph type="title"/>
          </p:nvPr>
        </p:nvSpPr>
        <p:spPr/>
        <p:txBody>
          <a:bodyPr/>
          <a:lstStyle/>
          <a:p>
            <a:r>
              <a:rPr lang="en-GB" dirty="0">
                <a:latin typeface="Arial"/>
                <a:cs typeface="Arial"/>
              </a:rPr>
              <a:t>Gaps in the Implementation of NCA</a:t>
            </a:r>
            <a:endParaRPr lang="en-GB" dirty="0"/>
          </a:p>
        </p:txBody>
      </p:sp>
      <p:pic>
        <p:nvPicPr>
          <p:cNvPr id="6" name="Picture 5">
            <a:extLst>
              <a:ext uri="{FF2B5EF4-FFF2-40B4-BE49-F238E27FC236}">
                <a16:creationId xmlns:a16="http://schemas.microsoft.com/office/drawing/2014/main" id="{B607D55D-ECBD-45FF-91B7-CBBCE043F71D}"/>
              </a:ext>
            </a:extLst>
          </p:cNvPr>
          <p:cNvPicPr/>
          <p:nvPr/>
        </p:nvPicPr>
        <p:blipFill>
          <a:blip r:embed="rId2"/>
          <a:stretch>
            <a:fillRect/>
          </a:stretch>
        </p:blipFill>
        <p:spPr>
          <a:xfrm>
            <a:off x="824838" y="1214978"/>
            <a:ext cx="7700326" cy="5312228"/>
          </a:xfrm>
          <a:prstGeom prst="rect">
            <a:avLst/>
          </a:prstGeom>
        </p:spPr>
      </p:pic>
    </p:spTree>
    <p:extLst>
      <p:ext uri="{BB962C8B-B14F-4D97-AF65-F5344CB8AC3E}">
        <p14:creationId xmlns:p14="http://schemas.microsoft.com/office/powerpoint/2010/main" val="17485864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7F65EE9-B6F1-46FF-8715-23892CF8FFC8}"/>
              </a:ext>
            </a:extLst>
          </p:cNvPr>
          <p:cNvSpPr>
            <a:spLocks noGrp="1"/>
          </p:cNvSpPr>
          <p:nvPr>
            <p:ph type="title"/>
          </p:nvPr>
        </p:nvSpPr>
        <p:spPr>
          <a:xfrm>
            <a:off x="824839" y="367020"/>
            <a:ext cx="10249562" cy="611649"/>
          </a:xfrm>
        </p:spPr>
        <p:txBody>
          <a:bodyPr/>
          <a:lstStyle/>
          <a:p>
            <a:r>
              <a:rPr lang="en-GB" dirty="0"/>
              <a:t>Actions </a:t>
            </a:r>
            <a:r>
              <a:rPr lang="en-GB"/>
              <a:t>&amp; Next Steps</a:t>
            </a:r>
            <a:endParaRPr lang="en-GB" dirty="0"/>
          </a:p>
        </p:txBody>
      </p:sp>
      <p:sp>
        <p:nvSpPr>
          <p:cNvPr id="4" name="Content Placeholder 3">
            <a:extLst>
              <a:ext uri="{FF2B5EF4-FFF2-40B4-BE49-F238E27FC236}">
                <a16:creationId xmlns:a16="http://schemas.microsoft.com/office/drawing/2014/main" id="{8937DDE0-2B28-424A-BED3-969716A62EC4}"/>
              </a:ext>
            </a:extLst>
          </p:cNvPr>
          <p:cNvSpPr>
            <a:spLocks noGrp="1"/>
          </p:cNvSpPr>
          <p:nvPr>
            <p:ph sz="quarter" idx="10"/>
          </p:nvPr>
        </p:nvSpPr>
        <p:spPr>
          <a:xfrm>
            <a:off x="824839" y="1287272"/>
            <a:ext cx="10890911" cy="5058664"/>
          </a:xfrm>
        </p:spPr>
        <p:txBody>
          <a:bodyPr/>
          <a:lstStyle/>
          <a:p>
            <a:r>
              <a:rPr lang="en-GB" sz="1800" dirty="0"/>
              <a:t>Implementation Group in place to progress the recommendations from the task &amp; finish group in partnership with HQIP.</a:t>
            </a:r>
          </a:p>
          <a:p>
            <a:pPr marL="0" indent="0">
              <a:buNone/>
            </a:pPr>
            <a:endParaRPr lang="en-GB" sz="1800" dirty="0"/>
          </a:p>
          <a:p>
            <a:pPr marL="0" indent="0">
              <a:buNone/>
            </a:pPr>
            <a:r>
              <a:rPr lang="en-GB" sz="1800" dirty="0"/>
              <a:t>Initial actions:</a:t>
            </a:r>
          </a:p>
          <a:p>
            <a:pPr marL="0" indent="0">
              <a:buNone/>
            </a:pPr>
            <a:endParaRPr lang="en-GB" sz="1800" dirty="0"/>
          </a:p>
          <a:p>
            <a:pPr>
              <a:lnSpc>
                <a:spcPct val="100000"/>
              </a:lnSpc>
              <a:spcBef>
                <a:spcPts val="0"/>
              </a:spcBef>
              <a:spcAft>
                <a:spcPts val="1200"/>
              </a:spcAft>
            </a:pPr>
            <a:r>
              <a:rPr lang="en-GB" sz="1800" dirty="0"/>
              <a:t>Establish a repository of case studies and community of practice. For example, </a:t>
            </a:r>
            <a:r>
              <a:rPr lang="en-GB" sz="1800" dirty="0">
                <a:hlinkClick r:id="rId2" tooltip="https://future.nhs.uk/improvementhub/grouphome"/>
              </a:rPr>
              <a:t>Improvement Hub - Improvement Hub (future.nhs.uk)</a:t>
            </a:r>
            <a:endParaRPr lang="en-GB" sz="1800" dirty="0"/>
          </a:p>
          <a:p>
            <a:pPr>
              <a:lnSpc>
                <a:spcPct val="100000"/>
              </a:lnSpc>
              <a:spcBef>
                <a:spcPts val="0"/>
              </a:spcBef>
              <a:spcAft>
                <a:spcPts val="1200"/>
              </a:spcAft>
            </a:pPr>
            <a:r>
              <a:rPr lang="en-GB" sz="1800" dirty="0"/>
              <a:t>Develop a strategic approach to Clinical Audit training &amp; education offers</a:t>
            </a:r>
          </a:p>
          <a:p>
            <a:pPr>
              <a:lnSpc>
                <a:spcPct val="100000"/>
              </a:lnSpc>
              <a:spcBef>
                <a:spcPts val="0"/>
              </a:spcBef>
              <a:spcAft>
                <a:spcPts val="1200"/>
              </a:spcAft>
            </a:pPr>
            <a:r>
              <a:rPr lang="en-GB" sz="1800" dirty="0"/>
              <a:t>Strengthen links with National Quality Improvement Clinical Audit Network (N-QI-CAN)  and Clinical Networks to support frontline clinicians and clinical audit managers</a:t>
            </a:r>
          </a:p>
        </p:txBody>
      </p:sp>
    </p:spTree>
    <p:extLst>
      <p:ext uri="{BB962C8B-B14F-4D97-AF65-F5344CB8AC3E}">
        <p14:creationId xmlns:p14="http://schemas.microsoft.com/office/powerpoint/2010/main" val="7186122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7AF2EA8-4B6E-9141-9A21-57AF27015B2D}"/>
              </a:ext>
            </a:extLst>
          </p:cNvPr>
          <p:cNvSpPr/>
          <p:nvPr/>
        </p:nvSpPr>
        <p:spPr>
          <a:xfrm>
            <a:off x="0" y="1"/>
            <a:ext cx="12192000" cy="6857999"/>
          </a:xfrm>
          <a:prstGeom prst="rect">
            <a:avLst/>
          </a:prstGeom>
          <a:gradFill flip="none" rotWithShape="1">
            <a:gsLst>
              <a:gs pos="0">
                <a:schemeClr val="tx2"/>
              </a:gs>
              <a:gs pos="99000">
                <a:schemeClr val="bg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6FFA9A0-CFD0-4A65-945B-AED4297394F5}"/>
              </a:ext>
            </a:extLst>
          </p:cNvPr>
          <p:cNvSpPr>
            <a:spLocks noGrp="1"/>
          </p:cNvSpPr>
          <p:nvPr>
            <p:ph type="title"/>
          </p:nvPr>
        </p:nvSpPr>
        <p:spPr>
          <a:xfrm>
            <a:off x="654126" y="2254931"/>
            <a:ext cx="10883748" cy="1474572"/>
          </a:xfrm>
        </p:spPr>
        <p:txBody>
          <a:bodyPr anchor="t"/>
          <a:lstStyle/>
          <a:p>
            <a:pPr algn="ctr"/>
            <a:r>
              <a:rPr lang="en-GB" sz="4000" dirty="0">
                <a:solidFill>
                  <a:schemeClr val="bg1"/>
                </a:solidFill>
              </a:rPr>
              <a:t>Thank you</a:t>
            </a:r>
            <a:br>
              <a:rPr lang="en-GB" sz="4000" dirty="0">
                <a:solidFill>
                  <a:schemeClr val="bg1"/>
                </a:solidFill>
              </a:rPr>
            </a:br>
            <a:br>
              <a:rPr lang="en-GB" sz="4000" dirty="0">
                <a:solidFill>
                  <a:schemeClr val="bg1"/>
                </a:solidFill>
              </a:rPr>
            </a:br>
            <a:r>
              <a:rPr lang="en-GB" sz="4000" dirty="0">
                <a:solidFill>
                  <a:schemeClr val="bg1"/>
                </a:solidFill>
              </a:rPr>
              <a:t>&amp;</a:t>
            </a:r>
            <a:br>
              <a:rPr lang="en-GB" sz="4000" dirty="0">
                <a:solidFill>
                  <a:schemeClr val="bg1"/>
                </a:solidFill>
              </a:rPr>
            </a:br>
            <a:br>
              <a:rPr lang="en-GB" sz="4000" dirty="0">
                <a:solidFill>
                  <a:schemeClr val="bg1"/>
                </a:solidFill>
              </a:rPr>
            </a:br>
            <a:r>
              <a:rPr lang="en-GB" sz="2400" dirty="0">
                <a:solidFill>
                  <a:schemeClr val="bg1"/>
                </a:solidFill>
              </a:rPr>
              <a:t>Introducing Dr Josie O’Heney, National Medical Director’s Clinical Fellow, </a:t>
            </a:r>
            <a:br>
              <a:rPr lang="en-GB" sz="2400" dirty="0">
                <a:solidFill>
                  <a:schemeClr val="bg1"/>
                </a:solidFill>
              </a:rPr>
            </a:br>
            <a:r>
              <a:rPr lang="en-GB" sz="2400" dirty="0">
                <a:solidFill>
                  <a:schemeClr val="bg1"/>
                </a:solidFill>
              </a:rPr>
              <a:t>Healthcare Quality Improvement Partnership</a:t>
            </a:r>
            <a:br>
              <a:rPr lang="en-GB" sz="2400" dirty="0">
                <a:solidFill>
                  <a:schemeClr val="bg1"/>
                </a:solidFill>
              </a:rPr>
            </a:br>
            <a:endParaRPr lang="en-GB" sz="2400" dirty="0">
              <a:solidFill>
                <a:schemeClr val="bg1"/>
              </a:solidFill>
            </a:endParaRPr>
          </a:p>
        </p:txBody>
      </p:sp>
      <p:cxnSp>
        <p:nvCxnSpPr>
          <p:cNvPr id="5" name="Straight Connector 4">
            <a:extLst>
              <a:ext uri="{FF2B5EF4-FFF2-40B4-BE49-F238E27FC236}">
                <a16:creationId xmlns:a16="http://schemas.microsoft.com/office/drawing/2014/main" id="{6E291037-4FDE-3D41-AD8F-8A26A4584DE6}"/>
              </a:ext>
            </a:extLst>
          </p:cNvPr>
          <p:cNvCxnSpPr>
            <a:cxnSpLocks/>
          </p:cNvCxnSpPr>
          <p:nvPr/>
        </p:nvCxnSpPr>
        <p:spPr>
          <a:xfrm>
            <a:off x="840558" y="5350365"/>
            <a:ext cx="10883748" cy="0"/>
          </a:xfrm>
          <a:prstGeom prst="line">
            <a:avLst/>
          </a:prstGeom>
          <a:ln w="50800"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989854"/>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7AF2EA8-4B6E-9141-9A21-57AF27015B2D}"/>
              </a:ext>
            </a:extLst>
          </p:cNvPr>
          <p:cNvSpPr/>
          <p:nvPr/>
        </p:nvSpPr>
        <p:spPr>
          <a:xfrm>
            <a:off x="0" y="0"/>
            <a:ext cx="12192000" cy="6857999"/>
          </a:xfrm>
          <a:prstGeom prst="rect">
            <a:avLst/>
          </a:prstGeom>
          <a:gradFill flip="none" rotWithShape="1">
            <a:gsLst>
              <a:gs pos="0">
                <a:schemeClr val="tx2"/>
              </a:gs>
              <a:gs pos="99000">
                <a:schemeClr val="bg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6FFA9A0-CFD0-4A65-945B-AED4297394F5}"/>
              </a:ext>
            </a:extLst>
          </p:cNvPr>
          <p:cNvSpPr>
            <a:spLocks noGrp="1"/>
          </p:cNvSpPr>
          <p:nvPr>
            <p:ph type="title"/>
          </p:nvPr>
        </p:nvSpPr>
        <p:spPr>
          <a:xfrm>
            <a:off x="612913" y="1521630"/>
            <a:ext cx="10924961" cy="1267985"/>
          </a:xfrm>
        </p:spPr>
        <p:txBody>
          <a:bodyPr anchor="t"/>
          <a:lstStyle/>
          <a:p>
            <a:r>
              <a:rPr lang="en-GB" sz="4000" dirty="0">
                <a:solidFill>
                  <a:schemeClr val="bg1"/>
                </a:solidFill>
              </a:rPr>
              <a:t>NHS England &amp; NHS Improvement </a:t>
            </a:r>
            <a:br>
              <a:rPr lang="en-GB" sz="4000" dirty="0">
                <a:solidFill>
                  <a:schemeClr val="bg1"/>
                </a:solidFill>
              </a:rPr>
            </a:br>
            <a:r>
              <a:rPr lang="en-GB" sz="4000" dirty="0">
                <a:solidFill>
                  <a:schemeClr val="bg1"/>
                </a:solidFill>
              </a:rPr>
              <a:t>Update on Clinical Audit</a:t>
            </a:r>
          </a:p>
        </p:txBody>
      </p:sp>
      <p:cxnSp>
        <p:nvCxnSpPr>
          <p:cNvPr id="14" name="Straight Connector 13">
            <a:extLst>
              <a:ext uri="{FF2B5EF4-FFF2-40B4-BE49-F238E27FC236}">
                <a16:creationId xmlns:a16="http://schemas.microsoft.com/office/drawing/2014/main" id="{49316DD1-E02D-4B63-B401-5F85E726F143}"/>
              </a:ext>
            </a:extLst>
          </p:cNvPr>
          <p:cNvCxnSpPr>
            <a:cxnSpLocks/>
          </p:cNvCxnSpPr>
          <p:nvPr/>
        </p:nvCxnSpPr>
        <p:spPr>
          <a:xfrm>
            <a:off x="654126" y="3331000"/>
            <a:ext cx="10883748" cy="0"/>
          </a:xfrm>
          <a:prstGeom prst="line">
            <a:avLst/>
          </a:prstGeom>
          <a:ln w="50800"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4808715"/>
      </p:ext>
    </p:extLst>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7F65EE9-B6F1-46FF-8715-23892CF8FFC8}"/>
              </a:ext>
            </a:extLst>
          </p:cNvPr>
          <p:cNvSpPr>
            <a:spLocks noGrp="1"/>
          </p:cNvSpPr>
          <p:nvPr>
            <p:ph type="title"/>
          </p:nvPr>
        </p:nvSpPr>
        <p:spPr>
          <a:xfrm>
            <a:off x="824839" y="367020"/>
            <a:ext cx="10249562" cy="611649"/>
          </a:xfrm>
        </p:spPr>
        <p:txBody>
          <a:bodyPr/>
          <a:lstStyle/>
          <a:p>
            <a:r>
              <a:rPr lang="en-GB" dirty="0">
                <a:latin typeface="Arial"/>
                <a:cs typeface="Arial"/>
              </a:rPr>
              <a:t>Update on Clinical Audit</a:t>
            </a:r>
            <a:endParaRPr lang="en-GB" dirty="0"/>
          </a:p>
        </p:txBody>
      </p:sp>
      <p:sp>
        <p:nvSpPr>
          <p:cNvPr id="4" name="Content Placeholder 3">
            <a:extLst>
              <a:ext uri="{FF2B5EF4-FFF2-40B4-BE49-F238E27FC236}">
                <a16:creationId xmlns:a16="http://schemas.microsoft.com/office/drawing/2014/main" id="{8937DDE0-2B28-424A-BED3-969716A62EC4}"/>
              </a:ext>
            </a:extLst>
          </p:cNvPr>
          <p:cNvSpPr>
            <a:spLocks noGrp="1"/>
          </p:cNvSpPr>
          <p:nvPr>
            <p:ph sz="quarter" idx="10"/>
          </p:nvPr>
        </p:nvSpPr>
        <p:spPr>
          <a:xfrm>
            <a:off x="824839" y="1287272"/>
            <a:ext cx="10890911" cy="5058664"/>
          </a:xfrm>
        </p:spPr>
        <p:txBody>
          <a:bodyPr/>
          <a:lstStyle/>
          <a:p>
            <a:pPr>
              <a:lnSpc>
                <a:spcPct val="100000"/>
              </a:lnSpc>
              <a:spcBef>
                <a:spcPts val="600"/>
              </a:spcBef>
            </a:pPr>
            <a:r>
              <a:rPr lang="en-GB" sz="1800" dirty="0">
                <a:solidFill>
                  <a:srgbClr val="000000"/>
                </a:solidFill>
              </a:rPr>
              <a:t>The recommendations from the National Clinical Audits provide expert and invaluable contributions to improvements in clinical practice as well as providing important guidance for changes in NHS Service delivery. </a:t>
            </a:r>
          </a:p>
          <a:p>
            <a:pPr marL="0" indent="0">
              <a:lnSpc>
                <a:spcPct val="100000"/>
              </a:lnSpc>
              <a:spcBef>
                <a:spcPts val="600"/>
              </a:spcBef>
              <a:buNone/>
            </a:pPr>
            <a:endParaRPr lang="en-GB" sz="1800" dirty="0">
              <a:solidFill>
                <a:srgbClr val="000000"/>
              </a:solidFill>
            </a:endParaRPr>
          </a:p>
          <a:p>
            <a:pPr>
              <a:lnSpc>
                <a:spcPct val="100000"/>
              </a:lnSpc>
              <a:spcBef>
                <a:spcPts val="600"/>
              </a:spcBef>
            </a:pPr>
            <a:r>
              <a:rPr lang="en-GB" sz="1800" dirty="0"/>
              <a:t>There is a growing desire to ensure the integration and maximum impact of the recommendations emerging from the audits, into overarching National NHSEI Programmes, as well as System and local transformation or clinical improvement programmes. </a:t>
            </a:r>
          </a:p>
          <a:p>
            <a:pPr marL="0" indent="0">
              <a:lnSpc>
                <a:spcPct val="100000"/>
              </a:lnSpc>
              <a:spcBef>
                <a:spcPts val="600"/>
              </a:spcBef>
              <a:buNone/>
            </a:pPr>
            <a:endParaRPr lang="en-GB" sz="1800" dirty="0"/>
          </a:p>
          <a:p>
            <a:pPr>
              <a:lnSpc>
                <a:spcPct val="100000"/>
              </a:lnSpc>
              <a:spcBef>
                <a:spcPts val="600"/>
              </a:spcBef>
            </a:pPr>
            <a:r>
              <a:rPr lang="en-GB" sz="1800" dirty="0">
                <a:solidFill>
                  <a:srgbClr val="000000"/>
                </a:solidFill>
              </a:rPr>
              <a:t>Following discussion and agreement at the Executive Quality Group Clinical Audit Sub-Group (EQGCASG) (co-chaired by Celia </a:t>
            </a:r>
            <a:r>
              <a:rPr lang="en-GB" sz="1800" dirty="0" err="1">
                <a:solidFill>
                  <a:srgbClr val="000000"/>
                </a:solidFill>
              </a:rPr>
              <a:t>Ingham</a:t>
            </a:r>
            <a:r>
              <a:rPr lang="en-GB" sz="1800" dirty="0">
                <a:solidFill>
                  <a:srgbClr val="000000"/>
                </a:solidFill>
              </a:rPr>
              <a:t> Clark and Dawn Chamberlain) in June 2021, the Clinical Audit for Improvement Task &amp; Finish Group was established and met throughout August 2021.</a:t>
            </a:r>
            <a:r>
              <a:rPr lang="en-GB" sz="1800" dirty="0"/>
              <a:t> </a:t>
            </a:r>
          </a:p>
          <a:p>
            <a:pPr marL="0" indent="0">
              <a:lnSpc>
                <a:spcPct val="100000"/>
              </a:lnSpc>
              <a:spcBef>
                <a:spcPts val="600"/>
              </a:spcBef>
              <a:buNone/>
            </a:pPr>
            <a:endParaRPr lang="en-GB" sz="1800" dirty="0"/>
          </a:p>
          <a:p>
            <a:pPr>
              <a:lnSpc>
                <a:spcPct val="100000"/>
              </a:lnSpc>
              <a:spcBef>
                <a:spcPts val="600"/>
              </a:spcBef>
            </a:pPr>
            <a:r>
              <a:rPr lang="en-GB" sz="1800" dirty="0">
                <a:solidFill>
                  <a:srgbClr val="000000"/>
                </a:solidFill>
              </a:rPr>
              <a:t>A resulting discussion paper was approved by EQGCASG which set out the following vision.</a:t>
            </a:r>
          </a:p>
        </p:txBody>
      </p:sp>
    </p:spTree>
    <p:extLst>
      <p:ext uri="{BB962C8B-B14F-4D97-AF65-F5344CB8AC3E}">
        <p14:creationId xmlns:p14="http://schemas.microsoft.com/office/powerpoint/2010/main" val="27645485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7F65EE9-B6F1-46FF-8715-23892CF8FFC8}"/>
              </a:ext>
            </a:extLst>
          </p:cNvPr>
          <p:cNvSpPr>
            <a:spLocks noGrp="1"/>
          </p:cNvSpPr>
          <p:nvPr>
            <p:ph type="title"/>
          </p:nvPr>
        </p:nvSpPr>
        <p:spPr>
          <a:xfrm>
            <a:off x="824838" y="420003"/>
            <a:ext cx="8756073" cy="611649"/>
          </a:xfrm>
        </p:spPr>
        <p:txBody>
          <a:bodyPr/>
          <a:lstStyle/>
          <a:p>
            <a:r>
              <a:rPr lang="en-GB" dirty="0"/>
              <a:t>Vision</a:t>
            </a:r>
          </a:p>
        </p:txBody>
      </p:sp>
      <p:sp>
        <p:nvSpPr>
          <p:cNvPr id="6" name="Content Placeholder 5">
            <a:extLst>
              <a:ext uri="{FF2B5EF4-FFF2-40B4-BE49-F238E27FC236}">
                <a16:creationId xmlns:a16="http://schemas.microsoft.com/office/drawing/2014/main" id="{A8015D52-98A1-46E5-8AAC-88C667147220}"/>
              </a:ext>
            </a:extLst>
          </p:cNvPr>
          <p:cNvSpPr>
            <a:spLocks noGrp="1"/>
          </p:cNvSpPr>
          <p:nvPr>
            <p:ph sz="quarter" idx="10"/>
          </p:nvPr>
        </p:nvSpPr>
        <p:spPr>
          <a:xfrm>
            <a:off x="824838" y="1199072"/>
            <a:ext cx="10914580" cy="5227254"/>
          </a:xfrm>
          <a:prstGeom prst="rect">
            <a:avLst/>
          </a:prstGeom>
          <a:solidFill>
            <a:schemeClr val="bg1"/>
          </a:solidFill>
          <a:ln>
            <a:solidFill>
              <a:schemeClr val="bg2"/>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00075" lvl="1" indent="-257175">
              <a:spcAft>
                <a:spcPts val="600"/>
              </a:spcAft>
              <a:buFont typeface="+mj-lt"/>
              <a:buAutoNum type="arabicPeriod"/>
            </a:pPr>
            <a:r>
              <a:rPr lang="en-GB" sz="1400" b="1" dirty="0">
                <a:solidFill>
                  <a:srgbClr val="005EB8"/>
                </a:solidFill>
              </a:rPr>
              <a:t>Prioritisation of Recommendations</a:t>
            </a:r>
            <a:br>
              <a:rPr lang="en-GB" sz="1400" dirty="0">
                <a:solidFill>
                  <a:srgbClr val="000000"/>
                </a:solidFill>
              </a:rPr>
            </a:br>
            <a:r>
              <a:rPr lang="en-GB" sz="1400" dirty="0">
                <a:solidFill>
                  <a:srgbClr val="000000"/>
                </a:solidFill>
              </a:rPr>
              <a:t>Clear prioritisation with patient safety at the top of the hierarchy. The Senior Responsible Officer for each national recommendation should be clearly defined.</a:t>
            </a:r>
          </a:p>
          <a:p>
            <a:pPr marL="600075" lvl="1" indent="-257175">
              <a:spcAft>
                <a:spcPts val="600"/>
              </a:spcAft>
              <a:buFont typeface="+mj-lt"/>
              <a:buAutoNum type="arabicPeriod"/>
            </a:pPr>
            <a:r>
              <a:rPr lang="en-GB" sz="1400" b="1" dirty="0">
                <a:solidFill>
                  <a:srgbClr val="005EB8"/>
                </a:solidFill>
              </a:rPr>
              <a:t>Benchmarking Data</a:t>
            </a:r>
            <a:br>
              <a:rPr lang="en-GB" sz="1400" dirty="0">
                <a:solidFill>
                  <a:srgbClr val="000000"/>
                </a:solidFill>
              </a:rPr>
            </a:br>
            <a:r>
              <a:rPr lang="en-GB" sz="1400" dirty="0">
                <a:solidFill>
                  <a:srgbClr val="000000"/>
                </a:solidFill>
              </a:rPr>
              <a:t>Provide National Clinical Audit benchmarking data through the Model Health System portal as part of the NHSEI move towards integrated single source data.</a:t>
            </a:r>
          </a:p>
          <a:p>
            <a:pPr marL="600075" lvl="1" indent="-257175">
              <a:spcAft>
                <a:spcPts val="600"/>
              </a:spcAft>
              <a:buFont typeface="+mj-lt"/>
              <a:buAutoNum type="arabicPeriod"/>
            </a:pPr>
            <a:r>
              <a:rPr lang="en-GB" sz="1400" b="1" dirty="0">
                <a:solidFill>
                  <a:srgbClr val="005EB8"/>
                </a:solidFill>
              </a:rPr>
              <a:t>Quality Improvement</a:t>
            </a:r>
            <a:br>
              <a:rPr lang="en-GB" sz="1400" dirty="0">
                <a:solidFill>
                  <a:srgbClr val="000000"/>
                </a:solidFill>
              </a:rPr>
            </a:br>
            <a:r>
              <a:rPr lang="en-GB" sz="1400" dirty="0">
                <a:solidFill>
                  <a:srgbClr val="000000"/>
                </a:solidFill>
              </a:rPr>
              <a:t>NCA recommendations critical in delivering improvements in clinical practice. Regional oversight through the Clinical Networks. </a:t>
            </a:r>
          </a:p>
          <a:p>
            <a:pPr marL="600075" lvl="1" indent="-257175">
              <a:spcAft>
                <a:spcPts val="600"/>
              </a:spcAft>
              <a:buFont typeface="+mj-lt"/>
              <a:buAutoNum type="arabicPeriod"/>
            </a:pPr>
            <a:r>
              <a:rPr lang="en-GB" sz="1400" b="1" dirty="0">
                <a:solidFill>
                  <a:srgbClr val="005EB8"/>
                </a:solidFill>
              </a:rPr>
              <a:t>Communications &amp; Engagement</a:t>
            </a:r>
            <a:br>
              <a:rPr lang="en-GB" sz="1400" dirty="0">
                <a:solidFill>
                  <a:srgbClr val="000000"/>
                </a:solidFill>
              </a:rPr>
            </a:br>
            <a:r>
              <a:rPr lang="en-GB" sz="1400" dirty="0">
                <a:solidFill>
                  <a:srgbClr val="000000"/>
                </a:solidFill>
              </a:rPr>
              <a:t>Anyone working within a national, regional, system or local health and social care setting should know about how and where to access their relevant National Clinical Audit data and recommendations, as well as having access to best practice information. </a:t>
            </a:r>
          </a:p>
          <a:p>
            <a:pPr marL="600075" lvl="1" indent="-257175">
              <a:spcAft>
                <a:spcPts val="600"/>
              </a:spcAft>
              <a:buFont typeface="+mj-lt"/>
              <a:buAutoNum type="arabicPeriod"/>
            </a:pPr>
            <a:r>
              <a:rPr lang="en-GB" sz="1400" b="1" dirty="0">
                <a:solidFill>
                  <a:srgbClr val="005EB8"/>
                </a:solidFill>
              </a:rPr>
              <a:t>Training &amp; Education</a:t>
            </a:r>
            <a:br>
              <a:rPr lang="en-GB" sz="1400" b="1" dirty="0">
                <a:solidFill>
                  <a:srgbClr val="005EB8"/>
                </a:solidFill>
              </a:rPr>
            </a:br>
            <a:r>
              <a:rPr lang="en-GB" sz="1400" dirty="0">
                <a:solidFill>
                  <a:srgbClr val="000000"/>
                </a:solidFill>
              </a:rPr>
              <a:t>Clinical Audit awareness and understanding should be routinely included in the education, training, and job planning for doctors, nurses, AHPs</a:t>
            </a:r>
            <a:r>
              <a:rPr lang="en-GB" dirty="0">
                <a:solidFill>
                  <a:srgbClr val="000000"/>
                </a:solidFill>
              </a:rPr>
              <a:t>, Clinical Audit and Quality Improvement staff </a:t>
            </a:r>
            <a:r>
              <a:rPr lang="en-GB" sz="1400" dirty="0">
                <a:solidFill>
                  <a:srgbClr val="000000"/>
                </a:solidFill>
              </a:rPr>
              <a:t>across the NHS. </a:t>
            </a:r>
          </a:p>
          <a:p>
            <a:pPr marL="600075" lvl="1" indent="-257175">
              <a:spcAft>
                <a:spcPts val="600"/>
              </a:spcAft>
              <a:buFont typeface="+mj-lt"/>
              <a:buAutoNum type="arabicPeriod"/>
            </a:pPr>
            <a:r>
              <a:rPr lang="en-GB" sz="1400" b="1" dirty="0">
                <a:solidFill>
                  <a:schemeClr val="bg2"/>
                </a:solidFill>
              </a:rPr>
              <a:t>Commissioning</a:t>
            </a:r>
            <a:r>
              <a:rPr lang="en-GB" sz="1400" dirty="0">
                <a:solidFill>
                  <a:srgbClr val="000000"/>
                </a:solidFill>
              </a:rPr>
              <a:t> </a:t>
            </a:r>
            <a:br>
              <a:rPr lang="en-GB" sz="1400" dirty="0">
                <a:solidFill>
                  <a:srgbClr val="000000"/>
                </a:solidFill>
              </a:rPr>
            </a:br>
            <a:r>
              <a:rPr lang="en-GB" sz="1400" dirty="0">
                <a:solidFill>
                  <a:srgbClr val="000000"/>
                </a:solidFill>
              </a:rPr>
              <a:t>NCA needs to be appropriately resourced system-wide and across all sectors.</a:t>
            </a:r>
          </a:p>
        </p:txBody>
      </p:sp>
    </p:spTree>
    <p:extLst>
      <p:ext uri="{BB962C8B-B14F-4D97-AF65-F5344CB8AC3E}">
        <p14:creationId xmlns:p14="http://schemas.microsoft.com/office/powerpoint/2010/main" val="3466822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81366" y="1346559"/>
            <a:ext cx="8129434" cy="1516644"/>
          </a:xfrm>
        </p:spPr>
        <p:txBody>
          <a:bodyPr lIns="91440" tIns="45720" rIns="91440" bIns="45720" anchor="t"/>
          <a:lstStyle/>
          <a:p>
            <a:r>
              <a:rPr lang="en-GB" dirty="0">
                <a:ea typeface="+mn-lt"/>
                <a:cs typeface="+mn-lt"/>
              </a:rPr>
              <a:t>Maximising the quality improvement potential of the national clinical audit programme</a:t>
            </a:r>
            <a:endParaRPr lang="en-GB" sz="2800" dirty="0">
              <a:solidFill>
                <a:srgbClr val="FFC000"/>
              </a:solidFill>
              <a:ea typeface="+mn-lt"/>
              <a:cs typeface="+mn-lt"/>
            </a:endParaRPr>
          </a:p>
        </p:txBody>
      </p:sp>
      <p:sp>
        <p:nvSpPr>
          <p:cNvPr id="3" name="Subtitle 2"/>
          <p:cNvSpPr>
            <a:spLocks noGrp="1"/>
          </p:cNvSpPr>
          <p:nvPr>
            <p:ph type="subTitle" idx="1"/>
          </p:nvPr>
        </p:nvSpPr>
        <p:spPr>
          <a:xfrm>
            <a:off x="2081366" y="3282695"/>
            <a:ext cx="6400800" cy="897597"/>
          </a:xfrm>
        </p:spPr>
        <p:txBody>
          <a:bodyPr/>
          <a:lstStyle/>
          <a:p>
            <a:r>
              <a:rPr lang="en-GB" sz="2000" dirty="0"/>
              <a:t>Dr Ian Woolhouse</a:t>
            </a:r>
          </a:p>
          <a:p>
            <a:r>
              <a:rPr lang="en-GB" sz="2000" dirty="0"/>
              <a:t>Quality Improvement Lead HQIP</a:t>
            </a:r>
          </a:p>
          <a:p>
            <a:r>
              <a:rPr lang="en-GB" sz="2000" dirty="0"/>
              <a:t>Nov 2021</a:t>
            </a:r>
          </a:p>
        </p:txBody>
      </p:sp>
      <p:grpSp>
        <p:nvGrpSpPr>
          <p:cNvPr id="7" name="Group 6">
            <a:extLst>
              <a:ext uri="{FF2B5EF4-FFF2-40B4-BE49-F238E27FC236}">
                <a16:creationId xmlns:a16="http://schemas.microsoft.com/office/drawing/2014/main" id="{D3E2F3C1-1743-0849-85A4-009A12349FBA}"/>
              </a:ext>
            </a:extLst>
          </p:cNvPr>
          <p:cNvGrpSpPr/>
          <p:nvPr/>
        </p:nvGrpSpPr>
        <p:grpSpPr>
          <a:xfrm>
            <a:off x="2120607" y="4766760"/>
            <a:ext cx="3614195" cy="966968"/>
            <a:chOff x="596605" y="4766759"/>
            <a:chExt cx="4127974" cy="1190595"/>
          </a:xfrm>
        </p:grpSpPr>
        <p:sp>
          <p:nvSpPr>
            <p:cNvPr id="4" name="TextBox 3">
              <a:extLst>
                <a:ext uri="{FF2B5EF4-FFF2-40B4-BE49-F238E27FC236}">
                  <a16:creationId xmlns:a16="http://schemas.microsoft.com/office/drawing/2014/main" id="{B4114723-D442-F947-A6C1-CDF6C2DEF73A}"/>
                </a:ext>
              </a:extLst>
            </p:cNvPr>
            <p:cNvSpPr txBox="1"/>
            <p:nvPr/>
          </p:nvSpPr>
          <p:spPr>
            <a:xfrm>
              <a:off x="596605" y="5502608"/>
              <a:ext cx="4127974" cy="454746"/>
            </a:xfrm>
            <a:prstGeom prst="rect">
              <a:avLst/>
            </a:prstGeom>
            <a:noFill/>
          </p:spPr>
          <p:txBody>
            <a:bodyPr wrap="none" rtlCol="0">
              <a:spAutoFit/>
            </a:bodyPr>
            <a:lstStyle/>
            <a:p>
              <a:pPr defTabSz="457200"/>
              <a:r>
                <a:rPr lang="en-US" dirty="0">
                  <a:solidFill>
                    <a:prstClr val="white"/>
                  </a:solidFill>
                  <a:latin typeface="Calibri"/>
                </a:rPr>
                <a:t>Supported by the Health Foundation</a:t>
              </a:r>
            </a:p>
          </p:txBody>
        </p:sp>
        <p:pic>
          <p:nvPicPr>
            <p:cNvPr id="5" name="Picture 4">
              <a:extLst>
                <a:ext uri="{FF2B5EF4-FFF2-40B4-BE49-F238E27FC236}">
                  <a16:creationId xmlns:a16="http://schemas.microsoft.com/office/drawing/2014/main" id="{D0DEEF66-C34B-544F-B25E-0FF706CAF4DD}"/>
                </a:ext>
              </a:extLst>
            </p:cNvPr>
            <p:cNvPicPr>
              <a:picLocks noChangeAspect="1"/>
            </p:cNvPicPr>
            <p:nvPr/>
          </p:nvPicPr>
          <p:blipFill>
            <a:blip r:embed="rId2"/>
            <a:stretch>
              <a:fillRect/>
            </a:stretch>
          </p:blipFill>
          <p:spPr>
            <a:xfrm>
              <a:off x="692017" y="4766759"/>
              <a:ext cx="2501900" cy="800100"/>
            </a:xfrm>
            <a:prstGeom prst="rect">
              <a:avLst/>
            </a:prstGeom>
          </p:spPr>
        </p:pic>
      </p:grpSp>
    </p:spTree>
    <p:extLst>
      <p:ext uri="{BB962C8B-B14F-4D97-AF65-F5344CB8AC3E}">
        <p14:creationId xmlns:p14="http://schemas.microsoft.com/office/powerpoint/2010/main" val="25186735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sults Count ... everything else is conversation.: You can&amp;#39;t fatten the cow  by simply measuring it every day">
            <a:extLst>
              <a:ext uri="{FF2B5EF4-FFF2-40B4-BE49-F238E27FC236}">
                <a16:creationId xmlns:a16="http://schemas.microsoft.com/office/drawing/2014/main" id="{88D2F2AB-BFD9-475F-B971-C6C864EE9E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1113" y="1209369"/>
            <a:ext cx="7650928" cy="46211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64286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FDCB5DE-FCCA-447B-86A5-017881A3A287}"/>
              </a:ext>
            </a:extLst>
          </p:cNvPr>
          <p:cNvSpPr>
            <a:spLocks noGrp="1"/>
          </p:cNvSpPr>
          <p:nvPr>
            <p:ph type="title"/>
          </p:nvPr>
        </p:nvSpPr>
        <p:spPr/>
        <p:txBody>
          <a:bodyPr/>
          <a:lstStyle/>
          <a:p>
            <a:r>
              <a:rPr lang="en-GB" dirty="0"/>
              <a:t>Stakeholder feedback</a:t>
            </a:r>
          </a:p>
        </p:txBody>
      </p:sp>
      <p:sp>
        <p:nvSpPr>
          <p:cNvPr id="8" name="Content Placeholder 7">
            <a:extLst>
              <a:ext uri="{FF2B5EF4-FFF2-40B4-BE49-F238E27FC236}">
                <a16:creationId xmlns:a16="http://schemas.microsoft.com/office/drawing/2014/main" id="{5AA6D8DF-4B82-4C64-8C5E-E9F23FC4B633}"/>
              </a:ext>
            </a:extLst>
          </p:cNvPr>
          <p:cNvSpPr>
            <a:spLocks noGrp="1"/>
          </p:cNvSpPr>
          <p:nvPr>
            <p:ph idx="1"/>
          </p:nvPr>
        </p:nvSpPr>
        <p:spPr/>
        <p:txBody>
          <a:bodyPr/>
          <a:lstStyle/>
          <a:p>
            <a:pPr>
              <a:lnSpc>
                <a:spcPct val="100000"/>
              </a:lnSpc>
            </a:pPr>
            <a:r>
              <a:rPr lang="en-GB" sz="2400" dirty="0"/>
              <a:t>More timely and frequent NCA results feedback</a:t>
            </a:r>
          </a:p>
          <a:p>
            <a:pPr>
              <a:lnSpc>
                <a:spcPct val="100000"/>
              </a:lnSpc>
            </a:pPr>
            <a:r>
              <a:rPr lang="en-GB" sz="2400" dirty="0"/>
              <a:t>Online results portals more effective than annual reports</a:t>
            </a:r>
          </a:p>
          <a:p>
            <a:pPr>
              <a:lnSpc>
                <a:spcPct val="100000"/>
              </a:lnSpc>
            </a:pPr>
            <a:r>
              <a:rPr lang="en-GB" sz="2400" dirty="0"/>
              <a:t>Reduce burden of data collection and submission</a:t>
            </a:r>
          </a:p>
          <a:p>
            <a:pPr>
              <a:lnSpc>
                <a:spcPct val="100000"/>
              </a:lnSpc>
            </a:pPr>
            <a:r>
              <a:rPr lang="en-GB" sz="2400" dirty="0"/>
              <a:t>Reduce the number of performance metrics</a:t>
            </a:r>
          </a:p>
          <a:p>
            <a:pPr>
              <a:lnSpc>
                <a:spcPct val="100000"/>
              </a:lnSpc>
            </a:pPr>
            <a:r>
              <a:rPr lang="en-GB" sz="2400" dirty="0"/>
              <a:t>Improving quality is dependent on local context</a:t>
            </a:r>
          </a:p>
          <a:p>
            <a:pPr>
              <a:lnSpc>
                <a:spcPct val="100000"/>
              </a:lnSpc>
            </a:pPr>
            <a:r>
              <a:rPr lang="en-GB" sz="2400" dirty="0"/>
              <a:t>Local capacity for QI work related to NCAs is limited</a:t>
            </a:r>
          </a:p>
        </p:txBody>
      </p:sp>
    </p:spTree>
    <p:extLst>
      <p:ext uri="{BB962C8B-B14F-4D97-AF65-F5344CB8AC3E}">
        <p14:creationId xmlns:p14="http://schemas.microsoft.com/office/powerpoint/2010/main" val="23426225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2AE7868-62D4-40E7-9149-C360B83F79DF}"/>
              </a:ext>
            </a:extLst>
          </p:cNvPr>
          <p:cNvPicPr>
            <a:picLocks noChangeAspect="1"/>
          </p:cNvPicPr>
          <p:nvPr/>
        </p:nvPicPr>
        <p:blipFill>
          <a:blip r:embed="rId2"/>
          <a:stretch>
            <a:fillRect/>
          </a:stretch>
        </p:blipFill>
        <p:spPr>
          <a:xfrm>
            <a:off x="1524000" y="0"/>
            <a:ext cx="9144000" cy="6858000"/>
          </a:xfrm>
          <a:prstGeom prst="rect">
            <a:avLst/>
          </a:prstGeom>
        </p:spPr>
      </p:pic>
    </p:spTree>
    <p:extLst>
      <p:ext uri="{BB962C8B-B14F-4D97-AF65-F5344CB8AC3E}">
        <p14:creationId xmlns:p14="http://schemas.microsoft.com/office/powerpoint/2010/main" val="42333797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71BDF5C-EC41-499F-B924-C695406CB984}"/>
              </a:ext>
            </a:extLst>
          </p:cNvPr>
          <p:cNvPicPr>
            <a:picLocks noChangeAspect="1"/>
          </p:cNvPicPr>
          <p:nvPr/>
        </p:nvPicPr>
        <p:blipFill>
          <a:blip r:embed="rId2"/>
          <a:stretch>
            <a:fillRect/>
          </a:stretch>
        </p:blipFill>
        <p:spPr>
          <a:xfrm>
            <a:off x="1524000" y="31722"/>
            <a:ext cx="9144000" cy="6794557"/>
          </a:xfrm>
          <a:prstGeom prst="rect">
            <a:avLst/>
          </a:prstGeom>
        </p:spPr>
      </p:pic>
    </p:spTree>
    <p:extLst>
      <p:ext uri="{BB962C8B-B14F-4D97-AF65-F5344CB8AC3E}">
        <p14:creationId xmlns:p14="http://schemas.microsoft.com/office/powerpoint/2010/main" val="3439889432"/>
      </p:ext>
    </p:extLst>
  </p:cSld>
  <p:clrMapOvr>
    <a:masterClrMapping/>
  </p:clrMapOvr>
</p:sld>
</file>

<file path=ppt/theme/theme1.xml><?xml version="1.0" encoding="utf-8"?>
<a:theme xmlns:a="http://schemas.openxmlformats.org/drawingml/2006/main" name="1_Office Theme">
  <a:themeElements>
    <a:clrScheme name="NHS Improvement">
      <a:dk1>
        <a:srgbClr val="000000"/>
      </a:dk1>
      <a:lt1>
        <a:srgbClr val="FFFFFF"/>
      </a:lt1>
      <a:dk2>
        <a:srgbClr val="003087"/>
      </a:dk2>
      <a:lt2>
        <a:srgbClr val="005EB8"/>
      </a:lt2>
      <a:accent1>
        <a:srgbClr val="005EB8"/>
      </a:accent1>
      <a:accent2>
        <a:srgbClr val="41B6E6"/>
      </a:accent2>
      <a:accent3>
        <a:srgbClr val="768692"/>
      </a:accent3>
      <a:accent4>
        <a:srgbClr val="00A499"/>
      </a:accent4>
      <a:accent5>
        <a:srgbClr val="006747"/>
      </a:accent5>
      <a:accent6>
        <a:srgbClr val="00A9CE"/>
      </a:accent6>
      <a:hlink>
        <a:srgbClr val="0072CE"/>
      </a:hlink>
      <a:folHlink>
        <a:srgbClr val="41B6E6"/>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 4.3 plain template.pptx" id="{2F2F0580-1474-4B7A-A11B-8505B61FADB3}" vid="{956D579C-3B86-4FDD-8A79-810CF4E92482}"/>
    </a:ext>
  </a:extLst>
</a:theme>
</file>

<file path=ppt/theme/theme2.xml><?xml version="1.0" encoding="utf-8"?>
<a:theme xmlns:a="http://schemas.openxmlformats.org/drawingml/2006/main" name="Office Theme">
  <a:themeElements>
    <a:clrScheme name="NHS Improvement">
      <a:dk1>
        <a:srgbClr val="000000"/>
      </a:dk1>
      <a:lt1>
        <a:srgbClr val="FFFFFF"/>
      </a:lt1>
      <a:dk2>
        <a:srgbClr val="003087"/>
      </a:dk2>
      <a:lt2>
        <a:srgbClr val="005EB8"/>
      </a:lt2>
      <a:accent1>
        <a:srgbClr val="005EB8"/>
      </a:accent1>
      <a:accent2>
        <a:srgbClr val="41B6E6"/>
      </a:accent2>
      <a:accent3>
        <a:srgbClr val="768692"/>
      </a:accent3>
      <a:accent4>
        <a:srgbClr val="00A499"/>
      </a:accent4>
      <a:accent5>
        <a:srgbClr val="006747"/>
      </a:accent5>
      <a:accent6>
        <a:srgbClr val="00A9CE"/>
      </a:accent6>
      <a:hlink>
        <a:srgbClr val="0072CE"/>
      </a:hlink>
      <a:folHlink>
        <a:srgbClr val="41B6E6"/>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 4.3 plain template.pptx" id="{2F2F0580-1474-4B7A-A11B-8505B61FADB3}" vid="{956D579C-3B86-4FDD-8A79-810CF4E92482}"/>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284146BE3690143B8BD2EDE9F22F079" ma:contentTypeVersion="12" ma:contentTypeDescription="Create a new document." ma:contentTypeScope="" ma:versionID="d7baaecea2036a429f02c9a14e853036">
  <xsd:schema xmlns:xsd="http://www.w3.org/2001/XMLSchema" xmlns:xs="http://www.w3.org/2001/XMLSchema" xmlns:p="http://schemas.microsoft.com/office/2006/metadata/properties" xmlns:ns2="80922b40-ea48-404e-9c4d-981eb0dd12b9" xmlns:ns3="0887e771-834a-46d7-8d97-86658d344b8c" targetNamespace="http://schemas.microsoft.com/office/2006/metadata/properties" ma:root="true" ma:fieldsID="e6952df9cb0316b6a898cae13e28281c" ns2:_="" ns3:_="">
    <xsd:import namespace="80922b40-ea48-404e-9c4d-981eb0dd12b9"/>
    <xsd:import namespace="0887e771-834a-46d7-8d97-86658d344b8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0922b40-ea48-404e-9c4d-981eb0dd12b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887e771-834a-46d7-8d97-86658d344b8c"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4A3E756-F301-4B15-9FCC-D1CDD2AB6AE5}">
  <ds:schemaRefs>
    <ds:schemaRef ds:uri="http://schemas.openxmlformats.org/package/2006/metadata/core-properties"/>
    <ds:schemaRef ds:uri="http://purl.org/dc/elements/1.1/"/>
    <ds:schemaRef ds:uri="http://purl.org/dc/dcmitype/"/>
    <ds:schemaRef ds:uri="http://purl.org/dc/terms/"/>
    <ds:schemaRef ds:uri="http://schemas.microsoft.com/office/2006/metadata/properties"/>
    <ds:schemaRef ds:uri="0887e771-834a-46d7-8d97-86658d344b8c"/>
    <ds:schemaRef ds:uri="http://schemas.microsoft.com/office/2006/documentManagement/types"/>
    <ds:schemaRef ds:uri="http://schemas.microsoft.com/office/infopath/2007/PartnerControls"/>
    <ds:schemaRef ds:uri="80922b40-ea48-404e-9c4d-981eb0dd12b9"/>
    <ds:schemaRef ds:uri="http://www.w3.org/XML/1998/namespace"/>
  </ds:schemaRefs>
</ds:datastoreItem>
</file>

<file path=customXml/itemProps2.xml><?xml version="1.0" encoding="utf-8"?>
<ds:datastoreItem xmlns:ds="http://schemas.openxmlformats.org/officeDocument/2006/customXml" ds:itemID="{5375518C-DF5A-4F94-941E-2A1F1D46DB55}">
  <ds:schemaRefs>
    <ds:schemaRef ds:uri="http://schemas.microsoft.com/sharepoint/v3/contenttype/forms"/>
  </ds:schemaRefs>
</ds:datastoreItem>
</file>

<file path=customXml/itemProps3.xml><?xml version="1.0" encoding="utf-8"?>
<ds:datastoreItem xmlns:ds="http://schemas.openxmlformats.org/officeDocument/2006/customXml" ds:itemID="{06BC1A9A-0C71-45D0-A0DE-F71D817C7F3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0922b40-ea48-404e-9c4d-981eb0dd12b9"/>
    <ds:schemaRef ds:uri="0887e771-834a-46d7-8d97-86658d344b8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876</TotalTime>
  <Words>986</Words>
  <Application>Microsoft Office PowerPoint</Application>
  <PresentationFormat>Widescreen</PresentationFormat>
  <Paragraphs>75</Paragraphs>
  <Slides>16</Slides>
  <Notes>4</Notes>
  <HiddenSlides>0</HiddenSlides>
  <MMClips>0</MMClips>
  <ScaleCrop>false</ScaleCrop>
  <HeadingPairs>
    <vt:vector size="6" baseType="variant">
      <vt:variant>
        <vt:lpstr>Fonts Used</vt:lpstr>
      </vt:variant>
      <vt:variant>
        <vt:i4>3</vt:i4>
      </vt:variant>
      <vt:variant>
        <vt:lpstr>Theme</vt:lpstr>
      </vt:variant>
      <vt:variant>
        <vt:i4>5</vt:i4>
      </vt:variant>
      <vt:variant>
        <vt:lpstr>Slide Titles</vt:lpstr>
      </vt:variant>
      <vt:variant>
        <vt:i4>16</vt:i4>
      </vt:variant>
    </vt:vector>
  </HeadingPairs>
  <TitlesOfParts>
    <vt:vector size="24" baseType="lpstr">
      <vt:lpstr>Arial</vt:lpstr>
      <vt:lpstr>Calibri</vt:lpstr>
      <vt:lpstr>Calibri Light</vt:lpstr>
      <vt:lpstr>1_Office Theme</vt:lpstr>
      <vt:lpstr>Office Theme</vt:lpstr>
      <vt:lpstr>Custom Design</vt:lpstr>
      <vt:lpstr>2_Office Theme</vt:lpstr>
      <vt:lpstr>1_Custom Design</vt:lpstr>
      <vt:lpstr>National Clinical Audit Programme  Dawn Chamberlain Director Clinical Improvement, NHS England and Improvement (NHSEI) &amp;  Dr Ian Woolhouse Quality Improvement Lead, Healthcare Quality Improvement Partnership (HQIP)  26th November 2021</vt:lpstr>
      <vt:lpstr>NHS England &amp; NHS Improvement  Update on Clinical Audit</vt:lpstr>
      <vt:lpstr>Update on Clinical Audit</vt:lpstr>
      <vt:lpstr>Vision</vt:lpstr>
      <vt:lpstr>Maximising the quality improvement potential of the national clinical audit programme</vt:lpstr>
      <vt:lpstr>PowerPoint Presentation</vt:lpstr>
      <vt:lpstr>Stakeholder feedback</vt:lpstr>
      <vt:lpstr>PowerPoint Presentation</vt:lpstr>
      <vt:lpstr>PowerPoint Presentation</vt:lpstr>
      <vt:lpstr>PowerPoint Presentation</vt:lpstr>
      <vt:lpstr>Recommendations</vt:lpstr>
      <vt:lpstr>Clinical Audit for Improvement</vt:lpstr>
      <vt:lpstr>Recommendations from the Task &amp; Finish Group</vt:lpstr>
      <vt:lpstr>Gaps in the Implementation of NCA</vt:lpstr>
      <vt:lpstr>Actions &amp; Next Steps</vt:lpstr>
      <vt:lpstr>Thank you  &amp;  Introducing Dr Josie O’Heney, National Medical Director’s Clinical Fellow,  Healthcare Quality Improvement Partnership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Sophie Shemwell</cp:lastModifiedBy>
  <cp:revision>12</cp:revision>
  <dcterms:created xsi:type="dcterms:W3CDTF">2021-08-19T11:43:52Z</dcterms:created>
  <dcterms:modified xsi:type="dcterms:W3CDTF">2021-11-17T17:28:57Z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0x010100D284146BE3690143B8BD2EDE9F22F079</vt:lpwstr>
  </property>
</Properties>
</file>