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7" r:id="rId4"/>
    <p:sldId id="275" r:id="rId5"/>
    <p:sldId id="284" r:id="rId6"/>
    <p:sldId id="285" r:id="rId7"/>
    <p:sldId id="258" r:id="rId8"/>
    <p:sldId id="289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290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1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2" y="11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35556-7031-46F5-9E06-E17287BBB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524588-2038-47CE-97D5-D36F4D44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43687-8302-4DCF-9176-6096D5F1C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9BA11-667D-43E7-B72C-9B10C724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F427B-1AF9-4A62-8EAF-03C5AA067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66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45F5-86FE-4960-AA78-FBB499E66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52B26-4359-45AF-AF5C-34AD76848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72707-C0A4-4D8C-A2A1-ACA03D93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A931A-A7B8-4E7A-B9F7-A4016D0C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2D9E3-5176-48E5-ACA4-CA309561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9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C2C407-F652-4398-91D7-B8CEE4D19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AFE24-972B-4F83-BD8B-EC6CB76F5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49B30-C0AE-480D-9385-62B90D57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ADC16-2AE6-4D63-9E70-8509B1CF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E4CA1-9F09-4435-A729-FC81F683C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52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D07F9-DD84-4C84-BF8D-47675D96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A1AD4-2A90-4872-97CC-6A1C9A436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502EE-2B95-4C80-B734-16FFBE2BA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00246-A07A-49BB-A1ED-8396A73B2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646E2-62C0-4AB7-BFA5-31CF8DD9E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3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0132B-DBFE-474C-B6EC-E9932E46A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5DB49-D8FD-4477-9D98-BD3BE504C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17FD6-E84F-48C1-9D47-C6BC50E50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0AB2D-1BE4-4DD7-9A6A-BA6AC0D46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09920-8E82-47D1-A868-77C3B032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90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667F3-C624-4950-A7A7-DE707ECDF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4E05F-23CE-4BC8-B5AC-E46B962DC4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568618-0472-4D0C-8BAE-4D402149F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C6204-705E-4F10-A7A8-6AD8C1C5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9600F-9114-41E7-B71A-AD12A1C4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ED8EA-E738-404D-A124-91D7978E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15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B290-1ABC-413B-A649-17A4CE848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F4E26-D906-4F7B-A454-16CA03E2F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B03BD-51CE-4B8F-BC3D-F15378B7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EA6E60-ECFE-4941-BF77-1B733ECC6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9782BC-38C9-4451-BAE0-9795CE6B2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408E23-22A4-4B76-B9DD-FA48817D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A971D6-DD61-48F8-8B12-FE2CFE7B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6C220A-494E-4EC8-85AA-D2F56BD1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EE881-5938-437E-BFC9-877A29FE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A63571-2D8E-4385-A18A-07AEE430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C2D76C-567B-4A55-885D-9E52E9F17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B48C40-35FB-4575-ACCD-9A16E1E3C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42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379DBF-AD5F-439D-9108-1C7ABC9F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DDB4CE-817B-4649-8AA2-3E4A8E4C7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8E155-A13D-49CA-84A0-6C01A0A4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5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BDB8C-0D3A-47D0-8E20-F9031C07B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BF913-8BD1-4341-9998-C07DD0B90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FAA315-FE41-4D47-ABC1-420893EB6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2B914-CF3D-4F1C-B30D-2E84403A6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738B5-6BDA-41AF-94F6-CB87608FB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75851-4BE8-4826-B750-4416F5698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99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3D1E-809F-4DF2-8995-3FC0BF7B3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A0A0AA-72E3-42BB-B119-6B6BABCC9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03A28-3690-4044-9CAD-3CCF6A9B5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26AF9-1120-4FA5-BF77-9669542DF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7CA50-5FA1-447E-9537-BC445A72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03968-334D-4138-BA63-DCB49786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44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1309D0-343F-4D22-B822-BF70A5404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29C57-2DEC-419C-B1E1-5C82A8644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A079-7AC3-4964-B27E-26A2A99E5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E68A4-96EC-49A8-98EF-291D4A7F3A68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D4B3F-1982-4678-B1D0-BFC816CC4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1EF6B-BC62-45DF-A659-26A6519F8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434D2-6934-40BB-94C3-77AC49A94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58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CE1F2-DFD5-4C15-BCD0-C738943AE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7835" y="1122363"/>
            <a:ext cx="10258914" cy="2387600"/>
          </a:xfrm>
        </p:spPr>
        <p:txBody>
          <a:bodyPr>
            <a:noAutofit/>
          </a:bodyPr>
          <a:lstStyle/>
          <a:p>
            <a:pPr algn="l"/>
            <a:r>
              <a:rPr lang="en-GB" sz="4000" b="1" dirty="0">
                <a:solidFill>
                  <a:srgbClr val="006666"/>
                </a:solidFill>
              </a:rPr>
              <a:t>Training and Supporting Non Medical Prescribers: Developing the role of the Designated Prescribing Practitioner &amp; Extending the role to Non Medical Prescribers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7E84D-7BA6-49B5-A147-A9E82B25ED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91186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Angela Alexander, Professor Emerita, University of Reading</a:t>
            </a:r>
          </a:p>
          <a:p>
            <a:r>
              <a:rPr lang="en-GB" dirty="0"/>
              <a:t>10 November 2021</a:t>
            </a:r>
          </a:p>
        </p:txBody>
      </p:sp>
    </p:spTree>
    <p:extLst>
      <p:ext uri="{BB962C8B-B14F-4D97-AF65-F5344CB8AC3E}">
        <p14:creationId xmlns:p14="http://schemas.microsoft.com/office/powerpoint/2010/main" val="2508384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C106C-F295-4F7E-838C-3CC627996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1 DPP: Personal characteristics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4AE0E-1770-4B2D-9369-BB9FD564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12424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The practitioner taking on the DPP role: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1.1 Recognises the </a:t>
            </a:r>
            <a:r>
              <a:rPr lang="en-GB" u="sng" dirty="0"/>
              <a:t>value and responsibility </a:t>
            </a:r>
            <a:r>
              <a:rPr lang="en-GB" dirty="0"/>
              <a:t>of the DPP role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1.2 Demonstrates </a:t>
            </a:r>
            <a:r>
              <a:rPr lang="en-GB" u="sng" dirty="0"/>
              <a:t>clinical leadership </a:t>
            </a:r>
            <a:r>
              <a:rPr lang="en-GB" dirty="0"/>
              <a:t>through their practice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1.3 Demonstrates a </a:t>
            </a:r>
            <a:r>
              <a:rPr lang="en-GB" u="sng" dirty="0"/>
              <a:t>commitment</a:t>
            </a:r>
            <a:r>
              <a:rPr lang="en-GB" dirty="0"/>
              <a:t> to support trainees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1.4 Displays professional </a:t>
            </a:r>
            <a:r>
              <a:rPr lang="en-GB" u="sng" dirty="0"/>
              <a:t>integrity</a:t>
            </a:r>
            <a:r>
              <a:rPr lang="en-GB" dirty="0"/>
              <a:t>, is </a:t>
            </a:r>
            <a:r>
              <a:rPr lang="en-GB" u="sng" dirty="0"/>
              <a:t>objective</a:t>
            </a:r>
            <a:r>
              <a:rPr lang="en-GB" dirty="0"/>
              <a:t> in supervision and/or assessment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1.5 Is </a:t>
            </a:r>
            <a:r>
              <a:rPr lang="en-GB" u="sng" dirty="0"/>
              <a:t>open, approachable and empathetic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1.6 Creates a </a:t>
            </a:r>
            <a:r>
              <a:rPr lang="en-GB" u="sng" dirty="0"/>
              <a:t>positive learning culture </a:t>
            </a:r>
            <a:r>
              <a:rPr lang="en-GB" dirty="0"/>
              <a:t>through their practice</a:t>
            </a:r>
          </a:p>
        </p:txBody>
      </p:sp>
    </p:spTree>
    <p:extLst>
      <p:ext uri="{BB962C8B-B14F-4D97-AF65-F5344CB8AC3E}">
        <p14:creationId xmlns:p14="http://schemas.microsoft.com/office/powerpoint/2010/main" val="3488375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3B757-426B-47B6-9B0B-FBC443D7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2 DPP: Professional skills and knowledge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15B56-EC8A-432A-8560-A11D23018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The practitioner taking on the DPP role: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2.1 Works in line with </a:t>
            </a:r>
            <a:r>
              <a:rPr lang="en-GB" u="sng" dirty="0"/>
              <a:t>legal, regulatory, professional and organisational standards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2.2 Is an </a:t>
            </a:r>
            <a:r>
              <a:rPr lang="en-GB" u="sng" dirty="0"/>
              <a:t>experienced</a:t>
            </a:r>
            <a:r>
              <a:rPr lang="en-GB" dirty="0"/>
              <a:t> prescriber* in a patient facing role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2.3 Is an </a:t>
            </a:r>
            <a:r>
              <a:rPr lang="en-GB" u="sng" dirty="0"/>
              <a:t>active</a:t>
            </a:r>
            <a:r>
              <a:rPr lang="en-GB" dirty="0"/>
              <a:t> prescriber** in a patient-facing role, with appropriate knowledge and experience relevant to the trainee’s area of clinical practice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2.4 Has </a:t>
            </a:r>
            <a:r>
              <a:rPr lang="en-GB" u="sng" dirty="0"/>
              <a:t>up-to-date patient-facing, clinical and diagnostic skills </a:t>
            </a:r>
            <a:r>
              <a:rPr lang="en-GB" dirty="0"/>
              <a:t>and evidence of demonstrating competence in an area of practice relevant to the trainee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2.5 Has </a:t>
            </a:r>
            <a:r>
              <a:rPr lang="en-GB" u="sng" dirty="0"/>
              <a:t>knowledge of the scope and legal remit of </a:t>
            </a:r>
            <a:r>
              <a:rPr lang="en-GB" dirty="0"/>
              <a:t>non-medical prescribing for the NMP </a:t>
            </a:r>
            <a:r>
              <a:rPr lang="en-GB" u="sng" dirty="0"/>
              <a:t>trainee’s profession</a:t>
            </a:r>
          </a:p>
        </p:txBody>
      </p:sp>
    </p:spTree>
    <p:extLst>
      <p:ext uri="{BB962C8B-B14F-4D97-AF65-F5344CB8AC3E}">
        <p14:creationId xmlns:p14="http://schemas.microsoft.com/office/powerpoint/2010/main" val="3889469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1BFF-2A9C-448A-9B3A-7E4D8313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6C72F-1431-4EF0-8B2E-777089027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</a:t>
            </a:r>
            <a:r>
              <a:rPr lang="en-GB" u="sng" dirty="0"/>
              <a:t>experienced prescriber </a:t>
            </a:r>
            <a:r>
              <a:rPr lang="en-GB" dirty="0"/>
              <a:t>is defined as an active prescriber who would normally have at least 3 years’ recent prescribing experience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An </a:t>
            </a:r>
            <a:r>
              <a:rPr lang="en-GB" u="sng" dirty="0"/>
              <a:t>active prescriber </a:t>
            </a:r>
            <a:r>
              <a:rPr lang="en-GB" dirty="0"/>
              <a:t>consults with patients and makes prescribing decisions based on clinical assessment with sufficient frequency to maintain competence. Reflects and audits prescribing practice to identify developmental needs.</a:t>
            </a:r>
          </a:p>
        </p:txBody>
      </p:sp>
    </p:spTree>
    <p:extLst>
      <p:ext uri="{BB962C8B-B14F-4D97-AF65-F5344CB8AC3E}">
        <p14:creationId xmlns:p14="http://schemas.microsoft.com/office/powerpoint/2010/main" val="745271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429F-05AE-42B6-AD7B-7B2E74BA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3 DPP: Teaching and training skills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DAD9D-5084-4721-AD1E-B51DD4F97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048"/>
            <a:ext cx="10515600" cy="464991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The practitioner taking on the DPP role: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3.1 Has </a:t>
            </a:r>
            <a:r>
              <a:rPr lang="en-GB" u="sng" dirty="0"/>
              <a:t>experience or had training in teaching and/or supervising </a:t>
            </a:r>
            <a:r>
              <a:rPr lang="en-GB" dirty="0"/>
              <a:t>in practice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3.2 Has knowledge, either experiential or through formal training, of different </a:t>
            </a:r>
            <a:r>
              <a:rPr lang="en-GB" u="sng" dirty="0"/>
              <a:t>teaching methods to facilitate learning in practice </a:t>
            </a:r>
            <a:r>
              <a:rPr lang="en-GB" dirty="0"/>
              <a:t>and adapt to individual student needs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3.3 </a:t>
            </a:r>
            <a:r>
              <a:rPr lang="en-GB" u="sng" dirty="0"/>
              <a:t>Articulates decision making processes </a:t>
            </a:r>
            <a:r>
              <a:rPr lang="en-GB" dirty="0"/>
              <a:t>and justifies the rationale for decisions when teaching or training others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3.4 Has knowledge of a range of </a:t>
            </a:r>
            <a:r>
              <a:rPr lang="en-GB" u="sng" dirty="0"/>
              <a:t>methods of assessment </a:t>
            </a:r>
            <a:r>
              <a:rPr lang="en-GB" dirty="0"/>
              <a:t>and experience of conducting assessment of trainees in clinical practice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3.5 Delivers timely and regular </a:t>
            </a:r>
            <a:r>
              <a:rPr lang="en-GB" u="sng" dirty="0"/>
              <a:t>constructive feedback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3.6 Facilitates learning by encouraging critical thinking and reflection</a:t>
            </a:r>
          </a:p>
        </p:txBody>
      </p:sp>
    </p:spTree>
    <p:extLst>
      <p:ext uri="{BB962C8B-B14F-4D97-AF65-F5344CB8AC3E}">
        <p14:creationId xmlns:p14="http://schemas.microsoft.com/office/powerpoint/2010/main" val="2923469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958B-F3AA-41FC-9404-2C0D0F968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4 Delivering the role: Working in partnership</a:t>
            </a:r>
            <a:br>
              <a:rPr lang="en-GB" b="1" dirty="0">
                <a:solidFill>
                  <a:srgbClr val="006666"/>
                </a:solidFill>
              </a:rPr>
            </a:br>
            <a:endParaRPr lang="en-GB" b="1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021F-7C11-419F-82F9-A775F5BE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888"/>
            <a:ext cx="10515600" cy="47870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In delivering the role, the DPP is able to: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4.1 Work with the trainee to establish their baseline knowledge and skills, and jointly create a </a:t>
            </a:r>
            <a:r>
              <a:rPr lang="en-GB" u="sng" dirty="0"/>
              <a:t>development plan for meeting learning outcomes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4.2 Regularly assess the trainee at appropriate intervals to guide </a:t>
            </a:r>
            <a:r>
              <a:rPr lang="en-GB" u="sng" dirty="0"/>
              <a:t>gradual handover </a:t>
            </a:r>
            <a:r>
              <a:rPr lang="en-GB" dirty="0"/>
              <a:t>of elements of the process that lead to a prescribing decision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4.3 Work in </a:t>
            </a:r>
            <a:r>
              <a:rPr lang="en-GB" u="sng" dirty="0"/>
              <a:t>partnership with the trainee, other practitioners and the programme provider</a:t>
            </a:r>
            <a:r>
              <a:rPr lang="en-GB" dirty="0"/>
              <a:t> to confirm the competence of the trainee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4.4 Recognise </a:t>
            </a:r>
            <a:r>
              <a:rPr lang="en-GB" u="sng" dirty="0"/>
              <a:t>own limits in capacity, knowledge and skills </a:t>
            </a:r>
            <a:r>
              <a:rPr lang="en-GB" dirty="0"/>
              <a:t>and areas of practice where other practitioners may be better placed to support learning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4.5 Advocate and facilitate a </a:t>
            </a:r>
            <a:r>
              <a:rPr lang="en-GB" u="sng" dirty="0"/>
              <a:t>multidisciplinary team (MDT) approach </a:t>
            </a:r>
            <a:r>
              <a:rPr lang="en-GB" dirty="0"/>
              <a:t>to training by encouraging the trainee to learn from other appropriate practitioners</a:t>
            </a:r>
          </a:p>
        </p:txBody>
      </p:sp>
    </p:spTree>
    <p:extLst>
      <p:ext uri="{BB962C8B-B14F-4D97-AF65-F5344CB8AC3E}">
        <p14:creationId xmlns:p14="http://schemas.microsoft.com/office/powerpoint/2010/main" val="2672317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958B-F3AA-41FC-9404-2C0D0F968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3413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6666"/>
                </a:solidFill>
              </a:rPr>
              <a:t>5 Delivering the role: Prioritising patient care</a:t>
            </a:r>
            <a:br>
              <a:rPr lang="en-GB" dirty="0"/>
            </a:br>
            <a:endParaRPr lang="en-GB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021F-7C11-419F-82F9-A775F5BE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888"/>
            <a:ext cx="10515600" cy="47870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In delivering the role, the DPP is able to: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5.1 Ensure that </a:t>
            </a:r>
            <a:r>
              <a:rPr lang="en-GB" u="sng" dirty="0"/>
              <a:t>safe and effective patient care </a:t>
            </a:r>
            <a:r>
              <a:rPr lang="en-GB" dirty="0"/>
              <a:t>remains central to practice through effective clinical supervision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5.2 Ensure </a:t>
            </a:r>
            <a:r>
              <a:rPr lang="en-GB" u="sng" dirty="0"/>
              <a:t>patients are informed of and consent </a:t>
            </a:r>
            <a:r>
              <a:rPr lang="en-GB" dirty="0"/>
              <a:t>to trainee presence at consultations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5.3 Identify and </a:t>
            </a:r>
            <a:r>
              <a:rPr lang="en-GB" u="sng" dirty="0"/>
              <a:t>respond appropriately to concerns </a:t>
            </a:r>
            <a:r>
              <a:rPr lang="en-GB" dirty="0"/>
              <a:t>regarding the trainee’s practice or behaviour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5.4 Act in the interest of </a:t>
            </a:r>
            <a:r>
              <a:rPr lang="en-GB" u="sng" dirty="0"/>
              <a:t>patient and public safety </a:t>
            </a:r>
            <a:r>
              <a:rPr lang="en-GB" dirty="0"/>
              <a:t>when making decisions on trainee competence</a:t>
            </a:r>
          </a:p>
        </p:txBody>
      </p:sp>
    </p:spTree>
    <p:extLst>
      <p:ext uri="{BB962C8B-B14F-4D97-AF65-F5344CB8AC3E}">
        <p14:creationId xmlns:p14="http://schemas.microsoft.com/office/powerpoint/2010/main" val="3959459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958B-F3AA-41FC-9404-2C0D0F968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3413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6666"/>
                </a:solidFill>
              </a:rPr>
              <a:t>6 Delivering the role: Developing in the role</a:t>
            </a:r>
            <a:br>
              <a:rPr lang="en-GB" dirty="0"/>
            </a:br>
            <a:endParaRPr lang="en-GB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021F-7C11-419F-82F9-A775F5BE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888"/>
            <a:ext cx="10515600" cy="47870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In delivering the role, the DPP: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6.1 Is </a:t>
            </a:r>
            <a:r>
              <a:rPr lang="en-GB" u="sng" dirty="0"/>
              <a:t>open to learn and be challenged </a:t>
            </a:r>
            <a:r>
              <a:rPr lang="en-GB" dirty="0"/>
              <a:t>and uses feedback from trainee and others, to improve their clinical and supervisory practice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6.2 Regularly reflects on their role as a DPP and the potential for improvement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6.3 Identifies when help is required in DPP role and </a:t>
            </a:r>
            <a:r>
              <a:rPr lang="en-GB" u="sng" dirty="0"/>
              <a:t>when, and where, to seek support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6.4 Undertakes and records </a:t>
            </a:r>
            <a:r>
              <a:rPr lang="en-GB" u="sng" dirty="0"/>
              <a:t>continuing professional development </a:t>
            </a:r>
            <a:r>
              <a:rPr lang="en-GB" dirty="0"/>
              <a:t>(CPD) encompassing knowledge and skills that are applicable to the DPP role</a:t>
            </a:r>
          </a:p>
        </p:txBody>
      </p:sp>
    </p:spTree>
    <p:extLst>
      <p:ext uri="{BB962C8B-B14F-4D97-AF65-F5344CB8AC3E}">
        <p14:creationId xmlns:p14="http://schemas.microsoft.com/office/powerpoint/2010/main" val="1499272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278D-E413-4193-BA9E-CA476509D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>
                <a:solidFill>
                  <a:srgbClr val="006666"/>
                </a:solidFill>
              </a:rPr>
            </a:br>
            <a:r>
              <a:rPr lang="en-GB" b="1" dirty="0">
                <a:solidFill>
                  <a:srgbClr val="006666"/>
                </a:solidFill>
              </a:rPr>
              <a:t>7 Learning environment</a:t>
            </a:r>
            <a:br>
              <a:rPr lang="en-GB" dirty="0"/>
            </a:br>
            <a:endParaRPr lang="en-GB" dirty="0">
              <a:solidFill>
                <a:srgbClr val="0066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2DFFD-A5CD-49EB-B21C-6CF565862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To ensure an appropriate environment for learning the DPP is able to: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7.1 Negotiate </a:t>
            </a:r>
            <a:r>
              <a:rPr lang="en-GB" u="sng" dirty="0"/>
              <a:t>sufficient time</a:t>
            </a:r>
            <a:r>
              <a:rPr lang="en-GB" dirty="0"/>
              <a:t> to supporting the trainee throughout their period of learning in practice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7.2 Encourage an environment that promotes </a:t>
            </a:r>
            <a:r>
              <a:rPr lang="en-GB" u="sng" dirty="0"/>
              <a:t>equality, inclusivity and diversity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7.3 Create a </a:t>
            </a:r>
            <a:r>
              <a:rPr lang="en-GB" u="sng" dirty="0"/>
              <a:t>safe learning culture </a:t>
            </a:r>
            <a:r>
              <a:rPr lang="en-GB" dirty="0"/>
              <a:t>that encourages participation and open discussion to support learning</a:t>
            </a:r>
          </a:p>
        </p:txBody>
      </p:sp>
    </p:spTree>
    <p:extLst>
      <p:ext uri="{BB962C8B-B14F-4D97-AF65-F5344CB8AC3E}">
        <p14:creationId xmlns:p14="http://schemas.microsoft.com/office/powerpoint/2010/main" val="1790216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B18ED-AE41-408B-AB56-BBF7FCA6F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8 Learning governance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6B0ED-71F9-438F-BBB1-BC9E11C47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The DPP: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8.1 Acknowledges their role and responsibilities within the wider </a:t>
            </a:r>
            <a:r>
              <a:rPr lang="en-GB" u="sng" dirty="0"/>
              <a:t>governance structure</a:t>
            </a:r>
            <a:r>
              <a:rPr lang="en-GB" dirty="0"/>
              <a:t>, including the programme provider, employing organisation, professional regulator and others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8.2 Ensures familiarity with the process of </a:t>
            </a:r>
            <a:r>
              <a:rPr lang="en-GB" u="sng" dirty="0"/>
              <a:t>escalating concerns </a:t>
            </a:r>
            <a:r>
              <a:rPr lang="en-GB" dirty="0"/>
              <a:t>about a trainee, and, where appropriate, engages with this process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8.3 Engages with the employing organisation (or equivalent) to ensure </a:t>
            </a:r>
            <a:r>
              <a:rPr lang="en-GB" u="sng" dirty="0"/>
              <a:t>support and resources </a:t>
            </a:r>
            <a:r>
              <a:rPr lang="en-GB" dirty="0"/>
              <a:t>are available to undertake DPP role</a:t>
            </a:r>
          </a:p>
        </p:txBody>
      </p:sp>
    </p:spTree>
    <p:extLst>
      <p:ext uri="{BB962C8B-B14F-4D97-AF65-F5344CB8AC3E}">
        <p14:creationId xmlns:p14="http://schemas.microsoft.com/office/powerpoint/2010/main" val="551735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1BFF-2A9C-448A-9B3A-7E4D8313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How to evidence competence in the DPP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6C72F-1431-4EF0-8B2E-777089027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prescriber could be supporting a trainee from a different profession</a:t>
            </a:r>
          </a:p>
          <a:p>
            <a:r>
              <a:rPr lang="en-GB" dirty="0"/>
              <a:t>Just as in the past medics supported all new prescribers in training</a:t>
            </a:r>
          </a:p>
          <a:p>
            <a:r>
              <a:rPr lang="en-GB" dirty="0"/>
              <a:t>So a nurse could be a Practice Educator for a paramedic registered with HCPC or a DPP for pharmacist registered with GPhC or a Practice Supervisor for a midwife registered with NMC</a:t>
            </a:r>
          </a:p>
          <a:p>
            <a:r>
              <a:rPr lang="en-GB" dirty="0"/>
              <a:t>You’d need to be meet the regulators criteria as well as evidence competence</a:t>
            </a:r>
          </a:p>
        </p:txBody>
      </p:sp>
    </p:spTree>
    <p:extLst>
      <p:ext uri="{BB962C8B-B14F-4D97-AF65-F5344CB8AC3E}">
        <p14:creationId xmlns:p14="http://schemas.microsoft.com/office/powerpoint/2010/main" val="214433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1E4D4-ECC9-4703-A021-05A54CE26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My task (and yours)…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AC9AF-CFCF-4D50-801A-22D30323F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/>
              <a:t>supporting governance and accountability</a:t>
            </a:r>
          </a:p>
          <a:p>
            <a:pPr>
              <a:lnSpc>
                <a:spcPct val="100000"/>
              </a:lnSpc>
            </a:pPr>
            <a:r>
              <a:rPr lang="en-GB" dirty="0"/>
              <a:t>enabling non-medical prescribers (NMPs) to take on this designated practitioner role</a:t>
            </a:r>
          </a:p>
          <a:p>
            <a:pPr>
              <a:lnSpc>
                <a:spcPct val="100000"/>
              </a:lnSpc>
            </a:pPr>
            <a:r>
              <a:rPr lang="en-GB" dirty="0"/>
              <a:t>the new Competency Framework for Designated Prescribing Practitioners</a:t>
            </a:r>
          </a:p>
          <a:p>
            <a:pPr>
              <a:lnSpc>
                <a:spcPct val="100000"/>
              </a:lnSpc>
            </a:pPr>
            <a:r>
              <a:rPr lang="en-GB" dirty="0"/>
              <a:t>how to evidence competence in the DPP role</a:t>
            </a:r>
          </a:p>
          <a:p>
            <a:pPr>
              <a:lnSpc>
                <a:spcPct val="100000"/>
              </a:lnSpc>
            </a:pPr>
            <a:r>
              <a:rPr lang="en-GB" dirty="0"/>
              <a:t>moving forward</a:t>
            </a:r>
          </a:p>
        </p:txBody>
      </p:sp>
    </p:spTree>
    <p:extLst>
      <p:ext uri="{BB962C8B-B14F-4D97-AF65-F5344CB8AC3E}">
        <p14:creationId xmlns:p14="http://schemas.microsoft.com/office/powerpoint/2010/main" val="3416781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3CD64-7A25-48FB-8717-F30D995F3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Moving forward…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098BD-780C-46F4-AFB0-130171D8A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/>
              <a:t>Become familiar with the DPP framework</a:t>
            </a:r>
          </a:p>
          <a:p>
            <a:pPr>
              <a:lnSpc>
                <a:spcPct val="100000"/>
              </a:lnSpc>
            </a:pPr>
            <a:r>
              <a:rPr lang="en-GB" dirty="0"/>
              <a:t>Contextualise the framework for your own circumstances</a:t>
            </a:r>
          </a:p>
          <a:p>
            <a:pPr>
              <a:lnSpc>
                <a:spcPct val="100000"/>
              </a:lnSpc>
            </a:pPr>
            <a:r>
              <a:rPr lang="en-GB" dirty="0"/>
              <a:t>Identify any training needs</a:t>
            </a:r>
          </a:p>
          <a:p>
            <a:pPr>
              <a:lnSpc>
                <a:spcPct val="100000"/>
              </a:lnSpc>
            </a:pPr>
            <a:r>
              <a:rPr lang="en-GB" dirty="0"/>
              <a:t>Think about how you can evidence each competence</a:t>
            </a:r>
          </a:p>
          <a:p>
            <a:pPr>
              <a:lnSpc>
                <a:spcPct val="100000"/>
              </a:lnSpc>
            </a:pPr>
            <a:r>
              <a:rPr lang="en-GB" dirty="0"/>
              <a:t>Share the framework with others</a:t>
            </a:r>
          </a:p>
          <a:p>
            <a:pPr>
              <a:lnSpc>
                <a:spcPct val="100000"/>
              </a:lnSpc>
            </a:pPr>
            <a:endParaRPr lang="en-GB" dirty="0"/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   a.m.alexander@reading.ac.uk</a:t>
            </a:r>
          </a:p>
          <a:p>
            <a:pPr>
              <a:lnSpc>
                <a:spcPct val="100000"/>
              </a:lnSpc>
            </a:pPr>
            <a:endParaRPr lang="en-GB" dirty="0"/>
          </a:p>
          <a:p>
            <a:pPr>
              <a:lnSpc>
                <a:spcPct val="100000"/>
              </a:lnSpc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55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7E0F-0B74-4B94-8FA2-640DC4647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23012" cy="1600200"/>
          </a:xfrm>
        </p:spPr>
        <p:txBody>
          <a:bodyPr>
            <a:normAutofit fontScale="90000"/>
          </a:bodyPr>
          <a:lstStyle/>
          <a:p>
            <a:r>
              <a:rPr lang="en-GB" sz="4400" b="1" dirty="0">
                <a:solidFill>
                  <a:srgbClr val="006666"/>
                </a:solidFill>
              </a:rPr>
              <a:t>A new competence framework to support governance and accountability</a:t>
            </a:r>
            <a:endParaRPr lang="en-GB" dirty="0"/>
          </a:p>
        </p:txBody>
      </p:sp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80E36BBA-4762-4B33-98C7-A73690567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342" y="827869"/>
            <a:ext cx="3789095" cy="5376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DA466-58EF-4EA9-86C2-FFB0BFF59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822269" cy="43434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regulatory changes in 2018/19 enabled some non-medical prescribers (NMPs) to take on role of supervising and confirming competence during the period of learning in practice in addition to Designated Medical Practitioners (DMPs)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there was a need to ensure that those who took on the role were suitable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framework was developed with representatives from all prescribers, regulators, education providers and patients.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7053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1E4D4-ECC9-4703-A021-05A54CE26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51259" cy="827181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6666"/>
                </a:solidFill>
              </a:rPr>
              <a:t>NMC changes to enable this to happen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AC9AF-CFCF-4D50-801A-22D30323F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073039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en-GB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  <p:pic>
        <p:nvPicPr>
          <p:cNvPr id="12" name="Content Placeholder 11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3BFF3D1E-83D7-4712-BD24-7B7CA5EC82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75" y="1347219"/>
            <a:ext cx="5181600" cy="35514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593E31C-B2F2-47A9-8269-EC9A9F2F651D}"/>
              </a:ext>
            </a:extLst>
          </p:cNvPr>
          <p:cNvSpPr/>
          <p:nvPr/>
        </p:nvSpPr>
        <p:spPr>
          <a:xfrm>
            <a:off x="6054247" y="1347220"/>
            <a:ext cx="5181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Prescribing students can be supervised and assessed by </a:t>
            </a:r>
            <a:r>
              <a:rPr lang="en-GB" sz="2800" u="sng" dirty="0"/>
              <a:t>any registered healthcare professional</a:t>
            </a:r>
            <a:r>
              <a:rPr lang="en-GB" sz="2800" dirty="0"/>
              <a:t> (including a nurse or midwife) who is an </a:t>
            </a:r>
            <a:r>
              <a:rPr lang="en-GB" sz="2800" u="sng" dirty="0"/>
              <a:t>experienced prescriber </a:t>
            </a:r>
            <a:r>
              <a:rPr lang="en-GB" sz="2800" dirty="0"/>
              <a:t>with suitable equivalent qualifications for the programme the student is undertaking.</a:t>
            </a:r>
          </a:p>
          <a:p>
            <a:r>
              <a:rPr lang="en-GB" sz="2800" dirty="0"/>
              <a:t>The role is split into: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Practice Supervisor (PS)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Practice Assessor (PA)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9BC8FDA-2D8A-439E-9361-79DC35CF0597}"/>
              </a:ext>
            </a:extLst>
          </p:cNvPr>
          <p:cNvSpPr/>
          <p:nvPr/>
        </p:nvSpPr>
        <p:spPr>
          <a:xfrm>
            <a:off x="511175" y="5606998"/>
            <a:ext cx="52833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The change applies to all NMC approved prescribing programmes from September 2020.</a:t>
            </a:r>
          </a:p>
        </p:txBody>
      </p:sp>
    </p:spTree>
    <p:extLst>
      <p:ext uri="{BB962C8B-B14F-4D97-AF65-F5344CB8AC3E}">
        <p14:creationId xmlns:p14="http://schemas.microsoft.com/office/powerpoint/2010/main" val="4080174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9FE5F-09C0-47D5-A2C4-31CF7656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HCPC changes to enable this to happen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CD58026-9971-4CAF-B12D-CCF61E086E9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88596" y="1253331"/>
            <a:ext cx="3308248" cy="4351338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15012F-91CB-4B96-AA00-8D6D4B92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60515" y="1825625"/>
            <a:ext cx="6293285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Practice Educators (PE) must be a </a:t>
            </a:r>
            <a:r>
              <a:rPr lang="en-GB" u="sng" dirty="0"/>
              <a:t>qualified prescriber, on the register of their statutory regulator with annotation(s) for prescribing </a:t>
            </a:r>
            <a:r>
              <a:rPr lang="en-GB" dirty="0"/>
              <a:t>where applicable and with the relevant skills, knowledge and experience to support safe and effective learning.</a:t>
            </a:r>
          </a:p>
          <a:p>
            <a:r>
              <a:rPr lang="en-GB" dirty="0"/>
              <a:t>Practice educators must undertake regular training which is appropriate to their role, learners’ needs and the delivery of the learning outcomes of the programme.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DD3EAF-1432-47DF-A581-414EE77B1A3F}"/>
              </a:ext>
            </a:extLst>
          </p:cNvPr>
          <p:cNvSpPr/>
          <p:nvPr/>
        </p:nvSpPr>
        <p:spPr>
          <a:xfrm>
            <a:off x="838200" y="5699299"/>
            <a:ext cx="39403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Took effect from 1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6129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7B5DF5-D749-48F9-B3F9-1AEE4E4CB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GPhC changes to enable this to happen</a:t>
            </a:r>
          </a:p>
        </p:txBody>
      </p:sp>
      <p:pic>
        <p:nvPicPr>
          <p:cNvPr id="11" name="Content Placeholder 10" descr="A picture containing man&#10;&#10;Description automatically generated">
            <a:extLst>
              <a:ext uri="{FF2B5EF4-FFF2-40B4-BE49-F238E27FC236}">
                <a16:creationId xmlns:a16="http://schemas.microsoft.com/office/drawing/2014/main" id="{EFAB559F-CA6D-4ACD-BC90-20437C9C370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29" y="1562578"/>
            <a:ext cx="2832372" cy="40093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08DB68A-3D88-454C-B14E-6E385DDB3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2937" y="1690687"/>
            <a:ext cx="6330863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Prospective designated prescribing practitioners (DPP) must have:</a:t>
            </a:r>
          </a:p>
          <a:p>
            <a:r>
              <a:rPr lang="en-GB" dirty="0"/>
              <a:t>active prescribing competence applicable to the areas in which they will be supervising</a:t>
            </a:r>
          </a:p>
          <a:p>
            <a:r>
              <a:rPr lang="en-GB" dirty="0"/>
              <a:t>appropriate patient-facing clinical and diagnostic skills</a:t>
            </a:r>
          </a:p>
          <a:p>
            <a:r>
              <a:rPr lang="en-GB" dirty="0"/>
              <a:t>supported or supervised other healthcare professionals, and</a:t>
            </a:r>
          </a:p>
          <a:p>
            <a:r>
              <a:rPr lang="en-GB" dirty="0"/>
              <a:t>the ability to assess patient-facing clinical and diagnostic skills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B36A1A-3348-4684-B53B-4BDC2AD93F49}"/>
              </a:ext>
            </a:extLst>
          </p:cNvPr>
          <p:cNvSpPr txBox="1"/>
          <p:nvPr/>
        </p:nvSpPr>
        <p:spPr>
          <a:xfrm>
            <a:off x="838200" y="5934635"/>
            <a:ext cx="3671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Effective for all programmes which are reaccredited after publication</a:t>
            </a:r>
          </a:p>
        </p:txBody>
      </p:sp>
    </p:spTree>
    <p:extLst>
      <p:ext uri="{BB962C8B-B14F-4D97-AF65-F5344CB8AC3E}">
        <p14:creationId xmlns:p14="http://schemas.microsoft.com/office/powerpoint/2010/main" val="1610544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25D8D-B3BD-449D-A3DB-8DFC9711F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Aims of the generic DPP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81580-F551-44A2-ADE0-9FA555D0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3200" dirty="0"/>
              <a:t>To oversee, support and assess the competence of non-medical prescribing trainees, in </a:t>
            </a:r>
            <a:r>
              <a:rPr lang="en-GB" sz="3200" u="sng" dirty="0"/>
              <a:t>collaboration with academic and workplace partners</a:t>
            </a:r>
            <a:r>
              <a:rPr lang="en-GB" sz="3200" dirty="0"/>
              <a:t>, during the period of learning in practice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271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4AE65-9ED6-458E-B607-81D785B20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365125"/>
            <a:ext cx="11192435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6666"/>
                </a:solidFill>
              </a:rPr>
              <a:t>Structure of the DPP</a:t>
            </a:r>
            <a:br>
              <a:rPr lang="en-GB" b="1" dirty="0">
                <a:solidFill>
                  <a:srgbClr val="006666"/>
                </a:solidFill>
              </a:rPr>
            </a:br>
            <a:r>
              <a:rPr lang="en-GB" b="1" dirty="0">
                <a:solidFill>
                  <a:srgbClr val="006666"/>
                </a:solidFill>
              </a:rPr>
              <a:t>competence framework</a:t>
            </a:r>
            <a:endParaRPr lang="en-GB" dirty="0">
              <a:solidFill>
                <a:srgbClr val="006666"/>
              </a:solidFill>
            </a:endParaRPr>
          </a:p>
        </p:txBody>
      </p:sp>
      <p:pic>
        <p:nvPicPr>
          <p:cNvPr id="6" name="Content Placeholder 5" descr="A picture containing device&#10;&#10;Description automatically generated">
            <a:extLst>
              <a:ext uri="{FF2B5EF4-FFF2-40B4-BE49-F238E27FC236}">
                <a16:creationId xmlns:a16="http://schemas.microsoft.com/office/drawing/2014/main" id="{53044A91-8650-4466-B542-6351ECD1CA6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326" y="1825625"/>
            <a:ext cx="4123348" cy="4351338"/>
          </a:xfrm>
        </p:spPr>
      </p:pic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7F460DC3-5D7A-4715-9428-0F1CE8B6E6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429" y="365125"/>
            <a:ext cx="5572074" cy="6261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2027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EE5E9F1-97E5-40E3-872F-36E9CBB4F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6666"/>
                </a:solidFill>
              </a:rPr>
              <a:t>As we go through the framework…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F67922-5DFC-47DC-8715-447B7D794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Think about:</a:t>
            </a:r>
          </a:p>
          <a:p>
            <a:pPr>
              <a:lnSpc>
                <a:spcPct val="100000"/>
              </a:lnSpc>
            </a:pPr>
            <a:r>
              <a:rPr lang="en-GB" dirty="0"/>
              <a:t>preparing to undertake the role or supporting others to do the role</a:t>
            </a:r>
          </a:p>
          <a:p>
            <a:pPr>
              <a:lnSpc>
                <a:spcPct val="100000"/>
              </a:lnSpc>
            </a:pPr>
            <a:r>
              <a:rPr lang="en-GB" dirty="0"/>
              <a:t>any potential challenges (think back to your own training)</a:t>
            </a:r>
          </a:p>
          <a:p>
            <a:pPr>
              <a:lnSpc>
                <a:spcPct val="100000"/>
              </a:lnSpc>
            </a:pPr>
            <a:r>
              <a:rPr lang="en-GB" dirty="0"/>
              <a:t>the learning environment and governance of the period of learning in practice </a:t>
            </a:r>
          </a:p>
          <a:p>
            <a:pPr>
              <a:lnSpc>
                <a:spcPct val="100000"/>
              </a:lnSpc>
            </a:pPr>
            <a:r>
              <a:rPr lang="en-GB" dirty="0"/>
              <a:t>what evidence could you, or others, provide to evidence each competence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393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1622</TotalTime>
  <Words>1357</Words>
  <Application>Microsoft Office PowerPoint</Application>
  <PresentationFormat>Widescreen</PresentationFormat>
  <Paragraphs>111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Training and Supporting Non Medical Prescribers: Developing the role of the Designated Prescribing Practitioner &amp; Extending the role to Non Medical Prescribers</vt:lpstr>
      <vt:lpstr>My task (and yours)…</vt:lpstr>
      <vt:lpstr>A new competence framework to support governance and accountability</vt:lpstr>
      <vt:lpstr>NMC changes to enable this to happen</vt:lpstr>
      <vt:lpstr>HCPC changes to enable this to happen</vt:lpstr>
      <vt:lpstr>GPhC changes to enable this to happen</vt:lpstr>
      <vt:lpstr>Aims of the generic DPP role</vt:lpstr>
      <vt:lpstr>Structure of the DPP competence framework</vt:lpstr>
      <vt:lpstr>As we go through the framework…</vt:lpstr>
      <vt:lpstr>1 DPP: Personal characteristics</vt:lpstr>
      <vt:lpstr>2 DPP: Professional skills and knowledge</vt:lpstr>
      <vt:lpstr>Definitions</vt:lpstr>
      <vt:lpstr>3 DPP: Teaching and training skills </vt:lpstr>
      <vt:lpstr>4 Delivering the role: Working in partnership </vt:lpstr>
      <vt:lpstr>5 Delivering the role: Prioritising patient care </vt:lpstr>
      <vt:lpstr>6 Delivering the role: Developing in the role </vt:lpstr>
      <vt:lpstr> 7 Learning environment </vt:lpstr>
      <vt:lpstr>8 Learning governance</vt:lpstr>
      <vt:lpstr>How to evidence competence in the DPP role</vt:lpstr>
      <vt:lpstr>Moving forward…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Designated Prescribing Practitioner Competency Framework</dc:title>
  <dc:creator>Angela Alexander</dc:creator>
  <cp:lastModifiedBy>Angela Alexander</cp:lastModifiedBy>
  <cp:revision>48</cp:revision>
  <dcterms:created xsi:type="dcterms:W3CDTF">2019-12-29T11:42:41Z</dcterms:created>
  <dcterms:modified xsi:type="dcterms:W3CDTF">2021-10-21T10:28:57Z</dcterms:modified>
</cp:coreProperties>
</file>