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56" r:id="rId5"/>
    <p:sldId id="333" r:id="rId6"/>
    <p:sldId id="334" r:id="rId7"/>
    <p:sldId id="395" r:id="rId8"/>
    <p:sldId id="361" r:id="rId9"/>
    <p:sldId id="364" r:id="rId10"/>
    <p:sldId id="396" r:id="rId11"/>
    <p:sldId id="379" r:id="rId12"/>
    <p:sldId id="384" r:id="rId13"/>
    <p:sldId id="390" r:id="rId14"/>
    <p:sldId id="393" r:id="rId15"/>
    <p:sldId id="392" r:id="rId16"/>
    <p:sldId id="400" r:id="rId17"/>
    <p:sldId id="391" r:id="rId18"/>
    <p:sldId id="399" r:id="rId19"/>
    <p:sldId id="397" r:id="rId20"/>
    <p:sldId id="398" r:id="rId21"/>
    <p:sldId id="286" r:id="rId22"/>
    <p:sldId id="401" r:id="rId23"/>
    <p:sldId id="388" r:id="rId24"/>
    <p:sldId id="402" r:id="rId25"/>
    <p:sldId id="389" r:id="rId26"/>
    <p:sldId id="377" r:id="rId27"/>
    <p:sldId id="356"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595" userDrawn="1">
          <p15:clr>
            <a:srgbClr val="A4A3A4"/>
          </p15:clr>
        </p15:guide>
        <p15:guide id="2" pos="158" userDrawn="1">
          <p15:clr>
            <a:srgbClr val="A4A3A4"/>
          </p15:clr>
        </p15:guide>
        <p15:guide id="3" pos="5567" userDrawn="1">
          <p15:clr>
            <a:srgbClr val="A4A3A4"/>
          </p15:clr>
        </p15:guide>
        <p15:guide id="4" orient="horz" pos="8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87897" autoAdjust="0"/>
  </p:normalViewPr>
  <p:slideViewPr>
    <p:cSldViewPr snapToGrid="0" snapToObjects="1">
      <p:cViewPr varScale="1">
        <p:scale>
          <a:sx n="59" d="100"/>
          <a:sy n="59" d="100"/>
        </p:scale>
        <p:origin x="1420" y="64"/>
      </p:cViewPr>
      <p:guideLst>
        <p:guide orient="horz" pos="595"/>
        <p:guide pos="158"/>
        <p:guide pos="5567"/>
        <p:guide orient="horz" pos="8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6055794-9B30-C643-AFFE-804292E41D08}" type="datetimeFigureOut">
              <a:rPr lang="en-US"/>
              <a:pPr>
                <a:defRPr/>
              </a:pPr>
              <a:t>10/15/2021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DFB8CB-CE0F-BC4F-86BB-211563F6FAE4}" type="slidenum">
              <a:rPr lang="en-US"/>
              <a:pPr>
                <a:defRPr/>
              </a:pPr>
              <a:t>‹#›</a:t>
            </a:fld>
            <a:endParaRPr lang="en-US"/>
          </a:p>
        </p:txBody>
      </p:sp>
    </p:spTree>
    <p:extLst>
      <p:ext uri="{BB962C8B-B14F-4D97-AF65-F5344CB8AC3E}">
        <p14:creationId xmlns:p14="http://schemas.microsoft.com/office/powerpoint/2010/main" val="1879196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7DABA2B-0A1E-9240-B9B6-09FA40BDFA2E}" type="datetimeFigureOut">
              <a:rPr lang="en-US"/>
              <a:pPr>
                <a:defRPr/>
              </a:pPr>
              <a:t>10/15/2021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570F38E-81F3-B14A-8C05-8130B15E9E4C}" type="slidenum">
              <a:rPr lang="en-US"/>
              <a:pPr>
                <a:defRPr/>
              </a:pPr>
              <a:t>‹#›</a:t>
            </a:fld>
            <a:endParaRPr lang="en-US"/>
          </a:p>
        </p:txBody>
      </p:sp>
    </p:spTree>
    <p:extLst>
      <p:ext uri="{BB962C8B-B14F-4D97-AF65-F5344CB8AC3E}">
        <p14:creationId xmlns:p14="http://schemas.microsoft.com/office/powerpoint/2010/main" val="2279149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DPP framework directly “The expectation of any registered health professional practitioner acting in the DPP role is the ability to demonstrate they meet all competencies within the Competency Framework for all Prescribers.” </a:t>
            </a:r>
            <a:endParaRPr lang="en-GB" dirty="0"/>
          </a:p>
        </p:txBody>
      </p:sp>
      <p:sp>
        <p:nvSpPr>
          <p:cNvPr id="4" name="Slide Number Placeholder 3"/>
          <p:cNvSpPr>
            <a:spLocks noGrp="1"/>
          </p:cNvSpPr>
          <p:nvPr>
            <p:ph type="sldNum" sz="quarter" idx="5"/>
          </p:nvPr>
        </p:nvSpPr>
        <p:spPr/>
        <p:txBody>
          <a:bodyPr/>
          <a:lstStyle/>
          <a:p>
            <a:pPr>
              <a:defRPr/>
            </a:pPr>
            <a:fld id="{8570F38E-81F3-B14A-8C05-8130B15E9E4C}" type="slidenum">
              <a:rPr lang="en-US" smtClean="0"/>
              <a:pPr>
                <a:defRPr/>
              </a:pPr>
              <a:t>5</a:t>
            </a:fld>
            <a:endParaRPr lang="en-US"/>
          </a:p>
        </p:txBody>
      </p:sp>
    </p:spTree>
    <p:extLst>
      <p:ext uri="{BB962C8B-B14F-4D97-AF65-F5344CB8AC3E}">
        <p14:creationId xmlns:p14="http://schemas.microsoft.com/office/powerpoint/2010/main" val="216606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Demonstrates a commitment to support trainees </a:t>
            </a:r>
          </a:p>
          <a:p>
            <a:r>
              <a:rPr lang="en-US" dirty="0"/>
              <a:t>1.4 Displays professional integrity, is objective in supervision and/or assessment</a:t>
            </a:r>
          </a:p>
          <a:p>
            <a:r>
              <a:rPr lang="en-US" dirty="0"/>
              <a:t>3.4 Has knowledge of a range of methods of assessment and experience of conducting assessment of trainees in clinical practice</a:t>
            </a:r>
          </a:p>
          <a:p>
            <a:r>
              <a:rPr lang="en-US" dirty="0"/>
              <a:t>4.1 Work with the trainee to establish their baseline knowledge and skills, and jointly create a development plan for meeting learning outcomes</a:t>
            </a:r>
          </a:p>
          <a:p>
            <a:r>
              <a:rPr lang="en-US" dirty="0"/>
              <a:t>5.1 Ensure that safe and effective patient care remains central to practice through effective clinical supervision</a:t>
            </a:r>
          </a:p>
          <a:p>
            <a:r>
              <a:rPr lang="en-US" dirty="0"/>
              <a:t>5.2 Ensure patients are informed of and consent to trainee presence at consultations </a:t>
            </a:r>
          </a:p>
          <a:p>
            <a:r>
              <a:rPr lang="en-US" dirty="0"/>
              <a:t>5.3 Identify and respond appropriately to concerns regarding the trainee’s practice or </a:t>
            </a:r>
            <a:r>
              <a:rPr lang="en-US" dirty="0" err="1"/>
              <a:t>behaviour</a:t>
            </a:r>
            <a:r>
              <a:rPr lang="en-US" dirty="0"/>
              <a:t> </a:t>
            </a:r>
          </a:p>
          <a:p>
            <a:r>
              <a:rPr lang="en-US" dirty="0"/>
              <a:t>5.4 Act in the interest of patient and public safety when making decisions on trainee competence</a:t>
            </a:r>
          </a:p>
          <a:p>
            <a:r>
              <a:rPr lang="en-US" dirty="0"/>
              <a:t>6.2 Regularly reflects on their role as a DPP and the potential for improvement </a:t>
            </a:r>
          </a:p>
          <a:p>
            <a:r>
              <a:rPr lang="en-US" dirty="0"/>
              <a:t>6.3 Identifies when help is required in DPP role and when, and where, to seek support</a:t>
            </a:r>
          </a:p>
          <a:p>
            <a:r>
              <a:rPr lang="en-US" dirty="0"/>
              <a:t>7.1 Negotiate sufficient time to supporting the trainee throughout their period of learning in practice</a:t>
            </a:r>
          </a:p>
          <a:p>
            <a:endParaRPr lang="en-GB" dirty="0"/>
          </a:p>
        </p:txBody>
      </p:sp>
      <p:sp>
        <p:nvSpPr>
          <p:cNvPr id="4" name="Slide Number Placeholder 3"/>
          <p:cNvSpPr>
            <a:spLocks noGrp="1"/>
          </p:cNvSpPr>
          <p:nvPr>
            <p:ph type="sldNum" sz="quarter" idx="5"/>
          </p:nvPr>
        </p:nvSpPr>
        <p:spPr/>
        <p:txBody>
          <a:bodyPr/>
          <a:lstStyle/>
          <a:p>
            <a:pPr>
              <a:defRPr/>
            </a:pPr>
            <a:fld id="{8570F38E-81F3-B14A-8C05-8130B15E9E4C}" type="slidenum">
              <a:rPr lang="en-US" smtClean="0"/>
              <a:pPr>
                <a:defRPr/>
              </a:pPr>
              <a:t>17</a:t>
            </a:fld>
            <a:endParaRPr lang="en-US"/>
          </a:p>
        </p:txBody>
      </p:sp>
    </p:spTree>
    <p:extLst>
      <p:ext uri="{BB962C8B-B14F-4D97-AF65-F5344CB8AC3E}">
        <p14:creationId xmlns:p14="http://schemas.microsoft.com/office/powerpoint/2010/main" val="317830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18</a:t>
            </a:fld>
            <a:endParaRPr lang="en-US"/>
          </a:p>
        </p:txBody>
      </p:sp>
    </p:spTree>
    <p:extLst>
      <p:ext uri="{BB962C8B-B14F-4D97-AF65-F5344CB8AC3E}">
        <p14:creationId xmlns:p14="http://schemas.microsoft.com/office/powerpoint/2010/main" val="425356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308564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1222" y="1412875"/>
            <a:ext cx="8555893" cy="1022212"/>
          </a:xfrm>
        </p:spPr>
        <p:txBody>
          <a:bodyPr anchor="b"/>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66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02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5"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4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5"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82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936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10"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77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918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image with caption - purpl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36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image with caption - green">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944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image with caption - Blu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65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frame picture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pPr marL="171450" marR="0" lvl="0" indent="-171450" algn="l" defTabSz="685800" rtl="0" eaLnBrk="0" fontAlgn="base" latinLnBrk="0" hangingPunct="0">
              <a:lnSpc>
                <a:spcPct val="90000"/>
              </a:lnSpc>
              <a:spcBef>
                <a:spcPts val="750"/>
              </a:spcBef>
              <a:spcAft>
                <a:spcPct val="0"/>
              </a:spcAft>
              <a:buClrTx/>
              <a:buSzTx/>
              <a:buFont typeface="Arial" charset="0"/>
              <a:buNone/>
              <a:tabLst/>
              <a:defRPr/>
            </a:pPr>
            <a:r>
              <a:rPr lang="en-US"/>
              <a:t>Drag picture to placeholder or click icon to add</a:t>
            </a: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6019" y="1437482"/>
            <a:ext cx="98702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31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51223" y="1412875"/>
            <a:ext cx="7749778" cy="1022212"/>
          </a:xfrm>
        </p:spPr>
        <p:txBody>
          <a:bodyPr anchor="b"/>
          <a:lstStyle>
            <a:lvl1pPr algn="l">
              <a:defRPr sz="45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04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frame image with logo strip">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258528"/>
            <a:ext cx="9144000" cy="5599471"/>
          </a:xfrm>
        </p:spPr>
        <p:txBody>
          <a:bodyPr/>
          <a:lstStyle/>
          <a:p>
            <a:pPr marL="171450" marR="0" lvl="0" indent="-171450" algn="l" defTabSz="685800" rtl="0" eaLnBrk="0" fontAlgn="base" latinLnBrk="0" hangingPunct="0">
              <a:lnSpc>
                <a:spcPct val="90000"/>
              </a:lnSpc>
              <a:spcBef>
                <a:spcPts val="750"/>
              </a:spcBef>
              <a:spcAft>
                <a:spcPct val="0"/>
              </a:spcAft>
              <a:buClrTx/>
              <a:buSzTx/>
              <a:buFont typeface="Arial" charset="0"/>
              <a:buNone/>
              <a:tabLst/>
              <a:defRPr/>
            </a:pPr>
            <a:r>
              <a:rPr lang="en-US"/>
              <a:t>Drag picture to placeholder or click icon to add</a:t>
            </a:r>
            <a:endParaRPr lang="en-US"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028" y="4103688"/>
            <a:ext cx="483393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S_bullets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75667" y="6524625"/>
            <a:ext cx="4572000" cy="168275"/>
          </a:xfrm>
          <a:prstGeom prst="rect">
            <a:avLst/>
          </a:prstGeom>
        </p:spPr>
        <p:txBody>
          <a:bodyPr/>
          <a:lstStyle/>
          <a:p>
            <a:r>
              <a:rPr lang="en-US" dirty="0">
                <a:solidFill>
                  <a:prstClr val="black"/>
                </a:solidFill>
              </a:rPr>
              <a:t>Change the way you think about Hull  </a:t>
            </a:r>
            <a:r>
              <a:rPr lang="en-US" b="1" dirty="0">
                <a:solidFill>
                  <a:prstClr val="black"/>
                </a:solidFill>
              </a:rPr>
              <a:t>|  </a:t>
            </a:r>
            <a:r>
              <a:rPr lang="en-US" dirty="0">
                <a:solidFill>
                  <a:prstClr val="black"/>
                </a:solidFill>
              </a:rPr>
              <a:t>7 October 2009 |  </a:t>
            </a:r>
            <a:fld id="{C837C1E8-7741-3740-B0D3-00EB180785DC}" type="slidenum">
              <a:rPr lang="en-US" b="1" smtClean="0">
                <a:solidFill>
                  <a:prstClr val="black"/>
                </a:solidFill>
              </a:rPr>
              <a:pPr/>
              <a:t>‹#›</a:t>
            </a:fld>
            <a:endParaRPr lang="en-US" b="1" dirty="0">
              <a:solidFill>
                <a:prstClr val="black"/>
              </a:solidFill>
            </a:endParaRPr>
          </a:p>
        </p:txBody>
      </p:sp>
      <p:sp>
        <p:nvSpPr>
          <p:cNvPr id="5" name="Text Placeholder 4"/>
          <p:cNvSpPr>
            <a:spLocks noGrp="1"/>
          </p:cNvSpPr>
          <p:nvPr>
            <p:ph type="body" sz="quarter" idx="11"/>
          </p:nvPr>
        </p:nvSpPr>
        <p:spPr>
          <a:xfrm>
            <a:off x="292099" y="1752600"/>
            <a:ext cx="855556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251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51223" y="1412875"/>
            <a:ext cx="7749778" cy="1022212"/>
          </a:xfrm>
        </p:spPr>
        <p:txBody>
          <a:bodyPr anchor="b"/>
          <a:lstStyle>
            <a:lvl1pPr algn="l">
              <a:defRPr sz="45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28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6366"/>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8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87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13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49719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15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3609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65510" y="1408113"/>
            <a:ext cx="8560594"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265510" y="3211514"/>
            <a:ext cx="8560594"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pic>
        <p:nvPicPr>
          <p:cNvPr id="5" name="Picture 11"/>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65510"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charset="0"/>
        </a:defRPr>
      </a:lvl2pPr>
      <a:lvl3pPr algn="l" rtl="0" eaLnBrk="1" fontAlgn="base" hangingPunct="1">
        <a:lnSpc>
          <a:spcPct val="90000"/>
        </a:lnSpc>
        <a:spcBef>
          <a:spcPct val="0"/>
        </a:spcBef>
        <a:spcAft>
          <a:spcPct val="0"/>
        </a:spcAft>
        <a:defRPr sz="3300">
          <a:solidFill>
            <a:schemeClr val="tx1"/>
          </a:solidFill>
          <a:latin typeface="Calibri Light" charset="0"/>
        </a:defRPr>
      </a:lvl3pPr>
      <a:lvl4pPr algn="l" rtl="0" eaLnBrk="1" fontAlgn="base" hangingPunct="1">
        <a:lnSpc>
          <a:spcPct val="90000"/>
        </a:lnSpc>
        <a:spcBef>
          <a:spcPct val="0"/>
        </a:spcBef>
        <a:spcAft>
          <a:spcPct val="0"/>
        </a:spcAft>
        <a:defRPr sz="3300">
          <a:solidFill>
            <a:schemeClr val="tx1"/>
          </a:solidFill>
          <a:latin typeface="Calibri Light" charset="0"/>
        </a:defRPr>
      </a:lvl4pPr>
      <a:lvl5pPr algn="l" rtl="0" eaLnBrk="1" fontAlgn="base" hangingPunct="1">
        <a:lnSpc>
          <a:spcPct val="90000"/>
        </a:lnSpc>
        <a:spcBef>
          <a:spcPct val="0"/>
        </a:spcBef>
        <a:spcAft>
          <a:spcPct val="0"/>
        </a:spcAft>
        <a:defRPr sz="3300">
          <a:solidFill>
            <a:schemeClr val="tx1"/>
          </a:solidFill>
          <a:latin typeface="Calibri Light" charset="0"/>
        </a:defRPr>
      </a:lvl5pPr>
      <a:lvl6pPr marL="342900" algn="l" rtl="0" eaLnBrk="1" fontAlgn="base" hangingPunct="1">
        <a:lnSpc>
          <a:spcPct val="90000"/>
        </a:lnSpc>
        <a:spcBef>
          <a:spcPct val="0"/>
        </a:spcBef>
        <a:spcAft>
          <a:spcPct val="0"/>
        </a:spcAft>
        <a:defRPr sz="3300">
          <a:solidFill>
            <a:schemeClr val="tx1"/>
          </a:solidFill>
          <a:latin typeface="Calibri Light" charset="0"/>
        </a:defRPr>
      </a:lvl6pPr>
      <a:lvl7pPr marL="685800" algn="l" rtl="0" eaLnBrk="1" fontAlgn="base" hangingPunct="1">
        <a:lnSpc>
          <a:spcPct val="90000"/>
        </a:lnSpc>
        <a:spcBef>
          <a:spcPct val="0"/>
        </a:spcBef>
        <a:spcAft>
          <a:spcPct val="0"/>
        </a:spcAft>
        <a:defRPr sz="3300">
          <a:solidFill>
            <a:schemeClr val="tx1"/>
          </a:solidFill>
          <a:latin typeface="Calibri Light" charset="0"/>
        </a:defRPr>
      </a:lvl7pPr>
      <a:lvl8pPr marL="1028700" algn="l" rtl="0" eaLnBrk="1" fontAlgn="base" hangingPunct="1">
        <a:lnSpc>
          <a:spcPct val="90000"/>
        </a:lnSpc>
        <a:spcBef>
          <a:spcPct val="0"/>
        </a:spcBef>
        <a:spcAft>
          <a:spcPct val="0"/>
        </a:spcAft>
        <a:defRPr sz="3300">
          <a:solidFill>
            <a:schemeClr val="tx1"/>
          </a:solidFill>
          <a:latin typeface="Calibri Light" charset="0"/>
        </a:defRPr>
      </a:lvl8pPr>
      <a:lvl9pPr marL="1371600" algn="l" rtl="0" eaLnBrk="1" fontAlgn="base" hangingPunct="1">
        <a:lnSpc>
          <a:spcPct val="90000"/>
        </a:lnSpc>
        <a:spcBef>
          <a:spcPct val="0"/>
        </a:spcBef>
        <a:spcAft>
          <a:spcPct val="0"/>
        </a:spcAft>
        <a:defRPr sz="3300">
          <a:solidFill>
            <a:schemeClr val="tx1"/>
          </a:solidFill>
          <a:latin typeface="Calibri Light" charset="0"/>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hilton@hull.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hcpc-uk.org/standards/standards-relevant-to-education-and-training/standards-for-prescribing/" TargetMode="External"/><Relationship Id="rId2" Type="http://schemas.openxmlformats.org/officeDocument/2006/relationships/hyperlink" Target="https://www.nmc.org.uk/standards/standards-for-post-registration/standards-for-prescribers/standards-for-prescribing-programmes/" TargetMode="External"/><Relationship Id="rId1" Type="http://schemas.openxmlformats.org/officeDocument/2006/relationships/slideLayout" Target="../slideLayouts/slideLayout7.xml"/><Relationship Id="rId4" Type="http://schemas.openxmlformats.org/officeDocument/2006/relationships/hyperlink" Target="https://www.pharmacyregulation.org/sites/default/files/document/standards-for-the-education-and-training-of-pharmacist-independent-prescribers-january-19.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222" y="3690093"/>
            <a:ext cx="8555893" cy="1704794"/>
          </a:xfrm>
        </p:spPr>
        <p:txBody>
          <a:bodyPr/>
          <a:lstStyle/>
          <a:p>
            <a:pPr algn="ctr"/>
            <a:br>
              <a:rPr lang="en-US" sz="3200" dirty="0"/>
            </a:br>
            <a:br>
              <a:rPr lang="en-US" sz="3200" dirty="0"/>
            </a:br>
            <a:br>
              <a:rPr lang="en-US" sz="3200" dirty="0"/>
            </a:br>
            <a:br>
              <a:rPr lang="en-US" sz="3200" dirty="0"/>
            </a:br>
            <a:br>
              <a:rPr lang="en-US" sz="3200" dirty="0"/>
            </a:br>
            <a:r>
              <a:rPr lang="en-US" sz="6600" dirty="0"/>
              <a:t>Developing your role as a Designated Prescribing Practitioner </a:t>
            </a:r>
            <a:br>
              <a:rPr lang="en-US" sz="4400" dirty="0"/>
            </a:br>
            <a:br>
              <a:rPr lang="en-US" sz="3200" dirty="0"/>
            </a:br>
            <a:br>
              <a:rPr lang="en-US" sz="3200" dirty="0"/>
            </a:br>
            <a:endParaRPr lang="en-US" sz="3200" dirty="0"/>
          </a:p>
        </p:txBody>
      </p:sp>
      <p:sp>
        <p:nvSpPr>
          <p:cNvPr id="3" name="Subtitle 2"/>
          <p:cNvSpPr>
            <a:spLocks noGrp="1"/>
          </p:cNvSpPr>
          <p:nvPr>
            <p:ph type="subTitle" idx="1"/>
          </p:nvPr>
        </p:nvSpPr>
        <p:spPr>
          <a:xfrm>
            <a:off x="155428" y="4281397"/>
            <a:ext cx="8118133" cy="2226980"/>
          </a:xfrm>
        </p:spPr>
        <p:txBody>
          <a:bodyPr/>
          <a:lstStyle/>
          <a:p>
            <a:endParaRPr lang="en-US" sz="2400" dirty="0"/>
          </a:p>
          <a:p>
            <a:r>
              <a:rPr lang="en-US" dirty="0"/>
              <a:t>Dr Andrea Hilton (</a:t>
            </a:r>
            <a:r>
              <a:rPr lang="en-US" dirty="0" err="1"/>
              <a:t>BPharm</a:t>
            </a:r>
            <a:r>
              <a:rPr lang="en-US" dirty="0"/>
              <a:t> (Hons),  MSc, PhD, PGCERT, SFHEA, </a:t>
            </a:r>
            <a:r>
              <a:rPr lang="en-US" dirty="0" err="1"/>
              <a:t>MRPharmS</a:t>
            </a:r>
            <a:r>
              <a:rPr lang="en-US" dirty="0"/>
              <a:t>)</a:t>
            </a:r>
          </a:p>
          <a:p>
            <a:r>
              <a:rPr lang="en-US" dirty="0"/>
              <a:t>Senior Lecturer/Non-medical prescribing </a:t>
            </a:r>
            <a:r>
              <a:rPr lang="en-US" dirty="0" err="1"/>
              <a:t>programme</a:t>
            </a:r>
            <a:r>
              <a:rPr lang="en-US" dirty="0"/>
              <a:t> director</a:t>
            </a:r>
          </a:p>
          <a:p>
            <a:r>
              <a:rPr lang="en-US" dirty="0">
                <a:hlinkClick r:id="rId2">
                  <a:extLst>
                    <a:ext uri="{A12FA001-AC4F-418D-AE19-62706E023703}">
                      <ahyp:hlinkClr xmlns:ahyp="http://schemas.microsoft.com/office/drawing/2018/hyperlinkcolor" val="tx"/>
                    </a:ext>
                  </a:extLst>
                </a:hlinkClick>
              </a:rPr>
              <a:t>a.hilton@hull.ac.uk</a:t>
            </a:r>
            <a:endParaRPr lang="en-US" dirty="0"/>
          </a:p>
          <a:p>
            <a:endParaRPr lang="en-US" sz="1400" dirty="0"/>
          </a:p>
          <a:p>
            <a:endParaRPr lang="en-US" sz="1400" dirty="0"/>
          </a:p>
          <a:p>
            <a:endParaRPr lang="en-US" dirty="0"/>
          </a:p>
        </p:txBody>
      </p:sp>
    </p:spTree>
    <p:extLst>
      <p:ext uri="{BB962C8B-B14F-4D97-AF65-F5344CB8AC3E}">
        <p14:creationId xmlns:p14="http://schemas.microsoft.com/office/powerpoint/2010/main" val="65396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0279A0-AB5B-4355-8F83-704FD860EFCB}"/>
              </a:ext>
            </a:extLst>
          </p:cNvPr>
          <p:cNvSpPr>
            <a:spLocks noGrp="1"/>
          </p:cNvSpPr>
          <p:nvPr>
            <p:ph type="title"/>
          </p:nvPr>
        </p:nvSpPr>
        <p:spPr/>
        <p:txBody>
          <a:bodyPr/>
          <a:lstStyle/>
          <a:p>
            <a:r>
              <a:rPr lang="en-US" dirty="0"/>
              <a:t>Reviewing the role of the Designated Prescribing Practitioner</a:t>
            </a:r>
            <a:br>
              <a:rPr lang="en-US" sz="3600" dirty="0"/>
            </a:br>
            <a:endParaRPr lang="en-GB" dirty="0"/>
          </a:p>
        </p:txBody>
      </p:sp>
      <p:sp>
        <p:nvSpPr>
          <p:cNvPr id="4" name="Content Placeholder 3">
            <a:extLst>
              <a:ext uri="{FF2B5EF4-FFF2-40B4-BE49-F238E27FC236}">
                <a16:creationId xmlns:a16="http://schemas.microsoft.com/office/drawing/2014/main" id="{3306DE78-34B8-4248-B0D2-7013FF2BA7C7}"/>
              </a:ext>
            </a:extLst>
          </p:cNvPr>
          <p:cNvSpPr>
            <a:spLocks noGrp="1"/>
          </p:cNvSpPr>
          <p:nvPr>
            <p:ph idx="1"/>
          </p:nvPr>
        </p:nvSpPr>
        <p:spPr/>
        <p:txBody>
          <a:bodyPr/>
          <a:lstStyle/>
          <a:p>
            <a:pPr marL="0" indent="0" algn="ctr">
              <a:buNone/>
            </a:pPr>
            <a:r>
              <a:rPr lang="en-US" sz="3600" b="1" dirty="0"/>
              <a:t>“To oversee, support and assess the competence of non-medical prescribing trainees, in collaboration with academic and workplace partners, during the period of learning in practice”  </a:t>
            </a:r>
          </a:p>
          <a:p>
            <a:pPr marL="0" indent="0" algn="ctr">
              <a:buNone/>
            </a:pPr>
            <a:r>
              <a:rPr lang="en-US" sz="1400" dirty="0"/>
              <a:t>(A competency framework for designated prescribing practitioners)</a:t>
            </a:r>
            <a:endParaRPr lang="en-GB" sz="1400" b="1" dirty="0"/>
          </a:p>
        </p:txBody>
      </p:sp>
    </p:spTree>
    <p:extLst>
      <p:ext uri="{BB962C8B-B14F-4D97-AF65-F5344CB8AC3E}">
        <p14:creationId xmlns:p14="http://schemas.microsoft.com/office/powerpoint/2010/main" val="62464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1ED7-5A51-4631-93D7-361B150770DC}"/>
              </a:ext>
            </a:extLst>
          </p:cNvPr>
          <p:cNvSpPr>
            <a:spLocks noGrp="1"/>
          </p:cNvSpPr>
          <p:nvPr>
            <p:ph type="title"/>
          </p:nvPr>
        </p:nvSpPr>
        <p:spPr/>
        <p:txBody>
          <a:bodyPr/>
          <a:lstStyle/>
          <a:p>
            <a:r>
              <a:rPr lang="en-US" dirty="0"/>
              <a:t>Learning in practice (PLP)</a:t>
            </a:r>
            <a:endParaRPr lang="en-GB" dirty="0"/>
          </a:p>
        </p:txBody>
      </p:sp>
      <p:sp>
        <p:nvSpPr>
          <p:cNvPr id="3" name="Content Placeholder 2">
            <a:extLst>
              <a:ext uri="{FF2B5EF4-FFF2-40B4-BE49-F238E27FC236}">
                <a16:creationId xmlns:a16="http://schemas.microsoft.com/office/drawing/2014/main" id="{D69669F0-4F5D-4334-9088-8A514E87FF8D}"/>
              </a:ext>
            </a:extLst>
          </p:cNvPr>
          <p:cNvSpPr>
            <a:spLocks noGrp="1"/>
          </p:cNvSpPr>
          <p:nvPr>
            <p:ph idx="1"/>
          </p:nvPr>
        </p:nvSpPr>
        <p:spPr/>
        <p:txBody>
          <a:bodyPr/>
          <a:lstStyle/>
          <a:p>
            <a:r>
              <a:rPr lang="en-US" dirty="0"/>
              <a:t>Period of learning in practice - since the beginning of non-medical prescribing</a:t>
            </a:r>
          </a:p>
          <a:p>
            <a:r>
              <a:rPr lang="en-US" dirty="0"/>
              <a:t>“The PLP enables the trainee to put theory into practice; to develop and demonstrate competence as a prescriber under the supervision of an experienced prescribing practitioner.” </a:t>
            </a:r>
            <a:r>
              <a:rPr lang="en-US" sz="1400" dirty="0"/>
              <a:t>(A competency framework for designated prescribing practitioners) </a:t>
            </a:r>
            <a:endParaRPr lang="en-GB" sz="1400" dirty="0"/>
          </a:p>
        </p:txBody>
      </p:sp>
    </p:spTree>
    <p:extLst>
      <p:ext uri="{BB962C8B-B14F-4D97-AF65-F5344CB8AC3E}">
        <p14:creationId xmlns:p14="http://schemas.microsoft.com/office/powerpoint/2010/main" val="170009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D75B-AB06-4CC0-8780-545DA99F4943}"/>
              </a:ext>
            </a:extLst>
          </p:cNvPr>
          <p:cNvSpPr>
            <a:spLocks noGrp="1"/>
          </p:cNvSpPr>
          <p:nvPr>
            <p:ph type="title"/>
          </p:nvPr>
        </p:nvSpPr>
        <p:spPr/>
        <p:txBody>
          <a:bodyPr/>
          <a:lstStyle/>
          <a:p>
            <a:r>
              <a:rPr lang="en-US" dirty="0"/>
              <a:t>Learning in practice (PLP) </a:t>
            </a:r>
            <a:endParaRPr lang="en-GB" dirty="0"/>
          </a:p>
        </p:txBody>
      </p:sp>
      <p:sp>
        <p:nvSpPr>
          <p:cNvPr id="3" name="Content Placeholder 2">
            <a:extLst>
              <a:ext uri="{FF2B5EF4-FFF2-40B4-BE49-F238E27FC236}">
                <a16:creationId xmlns:a16="http://schemas.microsoft.com/office/drawing/2014/main" id="{7044DE13-85D5-4A49-9120-3CBDA041A245}"/>
              </a:ext>
            </a:extLst>
          </p:cNvPr>
          <p:cNvSpPr>
            <a:spLocks noGrp="1"/>
          </p:cNvSpPr>
          <p:nvPr>
            <p:ph idx="1"/>
          </p:nvPr>
        </p:nvSpPr>
        <p:spPr>
          <a:xfrm>
            <a:off x="291703" y="2716214"/>
            <a:ext cx="8560594" cy="3259137"/>
          </a:xfrm>
        </p:spPr>
        <p:txBody>
          <a:bodyPr/>
          <a:lstStyle/>
          <a:p>
            <a:r>
              <a:rPr lang="en-US" dirty="0"/>
              <a:t>Hours in practice – differences </a:t>
            </a:r>
            <a:r>
              <a:rPr lang="en-US" dirty="0">
                <a:hlinkClick r:id="rId2"/>
              </a:rPr>
              <a:t>NMC</a:t>
            </a:r>
            <a:r>
              <a:rPr lang="en-US" dirty="0"/>
              <a:t> and</a:t>
            </a:r>
            <a:r>
              <a:rPr lang="en-US" dirty="0">
                <a:hlinkClick r:id="rId3"/>
              </a:rPr>
              <a:t> HCPC</a:t>
            </a:r>
            <a:r>
              <a:rPr lang="en-US" dirty="0"/>
              <a:t>/</a:t>
            </a:r>
            <a:r>
              <a:rPr lang="en-US" dirty="0">
                <a:hlinkClick r:id="rId4"/>
              </a:rPr>
              <a:t>GPhC</a:t>
            </a:r>
            <a:endParaRPr lang="en-US" dirty="0"/>
          </a:p>
          <a:p>
            <a:endParaRPr lang="en-US" dirty="0"/>
          </a:p>
          <a:p>
            <a:r>
              <a:rPr lang="en-US" dirty="0"/>
              <a:t>Use support from your Trust/</a:t>
            </a:r>
            <a:r>
              <a:rPr lang="en-US" dirty="0" err="1"/>
              <a:t>Organisation</a:t>
            </a:r>
            <a:r>
              <a:rPr lang="en-US" dirty="0"/>
              <a:t> </a:t>
            </a:r>
          </a:p>
          <a:p>
            <a:endParaRPr lang="en-US" dirty="0"/>
          </a:p>
          <a:p>
            <a:r>
              <a:rPr lang="en-US" dirty="0"/>
              <a:t>Speak to the academics from the University your potential student is attending. </a:t>
            </a:r>
          </a:p>
          <a:p>
            <a:pPr lvl="1"/>
            <a:r>
              <a:rPr lang="en-US" dirty="0"/>
              <a:t>What information do they have for the DPP, what is the expectation of a DPP? </a:t>
            </a:r>
          </a:p>
          <a:p>
            <a:pPr lvl="1"/>
            <a:r>
              <a:rPr lang="en-US" dirty="0"/>
              <a:t>There should be open communication between a DPP and the University </a:t>
            </a:r>
          </a:p>
          <a:p>
            <a:endParaRPr lang="en-US" dirty="0"/>
          </a:p>
          <a:p>
            <a:endParaRPr lang="en-US" dirty="0"/>
          </a:p>
          <a:p>
            <a:pPr marL="0" indent="0">
              <a:buNone/>
            </a:pPr>
            <a:endParaRPr lang="en-GB" dirty="0"/>
          </a:p>
        </p:txBody>
      </p:sp>
    </p:spTree>
    <p:extLst>
      <p:ext uri="{BB962C8B-B14F-4D97-AF65-F5344CB8AC3E}">
        <p14:creationId xmlns:p14="http://schemas.microsoft.com/office/powerpoint/2010/main" val="18050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06E4BFB-EC9A-4231-BA31-C93C5A26CDE1}"/>
              </a:ext>
            </a:extLst>
          </p:cNvPr>
          <p:cNvSpPr>
            <a:spLocks noGrp="1"/>
          </p:cNvSpPr>
          <p:nvPr>
            <p:ph type="subTitle" idx="1"/>
          </p:nvPr>
        </p:nvSpPr>
        <p:spPr>
          <a:xfrm>
            <a:off x="697111" y="2649538"/>
            <a:ext cx="7749778" cy="1655762"/>
          </a:xfrm>
        </p:spPr>
        <p:txBody>
          <a:bodyPr/>
          <a:lstStyle/>
          <a:p>
            <a:pPr algn="ctr"/>
            <a:r>
              <a:rPr lang="en-US" sz="6000" b="1" dirty="0"/>
              <a:t>Integrating the role into day to day practice</a:t>
            </a:r>
            <a:endParaRPr lang="en-GB" sz="6000" dirty="0"/>
          </a:p>
        </p:txBody>
      </p:sp>
    </p:spTree>
    <p:extLst>
      <p:ext uri="{BB962C8B-B14F-4D97-AF65-F5344CB8AC3E}">
        <p14:creationId xmlns:p14="http://schemas.microsoft.com/office/powerpoint/2010/main" val="159949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61E0-DF37-4F43-8988-5E80262F5B53}"/>
              </a:ext>
            </a:extLst>
          </p:cNvPr>
          <p:cNvSpPr>
            <a:spLocks noGrp="1"/>
          </p:cNvSpPr>
          <p:nvPr>
            <p:ph type="title"/>
          </p:nvPr>
        </p:nvSpPr>
        <p:spPr/>
        <p:txBody>
          <a:bodyPr/>
          <a:lstStyle/>
          <a:p>
            <a:r>
              <a:rPr lang="en-US" dirty="0"/>
              <a:t>Integrating the role into day to day practice</a:t>
            </a:r>
            <a:br>
              <a:rPr lang="en-US" sz="3600" dirty="0"/>
            </a:br>
            <a:endParaRPr lang="en-GB" dirty="0"/>
          </a:p>
        </p:txBody>
      </p:sp>
      <p:sp>
        <p:nvSpPr>
          <p:cNvPr id="5" name="Content Placeholder 4">
            <a:extLst>
              <a:ext uri="{FF2B5EF4-FFF2-40B4-BE49-F238E27FC236}">
                <a16:creationId xmlns:a16="http://schemas.microsoft.com/office/drawing/2014/main" id="{B31F0193-9257-48FA-950C-BAE784035A66}"/>
              </a:ext>
            </a:extLst>
          </p:cNvPr>
          <p:cNvSpPr>
            <a:spLocks noGrp="1"/>
          </p:cNvSpPr>
          <p:nvPr>
            <p:ph idx="1"/>
          </p:nvPr>
        </p:nvSpPr>
        <p:spPr>
          <a:xfrm>
            <a:off x="265510" y="2847976"/>
            <a:ext cx="8560594" cy="3622676"/>
          </a:xfrm>
        </p:spPr>
        <p:txBody>
          <a:bodyPr/>
          <a:lstStyle/>
          <a:p>
            <a:r>
              <a:rPr lang="en-US" dirty="0"/>
              <a:t>Use the framework </a:t>
            </a:r>
          </a:p>
          <a:p>
            <a:pPr lvl="1"/>
            <a:r>
              <a:rPr lang="en-US" dirty="0"/>
              <a:t>The framework will help DPPs to: </a:t>
            </a:r>
          </a:p>
          <a:p>
            <a:pPr marL="342900" lvl="1" indent="0">
              <a:buNone/>
            </a:pPr>
            <a:r>
              <a:rPr lang="en-US" dirty="0"/>
              <a:t>• understand the skills, knowledge, attitudes and </a:t>
            </a:r>
            <a:r>
              <a:rPr lang="en-US" dirty="0" err="1"/>
              <a:t>behaviours</a:t>
            </a:r>
            <a:r>
              <a:rPr lang="en-US" dirty="0"/>
              <a:t> required of someone taking on the role </a:t>
            </a:r>
          </a:p>
          <a:p>
            <a:pPr marL="342900" lvl="1" indent="0">
              <a:buNone/>
            </a:pPr>
            <a:r>
              <a:rPr lang="en-US" dirty="0"/>
              <a:t>• self-assess and demonstrate their competence to take on the role </a:t>
            </a:r>
          </a:p>
          <a:p>
            <a:pPr marL="342900" lvl="1" indent="0">
              <a:buNone/>
            </a:pPr>
            <a:r>
              <a:rPr lang="en-US" dirty="0"/>
              <a:t>• develop confidence in their ability to take on the role </a:t>
            </a:r>
          </a:p>
          <a:p>
            <a:pPr marL="342900" lvl="1" indent="0">
              <a:buNone/>
            </a:pPr>
            <a:r>
              <a:rPr lang="en-US" dirty="0"/>
              <a:t>• target continuing professional development and revalidation</a:t>
            </a:r>
          </a:p>
          <a:p>
            <a:endParaRPr lang="en-US" dirty="0"/>
          </a:p>
          <a:p>
            <a:endParaRPr lang="en-US" dirty="0"/>
          </a:p>
          <a:p>
            <a:endParaRPr lang="en-US" dirty="0"/>
          </a:p>
        </p:txBody>
      </p:sp>
    </p:spTree>
    <p:extLst>
      <p:ext uri="{BB962C8B-B14F-4D97-AF65-F5344CB8AC3E}">
        <p14:creationId xmlns:p14="http://schemas.microsoft.com/office/powerpoint/2010/main" val="345875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0919-EE84-48AC-894B-8B9A1531D464}"/>
              </a:ext>
            </a:extLst>
          </p:cNvPr>
          <p:cNvSpPr>
            <a:spLocks noGrp="1"/>
          </p:cNvSpPr>
          <p:nvPr>
            <p:ph type="title"/>
          </p:nvPr>
        </p:nvSpPr>
        <p:spPr/>
        <p:txBody>
          <a:bodyPr/>
          <a:lstStyle/>
          <a:p>
            <a:r>
              <a:rPr lang="en-US" dirty="0"/>
              <a:t>Integrating the role into day to day practice</a:t>
            </a:r>
            <a:endParaRPr lang="en-GB" dirty="0"/>
          </a:p>
        </p:txBody>
      </p:sp>
      <p:sp>
        <p:nvSpPr>
          <p:cNvPr id="3" name="Content Placeholder 2">
            <a:extLst>
              <a:ext uri="{FF2B5EF4-FFF2-40B4-BE49-F238E27FC236}">
                <a16:creationId xmlns:a16="http://schemas.microsoft.com/office/drawing/2014/main" id="{5EAA4540-42C6-49AA-8D5C-597955DF7B01}"/>
              </a:ext>
            </a:extLst>
          </p:cNvPr>
          <p:cNvSpPr>
            <a:spLocks noGrp="1"/>
          </p:cNvSpPr>
          <p:nvPr>
            <p:ph idx="1"/>
          </p:nvPr>
        </p:nvSpPr>
        <p:spPr/>
        <p:txBody>
          <a:bodyPr/>
          <a:lstStyle/>
          <a:p>
            <a:r>
              <a:rPr lang="en-US" dirty="0"/>
              <a:t>Think about the structure </a:t>
            </a:r>
            <a:r>
              <a:rPr lang="en-GB" dirty="0"/>
              <a:t>of the DPP framework</a:t>
            </a:r>
          </a:p>
          <a:p>
            <a:pPr lvl="1"/>
            <a:r>
              <a:rPr lang="en-US" dirty="0"/>
              <a:t>T</a:t>
            </a:r>
            <a:r>
              <a:rPr lang="en-GB" dirty="0"/>
              <a:t>he Designated Prescribing practitioner (YOU prior to undertaking the role)</a:t>
            </a:r>
          </a:p>
          <a:p>
            <a:pPr lvl="1"/>
            <a:r>
              <a:rPr lang="en-GB" dirty="0"/>
              <a:t>Delivering the role (YOU delivering the role) </a:t>
            </a:r>
          </a:p>
          <a:p>
            <a:pPr lvl="1"/>
            <a:r>
              <a:rPr lang="en-US" dirty="0"/>
              <a:t>Learning environment and governance </a:t>
            </a:r>
            <a:endParaRPr lang="en-GB" dirty="0"/>
          </a:p>
        </p:txBody>
      </p:sp>
    </p:spTree>
    <p:extLst>
      <p:ext uri="{BB962C8B-B14F-4D97-AF65-F5344CB8AC3E}">
        <p14:creationId xmlns:p14="http://schemas.microsoft.com/office/powerpoint/2010/main" val="406738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2584-578A-43A4-8375-467F806D5C61}"/>
              </a:ext>
            </a:extLst>
          </p:cNvPr>
          <p:cNvSpPr>
            <a:spLocks noGrp="1"/>
          </p:cNvSpPr>
          <p:nvPr>
            <p:ph type="title"/>
          </p:nvPr>
        </p:nvSpPr>
        <p:spPr/>
        <p:txBody>
          <a:bodyPr/>
          <a:lstStyle/>
          <a:p>
            <a:r>
              <a:rPr lang="en-US" dirty="0"/>
              <a:t>Integrating the role into day to day practice</a:t>
            </a:r>
            <a:endParaRPr lang="en-GB" dirty="0"/>
          </a:p>
        </p:txBody>
      </p:sp>
      <p:sp>
        <p:nvSpPr>
          <p:cNvPr id="3" name="Content Placeholder 2">
            <a:extLst>
              <a:ext uri="{FF2B5EF4-FFF2-40B4-BE49-F238E27FC236}">
                <a16:creationId xmlns:a16="http://schemas.microsoft.com/office/drawing/2014/main" id="{B95CAD27-4408-4A17-8D5E-1B426437DCDA}"/>
              </a:ext>
            </a:extLst>
          </p:cNvPr>
          <p:cNvSpPr>
            <a:spLocks noGrp="1"/>
          </p:cNvSpPr>
          <p:nvPr>
            <p:ph idx="1"/>
          </p:nvPr>
        </p:nvSpPr>
        <p:spPr/>
        <p:txBody>
          <a:bodyPr/>
          <a:lstStyle/>
          <a:p>
            <a:endParaRPr lang="en-US" dirty="0"/>
          </a:p>
          <a:p>
            <a:pPr lvl="1"/>
            <a:r>
              <a:rPr lang="en-US" dirty="0"/>
              <a:t>ACTION: speak to your Trust/</a:t>
            </a:r>
            <a:r>
              <a:rPr lang="en-US" dirty="0" err="1"/>
              <a:t>Organisation</a:t>
            </a:r>
            <a:r>
              <a:rPr lang="en-US" dirty="0"/>
              <a:t> </a:t>
            </a:r>
          </a:p>
          <a:p>
            <a:pPr lvl="1"/>
            <a:r>
              <a:rPr lang="en-US" dirty="0"/>
              <a:t>ACTION: speak to the University </a:t>
            </a:r>
          </a:p>
          <a:p>
            <a:pPr lvl="1"/>
            <a:r>
              <a:rPr lang="en-US" dirty="0"/>
              <a:t>THINK: about the quality of the PLP, </a:t>
            </a:r>
            <a:r>
              <a:rPr lang="en-US" b="1" dirty="0"/>
              <a:t>overseeing the PLP for that student, support and assessment – competency 1 – 6 (as a starter)</a:t>
            </a:r>
            <a:endParaRPr lang="en-GB" dirty="0"/>
          </a:p>
        </p:txBody>
      </p:sp>
    </p:spTree>
    <p:extLst>
      <p:ext uri="{BB962C8B-B14F-4D97-AF65-F5344CB8AC3E}">
        <p14:creationId xmlns:p14="http://schemas.microsoft.com/office/powerpoint/2010/main" val="3255767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23C2D-1F07-4710-A77E-49CFBD6FADD0}"/>
              </a:ext>
            </a:extLst>
          </p:cNvPr>
          <p:cNvSpPr>
            <a:spLocks noGrp="1"/>
          </p:cNvSpPr>
          <p:nvPr>
            <p:ph type="title"/>
          </p:nvPr>
        </p:nvSpPr>
        <p:spPr/>
        <p:txBody>
          <a:bodyPr/>
          <a:lstStyle/>
          <a:p>
            <a:r>
              <a:rPr lang="en-US" dirty="0"/>
              <a:t>Integrating the role into day to day practice</a:t>
            </a:r>
            <a:endParaRPr lang="en-GB" b="1" dirty="0"/>
          </a:p>
        </p:txBody>
      </p:sp>
      <p:sp>
        <p:nvSpPr>
          <p:cNvPr id="3" name="Content Placeholder 2">
            <a:extLst>
              <a:ext uri="{FF2B5EF4-FFF2-40B4-BE49-F238E27FC236}">
                <a16:creationId xmlns:a16="http://schemas.microsoft.com/office/drawing/2014/main" id="{C3193766-1CF9-4FB1-8017-78FC1AA48BE8}"/>
              </a:ext>
            </a:extLst>
          </p:cNvPr>
          <p:cNvSpPr>
            <a:spLocks noGrp="1"/>
          </p:cNvSpPr>
          <p:nvPr>
            <p:ph idx="1"/>
          </p:nvPr>
        </p:nvSpPr>
        <p:spPr/>
        <p:txBody>
          <a:bodyPr/>
          <a:lstStyle/>
          <a:p>
            <a:r>
              <a:rPr lang="en-US" dirty="0"/>
              <a:t>Think about the logistics of the DPP role</a:t>
            </a:r>
          </a:p>
          <a:p>
            <a:r>
              <a:rPr lang="en-US" dirty="0"/>
              <a:t>Not only the skills, knowledge, attitudes and </a:t>
            </a:r>
            <a:r>
              <a:rPr lang="en-US" dirty="0" err="1"/>
              <a:t>behaviours</a:t>
            </a:r>
            <a:r>
              <a:rPr lang="en-US" dirty="0"/>
              <a:t> but…..</a:t>
            </a:r>
          </a:p>
          <a:p>
            <a:pPr lvl="1"/>
            <a:r>
              <a:rPr lang="en-US" dirty="0"/>
              <a:t>Time and Support (</a:t>
            </a:r>
            <a:r>
              <a:rPr lang="en-US" dirty="0" err="1"/>
              <a:t>e.g</a:t>
            </a:r>
            <a:r>
              <a:rPr lang="en-US" dirty="0"/>
              <a:t>  1.3, 4.1, 4.2, 6.3, 7.1)</a:t>
            </a:r>
          </a:p>
          <a:p>
            <a:pPr lvl="1"/>
            <a:r>
              <a:rPr lang="en-US" dirty="0"/>
              <a:t>Opportunity to supervise and ASSESS (e.g. 1.4, 3.4, 4.3)</a:t>
            </a:r>
          </a:p>
          <a:p>
            <a:pPr lvl="1"/>
            <a:r>
              <a:rPr lang="en-US" dirty="0"/>
              <a:t>Opportunity (profession specific) to liaise with named practice supervisor (e.g. 4.3, 4.5)</a:t>
            </a:r>
          </a:p>
          <a:p>
            <a:pPr lvl="1"/>
            <a:r>
              <a:rPr lang="en-US" dirty="0"/>
              <a:t>Prioritising patient care (</a:t>
            </a:r>
            <a:r>
              <a:rPr lang="en-US" dirty="0" err="1"/>
              <a:t>e.g</a:t>
            </a:r>
            <a:r>
              <a:rPr lang="en-US" dirty="0"/>
              <a:t>  5.1 – 5.4)</a:t>
            </a:r>
          </a:p>
          <a:p>
            <a:pPr lvl="1"/>
            <a:r>
              <a:rPr lang="en-US" dirty="0"/>
              <a:t>Personal reflection (</a:t>
            </a:r>
            <a:r>
              <a:rPr lang="en-US" dirty="0" err="1"/>
              <a:t>e.g</a:t>
            </a:r>
            <a:r>
              <a:rPr lang="en-US" dirty="0"/>
              <a:t>  6.2)</a:t>
            </a:r>
          </a:p>
          <a:p>
            <a:pPr lvl="1"/>
            <a:r>
              <a:rPr lang="en-US" dirty="0"/>
              <a:t>Commitments to other students you are supervising</a:t>
            </a:r>
          </a:p>
          <a:p>
            <a:pPr marL="342900" lvl="1" indent="0">
              <a:buNone/>
            </a:pPr>
            <a:endParaRPr lang="en-US" dirty="0"/>
          </a:p>
          <a:p>
            <a:pPr marL="0" indent="0">
              <a:buNone/>
            </a:pPr>
            <a:endParaRPr lang="en-US" dirty="0"/>
          </a:p>
        </p:txBody>
      </p:sp>
    </p:spTree>
    <p:extLst>
      <p:ext uri="{BB962C8B-B14F-4D97-AF65-F5344CB8AC3E}">
        <p14:creationId xmlns:p14="http://schemas.microsoft.com/office/powerpoint/2010/main" val="411761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03" y="983864"/>
            <a:ext cx="8560594" cy="1325562"/>
          </a:xfrm>
        </p:spPr>
        <p:txBody>
          <a:bodyPr/>
          <a:lstStyle/>
          <a:p>
            <a:r>
              <a:rPr lang="en-US" dirty="0"/>
              <a:t>Integrating the role into day to day practice</a:t>
            </a:r>
            <a:br>
              <a:rPr lang="en-US" dirty="0"/>
            </a:br>
            <a:r>
              <a:rPr lang="en-US" dirty="0"/>
              <a:t>Self-awareness</a:t>
            </a:r>
            <a:endParaRPr lang="en-GB" dirty="0"/>
          </a:p>
        </p:txBody>
      </p:sp>
      <p:sp>
        <p:nvSpPr>
          <p:cNvPr id="3" name="Content Placeholder 2"/>
          <p:cNvSpPr>
            <a:spLocks noGrp="1"/>
          </p:cNvSpPr>
          <p:nvPr>
            <p:ph idx="1"/>
          </p:nvPr>
        </p:nvSpPr>
        <p:spPr>
          <a:xfrm>
            <a:off x="255313" y="2619978"/>
            <a:ext cx="8560594" cy="3736976"/>
          </a:xfrm>
        </p:spPr>
        <p:txBody>
          <a:bodyPr/>
          <a:lstStyle/>
          <a:p>
            <a:r>
              <a:rPr lang="en-GB" dirty="0"/>
              <a:t>Unconscious Incompetent </a:t>
            </a:r>
          </a:p>
          <a:p>
            <a:endParaRPr lang="en-GB" dirty="0"/>
          </a:p>
          <a:p>
            <a:r>
              <a:rPr lang="en-GB" dirty="0"/>
              <a:t>Conscious Incompetent </a:t>
            </a:r>
          </a:p>
          <a:p>
            <a:endParaRPr lang="en-GB" dirty="0"/>
          </a:p>
          <a:p>
            <a:r>
              <a:rPr lang="en-GB" dirty="0"/>
              <a:t>Conscious Competent </a:t>
            </a:r>
          </a:p>
          <a:p>
            <a:endParaRPr lang="en-GB" dirty="0"/>
          </a:p>
          <a:p>
            <a:r>
              <a:rPr lang="en-GB" dirty="0"/>
              <a:t>Unconscious Competent</a:t>
            </a:r>
          </a:p>
          <a:p>
            <a:endParaRPr lang="en-GB" dirty="0"/>
          </a:p>
          <a:p>
            <a:pPr marL="0" indent="0">
              <a:buNone/>
            </a:pPr>
            <a:endParaRPr lang="en-GB" dirty="0" err="1"/>
          </a:p>
        </p:txBody>
      </p:sp>
      <p:sp>
        <p:nvSpPr>
          <p:cNvPr id="4" name="Rounded Rectangle 8">
            <a:extLst>
              <a:ext uri="{FF2B5EF4-FFF2-40B4-BE49-F238E27FC236}">
                <a16:creationId xmlns:a16="http://schemas.microsoft.com/office/drawing/2014/main" id="{4C8CF92A-938A-4530-8B7A-7B8ED0E9E68B}"/>
              </a:ext>
            </a:extLst>
          </p:cNvPr>
          <p:cNvSpPr/>
          <p:nvPr/>
        </p:nvSpPr>
        <p:spPr>
          <a:xfrm>
            <a:off x="2403641" y="5410872"/>
            <a:ext cx="1787359" cy="946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Unconscious Incompetent </a:t>
            </a:r>
          </a:p>
        </p:txBody>
      </p:sp>
      <p:pic>
        <p:nvPicPr>
          <p:cNvPr id="5" name="Picture 4">
            <a:extLst>
              <a:ext uri="{FF2B5EF4-FFF2-40B4-BE49-F238E27FC236}">
                <a16:creationId xmlns:a16="http://schemas.microsoft.com/office/drawing/2014/main" id="{0FCA2650-7D20-43F4-BF7D-E8868436413D}"/>
              </a:ext>
            </a:extLst>
          </p:cNvPr>
          <p:cNvPicPr>
            <a:picLocks noChangeAspect="1"/>
          </p:cNvPicPr>
          <p:nvPr/>
        </p:nvPicPr>
        <p:blipFill>
          <a:blip r:embed="rId3"/>
          <a:stretch>
            <a:fillRect/>
          </a:stretch>
        </p:blipFill>
        <p:spPr>
          <a:xfrm>
            <a:off x="3273045" y="4651861"/>
            <a:ext cx="1066892" cy="682811"/>
          </a:xfrm>
          <a:prstGeom prst="rect">
            <a:avLst/>
          </a:prstGeom>
        </p:spPr>
      </p:pic>
      <p:pic>
        <p:nvPicPr>
          <p:cNvPr id="6" name="Picture 5">
            <a:extLst>
              <a:ext uri="{FF2B5EF4-FFF2-40B4-BE49-F238E27FC236}">
                <a16:creationId xmlns:a16="http://schemas.microsoft.com/office/drawing/2014/main" id="{CD72ED36-2F5A-4154-B5CB-D666892C99AF}"/>
              </a:ext>
            </a:extLst>
          </p:cNvPr>
          <p:cNvPicPr>
            <a:picLocks noChangeAspect="1"/>
          </p:cNvPicPr>
          <p:nvPr/>
        </p:nvPicPr>
        <p:blipFill>
          <a:blip r:embed="rId4"/>
          <a:stretch>
            <a:fillRect/>
          </a:stretch>
        </p:blipFill>
        <p:spPr>
          <a:xfrm>
            <a:off x="4339937" y="4075488"/>
            <a:ext cx="1772807" cy="1036410"/>
          </a:xfrm>
          <a:prstGeom prst="rect">
            <a:avLst/>
          </a:prstGeom>
        </p:spPr>
      </p:pic>
      <p:pic>
        <p:nvPicPr>
          <p:cNvPr id="7" name="Picture 6">
            <a:extLst>
              <a:ext uri="{FF2B5EF4-FFF2-40B4-BE49-F238E27FC236}">
                <a16:creationId xmlns:a16="http://schemas.microsoft.com/office/drawing/2014/main" id="{04ADEEB3-F1BC-440C-B041-7E0C4A4D49B5}"/>
              </a:ext>
            </a:extLst>
          </p:cNvPr>
          <p:cNvPicPr>
            <a:picLocks noChangeAspect="1"/>
          </p:cNvPicPr>
          <p:nvPr/>
        </p:nvPicPr>
        <p:blipFill>
          <a:blip r:embed="rId5"/>
          <a:stretch>
            <a:fillRect/>
          </a:stretch>
        </p:blipFill>
        <p:spPr>
          <a:xfrm>
            <a:off x="6077251" y="3080844"/>
            <a:ext cx="1772807" cy="994644"/>
          </a:xfrm>
          <a:prstGeom prst="rect">
            <a:avLst/>
          </a:prstGeom>
        </p:spPr>
      </p:pic>
      <p:pic>
        <p:nvPicPr>
          <p:cNvPr id="8" name="Picture 7">
            <a:extLst>
              <a:ext uri="{FF2B5EF4-FFF2-40B4-BE49-F238E27FC236}">
                <a16:creationId xmlns:a16="http://schemas.microsoft.com/office/drawing/2014/main" id="{C04C5E99-CAA1-47E8-9C6A-746BAAD6D87D}"/>
              </a:ext>
            </a:extLst>
          </p:cNvPr>
          <p:cNvPicPr>
            <a:picLocks noChangeAspect="1"/>
          </p:cNvPicPr>
          <p:nvPr/>
        </p:nvPicPr>
        <p:blipFill>
          <a:blip r:embed="rId3"/>
          <a:stretch>
            <a:fillRect/>
          </a:stretch>
        </p:blipFill>
        <p:spPr>
          <a:xfrm>
            <a:off x="4939920" y="3304070"/>
            <a:ext cx="1066892" cy="682811"/>
          </a:xfrm>
          <a:prstGeom prst="rect">
            <a:avLst/>
          </a:prstGeom>
        </p:spPr>
      </p:pic>
      <p:sp>
        <p:nvSpPr>
          <p:cNvPr id="9" name="Rounded Rectangle 11">
            <a:extLst>
              <a:ext uri="{FF2B5EF4-FFF2-40B4-BE49-F238E27FC236}">
                <a16:creationId xmlns:a16="http://schemas.microsoft.com/office/drawing/2014/main" id="{2AE573D1-AB7D-4503-814C-7260215AB77E}"/>
              </a:ext>
            </a:extLst>
          </p:cNvPr>
          <p:cNvSpPr/>
          <p:nvPr/>
        </p:nvSpPr>
        <p:spPr>
          <a:xfrm>
            <a:off x="7310880" y="1871585"/>
            <a:ext cx="1671196" cy="1036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Unconscious Competent </a:t>
            </a:r>
          </a:p>
        </p:txBody>
      </p:sp>
      <p:pic>
        <p:nvPicPr>
          <p:cNvPr id="10" name="Picture 9">
            <a:extLst>
              <a:ext uri="{FF2B5EF4-FFF2-40B4-BE49-F238E27FC236}">
                <a16:creationId xmlns:a16="http://schemas.microsoft.com/office/drawing/2014/main" id="{6EF1E81E-AFA7-456D-8436-1A02322642C9}"/>
              </a:ext>
            </a:extLst>
          </p:cNvPr>
          <p:cNvPicPr>
            <a:picLocks noChangeAspect="1"/>
          </p:cNvPicPr>
          <p:nvPr/>
        </p:nvPicPr>
        <p:blipFill>
          <a:blip r:embed="rId3"/>
          <a:stretch>
            <a:fillRect/>
          </a:stretch>
        </p:blipFill>
        <p:spPr>
          <a:xfrm>
            <a:off x="6495097" y="2394666"/>
            <a:ext cx="815783" cy="522101"/>
          </a:xfrm>
          <a:prstGeom prst="rect">
            <a:avLst/>
          </a:prstGeom>
        </p:spPr>
      </p:pic>
    </p:spTree>
    <p:extLst>
      <p:ext uri="{BB962C8B-B14F-4D97-AF65-F5344CB8AC3E}">
        <p14:creationId xmlns:p14="http://schemas.microsoft.com/office/powerpoint/2010/main" val="88854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EA2FBA3-F29F-4835-8B1A-AE72506D7167}"/>
              </a:ext>
            </a:extLst>
          </p:cNvPr>
          <p:cNvSpPr>
            <a:spLocks noGrp="1"/>
          </p:cNvSpPr>
          <p:nvPr>
            <p:ph type="subTitle" idx="1"/>
          </p:nvPr>
        </p:nvSpPr>
        <p:spPr/>
        <p:txBody>
          <a:bodyPr/>
          <a:lstStyle/>
          <a:p>
            <a:pPr algn="ctr"/>
            <a:r>
              <a:rPr lang="en-GB" sz="6000" b="1" dirty="0"/>
              <a:t>Case study</a:t>
            </a:r>
          </a:p>
          <a:p>
            <a:endParaRPr lang="en-GB" dirty="0"/>
          </a:p>
        </p:txBody>
      </p:sp>
    </p:spTree>
    <p:extLst>
      <p:ext uri="{BB962C8B-B14F-4D97-AF65-F5344CB8AC3E}">
        <p14:creationId xmlns:p14="http://schemas.microsoft.com/office/powerpoint/2010/main" val="290857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p:txBody>
          <a:bodyPr/>
          <a:lstStyle/>
          <a:p>
            <a:r>
              <a:rPr lang="en-GB" dirty="0"/>
              <a:t>By the end of this mini  session you will have:  </a:t>
            </a:r>
          </a:p>
          <a:p>
            <a:pPr marL="0" indent="0">
              <a:buNone/>
            </a:pPr>
            <a:endParaRPr lang="en-GB" dirty="0"/>
          </a:p>
          <a:p>
            <a:pPr marL="0" indent="0">
              <a:buNone/>
            </a:pPr>
            <a:r>
              <a:rPr lang="en-US" sz="2000" b="1" dirty="0"/>
              <a:t>1) reviewed the role of the Designated Prescribing Practitioner</a:t>
            </a:r>
          </a:p>
          <a:p>
            <a:pPr marL="0" indent="0">
              <a:buNone/>
            </a:pPr>
            <a:endParaRPr lang="en-US" sz="2000" b="1" dirty="0"/>
          </a:p>
          <a:p>
            <a:pPr marL="0" indent="0">
              <a:buNone/>
            </a:pPr>
            <a:r>
              <a:rPr lang="en-US" sz="2000" b="1" dirty="0"/>
              <a:t>2) discussed and reflected on integrating the role into day to day practice</a:t>
            </a:r>
          </a:p>
          <a:p>
            <a:pPr marL="0" indent="0">
              <a:buNone/>
            </a:pPr>
            <a:endParaRPr lang="en-US" sz="2000" b="1" dirty="0"/>
          </a:p>
          <a:p>
            <a:pPr marL="0" indent="0">
              <a:buNone/>
            </a:pPr>
            <a:r>
              <a:rPr lang="en-US" sz="2000" b="1" dirty="0"/>
              <a:t>3) </a:t>
            </a:r>
            <a:r>
              <a:rPr lang="en-GB" sz="2000" b="1" dirty="0"/>
              <a:t>discussed further the role with a case study</a:t>
            </a:r>
          </a:p>
          <a:p>
            <a:endParaRPr lang="en-GB" dirty="0"/>
          </a:p>
        </p:txBody>
      </p:sp>
    </p:spTree>
    <p:extLst>
      <p:ext uri="{BB962C8B-B14F-4D97-AF65-F5344CB8AC3E}">
        <p14:creationId xmlns:p14="http://schemas.microsoft.com/office/powerpoint/2010/main" val="272072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79BC-7BAD-499F-808D-E9F6B091252C}"/>
              </a:ext>
            </a:extLst>
          </p:cNvPr>
          <p:cNvSpPr>
            <a:spLocks noGrp="1"/>
          </p:cNvSpPr>
          <p:nvPr>
            <p:ph type="title"/>
          </p:nvPr>
        </p:nvSpPr>
        <p:spPr>
          <a:xfrm>
            <a:off x="189310" y="776287"/>
            <a:ext cx="8560594" cy="1325562"/>
          </a:xfrm>
        </p:spPr>
        <p:txBody>
          <a:bodyPr/>
          <a:lstStyle/>
          <a:p>
            <a:r>
              <a:rPr lang="en-US" dirty="0"/>
              <a:t>Case Study </a:t>
            </a:r>
            <a:endParaRPr lang="en-GB" dirty="0"/>
          </a:p>
        </p:txBody>
      </p:sp>
      <p:sp>
        <p:nvSpPr>
          <p:cNvPr id="3" name="Content Placeholder 2">
            <a:extLst>
              <a:ext uri="{FF2B5EF4-FFF2-40B4-BE49-F238E27FC236}">
                <a16:creationId xmlns:a16="http://schemas.microsoft.com/office/drawing/2014/main" id="{D837247C-6847-4D82-861A-4F9BF99E7E44}"/>
              </a:ext>
            </a:extLst>
          </p:cNvPr>
          <p:cNvSpPr>
            <a:spLocks noGrp="1"/>
          </p:cNvSpPr>
          <p:nvPr>
            <p:ph idx="1"/>
          </p:nvPr>
        </p:nvSpPr>
        <p:spPr>
          <a:xfrm>
            <a:off x="265510" y="1741715"/>
            <a:ext cx="8560594" cy="4138388"/>
          </a:xfrm>
        </p:spPr>
        <p:txBody>
          <a:bodyPr/>
          <a:lstStyle/>
          <a:p>
            <a:endParaRPr lang="en-US" dirty="0"/>
          </a:p>
          <a:p>
            <a:r>
              <a:rPr lang="en-US" dirty="0"/>
              <a:t>Jean has been a registered non-medical prescriber with her regulatory body for the last 36 months, she is an active prescriber in her field. She is an experienced complex case matron (district nurse) but more recently has moved specifically into end of life care. She works a condensed work of Monday-Wednesday. </a:t>
            </a:r>
          </a:p>
          <a:p>
            <a:pPr marL="0" indent="0">
              <a:buNone/>
            </a:pPr>
            <a:endParaRPr lang="en-US" dirty="0"/>
          </a:p>
          <a:p>
            <a:r>
              <a:rPr lang="en-US" dirty="0"/>
              <a:t>She has been approached by a specialist end of life practitioner to act as a DPP. </a:t>
            </a:r>
          </a:p>
          <a:p>
            <a:pPr marL="0" indent="0">
              <a:buNone/>
            </a:pPr>
            <a:endParaRPr lang="en-US" dirty="0"/>
          </a:p>
          <a:p>
            <a:r>
              <a:rPr lang="en-US" dirty="0"/>
              <a:t>Although they both work for the same </a:t>
            </a:r>
            <a:r>
              <a:rPr lang="en-US" dirty="0" err="1"/>
              <a:t>organisation</a:t>
            </a:r>
            <a:r>
              <a:rPr lang="en-US" dirty="0"/>
              <a:t>, Jean does not particularly know the student and they work in different teams </a:t>
            </a:r>
            <a:endParaRPr lang="en-GB" dirty="0"/>
          </a:p>
        </p:txBody>
      </p:sp>
    </p:spTree>
    <p:extLst>
      <p:ext uri="{BB962C8B-B14F-4D97-AF65-F5344CB8AC3E}">
        <p14:creationId xmlns:p14="http://schemas.microsoft.com/office/powerpoint/2010/main" val="3193811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288B-1529-4DEF-B7E1-A0E9C98313D7}"/>
              </a:ext>
            </a:extLst>
          </p:cNvPr>
          <p:cNvSpPr>
            <a:spLocks noGrp="1"/>
          </p:cNvSpPr>
          <p:nvPr>
            <p:ph type="title"/>
          </p:nvPr>
        </p:nvSpPr>
        <p:spPr/>
        <p:txBody>
          <a:bodyPr/>
          <a:lstStyle/>
          <a:p>
            <a:r>
              <a:rPr lang="en-US" dirty="0"/>
              <a:t>Case study</a:t>
            </a:r>
            <a:endParaRPr lang="en-GB" dirty="0"/>
          </a:p>
        </p:txBody>
      </p:sp>
      <p:sp>
        <p:nvSpPr>
          <p:cNvPr id="3" name="Content Placeholder 2">
            <a:extLst>
              <a:ext uri="{FF2B5EF4-FFF2-40B4-BE49-F238E27FC236}">
                <a16:creationId xmlns:a16="http://schemas.microsoft.com/office/drawing/2014/main" id="{CADD9EC3-F983-4C48-86C5-A2B6C61593FB}"/>
              </a:ext>
            </a:extLst>
          </p:cNvPr>
          <p:cNvSpPr>
            <a:spLocks noGrp="1"/>
          </p:cNvSpPr>
          <p:nvPr>
            <p:ph idx="1"/>
          </p:nvPr>
        </p:nvSpPr>
        <p:spPr/>
        <p:txBody>
          <a:bodyPr/>
          <a:lstStyle/>
          <a:p>
            <a:r>
              <a:rPr lang="en-US" dirty="0"/>
              <a:t>Thoughts???? </a:t>
            </a:r>
          </a:p>
          <a:p>
            <a:endParaRPr lang="en-US" dirty="0"/>
          </a:p>
          <a:p>
            <a:r>
              <a:rPr lang="en-US" dirty="0"/>
              <a:t>Please post in the chat function </a:t>
            </a:r>
            <a:endParaRPr lang="en-GB" dirty="0"/>
          </a:p>
          <a:p>
            <a:endParaRPr lang="en-GB" dirty="0"/>
          </a:p>
        </p:txBody>
      </p:sp>
    </p:spTree>
    <p:extLst>
      <p:ext uri="{BB962C8B-B14F-4D97-AF65-F5344CB8AC3E}">
        <p14:creationId xmlns:p14="http://schemas.microsoft.com/office/powerpoint/2010/main" val="314963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2114-7E76-4303-B6DD-A7933282CFCC}"/>
              </a:ext>
            </a:extLst>
          </p:cNvPr>
          <p:cNvSpPr>
            <a:spLocks noGrp="1"/>
          </p:cNvSpPr>
          <p:nvPr>
            <p:ph type="title"/>
          </p:nvPr>
        </p:nvSpPr>
        <p:spPr>
          <a:xfrm>
            <a:off x="189310" y="1074738"/>
            <a:ext cx="8560594" cy="1325562"/>
          </a:xfrm>
        </p:spPr>
        <p:txBody>
          <a:bodyPr/>
          <a:lstStyle/>
          <a:p>
            <a:r>
              <a:rPr lang="en-US" dirty="0"/>
              <a:t>Linking to next session</a:t>
            </a:r>
            <a:endParaRPr lang="en-GB" dirty="0"/>
          </a:p>
        </p:txBody>
      </p:sp>
      <p:sp>
        <p:nvSpPr>
          <p:cNvPr id="3" name="Content Placeholder 2">
            <a:extLst>
              <a:ext uri="{FF2B5EF4-FFF2-40B4-BE49-F238E27FC236}">
                <a16:creationId xmlns:a16="http://schemas.microsoft.com/office/drawing/2014/main" id="{9A34239C-3F9A-4323-9E7C-C9418B94B217}"/>
              </a:ext>
            </a:extLst>
          </p:cNvPr>
          <p:cNvSpPr>
            <a:spLocks noGrp="1"/>
          </p:cNvSpPr>
          <p:nvPr>
            <p:ph idx="1"/>
          </p:nvPr>
        </p:nvSpPr>
        <p:spPr>
          <a:xfrm>
            <a:off x="265510" y="2634344"/>
            <a:ext cx="8560594" cy="3836308"/>
          </a:xfrm>
        </p:spPr>
        <p:txBody>
          <a:bodyPr/>
          <a:lstStyle/>
          <a:p>
            <a:pPr marL="0" indent="0">
              <a:buNone/>
            </a:pPr>
            <a:r>
              <a:rPr lang="en-US" dirty="0"/>
              <a:t>EXTENDED INTERACTIVE SESSION: Designated Prescribing Practitioners </a:t>
            </a:r>
          </a:p>
          <a:p>
            <a:endParaRPr lang="en-US" dirty="0"/>
          </a:p>
          <a:p>
            <a:pPr marL="0" indent="0">
              <a:buNone/>
            </a:pPr>
            <a:r>
              <a:rPr lang="en-US" dirty="0"/>
              <a:t>• the required competencies of an individual taking on the DPP role</a:t>
            </a:r>
          </a:p>
          <a:p>
            <a:pPr marL="0" indent="0">
              <a:buNone/>
            </a:pPr>
            <a:r>
              <a:rPr lang="en-US" dirty="0"/>
              <a:t>• the competencies required in delivering the role</a:t>
            </a:r>
          </a:p>
          <a:p>
            <a:pPr marL="0" indent="0">
              <a:buNone/>
            </a:pPr>
            <a:r>
              <a:rPr lang="en-US" dirty="0"/>
              <a:t>• the learning environment and governance of the period of learning in practice </a:t>
            </a:r>
          </a:p>
          <a:p>
            <a:pPr marL="0" indent="0">
              <a:buNone/>
            </a:pPr>
            <a:r>
              <a:rPr lang="en-US" dirty="0"/>
              <a:t>• using the prescribing competency dimensions for prescribing governance in practice </a:t>
            </a:r>
          </a:p>
          <a:p>
            <a:pPr marL="0" indent="0">
              <a:buNone/>
            </a:pPr>
            <a:r>
              <a:rPr lang="en-US" dirty="0"/>
              <a:t>• governance of non-medical prescribing roles</a:t>
            </a:r>
          </a:p>
          <a:p>
            <a:pPr marL="0" indent="0">
              <a:buNone/>
            </a:pPr>
            <a:r>
              <a:rPr lang="en-US" dirty="0"/>
              <a:t>• interactive discussion around case studies and examples in practice </a:t>
            </a:r>
            <a:endParaRPr lang="en-GB" dirty="0"/>
          </a:p>
        </p:txBody>
      </p:sp>
    </p:spTree>
    <p:extLst>
      <p:ext uri="{BB962C8B-B14F-4D97-AF65-F5344CB8AC3E}">
        <p14:creationId xmlns:p14="http://schemas.microsoft.com/office/powerpoint/2010/main" val="823692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Outcomes….revisited… </a:t>
            </a:r>
          </a:p>
        </p:txBody>
      </p:sp>
      <p:sp>
        <p:nvSpPr>
          <p:cNvPr id="3" name="Content Placeholder 2"/>
          <p:cNvSpPr>
            <a:spLocks noGrp="1"/>
          </p:cNvSpPr>
          <p:nvPr>
            <p:ph idx="1"/>
          </p:nvPr>
        </p:nvSpPr>
        <p:spPr/>
        <p:txBody>
          <a:bodyPr/>
          <a:lstStyle/>
          <a:p>
            <a:r>
              <a:rPr lang="en-GB" dirty="0"/>
              <a:t>By the end of mini session you will have </a:t>
            </a:r>
          </a:p>
          <a:p>
            <a:pPr marL="0" indent="0">
              <a:buNone/>
            </a:pPr>
            <a:endParaRPr lang="en-GB" dirty="0"/>
          </a:p>
          <a:p>
            <a:pPr marL="0" indent="0">
              <a:buNone/>
            </a:pPr>
            <a:r>
              <a:rPr lang="en-US" sz="2400" dirty="0"/>
              <a:t>• reviewed the role of the Designated Prescribing Practitioner</a:t>
            </a:r>
          </a:p>
          <a:p>
            <a:r>
              <a:rPr lang="en-US" sz="2400" dirty="0"/>
              <a:t>discussed and reflected on integrating the role into day to day practice</a:t>
            </a:r>
          </a:p>
          <a:p>
            <a:r>
              <a:rPr lang="en-GB" sz="2400" dirty="0"/>
              <a:t>discussed further the role with a case study</a:t>
            </a:r>
          </a:p>
          <a:p>
            <a:pPr marL="0" indent="0">
              <a:buNone/>
            </a:pPr>
            <a:endParaRPr lang="en-GB" dirty="0"/>
          </a:p>
          <a:p>
            <a:endParaRPr lang="en-GB" dirty="0"/>
          </a:p>
        </p:txBody>
      </p:sp>
    </p:spTree>
    <p:extLst>
      <p:ext uri="{BB962C8B-B14F-4D97-AF65-F5344CB8AC3E}">
        <p14:creationId xmlns:p14="http://schemas.microsoft.com/office/powerpoint/2010/main" val="1835736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10" y="950917"/>
            <a:ext cx="8560594" cy="1325562"/>
          </a:xfrm>
        </p:spPr>
        <p:txBody>
          <a:bodyPr/>
          <a:lstStyle/>
          <a:p>
            <a:r>
              <a:rPr lang="en-US" dirty="0"/>
              <a:t>Any questions </a:t>
            </a:r>
          </a:p>
        </p:txBody>
      </p:sp>
      <p:sp>
        <p:nvSpPr>
          <p:cNvPr id="4" name="Text Placeholder 3"/>
          <p:cNvSpPr>
            <a:spLocks noGrp="1"/>
          </p:cNvSpPr>
          <p:nvPr>
            <p:ph type="body" sz="quarter" idx="11"/>
          </p:nvPr>
        </p:nvSpPr>
        <p:spPr>
          <a:xfrm>
            <a:off x="292099" y="2553244"/>
            <a:ext cx="8555568" cy="4324350"/>
          </a:xfrm>
        </p:spPr>
        <p:txBody>
          <a:bodyPr/>
          <a:lstStyle/>
          <a:p>
            <a:pPr lvl="1"/>
            <a:endParaRPr lang="en-US" dirty="0"/>
          </a:p>
          <a:p>
            <a:pPr marL="342900" lvl="1" indent="0">
              <a:buNone/>
            </a:pPr>
            <a:r>
              <a:rPr lang="en-US" dirty="0"/>
              <a:t>		 </a:t>
            </a:r>
          </a:p>
          <a:p>
            <a:pPr marL="0" indent="0">
              <a:buNone/>
            </a:pPr>
            <a:endParaRPr lang="en-US" dirty="0"/>
          </a:p>
        </p:txBody>
      </p:sp>
      <p:pic>
        <p:nvPicPr>
          <p:cNvPr id="5" name="Picture 4"/>
          <p:cNvPicPr>
            <a:picLocks noChangeAspect="1"/>
          </p:cNvPicPr>
          <p:nvPr/>
        </p:nvPicPr>
        <p:blipFill>
          <a:blip r:embed="rId3"/>
          <a:stretch>
            <a:fillRect/>
          </a:stretch>
        </p:blipFill>
        <p:spPr>
          <a:xfrm>
            <a:off x="2664823" y="2429691"/>
            <a:ext cx="3692434" cy="2228396"/>
          </a:xfrm>
          <a:prstGeom prst="rect">
            <a:avLst/>
          </a:prstGeom>
        </p:spPr>
      </p:pic>
    </p:spTree>
    <p:extLst>
      <p:ext uri="{BB962C8B-B14F-4D97-AF65-F5344CB8AC3E}">
        <p14:creationId xmlns:p14="http://schemas.microsoft.com/office/powerpoint/2010/main" val="232105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to the previous session </a:t>
            </a:r>
            <a:endParaRPr lang="en-GB" dirty="0"/>
          </a:p>
        </p:txBody>
      </p:sp>
      <p:sp>
        <p:nvSpPr>
          <p:cNvPr id="3" name="Content Placeholder 2"/>
          <p:cNvSpPr>
            <a:spLocks noGrp="1"/>
          </p:cNvSpPr>
          <p:nvPr>
            <p:ph idx="1"/>
          </p:nvPr>
        </p:nvSpPr>
        <p:spPr/>
        <p:txBody>
          <a:bodyPr/>
          <a:lstStyle/>
          <a:p>
            <a:pPr marL="0" indent="0">
              <a:buNone/>
            </a:pPr>
            <a:r>
              <a:rPr lang="en-GB" dirty="0"/>
              <a:t>• supporting governance and accountability </a:t>
            </a:r>
          </a:p>
          <a:p>
            <a:pPr marL="0" indent="0">
              <a:buNone/>
            </a:pPr>
            <a:r>
              <a:rPr lang="en-US" dirty="0"/>
              <a:t>• enabling non-medical prescribers (NMPs) to take on this designated practitioner role</a:t>
            </a:r>
          </a:p>
          <a:p>
            <a:pPr marL="0" indent="0">
              <a:buNone/>
            </a:pPr>
            <a:r>
              <a:rPr lang="en-US" dirty="0"/>
              <a:t>• the new Competency Framework for Designated Prescribing Practitioners</a:t>
            </a:r>
          </a:p>
          <a:p>
            <a:pPr marL="0" indent="0">
              <a:buNone/>
            </a:pPr>
            <a:r>
              <a:rPr lang="en-US" dirty="0"/>
              <a:t>• how to evidence competence in the DPP role </a:t>
            </a:r>
          </a:p>
          <a:p>
            <a:pPr marL="0" indent="0">
              <a:buNone/>
            </a:pPr>
            <a:r>
              <a:rPr lang="en-GB" dirty="0"/>
              <a:t>• moving forward</a:t>
            </a:r>
          </a:p>
        </p:txBody>
      </p:sp>
    </p:spTree>
    <p:extLst>
      <p:ext uri="{BB962C8B-B14F-4D97-AF65-F5344CB8AC3E}">
        <p14:creationId xmlns:p14="http://schemas.microsoft.com/office/powerpoint/2010/main" val="290631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3CE6A1F-B7CE-4D65-A0B6-711F0C1F8550}"/>
              </a:ext>
            </a:extLst>
          </p:cNvPr>
          <p:cNvSpPr>
            <a:spLocks noGrp="1"/>
          </p:cNvSpPr>
          <p:nvPr>
            <p:ph type="subTitle" idx="1"/>
          </p:nvPr>
        </p:nvSpPr>
        <p:spPr>
          <a:xfrm>
            <a:off x="556023" y="2601119"/>
            <a:ext cx="7749778" cy="1655762"/>
          </a:xfrm>
        </p:spPr>
        <p:txBody>
          <a:bodyPr/>
          <a:lstStyle/>
          <a:p>
            <a:pPr algn="ctr"/>
            <a:r>
              <a:rPr lang="en-US" sz="6000" dirty="0"/>
              <a:t>Reviewing the role of the Designated Prescribing Practitioner</a:t>
            </a:r>
            <a:endParaRPr lang="en-GB" sz="6000" dirty="0"/>
          </a:p>
          <a:p>
            <a:endParaRPr lang="en-GB" dirty="0"/>
          </a:p>
        </p:txBody>
      </p:sp>
    </p:spTree>
    <p:extLst>
      <p:ext uri="{BB962C8B-B14F-4D97-AF65-F5344CB8AC3E}">
        <p14:creationId xmlns:p14="http://schemas.microsoft.com/office/powerpoint/2010/main" val="213339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75D0-703D-46FC-AEB4-B3A3A95FC512}"/>
              </a:ext>
            </a:extLst>
          </p:cNvPr>
          <p:cNvSpPr>
            <a:spLocks noGrp="1"/>
          </p:cNvSpPr>
          <p:nvPr>
            <p:ph type="title"/>
          </p:nvPr>
        </p:nvSpPr>
        <p:spPr>
          <a:xfrm>
            <a:off x="265510" y="1123950"/>
            <a:ext cx="8560594" cy="800100"/>
          </a:xfrm>
        </p:spPr>
        <p:txBody>
          <a:bodyPr/>
          <a:lstStyle/>
          <a:p>
            <a:r>
              <a:rPr lang="en-US" dirty="0"/>
              <a:t>Before thinking about or actually undertaking the role…..</a:t>
            </a:r>
            <a:endParaRPr lang="en-GB" dirty="0"/>
          </a:p>
        </p:txBody>
      </p:sp>
      <p:pic>
        <p:nvPicPr>
          <p:cNvPr id="3" name="Content Placeholder 2">
            <a:extLst>
              <a:ext uri="{FF2B5EF4-FFF2-40B4-BE49-F238E27FC236}">
                <a16:creationId xmlns:a16="http://schemas.microsoft.com/office/drawing/2014/main" id="{8784E731-E36C-407A-8B0B-18A59FD8C7ED}"/>
              </a:ext>
            </a:extLst>
          </p:cNvPr>
          <p:cNvPicPr>
            <a:picLocks noGrp="1" noChangeAspect="1"/>
          </p:cNvPicPr>
          <p:nvPr>
            <p:ph idx="1"/>
          </p:nvPr>
        </p:nvPicPr>
        <p:blipFill>
          <a:blip r:embed="rId3"/>
          <a:stretch>
            <a:fillRect/>
          </a:stretch>
        </p:blipFill>
        <p:spPr>
          <a:xfrm>
            <a:off x="2752725" y="1924050"/>
            <a:ext cx="2952232" cy="4238625"/>
          </a:xfrm>
          <a:prstGeom prst="rect">
            <a:avLst/>
          </a:prstGeom>
        </p:spPr>
      </p:pic>
    </p:spTree>
    <p:extLst>
      <p:ext uri="{BB962C8B-B14F-4D97-AF65-F5344CB8AC3E}">
        <p14:creationId xmlns:p14="http://schemas.microsoft.com/office/powerpoint/2010/main" val="366185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53E0-C696-470A-AF51-818462CE3530}"/>
              </a:ext>
            </a:extLst>
          </p:cNvPr>
          <p:cNvSpPr>
            <a:spLocks noGrp="1"/>
          </p:cNvSpPr>
          <p:nvPr>
            <p:ph type="title"/>
          </p:nvPr>
        </p:nvSpPr>
        <p:spPr/>
        <p:txBody>
          <a:bodyPr/>
          <a:lstStyle/>
          <a:p>
            <a:r>
              <a:rPr lang="en-US" dirty="0"/>
              <a:t>Scope of practice defined…in competency framework </a:t>
            </a:r>
            <a:endParaRPr lang="en-GB" dirty="0"/>
          </a:p>
        </p:txBody>
      </p:sp>
      <p:sp>
        <p:nvSpPr>
          <p:cNvPr id="3" name="Content Placeholder 2">
            <a:extLst>
              <a:ext uri="{FF2B5EF4-FFF2-40B4-BE49-F238E27FC236}">
                <a16:creationId xmlns:a16="http://schemas.microsoft.com/office/drawing/2014/main" id="{8CAA4F90-7B33-4C6B-8EAC-CC99D6C7AB48}"/>
              </a:ext>
            </a:extLst>
          </p:cNvPr>
          <p:cNvSpPr>
            <a:spLocks noGrp="1"/>
          </p:cNvSpPr>
          <p:nvPr>
            <p:ph idx="1"/>
          </p:nvPr>
        </p:nvSpPr>
        <p:spPr/>
        <p:txBody>
          <a:bodyPr/>
          <a:lstStyle/>
          <a:p>
            <a:pPr marL="0" indent="0">
              <a:buNone/>
            </a:pPr>
            <a:r>
              <a:rPr lang="en-US" dirty="0"/>
              <a:t>“</a:t>
            </a:r>
            <a:r>
              <a:rPr lang="en-US" b="0" i="0" dirty="0">
                <a:solidFill>
                  <a:srgbClr val="1C2244"/>
                </a:solidFill>
                <a:effectLst/>
                <a:latin typeface="Poppins" panose="020B0502040204020203" pitchFamily="2" charset="0"/>
              </a:rPr>
              <a:t>The activities a healthcare professional carries out within their professional role. The healthcare professional must have the required training, knowledge, skills and experience to deliver these activities lawfully, safely and effectively. They must also have appropriate indemnity cover for their prescribing role. Scope of practice may be informed by regulatory standards, the professional body’s position, employer guidance, guidance from other relevant </a:t>
            </a:r>
            <a:r>
              <a:rPr lang="en-US" b="0" i="0" dirty="0" err="1">
                <a:solidFill>
                  <a:srgbClr val="1C2244"/>
                </a:solidFill>
                <a:effectLst/>
                <a:latin typeface="Poppins" panose="020B0502040204020203" pitchFamily="2" charset="0"/>
              </a:rPr>
              <a:t>organisations</a:t>
            </a:r>
            <a:r>
              <a:rPr lang="en-US" b="0" i="0" dirty="0">
                <a:solidFill>
                  <a:srgbClr val="1C2244"/>
                </a:solidFill>
                <a:effectLst/>
                <a:latin typeface="Poppins" panose="020B0502040204020203" pitchFamily="2" charset="0"/>
              </a:rPr>
              <a:t> and the individual’s professional judgement” </a:t>
            </a:r>
          </a:p>
          <a:p>
            <a:pPr marL="0" indent="0">
              <a:buNone/>
            </a:pPr>
            <a:r>
              <a:rPr lang="en-US" sz="1200" b="0" i="0" dirty="0">
                <a:solidFill>
                  <a:srgbClr val="1C2244"/>
                </a:solidFill>
                <a:effectLst/>
                <a:latin typeface="Poppins" panose="020B0502040204020203" pitchFamily="2" charset="0"/>
              </a:rPr>
              <a:t>Health and Care Professions Council (2020) Information on scope of practice. Available from: https://www.hcpc-uk.org/registration/meeting-our-standards/information-on-scope-of-practice/. </a:t>
            </a:r>
            <a:endParaRPr lang="en-GB" sz="1200" dirty="0"/>
          </a:p>
        </p:txBody>
      </p:sp>
    </p:spTree>
    <p:extLst>
      <p:ext uri="{BB962C8B-B14F-4D97-AF65-F5344CB8AC3E}">
        <p14:creationId xmlns:p14="http://schemas.microsoft.com/office/powerpoint/2010/main" val="160064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5D6B-7023-4306-A9C6-E58F49959A36}"/>
              </a:ext>
            </a:extLst>
          </p:cNvPr>
          <p:cNvSpPr>
            <a:spLocks noGrp="1"/>
          </p:cNvSpPr>
          <p:nvPr>
            <p:ph type="title"/>
          </p:nvPr>
        </p:nvSpPr>
        <p:spPr/>
        <p:txBody>
          <a:bodyPr/>
          <a:lstStyle/>
          <a:p>
            <a:r>
              <a:rPr lang="en-US" dirty="0"/>
              <a:t>Competency statement 9 </a:t>
            </a:r>
            <a:br>
              <a:rPr lang="en-US" dirty="0"/>
            </a:br>
            <a:r>
              <a:rPr lang="en-US" dirty="0"/>
              <a:t>Prescribing Governance/</a:t>
            </a:r>
            <a:r>
              <a:rPr lang="en-GB" dirty="0"/>
              <a:t>Improve prescribing practice</a:t>
            </a:r>
          </a:p>
        </p:txBody>
      </p:sp>
      <p:sp>
        <p:nvSpPr>
          <p:cNvPr id="3" name="Content Placeholder 2">
            <a:extLst>
              <a:ext uri="{FF2B5EF4-FFF2-40B4-BE49-F238E27FC236}">
                <a16:creationId xmlns:a16="http://schemas.microsoft.com/office/drawing/2014/main" id="{C9E720FC-C997-48E6-AD14-40D1912AE1E9}"/>
              </a:ext>
            </a:extLst>
          </p:cNvPr>
          <p:cNvSpPr>
            <a:spLocks noGrp="1"/>
          </p:cNvSpPr>
          <p:nvPr>
            <p:ph idx="1"/>
          </p:nvPr>
        </p:nvSpPr>
        <p:spPr/>
        <p:txBody>
          <a:bodyPr/>
          <a:lstStyle/>
          <a:p>
            <a:r>
              <a:rPr lang="en-US" dirty="0"/>
              <a:t>Supporting statement 9.6</a:t>
            </a:r>
          </a:p>
          <a:p>
            <a:pPr marL="0" indent="0">
              <a:buNone/>
            </a:pPr>
            <a:endParaRPr lang="en-US" dirty="0"/>
          </a:p>
          <a:p>
            <a:pPr marL="0" indent="0">
              <a:buNone/>
            </a:pPr>
            <a:r>
              <a:rPr lang="en-US" dirty="0"/>
              <a:t>“Encourages and supports others with their prescribing practice and continuing professional development”…….</a:t>
            </a:r>
          </a:p>
          <a:p>
            <a:pPr marL="0" indent="0">
              <a:buNone/>
            </a:pPr>
            <a:endParaRPr lang="en-US" dirty="0"/>
          </a:p>
          <a:p>
            <a:pPr marL="0" indent="0">
              <a:buNone/>
            </a:pPr>
            <a:r>
              <a:rPr lang="en-US" dirty="0"/>
              <a:t>“By considering mentoring, leadership and workforce development (for example, becoming a Designated Prescribing Practitioner).” </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198147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526F42-8032-444D-A59F-9D7F91650DB0}"/>
              </a:ext>
            </a:extLst>
          </p:cNvPr>
          <p:cNvSpPr>
            <a:spLocks noGrp="1"/>
          </p:cNvSpPr>
          <p:nvPr>
            <p:ph idx="4294967295"/>
          </p:nvPr>
        </p:nvSpPr>
        <p:spPr>
          <a:xfrm>
            <a:off x="0" y="3211513"/>
            <a:ext cx="8561388" cy="3259137"/>
          </a:xfrm>
        </p:spPr>
        <p:txBody>
          <a:bodyPr/>
          <a:lstStyle/>
          <a:p>
            <a:endParaRPr lang="en-US" dirty="0"/>
          </a:p>
          <a:p>
            <a:endParaRPr lang="en-GB" dirty="0"/>
          </a:p>
        </p:txBody>
      </p:sp>
      <p:pic>
        <p:nvPicPr>
          <p:cNvPr id="5" name="Picture 4">
            <a:extLst>
              <a:ext uri="{FF2B5EF4-FFF2-40B4-BE49-F238E27FC236}">
                <a16:creationId xmlns:a16="http://schemas.microsoft.com/office/drawing/2014/main" id="{CD3C1516-A172-4420-B480-B1F0BA11E57B}"/>
              </a:ext>
            </a:extLst>
          </p:cNvPr>
          <p:cNvPicPr>
            <a:picLocks noChangeAspect="1"/>
          </p:cNvPicPr>
          <p:nvPr/>
        </p:nvPicPr>
        <p:blipFill>
          <a:blip r:embed="rId2"/>
          <a:stretch>
            <a:fillRect/>
          </a:stretch>
        </p:blipFill>
        <p:spPr>
          <a:xfrm>
            <a:off x="3180557" y="464622"/>
            <a:ext cx="4365997" cy="5837026"/>
          </a:xfrm>
          <a:prstGeom prst="rect">
            <a:avLst/>
          </a:prstGeom>
        </p:spPr>
      </p:pic>
    </p:spTree>
    <p:extLst>
      <p:ext uri="{BB962C8B-B14F-4D97-AF65-F5344CB8AC3E}">
        <p14:creationId xmlns:p14="http://schemas.microsoft.com/office/powerpoint/2010/main" val="396470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606E-438B-4197-8BED-4353099C537F}"/>
              </a:ext>
            </a:extLst>
          </p:cNvPr>
          <p:cNvSpPr>
            <a:spLocks noGrp="1"/>
          </p:cNvSpPr>
          <p:nvPr>
            <p:ph type="title"/>
          </p:nvPr>
        </p:nvSpPr>
        <p:spPr>
          <a:xfrm>
            <a:off x="265510" y="1141413"/>
            <a:ext cx="8560594" cy="1325562"/>
          </a:xfrm>
        </p:spPr>
        <p:txBody>
          <a:bodyPr/>
          <a:lstStyle/>
          <a:p>
            <a:r>
              <a:rPr lang="en-US" dirty="0"/>
              <a:t>The structure of the competency framework for DPP</a:t>
            </a:r>
            <a:endParaRPr lang="en-GB" dirty="0"/>
          </a:p>
        </p:txBody>
      </p:sp>
      <p:sp>
        <p:nvSpPr>
          <p:cNvPr id="3" name="Content Placeholder 2">
            <a:extLst>
              <a:ext uri="{FF2B5EF4-FFF2-40B4-BE49-F238E27FC236}">
                <a16:creationId xmlns:a16="http://schemas.microsoft.com/office/drawing/2014/main" id="{F72D0942-4FCD-4BF3-A5FA-7F85E3506285}"/>
              </a:ext>
            </a:extLst>
          </p:cNvPr>
          <p:cNvSpPr>
            <a:spLocks noGrp="1"/>
          </p:cNvSpPr>
          <p:nvPr>
            <p:ph idx="1"/>
          </p:nvPr>
        </p:nvSpPr>
        <p:spPr>
          <a:xfrm>
            <a:off x="265510" y="2238376"/>
            <a:ext cx="8560594" cy="4232276"/>
          </a:xfrm>
        </p:spPr>
        <p:txBody>
          <a:bodyPr/>
          <a:lstStyle/>
          <a:p>
            <a:r>
              <a:rPr lang="en-US" dirty="0"/>
              <a:t>The DPP</a:t>
            </a:r>
          </a:p>
          <a:p>
            <a:pPr lvl="1"/>
            <a:r>
              <a:rPr lang="en-US" dirty="0"/>
              <a:t>Personal Characteristics</a:t>
            </a:r>
          </a:p>
          <a:p>
            <a:pPr lvl="1"/>
            <a:r>
              <a:rPr lang="en-US" dirty="0"/>
              <a:t>Professional skills and knowledge</a:t>
            </a:r>
          </a:p>
          <a:p>
            <a:pPr lvl="1"/>
            <a:r>
              <a:rPr lang="en-US" dirty="0"/>
              <a:t>Teaching and training skills</a:t>
            </a:r>
          </a:p>
          <a:p>
            <a:pPr lvl="1"/>
            <a:endParaRPr lang="en-US" dirty="0"/>
          </a:p>
          <a:p>
            <a:r>
              <a:rPr lang="en-US" dirty="0"/>
              <a:t>Delivering the role</a:t>
            </a:r>
          </a:p>
          <a:p>
            <a:pPr lvl="1"/>
            <a:r>
              <a:rPr lang="en-US" dirty="0"/>
              <a:t>Working in Partnership</a:t>
            </a:r>
          </a:p>
          <a:p>
            <a:pPr lvl="1"/>
            <a:r>
              <a:rPr lang="en-US" dirty="0"/>
              <a:t>Prioritising patient care</a:t>
            </a:r>
          </a:p>
          <a:p>
            <a:pPr lvl="1"/>
            <a:r>
              <a:rPr lang="en-US" dirty="0"/>
              <a:t>Developing the role</a:t>
            </a:r>
          </a:p>
          <a:p>
            <a:pPr lvl="1"/>
            <a:endParaRPr lang="en-US" dirty="0"/>
          </a:p>
          <a:p>
            <a:r>
              <a:rPr lang="en-US" dirty="0"/>
              <a:t>Learning environment and governance </a:t>
            </a:r>
          </a:p>
          <a:p>
            <a:pPr lvl="1"/>
            <a:r>
              <a:rPr lang="en-US" dirty="0"/>
              <a:t>Learning environment </a:t>
            </a:r>
          </a:p>
          <a:p>
            <a:pPr lvl="1"/>
            <a:r>
              <a:rPr lang="en-US" dirty="0"/>
              <a:t>Governance </a:t>
            </a:r>
            <a:endParaRPr lang="en-GB" dirty="0"/>
          </a:p>
        </p:txBody>
      </p:sp>
    </p:spTree>
    <p:extLst>
      <p:ext uri="{BB962C8B-B14F-4D97-AF65-F5344CB8AC3E}">
        <p14:creationId xmlns:p14="http://schemas.microsoft.com/office/powerpoint/2010/main" val="1230046664"/>
      </p:ext>
    </p:extLst>
  </p:cSld>
  <p:clrMapOvr>
    <a:masterClrMapping/>
  </p:clrMapOvr>
</p:sld>
</file>

<file path=ppt/theme/theme1.xml><?xml version="1.0" encoding="utf-8"?>
<a:theme xmlns:a="http://schemas.openxmlformats.org/drawingml/2006/main" name="University of Hull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H powerpoint Template" id="{1782525B-2C9A-3D4B-884C-4EFFA0E350A8}" vid="{7076B3EB-AE3E-4E45-8263-D65EE85AC5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9E50676A51E5468642D2ADD9403D9C" ma:contentTypeVersion="0" ma:contentTypeDescription="Create a new document." ma:contentTypeScope="" ma:versionID="2a479cc587dce514386f67702654a09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AF6ACB-F437-477D-A4B3-8A34A6761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F0B3CF5-ECE1-4982-8D11-164FB7F72388}">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B8F7CDF-33D6-4D6D-8623-8F0F015B72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UoH powerpoint Template</Template>
  <TotalTime>1135</TotalTime>
  <Words>1231</Words>
  <Application>Microsoft Office PowerPoint</Application>
  <PresentationFormat>On-screen Show (4:3)</PresentationFormat>
  <Paragraphs>144</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Poppins</vt:lpstr>
      <vt:lpstr>University of Hull Theme</vt:lpstr>
      <vt:lpstr>     Developing your role as a Designated Prescribing Practitioner    </vt:lpstr>
      <vt:lpstr>Learning Outcomes</vt:lpstr>
      <vt:lpstr>Linking to the previous session </vt:lpstr>
      <vt:lpstr>PowerPoint Presentation</vt:lpstr>
      <vt:lpstr>Before thinking about or actually undertaking the role…..</vt:lpstr>
      <vt:lpstr>Scope of practice defined…in competency framework </vt:lpstr>
      <vt:lpstr>Competency statement 9  Prescribing Governance/Improve prescribing practice</vt:lpstr>
      <vt:lpstr>PowerPoint Presentation</vt:lpstr>
      <vt:lpstr>The structure of the competency framework for DPP</vt:lpstr>
      <vt:lpstr>Reviewing the role of the Designated Prescribing Practitioner </vt:lpstr>
      <vt:lpstr>Learning in practice (PLP)</vt:lpstr>
      <vt:lpstr>Learning in practice (PLP) </vt:lpstr>
      <vt:lpstr>PowerPoint Presentation</vt:lpstr>
      <vt:lpstr>Integrating the role into day to day practice </vt:lpstr>
      <vt:lpstr>Integrating the role into day to day practice</vt:lpstr>
      <vt:lpstr>Integrating the role into day to day practice</vt:lpstr>
      <vt:lpstr>Integrating the role into day to day practice</vt:lpstr>
      <vt:lpstr>Integrating the role into day to day practice Self-awareness</vt:lpstr>
      <vt:lpstr>PowerPoint Presentation</vt:lpstr>
      <vt:lpstr>Case Study </vt:lpstr>
      <vt:lpstr>Case study</vt:lpstr>
      <vt:lpstr>Linking to next session</vt:lpstr>
      <vt:lpstr>Learning Outcomes….revisited… </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Phillis</dc:creator>
  <cp:lastModifiedBy>Andrea Hilton</cp:lastModifiedBy>
  <cp:revision>93</cp:revision>
  <dcterms:created xsi:type="dcterms:W3CDTF">2017-07-27T14:37:24Z</dcterms:created>
  <dcterms:modified xsi:type="dcterms:W3CDTF">2021-10-15T05:19:30Z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0x0101004B9E50676A51E5468642D2ADD9403D9C</vt:lpwstr>
  </property>
</Properties>
</file>