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/>
      <a:tcStyle>
        <a:tcBdr/>
        <a:fill>
          <a:solidFill>
            <a:srgbClr val="FB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/>
      <a:tcStyle>
        <a:tcBdr/>
        <a:fill>
          <a:solidFill>
            <a:srgbClr val="EC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Calibri"/>
      </a:defRPr>
    </a:lvl1pPr>
    <a:lvl2pPr indent="228600" latinLnBrk="0">
      <a:defRPr sz="1400">
        <a:latin typeface="+mj-lt"/>
        <a:ea typeface="+mj-ea"/>
        <a:cs typeface="+mj-cs"/>
        <a:sym typeface="Calibri"/>
      </a:defRPr>
    </a:lvl2pPr>
    <a:lvl3pPr indent="457200" latinLnBrk="0">
      <a:defRPr sz="1400">
        <a:latin typeface="+mj-lt"/>
        <a:ea typeface="+mj-ea"/>
        <a:cs typeface="+mj-cs"/>
        <a:sym typeface="Calibri"/>
      </a:defRPr>
    </a:lvl3pPr>
    <a:lvl4pPr indent="685800" latinLnBrk="0">
      <a:defRPr sz="1400">
        <a:latin typeface="+mj-lt"/>
        <a:ea typeface="+mj-ea"/>
        <a:cs typeface="+mj-cs"/>
        <a:sym typeface="Calibri"/>
      </a:defRPr>
    </a:lvl4pPr>
    <a:lvl5pPr indent="914400" latinLnBrk="0">
      <a:defRPr sz="1400">
        <a:latin typeface="+mj-lt"/>
        <a:ea typeface="+mj-ea"/>
        <a:cs typeface="+mj-cs"/>
        <a:sym typeface="Calibri"/>
      </a:defRPr>
    </a:lvl5pPr>
    <a:lvl6pPr indent="1143000" latinLnBrk="0">
      <a:defRPr sz="1400">
        <a:latin typeface="+mj-lt"/>
        <a:ea typeface="+mj-ea"/>
        <a:cs typeface="+mj-cs"/>
        <a:sym typeface="Calibri"/>
      </a:defRPr>
    </a:lvl6pPr>
    <a:lvl7pPr indent="1371600" latinLnBrk="0">
      <a:defRPr sz="1400">
        <a:latin typeface="+mj-lt"/>
        <a:ea typeface="+mj-ea"/>
        <a:cs typeface="+mj-cs"/>
        <a:sym typeface="Calibri"/>
      </a:defRPr>
    </a:lvl7pPr>
    <a:lvl8pPr indent="1600200" latinLnBrk="0">
      <a:defRPr sz="1400">
        <a:latin typeface="+mj-lt"/>
        <a:ea typeface="+mj-ea"/>
        <a:cs typeface="+mj-cs"/>
        <a:sym typeface="Calibri"/>
      </a:defRPr>
    </a:lvl8pPr>
    <a:lvl9pPr indent="182880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I’m going to cover and why…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KPIs</a:t>
            </a:r>
          </a:p>
          <a:p>
            <a:r>
              <a:t>Mainly to show one affect of Covid - OG nurses used to cover other roles e.g. trauma co-ordination so multiple 4ATs not completed — didn’t actually mean that +++ patients developed delirium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NHFD 2020 report (2019 data)</a:t>
            </a:r>
          </a:p>
          <a:p>
            <a:r>
              <a:t>One of 9 trusts that that achieved care &gt;95% confidence level across all 6 KPIs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Dashed black line is our unadjusted mortality, pale grey line national average</a:t>
            </a:r>
          </a:p>
          <a:p>
            <a:r>
              <a:t>Started to get concerned about our mortality rate again in 2017 (no access to case mix adjustment at the time)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 deaths were in non-operated patients (ie palliated from admission)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association between the day of the week of milestones in the care pathway of patients with hip fracture and 30-day mortality: Findings from a prospective national registry "The National Hip Fracture Database of England and Wales" Sayers et al, BMC Medicine, (2017) 15:62 </a:t>
            </a:r>
          </a:p>
          <a:p>
            <a:r>
              <a:t>Sunday surgery (OR, 1.094; 95% CI, 1.043–1.148; P &lt; 0.0001) and a delay to surgery of more than 24-hours (OR, 1.094; 95% CI, 1.059, 1.130; P &lt; 0.0001) were both associated with a 9.4% increase in 30-day mortality.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BOAST 4 - combined OP management</a:t>
            </a:r>
          </a:p>
          <a:p>
            <a:r>
              <a:t>Theatre for debridement within 12 hrs of injury for solitary high energy injury, within 24 hrs for all other low energy fractures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Immediately post-op QoL “worse than being dead”</a:t>
            </a:r>
          </a:p>
          <a:p>
            <a:r>
              <a:t>EQ-5D - little further change after 4 months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 acute trusts in Bristol admit hip # patients Population ~1 million </a:t>
            </a:r>
          </a:p>
          <a:p>
            <a:r>
              <a:t>NBT serves  approximately 500,000 patients and had 2 acute sites until 2014 (ED and trauma sited at Frenchay , MIU Southmead)</a:t>
            </a:r>
          </a:p>
          <a:p>
            <a:r>
              <a:t>Frenchay designated Major Trauma Centre 2012</a:t>
            </a:r>
          </a:p>
          <a:p>
            <a:r>
              <a:t>Moved to  new build single site at Southmead 2014 and Frenchay closed – lost ~ 200acute beds</a:t>
            </a:r>
          </a:p>
          <a:p>
            <a:r>
              <a:t>NBT – minimal community hospital beds (x10 Thornbury)</a:t>
            </a:r>
          </a:p>
          <a:p>
            <a:r>
              <a:t>Change in location of ED led to increase ~ 80 hip # patients / year  and fewer going to UHB</a:t>
            </a:r>
          </a:p>
          <a:p>
            <a:r>
              <a:t>Weston Hospital ED shut nights and weekends from Summer 2018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Liaison sessions - often seeing acutely ill, complex patients who had been seen by multiple different acute med SpRs in between… poor continuity, orthopods poor at engaging with families / setting ceilings of care etc</a:t>
            </a:r>
          </a:p>
          <a:p>
            <a:endParaRPr/>
          </a:p>
          <a:p>
            <a:r>
              <a:t>Our SpN acted like juniors for us </a:t>
            </a:r>
          </a:p>
          <a:p>
            <a:r>
              <a:t>Trauma meeting attendance allowed us to raise the profile of the elderly / frail patients, stop them being bounced off list and engage with anaesthetic colleagues</a:t>
            </a:r>
          </a:p>
          <a:p>
            <a:r>
              <a:t>New hospital - 75% single rooms with 2x 4 bedded bays</a:t>
            </a:r>
          </a:p>
          <a:p>
            <a:r>
              <a:t>Affect on IP falls rate,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Mainly to illustrate mortality rate rise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were aware of what needed to change – General SAU – hip # not their priority, more trained nurses and very few HCAs (which frail elderly people need input from), poor attention to fluid balance, pressure care, nutrition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had no provision of rehabilitation hospital beds and community rehab services were in their infancy locally</a:t>
            </a:r>
          </a:p>
          <a:p>
            <a:r>
              <a:t>Ongoing pressure to reduce LOS (which we have done with HaH services) but not necessarily to patients benefit …patients “made safe” at home but physio input often delayed and minimal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M+ M - detailed review of all deaths within 30 days</a:t>
            </a:r>
          </a:p>
          <a:p>
            <a:r>
              <a:t>Structured approach - delays to theatre, who operated, post-op review, acute deteriorations / complications etc</a:t>
            </a:r>
          </a:p>
          <a:p>
            <a:r>
              <a:t>ASA grade, expected death?, ceilings of care etc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 a static process 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Ongoing monitoring of KPIs, unclear whether BPT will continue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158D-E6E9-3744-AF17-5F7A5E661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A1367-E094-204A-ABA3-EBD7CC6EF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DE42-8D44-754F-91E9-1C319EE4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695A-DE9F-A042-AD97-2968D1A4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EA38-02AB-134C-AB31-A4C3537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BC83-004C-7343-9F58-58EF36D1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0B513-3F5D-A049-B0D6-FEDE75E8C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B750-A232-AE4D-A810-979155BD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73CB8-9A26-4941-8EB2-81606AA5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AF5D-561A-A945-A162-470CCE57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1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5E29A-9565-C144-982D-FE226FF28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42212-7BE0-6A43-A522-05C43647C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A895-D399-094E-A859-748EDA8B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3901-2586-E548-AD6E-A635E27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A78E-9FCB-1B44-9E26-7CBC1AC7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4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81327"/>
            <a:ext cx="4038600" cy="45259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59891" indent="-266700">
              <a:defRPr sz="2800"/>
            </a:lvl2pPr>
            <a:lvl3pPr marL="950974" indent="-320038">
              <a:defRPr sz="2800"/>
            </a:lvl3pPr>
            <a:lvl4pPr marL="1270000" indent="-355600">
              <a:defRPr sz="2800"/>
            </a:lvl4pPr>
            <a:lvl5pPr marL="14986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3241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AB72-EF6D-7149-8FE2-D1203F07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9DB23-DDAE-484C-9663-631FFAAC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757B-6FB2-ED48-BA47-2EE9E734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D150-9F3A-F64D-AE91-33E0A2EC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375BE-5FAB-5943-9E27-782D6CF0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3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03F6-0A2D-BE49-A9F1-E557904C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6DF3-AD34-9246-B151-C696634DF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D680-71B8-8440-9416-3C0A5FA9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D0486-07B5-9846-8E3E-1033A055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12EA1-0D41-9B47-843D-DA328366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9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C001-370A-9A4C-949E-C5F9D84D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EAA69-3921-7844-803C-4336BF11A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F21F5-98F2-8449-8C4B-AFCAB4D90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81A4D-C5C3-BC40-A365-A282874F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88B37-99D8-E045-B68E-A1685536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4939C-0C9D-5547-A41C-E02D57B2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C418-5BB0-F149-AF5E-C1170593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433-038A-1D45-BE63-7E7FC53F8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0FFD1-D8F9-E74A-A45A-41B3D7F55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6965D-9630-5C4A-B578-21DD6344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BFAA7-61F3-A54B-91E1-16C7C1D17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67C31-8A9F-4A43-A289-95931715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20C6F-9836-0046-A7F9-04C4B394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B0DCD-8764-D747-A1A4-AE629DB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7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A69D-137A-9240-A47C-FBEC338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D4B21-69B7-0F40-9F4A-193DCBEF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AE271-051C-7941-BD46-8CBA2FBD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6E24D-8B78-F745-937C-9403E2F4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C864A-1303-9040-9E9A-61AE94C9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55A1F-0167-064F-89C0-7E3A16D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D1EB5-28C0-AF49-9939-29D2FCDD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7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3B59-2F47-1C4F-9E99-640EE40B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F248-5E02-2D42-9DB2-138E8B31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60F30-ED4F-4346-9F81-9F83B30F7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E46B1-69A7-684B-9556-8CFF516E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777E-82DF-4444-827E-023C7669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16196-CBC6-B34A-90A5-6D71181A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728C-8024-C048-BD88-33CB9388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B3861-9C6A-E14E-AC38-731044D6D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9A7CC-E379-9C41-8504-D2BD6320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32B01-56EF-1041-BCE8-0AD4EC97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011D-F789-894A-B210-872C7351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50076-80B6-E54B-A26F-A56180C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8AA27-44B2-6143-94B9-FF54D1B6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ED006-F0D5-8547-B0AF-255C1075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950CD-40EE-864A-9A04-8FEF3A255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E186-882A-9C42-AAC9-66D8FED8D50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EE9E-DA60-2A42-9E99-59C1CFA5E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A54CE-9354-0F40-80DF-E98E818BE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1024620" y="1660121"/>
            <a:ext cx="7217553" cy="330549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13816">
              <a:defRPr sz="3800">
                <a:effectLst/>
              </a:defRPr>
            </a:pPr>
            <a:r>
              <a:rPr lang="en-GB" sz="5400"/>
              <a:t>Improving the response to emergency admissions for Hip Fracture </a:t>
            </a:r>
            <a:br>
              <a:rPr lang="en-GB" sz="5400"/>
            </a:br>
            <a:endParaRPr lang="en-GB" sz="5400"/>
          </a:p>
        </p:txBody>
      </p:sp>
      <p:sp>
        <p:nvSpPr>
          <p:cNvPr id="108" name="Subtitle 2"/>
          <p:cNvSpPr txBox="1">
            <a:spLocks noGrp="1"/>
          </p:cNvSpPr>
          <p:nvPr>
            <p:ph type="subTitle" idx="1"/>
          </p:nvPr>
        </p:nvSpPr>
        <p:spPr>
          <a:xfrm>
            <a:off x="1024619" y="4965614"/>
            <a:ext cx="7217553" cy="83445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t>Dr Karen Harding</a:t>
            </a:r>
            <a:endParaRPr lang="en-GB"/>
          </a:p>
          <a:p>
            <a:pPr algn="l"/>
            <a:r>
              <a:t>Consultant Orthogeriatrician, NBT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1022521" y="672662"/>
            <a:ext cx="8000783" cy="1008993"/>
          </a:xfrm>
          <a:prstGeom prst="rect">
            <a:avLst/>
          </a:prstGeom>
        </p:spPr>
        <p:txBody>
          <a:bodyPr>
            <a:normAutofit/>
          </a:bodyPr>
          <a:lstStyle>
            <a:lvl1pPr defTabSz="768094">
              <a:defRPr sz="3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Improvement process following 2013 review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418897"/>
            <a:ext cx="7412421" cy="438117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Established a “hip fracture unit”, patients admitted directly and priority given to minimising time in ED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Patients had a “named </a:t>
            </a:r>
            <a:r>
              <a:rPr lang="en-GB" sz="2400" dirty="0" err="1"/>
              <a:t>Orthogeriatrician</a:t>
            </a:r>
            <a:r>
              <a:rPr lang="en-GB" sz="2400" dirty="0"/>
              <a:t>” and regular (minimum weekly) review as well as acute input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Established monthly M+M meetings attended by ED, Anaesthetic, Orthopaedic and Orthogeriatric Consultants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Improvement Projects on:                                                                          Pain relief - FIB routinely done in ED                                  AKI – redesign of fluid balance charts and medication management peri-operatively                              </a:t>
            </a:r>
            <a:r>
              <a:rPr lang="en-GB" sz="2400" dirty="0" err="1"/>
              <a:t>Haemaccue</a:t>
            </a:r>
            <a:r>
              <a:rPr lang="en-GB" sz="2400" dirty="0"/>
              <a:t>  and Tx decision in theatre or recovery Ongoing project on use of </a:t>
            </a:r>
            <a:r>
              <a:rPr lang="en-GB" sz="2400" dirty="0" err="1"/>
              <a:t>i.v.</a:t>
            </a:r>
            <a:r>
              <a:rPr lang="en-GB" sz="2400" dirty="0"/>
              <a:t> iron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xfrm>
            <a:off x="1142988" y="641132"/>
            <a:ext cx="7098848" cy="10930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Evolution of NHFD data</a:t>
            </a:r>
          </a:p>
        </p:txBody>
      </p:sp>
      <p:sp>
        <p:nvSpPr>
          <p:cNvPr id="155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481958"/>
            <a:ext cx="7099173" cy="44806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1867" indent="-225308" defTabSz="804672">
              <a:spcBef>
                <a:spcPts val="300"/>
              </a:spcBef>
              <a:defRPr sz="2300"/>
            </a:pPr>
            <a:r>
              <a:rPr lang="en-GB" sz="2400" dirty="0"/>
              <a:t>2016 addition of nerve block data to anaesthetic type</a:t>
            </a:r>
          </a:p>
          <a:p>
            <a:pPr marL="321867" indent="-225308" defTabSz="804672">
              <a:spcBef>
                <a:spcPts val="300"/>
              </a:spcBef>
              <a:defRPr sz="2300"/>
            </a:pPr>
            <a:r>
              <a:rPr lang="en-GB" sz="2400" dirty="0"/>
              <a:t>2018 new performance indicators:                 proportion of patients not delirious when tested post-op                                                                 nutritional assessment – MUST score</a:t>
            </a:r>
          </a:p>
          <a:p>
            <a:pPr marL="321867" indent="-225308" defTabSz="804672">
              <a:spcBef>
                <a:spcPts val="300"/>
              </a:spcBef>
              <a:defRPr sz="2300"/>
            </a:pPr>
            <a:r>
              <a:rPr lang="en-GB" sz="2400" dirty="0"/>
              <a:t>Charts / Benchmarks / Dashboards publicly available (FFFAP on RCP website) </a:t>
            </a:r>
          </a:p>
          <a:p>
            <a:pPr marL="321867" indent="-225308" defTabSz="804672">
              <a:spcBef>
                <a:spcPts val="300"/>
              </a:spcBef>
              <a:defRPr sz="2300"/>
            </a:pPr>
            <a:r>
              <a:rPr lang="en-GB" sz="2400" dirty="0"/>
              <a:t>2020 femoral shaft fractures added to BPT</a:t>
            </a:r>
          </a:p>
          <a:p>
            <a:pPr marL="321867" indent="-225308" defTabSz="804672">
              <a:spcBef>
                <a:spcPts val="300"/>
              </a:spcBef>
              <a:defRPr sz="2300"/>
            </a:pPr>
            <a:r>
              <a:rPr lang="en-GB" sz="2400" dirty="0"/>
              <a:t>Case mix data by site from 2020:                               ASA grade 1-3                                                        admitted from own home                                        freely mobile                                                                missing data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Current key performance indicators (KPI)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200">
                <a:effectLst>
                  <a:outerShdw blurRad="25400" dist="20066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dirty="0"/>
              <a:t>Current key performance indicators (KPI)</a:t>
            </a:r>
          </a:p>
        </p:txBody>
      </p:sp>
      <p:sp>
        <p:nvSpPr>
          <p:cNvPr id="160" name="Prompt orthogeriatric review (within 72 hours)…"/>
          <p:cNvSpPr txBox="1"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/>
              <a:t>Prompt orthogeriatric review (within 72 hours)</a:t>
            </a:r>
          </a:p>
          <a:p>
            <a:r>
              <a:rPr sz="2400" dirty="0"/>
              <a:t>Prompt surgery (within 36 hours)</a:t>
            </a:r>
          </a:p>
          <a:p>
            <a:r>
              <a:rPr sz="2400" dirty="0"/>
              <a:t>NICE compliant surgery</a:t>
            </a:r>
          </a:p>
          <a:p>
            <a:r>
              <a:rPr sz="2400" dirty="0"/>
              <a:t>Prompt </a:t>
            </a:r>
            <a:r>
              <a:rPr sz="2400" dirty="0" err="1"/>
              <a:t>mobilisation</a:t>
            </a:r>
            <a:r>
              <a:rPr sz="2400" dirty="0"/>
              <a:t> (out of bed day 1 post-op)</a:t>
            </a:r>
          </a:p>
          <a:p>
            <a:r>
              <a:rPr sz="2400" dirty="0"/>
              <a:t>Not delirious post-operation (4AT done within 72 hours of surgery)</a:t>
            </a:r>
          </a:p>
          <a:p>
            <a:r>
              <a:rPr sz="2400" dirty="0"/>
              <a:t>Return to previous residence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71"/>
            <a:ext cx="9144000" cy="6465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 descr="Image"/>
          <p:cNvPicPr>
            <a:picLocks noChangeAspect="1"/>
          </p:cNvPicPr>
          <p:nvPr/>
        </p:nvPicPr>
        <p:blipFill>
          <a:blip r:embed="rId3"/>
          <a:srcRect l="20167" t="36754" r="25545" b="8957"/>
          <a:stretch>
            <a:fillRect/>
          </a:stretch>
        </p:blipFill>
        <p:spPr>
          <a:xfrm>
            <a:off x="-1177158" y="956441"/>
            <a:ext cx="10142482" cy="6556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71"/>
            <a:ext cx="9144000" cy="6465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898398" y="901283"/>
            <a:ext cx="3673601" cy="134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914400">
              <a:defRPr>
                <a:effectLst/>
              </a:defRPr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2017 mortality audit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898398" y="2028497"/>
            <a:ext cx="3659233" cy="37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/>
              <a:t>527 #NOF admissions</a:t>
            </a:r>
          </a:p>
          <a:p>
            <a:pPr indent="-228600" defTabSz="91440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/>
              <a:t>62 deaths (within 30 days)</a:t>
            </a:r>
          </a:p>
          <a:p>
            <a:pPr indent="-228600" defTabSz="91440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/>
              <a:t>1/3 dead within 0-7 days of admission</a:t>
            </a:r>
          </a:p>
          <a:p>
            <a:pPr indent="-228600" defTabSz="91440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/>
              <a:t>&gt;80% deaths were expected (either from admission or following an acute deterioration)</a:t>
            </a:r>
          </a:p>
          <a:p>
            <a:pPr indent="-228600" defTabSz="91440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US" sz="2400" dirty="0"/>
              <a:t>No unavoidable deaths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247" y="2358948"/>
            <a:ext cx="3554189" cy="213629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50" y="2616690"/>
            <a:ext cx="4174797" cy="229216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8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5" y="2574803"/>
            <a:ext cx="3940405" cy="236843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E8D505-2787-2C48-B181-85431ED6F3AC}"/>
              </a:ext>
            </a:extLst>
          </p:cNvPr>
          <p:cNvSpPr txBox="1">
            <a:spLocks/>
          </p:cNvSpPr>
          <p:nvPr/>
        </p:nvSpPr>
        <p:spPr>
          <a:xfrm>
            <a:off x="789128" y="1019502"/>
            <a:ext cx="4399642" cy="929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914400">
              <a:defRPr>
                <a:effectLst/>
              </a:defRPr>
            </a:pPr>
            <a:r>
              <a:rPr lang="en-US" sz="5200" dirty="0"/>
              <a:t>Performance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41613" y="1340767"/>
            <a:ext cx="4038600" cy="46665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Calibri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Avoid delays/long waits for theatre in the most elderly and frail</a:t>
            </a:r>
          </a:p>
          <a:p>
            <a:pPr>
              <a:lnSpc>
                <a:spcPct val="90000"/>
              </a:lnSpc>
              <a:buFont typeface="Calibri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Avoid long surgery times for very frail, elderly and comorbid patients</a:t>
            </a:r>
          </a:p>
          <a:p>
            <a:pPr>
              <a:lnSpc>
                <a:spcPct val="90000"/>
              </a:lnSpc>
              <a:buFont typeface="Calibri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Effective communication across the patient pathway</a:t>
            </a:r>
          </a:p>
          <a:p>
            <a:pPr>
              <a:lnSpc>
                <a:spcPct val="90000"/>
              </a:lnSpc>
              <a:buFont typeface="Calibri"/>
              <a:defRPr sz="2500">
                <a:latin typeface="+mj-lt"/>
                <a:ea typeface="+mj-ea"/>
                <a:cs typeface="+mj-cs"/>
                <a:sym typeface="Calibri"/>
              </a:defRPr>
            </a:pPr>
            <a:endParaRPr lang="en-GB" dirty="0"/>
          </a:p>
          <a:p>
            <a:pPr>
              <a:lnSpc>
                <a:spcPct val="90000"/>
              </a:lnSpc>
              <a:buFont typeface="Calibri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Junior doctor teaching/training</a:t>
            </a:r>
          </a:p>
        </p:txBody>
      </p:sp>
      <p:sp>
        <p:nvSpPr>
          <p:cNvPr id="189" name="Title 1"/>
          <p:cNvSpPr txBox="1">
            <a:spLocks noGrp="1"/>
          </p:cNvSpPr>
          <p:nvPr>
            <p:ph type="title"/>
          </p:nvPr>
        </p:nvSpPr>
        <p:spPr>
          <a:xfrm>
            <a:off x="536863" y="137333"/>
            <a:ext cx="7886700" cy="9874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Recommendations and development opportunities</a:t>
            </a:r>
          </a:p>
        </p:txBody>
      </p:sp>
      <p:sp>
        <p:nvSpPr>
          <p:cNvPr id="188" name="Content Placeholder 5"/>
          <p:cNvSpPr txBox="1"/>
          <p:nvPr/>
        </p:nvSpPr>
        <p:spPr>
          <a:xfrm>
            <a:off x="4338894" y="1259730"/>
            <a:ext cx="4805106" cy="488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5262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Review of theatre list </a:t>
            </a:r>
            <a:r>
              <a:rPr sz="2400" dirty="0" err="1"/>
              <a:t>prioritisation</a:t>
            </a:r>
            <a:endParaRPr sz="2400" dirty="0"/>
          </a:p>
          <a:p>
            <a:pPr marL="45262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Review how patients are selected for theatre</a:t>
            </a:r>
          </a:p>
          <a:p>
            <a:pPr marL="45262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Consultant performed operations for the most vulnerable</a:t>
            </a:r>
            <a:endParaRPr lang="en-GB" sz="2400" dirty="0"/>
          </a:p>
          <a:p>
            <a:pPr marL="45262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 sz="2400">
                <a:solidFill>
                  <a:srgbClr val="FF99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Improve documentation of : Expected outcomes</a:t>
            </a:r>
            <a:r>
              <a:rPr lang="en-GB" sz="2400" dirty="0"/>
              <a:t>                  </a:t>
            </a:r>
            <a:r>
              <a:rPr sz="2400" dirty="0"/>
              <a:t> Changes to Mx from Recovery, Ceilings of care</a:t>
            </a:r>
            <a:r>
              <a:rPr lang="en-GB" sz="2400" dirty="0"/>
              <a:t>                    </a:t>
            </a:r>
            <a:r>
              <a:rPr sz="2400" dirty="0"/>
              <a:t> Monitoring required post-op </a:t>
            </a:r>
          </a:p>
          <a:p>
            <a:pPr marL="45262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Re-establish teaching, and front-load at start of rotations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uiExpand="1" build="p"/>
      <p:bldP spid="187" grpId="1" uiExpand="1" build="p"/>
      <p:bldP spid="187" grpId="2" uiExpand="1" build="p"/>
      <p:bldP spid="187" grpId="3" uiExpand="1" build="p"/>
      <p:bldP spid="188" grpId="0" animBg="1"/>
      <p:bldP spid="188" grpId="1" uiExpand="1" build="allAtOnce" animBg="1"/>
      <p:bldP spid="188" grpId="2" uiExpand="1" build="allAtOnce" animBg="1"/>
      <p:bldP spid="188" grpId="3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itle 1"/>
          <p:cNvSpPr txBox="1">
            <a:spLocks noGrp="1"/>
          </p:cNvSpPr>
          <p:nvPr>
            <p:ph type="title"/>
          </p:nvPr>
        </p:nvSpPr>
        <p:spPr>
          <a:xfrm>
            <a:off x="1142988" y="891540"/>
            <a:ext cx="7098848" cy="874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Mortality review</a:t>
            </a:r>
          </a:p>
        </p:txBody>
      </p:sp>
      <p:sp>
        <p:nvSpPr>
          <p:cNvPr id="191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839311"/>
            <a:ext cx="7099173" cy="396075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No “obvious” reason for 30 day mortality remaining high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Case-mix adjusted data is reassuring and following our own review and actions has come back to average or below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How much does time to theatre impact an individuals mortality? Evidence that delay to surgery  &gt; 24 </a:t>
            </a:r>
            <a:r>
              <a:rPr sz="2400" dirty="0" err="1"/>
              <a:t>hrs</a:t>
            </a:r>
            <a:r>
              <a:rPr sz="2400" dirty="0"/>
              <a:t>  associated with 9.4% increase in 30 day mortality. Sayers et al, BMC Medicine (2017) 15:62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Increased case load with no increase resources         (454 vs 527 = 16%  more cases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  <p:bldP spid="1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Overview</a:t>
            </a:r>
          </a:p>
        </p:txBody>
      </p:sp>
      <p:sp>
        <p:nvSpPr>
          <p:cNvPr id="110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500" dirty="0"/>
              <a:t>Our experience of improving hip fracture care at North Bristol NHS Trust</a:t>
            </a:r>
          </a:p>
          <a:p>
            <a:pPr>
              <a:buFont typeface="Calibri"/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500" dirty="0"/>
              <a:t>Issues which can arise for hip fracture patients as a result of NBT being a "major trauma unit"</a:t>
            </a:r>
          </a:p>
          <a:p>
            <a:pPr>
              <a:buFont typeface="Calibri"/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500" dirty="0"/>
              <a:t>Hip fracture review visits - learning/ideas/common themes emerging from these</a:t>
            </a:r>
          </a:p>
          <a:p>
            <a:pPr>
              <a:buFont typeface="Calibri"/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500" dirty="0"/>
              <a:t>Extending outcome data beyond the acute episode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8377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Major Trauma Challenges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891863"/>
            <a:ext cx="7099173" cy="39082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Designated MTC 2012 - major trauma BPT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Multi specialty – </a:t>
            </a:r>
            <a:r>
              <a:rPr sz="2400" dirty="0" err="1"/>
              <a:t>orthopaedics</a:t>
            </a:r>
            <a:r>
              <a:rPr sz="2400" dirty="0"/>
              <a:t>, plastics, neurosurgery, cardiothoracic, vascular, general surgery, spinal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Competing priorities e.g. BOAST 4 open # management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High public and hospital profile 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Pressure on theatre time from long and complex operations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Mission creep – local units send up more “borderline” cases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itle 1"/>
          <p:cNvSpPr txBox="1">
            <a:spLocks noGrp="1"/>
          </p:cNvSpPr>
          <p:nvPr>
            <p:ph type="title"/>
          </p:nvPr>
        </p:nvSpPr>
        <p:spPr>
          <a:xfrm>
            <a:off x="1142988" y="1054122"/>
            <a:ext cx="7098848" cy="86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Major Trauma Challenges</a:t>
            </a:r>
          </a:p>
        </p:txBody>
      </p:sp>
      <p:sp>
        <p:nvSpPr>
          <p:cNvPr id="201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923395"/>
            <a:ext cx="7099173" cy="38766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1128" indent="-245789" defTabSz="877823">
              <a:spcBef>
                <a:spcPts val="300"/>
              </a:spcBef>
              <a:buFont typeface="Calibri"/>
              <a:defRPr sz="2592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Silver trauma – realisation that around 2/3 cases are older patients with relatively low energy injuries and lots of co-</a:t>
            </a:r>
            <a:r>
              <a:rPr lang="en-GB" sz="2400" dirty="0" err="1"/>
              <a:t>morbiditiy</a:t>
            </a:r>
            <a:endParaRPr lang="en-GB" sz="2400" dirty="0"/>
          </a:p>
          <a:p>
            <a:pPr marL="351128" indent="-245789" defTabSz="877823">
              <a:spcBef>
                <a:spcPts val="300"/>
              </a:spcBef>
              <a:buFont typeface="Calibri"/>
              <a:defRPr sz="2592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Major trauma BPT commenced April 2019 to engage Geriatricians in care of these patients – require Clinical Frailty Score performed by ST3 or higher grade Geriatrician within 72 hours</a:t>
            </a:r>
          </a:p>
          <a:p>
            <a:pPr marL="351128" indent="-245789" defTabSz="877823">
              <a:spcBef>
                <a:spcPts val="300"/>
              </a:spcBef>
              <a:buFont typeface="Calibri"/>
              <a:defRPr sz="2592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Further opportunity for service development - a now requirement to review patients with head injury, </a:t>
            </a:r>
            <a:r>
              <a:rPr lang="en-GB" sz="2400" dirty="0" err="1"/>
              <a:t>orthoplastic</a:t>
            </a:r>
            <a:r>
              <a:rPr lang="en-GB" sz="2400" dirty="0"/>
              <a:t> and thoracic issues (mainly multiple rib fractures +/- contusion)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  <p:bldP spid="20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900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BOA Hip Fracture Review Visits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954925"/>
            <a:ext cx="7099173" cy="38451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Offered to units with mortality &gt; 2SD above national average on age and case-mix adjusted data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Multi-disciplinary review of the hip fracture patient pathway over 2 day visit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Key findings / recommendations fed back verbally at the end of the visit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Formal written report produced within 2-4 weeks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Designed as a supportive process, highlights areas of good practice as well as focus for improvement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xfrm>
            <a:off x="1142988" y="1054122"/>
            <a:ext cx="7098848" cy="921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Themes from BOA reviews:</a:t>
            </a:r>
          </a:p>
        </p:txBody>
      </p:sp>
      <p:sp>
        <p:nvSpPr>
          <p:cNvPr id="207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975947"/>
            <a:ext cx="7099173" cy="382412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Most units have good insight into problems in the pathway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Issues with split site operating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Provision of an appropriate surgeon to perform THR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 err="1"/>
              <a:t>Anaesthetic</a:t>
            </a:r>
            <a:r>
              <a:rPr sz="2400" dirty="0"/>
              <a:t> leadership / engagement  (with NOF governance / M+M meetings)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Inadequate </a:t>
            </a:r>
            <a:r>
              <a:rPr sz="2400" dirty="0" err="1"/>
              <a:t>Orthogeriatrician</a:t>
            </a:r>
            <a:r>
              <a:rPr sz="2400" dirty="0"/>
              <a:t> time / leadership / acuity 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Some examples of resistance to change / difficult personalities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1142988" y="891540"/>
            <a:ext cx="7098848" cy="9793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Outcome data beyond acute episode</a:t>
            </a:r>
          </a:p>
        </p:txBody>
      </p:sp>
      <p:sp>
        <p:nvSpPr>
          <p:cNvPr id="210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1870841"/>
            <a:ext cx="7099173" cy="392922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NHFD 120 day follow up is generally poorly completed</a:t>
            </a:r>
          </a:p>
          <a:p>
            <a:pPr>
              <a:buFont typeface="Calibri"/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 lang="en-GB" sz="2400" dirty="0"/>
          </a:p>
          <a:p>
            <a:pPr>
              <a:buFont typeface="Calibri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Need more detailed information than alive or dead!</a:t>
            </a:r>
          </a:p>
          <a:p>
            <a:pPr>
              <a:buFont typeface="Calibri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What is important to patients?                                Patient Reported Outcome Measures (PROMs)</a:t>
            </a:r>
          </a:p>
          <a:p>
            <a:pPr>
              <a:buFont typeface="Calibri"/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 lang="en-GB" sz="2400" dirty="0"/>
          </a:p>
          <a:p>
            <a:pPr>
              <a:buFont typeface="Calibri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dirty="0"/>
              <a:t>Quality of life at different time points – these may reflect quality of acute care and rehabilitation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91" y="432957"/>
            <a:ext cx="2314901" cy="142895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le 1"/>
          <p:cNvSpPr txBox="1">
            <a:spLocks noGrp="1"/>
          </p:cNvSpPr>
          <p:nvPr>
            <p:ph type="title"/>
          </p:nvPr>
        </p:nvSpPr>
        <p:spPr>
          <a:xfrm>
            <a:off x="4018960" y="575932"/>
            <a:ext cx="4725647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World Hip Trauma Evaluation Study </a:t>
            </a:r>
          </a:p>
        </p:txBody>
      </p:sp>
      <p:sp>
        <p:nvSpPr>
          <p:cNvPr id="215" name="TextBox 2"/>
          <p:cNvSpPr txBox="1"/>
          <p:nvPr/>
        </p:nvSpPr>
        <p:spPr>
          <a:xfrm>
            <a:off x="472965" y="1914144"/>
            <a:ext cx="8528320" cy="449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/>
            </a:pPr>
            <a:r>
              <a:rPr sz="2200" dirty="0"/>
              <a:t>The World Hip Trauma Evaluation (</a:t>
            </a:r>
            <a:r>
              <a:rPr sz="2200" dirty="0" err="1"/>
              <a:t>WHiTE</a:t>
            </a:r>
            <a:r>
              <a:rPr sz="2200" dirty="0"/>
              <a:t>) was set up to measure outcome in a comprehensive cohort of UK patients with hip fracture. All patients in the cohort are treated under a single comprehensive treatment pathway. A core outcome set, including health-related quality of life, is collected on all the patients.</a:t>
            </a:r>
          </a:p>
          <a:p>
            <a:pPr>
              <a:defRPr sz="2000"/>
            </a:pPr>
            <a:r>
              <a:rPr sz="2200" dirty="0"/>
              <a:t>Participants who temporarily or permanently lack capacity are included</a:t>
            </a:r>
          </a:p>
          <a:p>
            <a:pPr>
              <a:defRPr sz="2000"/>
            </a:pPr>
            <a:endParaRPr sz="2200" dirty="0"/>
          </a:p>
          <a:p>
            <a:pPr>
              <a:defRPr sz="2000"/>
            </a:pPr>
            <a:r>
              <a:rPr sz="2200" dirty="0"/>
              <a:t>EQ-5D  health status is measured in terms of five dimensions:                                             mobility, self-care, usual activities, pain/discomfort, and anxiety/depression</a:t>
            </a:r>
          </a:p>
          <a:p>
            <a:pPr>
              <a:defRPr sz="2000"/>
            </a:pPr>
            <a:r>
              <a:rPr sz="2200" dirty="0"/>
              <a:t>EQ-5D pre-fracture, baseline, 4 weeks, 4 months and 1 year</a:t>
            </a:r>
          </a:p>
          <a:p>
            <a:pPr>
              <a:defRPr sz="2000"/>
            </a:pPr>
            <a:endParaRPr sz="2200" dirty="0"/>
          </a:p>
          <a:p>
            <a:pPr>
              <a:defRPr sz="2000"/>
            </a:pPr>
            <a:r>
              <a:rPr sz="2200" dirty="0"/>
              <a:t>                Costa ML, Griffin XL et al BMJ Open 2016-011679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Content Placeholder 5" descr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46" y="1481137"/>
            <a:ext cx="4532708" cy="452596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2"/>
          </a:xfrm>
          <a:prstGeom prst="rect">
            <a:avLst/>
          </a:prstGeom>
        </p:spPr>
        <p:txBody>
          <a:bodyPr/>
          <a:lstStyle>
            <a:lvl1pPr defTabSz="905255">
              <a:defRPr sz="1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Changes in EQ-5D and EQ-5D* (excluding participant deaths) from baseline (base), and immediate post-operation to 4 weeks (4w), 4 months (4m) and 1 year (1y). Symbols (●) are means with bars representing 95% confidence intervals (CIs) around means.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200" dirty="0"/>
              <a:t>Summary</a:t>
            </a:r>
          </a:p>
        </p:txBody>
      </p:sp>
      <p:sp>
        <p:nvSpPr>
          <p:cNvPr id="222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2238233"/>
            <a:ext cx="7099173" cy="35618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Hip fracture care has improved dramatically over the last 10 years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30 day mortality has reduced from around 10% to 6.5% in spite of increasing age and complexity of patients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Cross specialty multi-disciplinary engagement is crucial</a:t>
            </a:r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/>
              <a:t>Quality standards and performance measures will continue to evolve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ontent Placeholder 6" descr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2326357"/>
            <a:ext cx="2647951" cy="319087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North Bristol NHS Trust</a:t>
            </a:r>
          </a:p>
        </p:txBody>
      </p:sp>
      <p:pic>
        <p:nvPicPr>
          <p:cNvPr id="11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260647"/>
            <a:ext cx="1472955" cy="1472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446" y="1340766"/>
            <a:ext cx="3491880" cy="232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10" descr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162" y="4308099"/>
            <a:ext cx="4016448" cy="2259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Service Evolution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499" indent="-235548" defTabSz="841247">
              <a:spcBef>
                <a:spcPts val="300"/>
              </a:spcBef>
              <a:buFont typeface="Calibri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2001 - 2 sessions of liaison / week</a:t>
            </a:r>
          </a:p>
          <a:p>
            <a:pPr marL="336499" indent="-235548" defTabSz="841247">
              <a:spcBef>
                <a:spcPts val="300"/>
              </a:spcBef>
              <a:buFont typeface="Calibri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2010- in anticipation of hip # BPT I moved to T+O directorate, started a “shared care” model                                                                   7 Cons DCC Acute </a:t>
            </a:r>
            <a:r>
              <a:rPr lang="en-GB" sz="2000" dirty="0" err="1"/>
              <a:t>Orthogeriatrics</a:t>
            </a:r>
            <a:r>
              <a:rPr lang="en-GB" sz="2000" dirty="0"/>
              <a:t> / week                                         2 band 7 Specialist Nurses (~1.5 WTE)                                        Daily attendance at morning trauma meeting (M-F)</a:t>
            </a:r>
          </a:p>
          <a:p>
            <a:pPr marL="336499" indent="-235548" defTabSz="841247">
              <a:spcBef>
                <a:spcPts val="300"/>
              </a:spcBef>
              <a:buFont typeface="Calibri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2012 - new Cons colleague = 4 additional DCC sessions</a:t>
            </a:r>
          </a:p>
          <a:p>
            <a:pPr marL="336499" indent="-235548" defTabSz="841247">
              <a:spcBef>
                <a:spcPts val="300"/>
              </a:spcBef>
              <a:buFont typeface="Calibri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2014 — moved to new hospital on Southmead site</a:t>
            </a:r>
          </a:p>
          <a:p>
            <a:pPr marL="336499" indent="-235548" defTabSz="841247">
              <a:spcBef>
                <a:spcPts val="300"/>
              </a:spcBef>
              <a:buFont typeface="Calibri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2015 – 2 year fixed term contract to train trust grade OG doctor</a:t>
            </a:r>
          </a:p>
          <a:p>
            <a:pPr marL="336499" indent="-235548" defTabSz="841247">
              <a:spcBef>
                <a:spcPts val="300"/>
              </a:spcBef>
              <a:buFont typeface="Calibri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2017 — permanent OG staff grade (vacant after August 2020)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ctr" defTabSz="914400">
              <a:defRPr>
                <a:effectLst/>
              </a:defRPr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2013 data</a:t>
            </a:r>
          </a:p>
        </p:txBody>
      </p:sp>
      <p:pic>
        <p:nvPicPr>
          <p:cNvPr id="128" name="Content Placeholder 4" descr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827627"/>
            <a:ext cx="8178799" cy="4089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2013 data - mortality</a:t>
            </a:r>
          </a:p>
        </p:txBody>
      </p:sp>
      <p:sp>
        <p:nvSpPr>
          <p:cNvPr id="133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Data on 454 patients with hip fracture in 2012 - data for the 2013 report</a:t>
            </a:r>
          </a:p>
          <a:p>
            <a:pPr>
              <a:buFont typeface="Calibri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NHFD report for 2012/3 FRY an outlier (more than 2 standard deviations from the mean) for 30 day mortality  (55/433 deaths, 12.7% unadjusted ). </a:t>
            </a:r>
          </a:p>
          <a:p>
            <a:pPr>
              <a:buFont typeface="Calibri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National average 30 day mortality for  2013 was 8.02%. </a:t>
            </a:r>
          </a:p>
          <a:p>
            <a:pPr>
              <a:buFont typeface="Calibri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BOA mortality review - early 2013                                   Implemented changes to admission and improvement process</a:t>
            </a:r>
          </a:p>
          <a:p>
            <a:pPr>
              <a:buFont typeface="Calibri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/>
              <a:t>From early 2013 our 12 month average 30 day mortality improved, below the national average from Jan 2014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2013 data – other measures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idx="1"/>
          </p:nvPr>
        </p:nvSpPr>
        <p:spPr>
          <a:xfrm>
            <a:off x="1142988" y="1877568"/>
            <a:ext cx="7549815" cy="392631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900" dirty="0"/>
              <a:t>In hospital NOFs </a:t>
            </a:r>
            <a:r>
              <a:rPr lang="en-GB" sz="1900" b="0" dirty="0"/>
              <a:t>-                                                                                      Nationally 4.9%                                                                                                    FRY in hospital NOFs 8% in 2012, 4.8% 2013                                                      These patients are known to do badly - have around 50% 30 day mortality rate.</a:t>
            </a:r>
          </a:p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900" dirty="0"/>
              <a:t>A+E to orthopaedic ward in 4 hours </a:t>
            </a:r>
            <a:r>
              <a:rPr lang="en-GB" sz="1900" b="0" dirty="0"/>
              <a:t>–                                                 Nationally  47.4%        FRY 17%  </a:t>
            </a:r>
          </a:p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900" dirty="0"/>
              <a:t>Surgery within 36 hours </a:t>
            </a:r>
            <a:r>
              <a:rPr lang="en-GB" sz="1900" b="0" dirty="0"/>
              <a:t>–                                                                      Nationally mean 71.7% (13 to 91%)  FRY 80.5% </a:t>
            </a:r>
          </a:p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900" dirty="0"/>
              <a:t>Non-operative treatment </a:t>
            </a:r>
            <a:r>
              <a:rPr lang="en-GB" sz="1900" b="0" dirty="0"/>
              <a:t>-                                                                     Nationally 2.3%   FRY 0.5%</a:t>
            </a:r>
          </a:p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900" dirty="0"/>
              <a:t>Pre-operative medical assessment</a:t>
            </a:r>
            <a:r>
              <a:rPr lang="en-GB" sz="1900" b="0" dirty="0"/>
              <a:t> –                                                   Nationally 50.5%   FRY 84%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3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5"/>
            <a:ext cx="8229600" cy="316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4"/>
          <p:cNvSpPr txBox="1"/>
          <p:nvPr/>
        </p:nvSpPr>
        <p:spPr>
          <a:xfrm>
            <a:off x="513263" y="3789042"/>
            <a:ext cx="7674296" cy="366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Best Practice Tariff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Nationally in the last quarter of 2013 BPT was 64% 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Locally 75-80%. Main limiting factor – time to theatre.</a:t>
            </a:r>
          </a:p>
          <a:p>
            <a:pPr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Discharge destination from trust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The preferred pathway = discharged to usual place of residence                      Nationally 48% went directly home , 18.9% to a rehabilitation unit.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Locally 67% went directly home , 2%  to a rehabilitation unit. 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 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2013 data - rehabilitation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Length of stay (LOS)</a:t>
            </a:r>
            <a:endParaRPr lang="en-GB" dirty="0"/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Mean LOS in acute </a:t>
            </a:r>
            <a:r>
              <a:rPr lang="en-GB" dirty="0"/>
              <a:t>orthopaedic</a:t>
            </a:r>
            <a:r>
              <a:rPr dirty="0"/>
              <a:t> ward 15.3 days           </a:t>
            </a:r>
            <a:r>
              <a:rPr lang="en-GB" dirty="0"/>
              <a:t>                   </a:t>
            </a:r>
            <a:r>
              <a:rPr dirty="0"/>
              <a:t>Overall LOS in acute hospital 19.8 days.</a:t>
            </a:r>
            <a:endParaRPr lang="en-GB" dirty="0"/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Average acute and post acute spell FRY 26 days  </a:t>
            </a:r>
            <a:endParaRPr lang="en-GB" dirty="0"/>
          </a:p>
          <a:p>
            <a:pPr>
              <a:buFont typeface="Calibri"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Home from home in 30 days</a:t>
            </a:r>
            <a:endParaRPr lang="en-GB" dirty="0"/>
          </a:p>
          <a:p>
            <a:pPr>
              <a:buFont typeface="Calibri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This is a case-mix adjusted outcome                        </a:t>
            </a:r>
            <a:r>
              <a:rPr lang="en-GB" dirty="0"/>
              <a:t>             </a:t>
            </a:r>
            <a:r>
              <a:rPr dirty="0"/>
              <a:t>Overall 52.7% returned home within 30 days.              </a:t>
            </a:r>
            <a:r>
              <a:rPr lang="en-GB" dirty="0"/>
              <a:t>            </a:t>
            </a:r>
            <a:r>
              <a:rPr dirty="0"/>
              <a:t>FRY was one of the 39 out of 182 hospitals that have home from home rates above the upper 99.8% (three SD) limit indicative of particular success in acute care, rehabilitation and discharge planning.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  <p:bldP spid="14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Concours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2123</Words>
  <Application>Microsoft Macintosh PowerPoint</Application>
  <PresentationFormat>On-screen Show (4:3)</PresentationFormat>
  <Paragraphs>168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Improving the response to emergency admissions for Hip Fracture  </vt:lpstr>
      <vt:lpstr>Overview</vt:lpstr>
      <vt:lpstr>North Bristol NHS Trust</vt:lpstr>
      <vt:lpstr>Service Evolution</vt:lpstr>
      <vt:lpstr>2013 data</vt:lpstr>
      <vt:lpstr>2013 data - mortality</vt:lpstr>
      <vt:lpstr>2013 data – other measures</vt:lpstr>
      <vt:lpstr>PowerPoint Presentation</vt:lpstr>
      <vt:lpstr>2013 data - rehabilitation</vt:lpstr>
      <vt:lpstr>Improvement process following 2013 review</vt:lpstr>
      <vt:lpstr>Evolution of NHFD data</vt:lpstr>
      <vt:lpstr>Current key performance indicators (KPI)</vt:lpstr>
      <vt:lpstr>PowerPoint Presentation</vt:lpstr>
      <vt:lpstr>PowerPoint Presentation</vt:lpstr>
      <vt:lpstr>PowerPoint Presentation</vt:lpstr>
      <vt:lpstr>2017 mortality audit</vt:lpstr>
      <vt:lpstr>PowerPoint Presentation</vt:lpstr>
      <vt:lpstr>Recommendations and development opportunities</vt:lpstr>
      <vt:lpstr>Mortality review</vt:lpstr>
      <vt:lpstr>Major Trauma Challenges</vt:lpstr>
      <vt:lpstr>Major Trauma Challenges</vt:lpstr>
      <vt:lpstr>BOA Hip Fracture Review Visits</vt:lpstr>
      <vt:lpstr>Themes from BOA reviews:</vt:lpstr>
      <vt:lpstr>Outcome data beyond acute episode</vt:lpstr>
      <vt:lpstr>World Hip Trauma Evaluation Study </vt:lpstr>
      <vt:lpstr>Changes in EQ-5D and EQ-5D* (excluding participant deaths) from baseline (base), and immediate post-operation to 4 weeks (4w), 4 months (4m) and 1 year (1y). Symbols (●) are means with bars representing 95% confidence intervals (CIs) around means.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response to emergency admissions for Hip Fracture  </dc:title>
  <cp:lastModifiedBy>Karen Harding</cp:lastModifiedBy>
  <cp:revision>3</cp:revision>
  <dcterms:modified xsi:type="dcterms:W3CDTF">2021-11-01T12:55:56Z</dcterms:modified>
</cp:coreProperties>
</file>