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5"/>
  </p:notesMasterIdLst>
  <p:sldIdLst>
    <p:sldId id="256" r:id="rId5"/>
    <p:sldId id="774" r:id="rId6"/>
    <p:sldId id="869" r:id="rId7"/>
    <p:sldId id="851" r:id="rId8"/>
    <p:sldId id="924" r:id="rId9"/>
    <p:sldId id="932" r:id="rId10"/>
    <p:sldId id="933" r:id="rId11"/>
    <p:sldId id="906" r:id="rId12"/>
    <p:sldId id="787" r:id="rId13"/>
    <p:sldId id="925" r:id="rId14"/>
    <p:sldId id="934" r:id="rId15"/>
    <p:sldId id="935" r:id="rId16"/>
    <p:sldId id="936" r:id="rId17"/>
    <p:sldId id="937" r:id="rId18"/>
    <p:sldId id="938" r:id="rId19"/>
    <p:sldId id="939" r:id="rId20"/>
    <p:sldId id="784" r:id="rId21"/>
    <p:sldId id="920" r:id="rId22"/>
    <p:sldId id="921" r:id="rId23"/>
    <p:sldId id="986" r:id="rId24"/>
    <p:sldId id="978" r:id="rId25"/>
    <p:sldId id="987" r:id="rId26"/>
    <p:sldId id="979" r:id="rId27"/>
    <p:sldId id="263" r:id="rId28"/>
    <p:sldId id="1039" r:id="rId29"/>
    <p:sldId id="988" r:id="rId30"/>
    <p:sldId id="989" r:id="rId31"/>
    <p:sldId id="990" r:id="rId32"/>
    <p:sldId id="991" r:id="rId33"/>
    <p:sldId id="992" r:id="rId34"/>
    <p:sldId id="993" r:id="rId35"/>
    <p:sldId id="994" r:id="rId36"/>
    <p:sldId id="995" r:id="rId37"/>
    <p:sldId id="996" r:id="rId38"/>
    <p:sldId id="997" r:id="rId39"/>
    <p:sldId id="998" r:id="rId40"/>
    <p:sldId id="999" r:id="rId41"/>
    <p:sldId id="1007" r:id="rId42"/>
    <p:sldId id="1008" r:id="rId43"/>
    <p:sldId id="1009" r:id="rId44"/>
    <p:sldId id="1010" r:id="rId45"/>
    <p:sldId id="1011" r:id="rId46"/>
    <p:sldId id="1012" r:id="rId47"/>
    <p:sldId id="1013" r:id="rId48"/>
    <p:sldId id="258" r:id="rId49"/>
    <p:sldId id="1036" r:id="rId50"/>
    <p:sldId id="749" r:id="rId51"/>
    <p:sldId id="1040" r:id="rId52"/>
    <p:sldId id="273" r:id="rId53"/>
    <p:sldId id="281" r:id="rId54"/>
    <p:sldId id="272" r:id="rId55"/>
    <p:sldId id="271" r:id="rId56"/>
    <p:sldId id="283" r:id="rId57"/>
    <p:sldId id="280" r:id="rId58"/>
    <p:sldId id="275" r:id="rId59"/>
    <p:sldId id="1017" r:id="rId60"/>
    <p:sldId id="1015" r:id="rId61"/>
    <p:sldId id="1022" r:id="rId62"/>
    <p:sldId id="259" r:id="rId63"/>
    <p:sldId id="260" r:id="rId64"/>
    <p:sldId id="262" r:id="rId65"/>
    <p:sldId id="264" r:id="rId66"/>
    <p:sldId id="1018" r:id="rId67"/>
    <p:sldId id="1019" r:id="rId68"/>
    <p:sldId id="261" r:id="rId69"/>
    <p:sldId id="268" r:id="rId70"/>
    <p:sldId id="1006" r:id="rId71"/>
    <p:sldId id="269" r:id="rId72"/>
    <p:sldId id="1020" r:id="rId73"/>
    <p:sldId id="1014" r:id="rId74"/>
    <p:sldId id="284" r:id="rId75"/>
    <p:sldId id="1038" r:id="rId76"/>
    <p:sldId id="1005" r:id="rId77"/>
    <p:sldId id="1000" r:id="rId78"/>
    <p:sldId id="1001" r:id="rId79"/>
    <p:sldId id="1002" r:id="rId80"/>
    <p:sldId id="257" r:id="rId81"/>
    <p:sldId id="1003" r:id="rId82"/>
    <p:sldId id="1004" r:id="rId83"/>
    <p:sldId id="1023" r:id="rId84"/>
    <p:sldId id="1024" r:id="rId85"/>
    <p:sldId id="1025" r:id="rId86"/>
    <p:sldId id="1026" r:id="rId87"/>
    <p:sldId id="1027" r:id="rId88"/>
    <p:sldId id="1028" r:id="rId89"/>
    <p:sldId id="1029" r:id="rId90"/>
    <p:sldId id="1030" r:id="rId91"/>
    <p:sldId id="1031" r:id="rId92"/>
    <p:sldId id="1032" r:id="rId93"/>
    <p:sldId id="1033"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177" autoAdjust="0"/>
  </p:normalViewPr>
  <p:slideViewPr>
    <p:cSldViewPr snapToGrid="0">
      <p:cViewPr varScale="1">
        <p:scale>
          <a:sx n="95" d="100"/>
          <a:sy n="95" d="100"/>
        </p:scale>
        <p:origin x="111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4E1DDD-A965-4AF6-8DAD-33302D7EDE74}" type="doc">
      <dgm:prSet loTypeId="urn:microsoft.com/office/officeart/2011/layout/TabList" loCatId="list" qsTypeId="urn:microsoft.com/office/officeart/2005/8/quickstyle/3d1" qsCatId="3D" csTypeId="urn:microsoft.com/office/officeart/2005/8/colors/accent1_2" csCatId="accent1" phldr="1"/>
      <dgm:spPr/>
      <dgm:t>
        <a:bodyPr/>
        <a:lstStyle/>
        <a:p>
          <a:endParaRPr lang="en-GB"/>
        </a:p>
      </dgm:t>
    </dgm:pt>
    <dgm:pt modelId="{D9120597-4B80-489F-9874-1AA3A07A5F3D}">
      <dgm:prSet phldrT="[Text]"/>
      <dgm:spPr/>
      <dgm:t>
        <a:bodyPr/>
        <a:lstStyle/>
        <a:p>
          <a:r>
            <a:rPr lang="en-GB" dirty="0"/>
            <a:t>Part of MDT</a:t>
          </a:r>
        </a:p>
      </dgm:t>
    </dgm:pt>
    <dgm:pt modelId="{98BFB742-92C1-4EBB-A407-F23AD793AE5E}" type="parTrans" cxnId="{A95F858E-AD08-402A-BF6B-ABDBF54E29D7}">
      <dgm:prSet/>
      <dgm:spPr/>
      <dgm:t>
        <a:bodyPr/>
        <a:lstStyle/>
        <a:p>
          <a:endParaRPr lang="en-GB"/>
        </a:p>
      </dgm:t>
    </dgm:pt>
    <dgm:pt modelId="{DDB79619-EA0C-4EED-B3D9-3024420E56B4}" type="sibTrans" cxnId="{A95F858E-AD08-402A-BF6B-ABDBF54E29D7}">
      <dgm:prSet/>
      <dgm:spPr/>
      <dgm:t>
        <a:bodyPr/>
        <a:lstStyle/>
        <a:p>
          <a:endParaRPr lang="en-GB"/>
        </a:p>
      </dgm:t>
    </dgm:pt>
    <dgm:pt modelId="{144F9672-5138-4A2A-917E-C16ED16BBB92}">
      <dgm:prSet phldrT="[Text]"/>
      <dgm:spPr/>
      <dgm:t>
        <a:bodyPr/>
        <a:lstStyle/>
        <a:p>
          <a:r>
            <a:rPr lang="en-GB" dirty="0"/>
            <a:t>Since appt of </a:t>
          </a:r>
          <a:r>
            <a:rPr lang="en-GB" dirty="0" err="1"/>
            <a:t>orthogeriatrician</a:t>
          </a:r>
          <a:r>
            <a:rPr lang="en-GB" dirty="0"/>
            <a:t> (2011).</a:t>
          </a:r>
        </a:p>
        <a:p>
          <a:r>
            <a:rPr lang="en-GB" dirty="0"/>
            <a:t>Fortnightly meetings now.</a:t>
          </a:r>
        </a:p>
      </dgm:t>
    </dgm:pt>
    <dgm:pt modelId="{2A523446-D5FF-41B3-B528-EF6D1483BD59}" type="parTrans" cxnId="{A6EA9535-5BDE-43CA-8126-DC61F9EC089B}">
      <dgm:prSet/>
      <dgm:spPr/>
      <dgm:t>
        <a:bodyPr/>
        <a:lstStyle/>
        <a:p>
          <a:endParaRPr lang="en-GB"/>
        </a:p>
      </dgm:t>
    </dgm:pt>
    <dgm:pt modelId="{30372E2A-E082-4FE8-AFC4-5477501F00C1}" type="sibTrans" cxnId="{A6EA9535-5BDE-43CA-8126-DC61F9EC089B}">
      <dgm:prSet/>
      <dgm:spPr/>
      <dgm:t>
        <a:bodyPr/>
        <a:lstStyle/>
        <a:p>
          <a:endParaRPr lang="en-GB"/>
        </a:p>
      </dgm:t>
    </dgm:pt>
    <dgm:pt modelId="{1971556F-5C43-45EC-B389-D95924CCD178}">
      <dgm:prSet phldrT="[Text]"/>
      <dgm:spPr/>
      <dgm:t>
        <a:bodyPr/>
        <a:lstStyle/>
        <a:p>
          <a:r>
            <a:rPr lang="en-GB" dirty="0"/>
            <a:t>Appropriately experienced</a:t>
          </a:r>
        </a:p>
      </dgm:t>
    </dgm:pt>
    <dgm:pt modelId="{4FD7FFFE-C9AE-4A45-A230-222968FD98DB}" type="parTrans" cxnId="{F2FB474E-D7FE-4DA1-B2CE-069B559A9CF6}">
      <dgm:prSet/>
      <dgm:spPr/>
      <dgm:t>
        <a:bodyPr/>
        <a:lstStyle/>
        <a:p>
          <a:endParaRPr lang="en-GB"/>
        </a:p>
      </dgm:t>
    </dgm:pt>
    <dgm:pt modelId="{6D2F8906-3BCB-4C20-B040-A3ED90CF37B5}" type="sibTrans" cxnId="{F2FB474E-D7FE-4DA1-B2CE-069B559A9CF6}">
      <dgm:prSet/>
      <dgm:spPr/>
      <dgm:t>
        <a:bodyPr/>
        <a:lstStyle/>
        <a:p>
          <a:endParaRPr lang="en-GB"/>
        </a:p>
      </dgm:t>
    </dgm:pt>
    <dgm:pt modelId="{386DD794-EC18-4FAC-8057-CA48C28689D3}">
      <dgm:prSet phldrT="[Text]"/>
      <dgm:spPr/>
      <dgm:t>
        <a:bodyPr/>
        <a:lstStyle/>
        <a:p>
          <a:r>
            <a:rPr lang="en-GB" dirty="0"/>
            <a:t>Departmental agreement to ‘job-plan’ every trauma list with a consultant (2016). Recent agreement to staff Saturday trauma lists (2020)</a:t>
          </a:r>
        </a:p>
      </dgm:t>
    </dgm:pt>
    <dgm:pt modelId="{2A2E46AD-7F29-4D4E-B616-1E8A9761F0FF}" type="parTrans" cxnId="{10A48005-F9D9-466E-8862-0F1922A0882E}">
      <dgm:prSet/>
      <dgm:spPr/>
      <dgm:t>
        <a:bodyPr/>
        <a:lstStyle/>
        <a:p>
          <a:endParaRPr lang="en-GB"/>
        </a:p>
      </dgm:t>
    </dgm:pt>
    <dgm:pt modelId="{352B3F5D-7EF5-4FFC-ADC1-B2897AF1D23E}" type="sibTrans" cxnId="{10A48005-F9D9-466E-8862-0F1922A0882E}">
      <dgm:prSet/>
      <dgm:spPr/>
      <dgm:t>
        <a:bodyPr/>
        <a:lstStyle/>
        <a:p>
          <a:endParaRPr lang="en-GB"/>
        </a:p>
      </dgm:t>
    </dgm:pt>
    <dgm:pt modelId="{DF18B3E8-B69C-4C80-A1A5-E28FEFC3D130}">
      <dgm:prSet phldrT="[Text]"/>
      <dgm:spPr/>
      <dgm:t>
        <a:bodyPr/>
        <a:lstStyle/>
        <a:p>
          <a:r>
            <a:rPr lang="en-GB" dirty="0"/>
            <a:t>Help develop care pathways</a:t>
          </a:r>
        </a:p>
      </dgm:t>
    </dgm:pt>
    <dgm:pt modelId="{4618622C-71EC-4793-A71A-64F11D55D7FC}" type="parTrans" cxnId="{AEA29AFE-F481-4400-B7DF-7768C8967B0D}">
      <dgm:prSet/>
      <dgm:spPr/>
      <dgm:t>
        <a:bodyPr/>
        <a:lstStyle/>
        <a:p>
          <a:endParaRPr lang="en-GB"/>
        </a:p>
      </dgm:t>
    </dgm:pt>
    <dgm:pt modelId="{3499F44C-0594-4A33-969A-01429B3CD68E}" type="sibTrans" cxnId="{AEA29AFE-F481-4400-B7DF-7768C8967B0D}">
      <dgm:prSet/>
      <dgm:spPr/>
      <dgm:t>
        <a:bodyPr/>
        <a:lstStyle/>
        <a:p>
          <a:endParaRPr lang="en-GB"/>
        </a:p>
      </dgm:t>
    </dgm:pt>
    <dgm:pt modelId="{A2B2738A-BD11-4BAF-B3A0-876C3FEB5E00}">
      <dgm:prSet phldrT="[Text]"/>
      <dgm:spPr/>
      <dgm:t>
        <a:bodyPr/>
        <a:lstStyle/>
        <a:p>
          <a:r>
            <a:rPr lang="en-GB" dirty="0"/>
            <a:t>Have been doing since appointment. Clinical guidelines, training programme for TP’s doing pre-op FICB, learning about pre-optimisation.</a:t>
          </a:r>
        </a:p>
      </dgm:t>
    </dgm:pt>
    <dgm:pt modelId="{929F00A6-5BCB-4D0A-BA44-454492F30CE2}" type="parTrans" cxnId="{9E7F4783-3B50-4D7D-BD0F-31C21ECAE680}">
      <dgm:prSet/>
      <dgm:spPr/>
      <dgm:t>
        <a:bodyPr/>
        <a:lstStyle/>
        <a:p>
          <a:endParaRPr lang="en-GB"/>
        </a:p>
      </dgm:t>
    </dgm:pt>
    <dgm:pt modelId="{5108E438-A5B1-434C-96AA-3F9DC5C114BF}" type="sibTrans" cxnId="{9E7F4783-3B50-4D7D-BD0F-31C21ECAE680}">
      <dgm:prSet/>
      <dgm:spPr/>
      <dgm:t>
        <a:bodyPr/>
        <a:lstStyle/>
        <a:p>
          <a:endParaRPr lang="en-GB"/>
        </a:p>
      </dgm:t>
    </dgm:pt>
    <dgm:pt modelId="{38DFA6EC-8F7D-4270-BA05-2EC39049010C}">
      <dgm:prSet phldrT="[Text]"/>
      <dgm:spPr/>
      <dgm:t>
        <a:bodyPr/>
        <a:lstStyle/>
        <a:p>
          <a:r>
            <a:rPr lang="en-GB" dirty="0"/>
            <a:t>Help facilitate surgery &lt;36hrs</a:t>
          </a:r>
        </a:p>
      </dgm:t>
    </dgm:pt>
    <dgm:pt modelId="{B98220D1-E927-4EFE-9FEF-26E38EFE0BFC}" type="parTrans" cxnId="{49E263C1-90BA-41FB-BBF4-271FCBCD8798}">
      <dgm:prSet/>
      <dgm:spPr/>
      <dgm:t>
        <a:bodyPr/>
        <a:lstStyle/>
        <a:p>
          <a:endParaRPr lang="en-GB"/>
        </a:p>
      </dgm:t>
    </dgm:pt>
    <dgm:pt modelId="{B94D7BB5-5E33-4067-A051-9CF9FD4A0C11}" type="sibTrans" cxnId="{49E263C1-90BA-41FB-BBF4-271FCBCD8798}">
      <dgm:prSet/>
      <dgm:spPr/>
      <dgm:t>
        <a:bodyPr/>
        <a:lstStyle/>
        <a:p>
          <a:endParaRPr lang="en-GB"/>
        </a:p>
      </dgm:t>
    </dgm:pt>
    <dgm:pt modelId="{B48F1061-F693-4E3D-93D6-766AB121A805}">
      <dgm:prSet phldrT="[Text]"/>
      <dgm:spPr/>
      <dgm:t>
        <a:bodyPr/>
        <a:lstStyle/>
        <a:p>
          <a:r>
            <a:rPr lang="en-GB" dirty="0"/>
            <a:t>Agree local standards of care </a:t>
          </a:r>
        </a:p>
      </dgm:t>
    </dgm:pt>
    <dgm:pt modelId="{0A020F72-4B8C-4CE3-A228-B5088D3FF1A7}" type="parTrans" cxnId="{2069EC93-C07D-4D09-BF8C-3C2A7D79B929}">
      <dgm:prSet/>
      <dgm:spPr/>
      <dgm:t>
        <a:bodyPr/>
        <a:lstStyle/>
        <a:p>
          <a:endParaRPr lang="en-GB"/>
        </a:p>
      </dgm:t>
    </dgm:pt>
    <dgm:pt modelId="{459D35DA-4A27-4441-B637-D68D07BCBB0E}" type="sibTrans" cxnId="{2069EC93-C07D-4D09-BF8C-3C2A7D79B929}">
      <dgm:prSet/>
      <dgm:spPr/>
      <dgm:t>
        <a:bodyPr/>
        <a:lstStyle/>
        <a:p>
          <a:endParaRPr lang="en-GB"/>
        </a:p>
      </dgm:t>
    </dgm:pt>
    <dgm:pt modelId="{1667905B-99DD-48C2-909A-A780FCDF01A2}">
      <dgm:prSet phldrT="[Text]"/>
      <dgm:spPr/>
      <dgm:t>
        <a:bodyPr/>
        <a:lstStyle/>
        <a:p>
          <a:r>
            <a:rPr lang="en-GB" dirty="0"/>
            <a:t>Since having engaged keen consultants doing the lists.</a:t>
          </a:r>
        </a:p>
        <a:p>
          <a:r>
            <a:rPr lang="en-GB" dirty="0"/>
            <a:t>All-day lists will help get anaesthetists into the trauma meetings (I hope).</a:t>
          </a:r>
        </a:p>
      </dgm:t>
    </dgm:pt>
    <dgm:pt modelId="{76255211-3EF2-4597-ABCC-8037F4CF059C}" type="parTrans" cxnId="{CCC9E138-F484-4FA2-80C2-217320B10A52}">
      <dgm:prSet/>
      <dgm:spPr/>
      <dgm:t>
        <a:bodyPr/>
        <a:lstStyle/>
        <a:p>
          <a:endParaRPr lang="en-GB"/>
        </a:p>
      </dgm:t>
    </dgm:pt>
    <dgm:pt modelId="{1D0395EE-08E4-49DE-BBDA-ED5354A3684D}" type="sibTrans" cxnId="{CCC9E138-F484-4FA2-80C2-217320B10A52}">
      <dgm:prSet/>
      <dgm:spPr/>
      <dgm:t>
        <a:bodyPr/>
        <a:lstStyle/>
        <a:p>
          <a:endParaRPr lang="en-GB"/>
        </a:p>
      </dgm:t>
    </dgm:pt>
    <dgm:pt modelId="{DAE3BED2-B884-47FD-8B51-50019BB90965}">
      <dgm:prSet phldrT="[Text]"/>
      <dgm:spPr/>
      <dgm:t>
        <a:bodyPr/>
        <a:lstStyle/>
        <a:p>
          <a:r>
            <a:rPr lang="en-GB" dirty="0"/>
            <a:t>Train trainees in hip fracture care</a:t>
          </a:r>
        </a:p>
      </dgm:t>
    </dgm:pt>
    <dgm:pt modelId="{3FC1CD09-7B4D-4027-A52F-CB770792AE82}" type="parTrans" cxnId="{3FDA9804-8948-4720-9F07-F2F2B2F9CDB6}">
      <dgm:prSet/>
      <dgm:spPr/>
      <dgm:t>
        <a:bodyPr/>
        <a:lstStyle/>
        <a:p>
          <a:endParaRPr lang="en-GB"/>
        </a:p>
      </dgm:t>
    </dgm:pt>
    <dgm:pt modelId="{33CEAC44-5FFC-410B-8EC0-33B52CF794E5}" type="sibTrans" cxnId="{3FDA9804-8948-4720-9F07-F2F2B2F9CDB6}">
      <dgm:prSet/>
      <dgm:spPr/>
      <dgm:t>
        <a:bodyPr/>
        <a:lstStyle/>
        <a:p>
          <a:endParaRPr lang="en-GB"/>
        </a:p>
      </dgm:t>
    </dgm:pt>
    <dgm:pt modelId="{9511FC7E-A7EA-4904-845C-BCAF0A5E360E}">
      <dgm:prSet phldrT="[Text]"/>
      <dgm:spPr/>
      <dgm:t>
        <a:bodyPr/>
        <a:lstStyle/>
        <a:p>
          <a:r>
            <a:rPr lang="en-GB" dirty="0"/>
            <a:t>Guidelines on peri-operative anaesthetic management since 2016; consultant led-service; COVID response.</a:t>
          </a:r>
        </a:p>
      </dgm:t>
    </dgm:pt>
    <dgm:pt modelId="{92CB2C34-A35D-4818-847A-BE9E1F77EDAE}" type="parTrans" cxnId="{8918EF63-1884-46FA-BC25-4BF1EC1E4C05}">
      <dgm:prSet/>
      <dgm:spPr/>
      <dgm:t>
        <a:bodyPr/>
        <a:lstStyle/>
        <a:p>
          <a:endParaRPr lang="en-GB"/>
        </a:p>
      </dgm:t>
    </dgm:pt>
    <dgm:pt modelId="{9E6BBD36-5159-444F-A5ED-C63F2A4072F1}" type="sibTrans" cxnId="{8918EF63-1884-46FA-BC25-4BF1EC1E4C05}">
      <dgm:prSet/>
      <dgm:spPr/>
      <dgm:t>
        <a:bodyPr/>
        <a:lstStyle/>
        <a:p>
          <a:endParaRPr lang="en-GB"/>
        </a:p>
      </dgm:t>
    </dgm:pt>
    <dgm:pt modelId="{E1042D39-7B1B-43EA-A309-D06905D3BC77}">
      <dgm:prSet phldrT="[Text]"/>
      <dgm:spPr/>
      <dgm:t>
        <a:bodyPr/>
        <a:lstStyle/>
        <a:p>
          <a:r>
            <a:rPr lang="en-GB" dirty="0"/>
            <a:t>Participate in data collection</a:t>
          </a:r>
        </a:p>
      </dgm:t>
    </dgm:pt>
    <dgm:pt modelId="{2040B0DF-A269-4EAC-9A2A-669CC338288A}" type="parTrans" cxnId="{4140EEA7-D01D-486D-B47A-4CE576809A06}">
      <dgm:prSet/>
      <dgm:spPr/>
      <dgm:t>
        <a:bodyPr/>
        <a:lstStyle/>
        <a:p>
          <a:endParaRPr lang="en-GB"/>
        </a:p>
      </dgm:t>
    </dgm:pt>
    <dgm:pt modelId="{5B99AE5B-9F29-4A5E-8C95-4AE6D73A8586}" type="sibTrans" cxnId="{4140EEA7-D01D-486D-B47A-4CE576809A06}">
      <dgm:prSet/>
      <dgm:spPr/>
      <dgm:t>
        <a:bodyPr/>
        <a:lstStyle/>
        <a:p>
          <a:endParaRPr lang="en-GB"/>
        </a:p>
      </dgm:t>
    </dgm:pt>
    <dgm:pt modelId="{B7CECD1D-EE4F-44DA-AA64-56DD89CCF30D}">
      <dgm:prSet phldrT="[Text]"/>
      <dgm:spPr/>
      <dgm:t>
        <a:bodyPr/>
        <a:lstStyle/>
        <a:p>
          <a:r>
            <a:rPr lang="en-GB" dirty="0"/>
            <a:t>National – NHFD, ASAP. </a:t>
          </a:r>
        </a:p>
        <a:p>
          <a:r>
            <a:rPr lang="en-GB" dirty="0"/>
            <a:t>Local with audits in various aspects of care.</a:t>
          </a:r>
        </a:p>
      </dgm:t>
    </dgm:pt>
    <dgm:pt modelId="{B240A38C-B872-4922-9E5E-F3CE96452DF3}" type="parTrans" cxnId="{449847B3-2D83-47B7-9899-78CFAAB74AB2}">
      <dgm:prSet/>
      <dgm:spPr/>
      <dgm:t>
        <a:bodyPr/>
        <a:lstStyle/>
        <a:p>
          <a:endParaRPr lang="en-GB"/>
        </a:p>
      </dgm:t>
    </dgm:pt>
    <dgm:pt modelId="{99922D5F-C2B7-4373-BA08-AFBC740BF21A}" type="sibTrans" cxnId="{449847B3-2D83-47B7-9899-78CFAAB74AB2}">
      <dgm:prSet/>
      <dgm:spPr/>
      <dgm:t>
        <a:bodyPr/>
        <a:lstStyle/>
        <a:p>
          <a:endParaRPr lang="en-GB"/>
        </a:p>
      </dgm:t>
    </dgm:pt>
    <dgm:pt modelId="{ED24DB9D-7748-4B1A-BF29-CE92454E5296}">
      <dgm:prSet phldrT="[Text]"/>
      <dgm:spPr/>
      <dgm:t>
        <a:bodyPr/>
        <a:lstStyle/>
        <a:p>
          <a:r>
            <a:rPr lang="en-GB" dirty="0"/>
            <a:t>Regular in-theatre training, supervision, and sign-off for orthopaedic and regional anaesthesia ‘blocks’. </a:t>
          </a:r>
        </a:p>
      </dgm:t>
    </dgm:pt>
    <dgm:pt modelId="{F8CF9224-87F1-44CC-9324-24FD0788CACF}" type="parTrans" cxnId="{13A3D84C-BFAD-40A9-BB20-CD9CA3F6A7FF}">
      <dgm:prSet/>
      <dgm:spPr/>
      <dgm:t>
        <a:bodyPr/>
        <a:lstStyle/>
        <a:p>
          <a:endParaRPr lang="en-GB"/>
        </a:p>
      </dgm:t>
    </dgm:pt>
    <dgm:pt modelId="{F85C0C80-FA7E-45E1-8D6E-444AA21DBB7A}" type="sibTrans" cxnId="{13A3D84C-BFAD-40A9-BB20-CD9CA3F6A7FF}">
      <dgm:prSet/>
      <dgm:spPr/>
      <dgm:t>
        <a:bodyPr/>
        <a:lstStyle/>
        <a:p>
          <a:endParaRPr lang="en-GB"/>
        </a:p>
      </dgm:t>
    </dgm:pt>
    <dgm:pt modelId="{D5DBE210-F288-4426-AF10-D73BC4FCB4B2}" type="pres">
      <dgm:prSet presAssocID="{E54E1DDD-A965-4AF6-8DAD-33302D7EDE74}" presName="Name0" presStyleCnt="0">
        <dgm:presLayoutVars>
          <dgm:chMax/>
          <dgm:chPref val="3"/>
          <dgm:dir/>
          <dgm:animOne val="branch"/>
          <dgm:animLvl val="lvl"/>
        </dgm:presLayoutVars>
      </dgm:prSet>
      <dgm:spPr/>
      <dgm:t>
        <a:bodyPr/>
        <a:lstStyle/>
        <a:p>
          <a:endParaRPr lang="en-US"/>
        </a:p>
      </dgm:t>
    </dgm:pt>
    <dgm:pt modelId="{2F1A49F2-8731-438E-A780-9768E21BED4A}" type="pres">
      <dgm:prSet presAssocID="{D9120597-4B80-489F-9874-1AA3A07A5F3D}" presName="composite" presStyleCnt="0"/>
      <dgm:spPr/>
    </dgm:pt>
    <dgm:pt modelId="{DF29C459-9910-4146-99B9-E5E08A4B41DA}" type="pres">
      <dgm:prSet presAssocID="{D9120597-4B80-489F-9874-1AA3A07A5F3D}" presName="FirstChild" presStyleLbl="revTx" presStyleIdx="0" presStyleCnt="7">
        <dgm:presLayoutVars>
          <dgm:chMax val="0"/>
          <dgm:chPref val="0"/>
          <dgm:bulletEnabled val="1"/>
        </dgm:presLayoutVars>
      </dgm:prSet>
      <dgm:spPr/>
      <dgm:t>
        <a:bodyPr/>
        <a:lstStyle/>
        <a:p>
          <a:endParaRPr lang="en-US"/>
        </a:p>
      </dgm:t>
    </dgm:pt>
    <dgm:pt modelId="{89C9C96F-0EE6-4470-B73D-725A9A23C0E9}" type="pres">
      <dgm:prSet presAssocID="{D9120597-4B80-489F-9874-1AA3A07A5F3D}" presName="Parent" presStyleLbl="alignNode1" presStyleIdx="0" presStyleCnt="7" custLinFactNeighborY="-316">
        <dgm:presLayoutVars>
          <dgm:chMax val="3"/>
          <dgm:chPref val="3"/>
          <dgm:bulletEnabled val="1"/>
        </dgm:presLayoutVars>
      </dgm:prSet>
      <dgm:spPr/>
      <dgm:t>
        <a:bodyPr/>
        <a:lstStyle/>
        <a:p>
          <a:endParaRPr lang="en-US"/>
        </a:p>
      </dgm:t>
    </dgm:pt>
    <dgm:pt modelId="{3AC2F16E-DFEE-461D-B651-5EAFBDE61C8D}" type="pres">
      <dgm:prSet presAssocID="{D9120597-4B80-489F-9874-1AA3A07A5F3D}" presName="Accent" presStyleLbl="parChTrans1D1" presStyleIdx="0" presStyleCnt="7"/>
      <dgm:spPr/>
    </dgm:pt>
    <dgm:pt modelId="{6AE029E7-822D-4C7B-8EBC-BC6C61ABEB1A}" type="pres">
      <dgm:prSet presAssocID="{DDB79619-EA0C-4EED-B3D9-3024420E56B4}" presName="sibTrans" presStyleCnt="0"/>
      <dgm:spPr/>
    </dgm:pt>
    <dgm:pt modelId="{54112E18-61F7-464C-909A-AC45C7363BAE}" type="pres">
      <dgm:prSet presAssocID="{1971556F-5C43-45EC-B389-D95924CCD178}" presName="composite" presStyleCnt="0"/>
      <dgm:spPr/>
    </dgm:pt>
    <dgm:pt modelId="{8F3630C0-ACD8-4271-8AD2-9A9380BF84BD}" type="pres">
      <dgm:prSet presAssocID="{1971556F-5C43-45EC-B389-D95924CCD178}" presName="FirstChild" presStyleLbl="revTx" presStyleIdx="1" presStyleCnt="7">
        <dgm:presLayoutVars>
          <dgm:chMax val="0"/>
          <dgm:chPref val="0"/>
          <dgm:bulletEnabled val="1"/>
        </dgm:presLayoutVars>
      </dgm:prSet>
      <dgm:spPr/>
      <dgm:t>
        <a:bodyPr/>
        <a:lstStyle/>
        <a:p>
          <a:endParaRPr lang="en-US"/>
        </a:p>
      </dgm:t>
    </dgm:pt>
    <dgm:pt modelId="{3226C510-3D9F-46FF-8FD2-F6E71B0FA669}" type="pres">
      <dgm:prSet presAssocID="{1971556F-5C43-45EC-B389-D95924CCD178}" presName="Parent" presStyleLbl="alignNode1" presStyleIdx="1" presStyleCnt="7">
        <dgm:presLayoutVars>
          <dgm:chMax val="3"/>
          <dgm:chPref val="3"/>
          <dgm:bulletEnabled val="1"/>
        </dgm:presLayoutVars>
      </dgm:prSet>
      <dgm:spPr/>
      <dgm:t>
        <a:bodyPr/>
        <a:lstStyle/>
        <a:p>
          <a:endParaRPr lang="en-US"/>
        </a:p>
      </dgm:t>
    </dgm:pt>
    <dgm:pt modelId="{49531DA2-DE26-4008-9C41-1A60EB7B4893}" type="pres">
      <dgm:prSet presAssocID="{1971556F-5C43-45EC-B389-D95924CCD178}" presName="Accent" presStyleLbl="parChTrans1D1" presStyleIdx="1" presStyleCnt="7"/>
      <dgm:spPr/>
    </dgm:pt>
    <dgm:pt modelId="{A009DD2A-F8C0-478D-8222-F5610F213829}" type="pres">
      <dgm:prSet presAssocID="{6D2F8906-3BCB-4C20-B040-A3ED90CF37B5}" presName="sibTrans" presStyleCnt="0"/>
      <dgm:spPr/>
    </dgm:pt>
    <dgm:pt modelId="{CE95A999-E11C-4490-9CE6-B2D30449EA6C}" type="pres">
      <dgm:prSet presAssocID="{DF18B3E8-B69C-4C80-A1A5-E28FEFC3D130}" presName="composite" presStyleCnt="0"/>
      <dgm:spPr/>
    </dgm:pt>
    <dgm:pt modelId="{1A15B8E8-5A8E-4145-8A01-D6F665769E9A}" type="pres">
      <dgm:prSet presAssocID="{DF18B3E8-B69C-4C80-A1A5-E28FEFC3D130}" presName="FirstChild" presStyleLbl="revTx" presStyleIdx="2" presStyleCnt="7">
        <dgm:presLayoutVars>
          <dgm:chMax val="0"/>
          <dgm:chPref val="0"/>
          <dgm:bulletEnabled val="1"/>
        </dgm:presLayoutVars>
      </dgm:prSet>
      <dgm:spPr/>
      <dgm:t>
        <a:bodyPr/>
        <a:lstStyle/>
        <a:p>
          <a:endParaRPr lang="en-US"/>
        </a:p>
      </dgm:t>
    </dgm:pt>
    <dgm:pt modelId="{DE5A8C29-F1A9-4F58-8B88-3DAB0A2D2698}" type="pres">
      <dgm:prSet presAssocID="{DF18B3E8-B69C-4C80-A1A5-E28FEFC3D130}" presName="Parent" presStyleLbl="alignNode1" presStyleIdx="2" presStyleCnt="7">
        <dgm:presLayoutVars>
          <dgm:chMax val="3"/>
          <dgm:chPref val="3"/>
          <dgm:bulletEnabled val="1"/>
        </dgm:presLayoutVars>
      </dgm:prSet>
      <dgm:spPr/>
      <dgm:t>
        <a:bodyPr/>
        <a:lstStyle/>
        <a:p>
          <a:endParaRPr lang="en-US"/>
        </a:p>
      </dgm:t>
    </dgm:pt>
    <dgm:pt modelId="{9749B58C-C4CF-4538-9F24-F9D82941AAED}" type="pres">
      <dgm:prSet presAssocID="{DF18B3E8-B69C-4C80-A1A5-E28FEFC3D130}" presName="Accent" presStyleLbl="parChTrans1D1" presStyleIdx="2" presStyleCnt="7"/>
      <dgm:spPr/>
    </dgm:pt>
    <dgm:pt modelId="{5729E846-E483-49F3-98C2-212FC35E3FF6}" type="pres">
      <dgm:prSet presAssocID="{3499F44C-0594-4A33-969A-01429B3CD68E}" presName="sibTrans" presStyleCnt="0"/>
      <dgm:spPr/>
    </dgm:pt>
    <dgm:pt modelId="{9B35759F-4E2A-45C8-9339-650881B98CDB}" type="pres">
      <dgm:prSet presAssocID="{38DFA6EC-8F7D-4270-BA05-2EC39049010C}" presName="composite" presStyleCnt="0"/>
      <dgm:spPr/>
    </dgm:pt>
    <dgm:pt modelId="{99975A90-0431-4EFF-AA5B-AD256A7640FD}" type="pres">
      <dgm:prSet presAssocID="{38DFA6EC-8F7D-4270-BA05-2EC39049010C}" presName="FirstChild" presStyleLbl="revTx" presStyleIdx="3" presStyleCnt="7">
        <dgm:presLayoutVars>
          <dgm:chMax val="0"/>
          <dgm:chPref val="0"/>
          <dgm:bulletEnabled val="1"/>
        </dgm:presLayoutVars>
      </dgm:prSet>
      <dgm:spPr/>
      <dgm:t>
        <a:bodyPr/>
        <a:lstStyle/>
        <a:p>
          <a:endParaRPr lang="en-US"/>
        </a:p>
      </dgm:t>
    </dgm:pt>
    <dgm:pt modelId="{81AB1A39-FABC-4FA2-90D9-03509F78F6CA}" type="pres">
      <dgm:prSet presAssocID="{38DFA6EC-8F7D-4270-BA05-2EC39049010C}" presName="Parent" presStyleLbl="alignNode1" presStyleIdx="3" presStyleCnt="7">
        <dgm:presLayoutVars>
          <dgm:chMax val="3"/>
          <dgm:chPref val="3"/>
          <dgm:bulletEnabled val="1"/>
        </dgm:presLayoutVars>
      </dgm:prSet>
      <dgm:spPr/>
      <dgm:t>
        <a:bodyPr/>
        <a:lstStyle/>
        <a:p>
          <a:endParaRPr lang="en-US"/>
        </a:p>
      </dgm:t>
    </dgm:pt>
    <dgm:pt modelId="{8CDC8987-0959-4EBE-984B-ABD66BD45F9D}" type="pres">
      <dgm:prSet presAssocID="{38DFA6EC-8F7D-4270-BA05-2EC39049010C}" presName="Accent" presStyleLbl="parChTrans1D1" presStyleIdx="3" presStyleCnt="7"/>
      <dgm:spPr/>
    </dgm:pt>
    <dgm:pt modelId="{D2874FF5-B9C6-406D-B07D-4DDF6F6D149A}" type="pres">
      <dgm:prSet presAssocID="{B94D7BB5-5E33-4067-A051-9CF9FD4A0C11}" presName="sibTrans" presStyleCnt="0"/>
      <dgm:spPr/>
    </dgm:pt>
    <dgm:pt modelId="{159711BD-0EDA-4917-91FF-995CAC7C6419}" type="pres">
      <dgm:prSet presAssocID="{E1042D39-7B1B-43EA-A309-D06905D3BC77}" presName="composite" presStyleCnt="0"/>
      <dgm:spPr/>
    </dgm:pt>
    <dgm:pt modelId="{CDAA9DFB-444F-41EF-856A-7DDFC7675AB8}" type="pres">
      <dgm:prSet presAssocID="{E1042D39-7B1B-43EA-A309-D06905D3BC77}" presName="FirstChild" presStyleLbl="revTx" presStyleIdx="4" presStyleCnt="7">
        <dgm:presLayoutVars>
          <dgm:chMax val="0"/>
          <dgm:chPref val="0"/>
          <dgm:bulletEnabled val="1"/>
        </dgm:presLayoutVars>
      </dgm:prSet>
      <dgm:spPr/>
      <dgm:t>
        <a:bodyPr/>
        <a:lstStyle/>
        <a:p>
          <a:endParaRPr lang="en-US"/>
        </a:p>
      </dgm:t>
    </dgm:pt>
    <dgm:pt modelId="{0019FF83-D5F2-4C74-8A57-030D9E474256}" type="pres">
      <dgm:prSet presAssocID="{E1042D39-7B1B-43EA-A309-D06905D3BC77}" presName="Parent" presStyleLbl="alignNode1" presStyleIdx="4" presStyleCnt="7">
        <dgm:presLayoutVars>
          <dgm:chMax val="3"/>
          <dgm:chPref val="3"/>
          <dgm:bulletEnabled val="1"/>
        </dgm:presLayoutVars>
      </dgm:prSet>
      <dgm:spPr/>
      <dgm:t>
        <a:bodyPr/>
        <a:lstStyle/>
        <a:p>
          <a:endParaRPr lang="en-US"/>
        </a:p>
      </dgm:t>
    </dgm:pt>
    <dgm:pt modelId="{1A2E5F5E-B205-4BB7-959D-AE9BA5593FC6}" type="pres">
      <dgm:prSet presAssocID="{E1042D39-7B1B-43EA-A309-D06905D3BC77}" presName="Accent" presStyleLbl="parChTrans1D1" presStyleIdx="4" presStyleCnt="7"/>
      <dgm:spPr/>
    </dgm:pt>
    <dgm:pt modelId="{AEB0FCB5-E911-4607-85E7-FB5143FE9648}" type="pres">
      <dgm:prSet presAssocID="{5B99AE5B-9F29-4A5E-8C95-4AE6D73A8586}" presName="sibTrans" presStyleCnt="0"/>
      <dgm:spPr/>
    </dgm:pt>
    <dgm:pt modelId="{57B8BFFB-CBD0-4865-B1F7-06420F724A6B}" type="pres">
      <dgm:prSet presAssocID="{B48F1061-F693-4E3D-93D6-766AB121A805}" presName="composite" presStyleCnt="0"/>
      <dgm:spPr/>
    </dgm:pt>
    <dgm:pt modelId="{1685EDF4-4707-4FB2-8B05-226F9897C659}" type="pres">
      <dgm:prSet presAssocID="{B48F1061-F693-4E3D-93D6-766AB121A805}" presName="FirstChild" presStyleLbl="revTx" presStyleIdx="5" presStyleCnt="7">
        <dgm:presLayoutVars>
          <dgm:chMax val="0"/>
          <dgm:chPref val="0"/>
          <dgm:bulletEnabled val="1"/>
        </dgm:presLayoutVars>
      </dgm:prSet>
      <dgm:spPr/>
      <dgm:t>
        <a:bodyPr/>
        <a:lstStyle/>
        <a:p>
          <a:endParaRPr lang="en-US"/>
        </a:p>
      </dgm:t>
    </dgm:pt>
    <dgm:pt modelId="{EB3F3D92-93C7-4366-8A00-2DE6EDB9CB73}" type="pres">
      <dgm:prSet presAssocID="{B48F1061-F693-4E3D-93D6-766AB121A805}" presName="Parent" presStyleLbl="alignNode1" presStyleIdx="5" presStyleCnt="7">
        <dgm:presLayoutVars>
          <dgm:chMax val="3"/>
          <dgm:chPref val="3"/>
          <dgm:bulletEnabled val="1"/>
        </dgm:presLayoutVars>
      </dgm:prSet>
      <dgm:spPr/>
      <dgm:t>
        <a:bodyPr/>
        <a:lstStyle/>
        <a:p>
          <a:endParaRPr lang="en-US"/>
        </a:p>
      </dgm:t>
    </dgm:pt>
    <dgm:pt modelId="{36573055-014D-4306-8731-CCF19B516655}" type="pres">
      <dgm:prSet presAssocID="{B48F1061-F693-4E3D-93D6-766AB121A805}" presName="Accent" presStyleLbl="parChTrans1D1" presStyleIdx="5" presStyleCnt="7"/>
      <dgm:spPr/>
    </dgm:pt>
    <dgm:pt modelId="{1C059765-F528-4AE3-9B7A-BF750E85F65A}" type="pres">
      <dgm:prSet presAssocID="{459D35DA-4A27-4441-B637-D68D07BCBB0E}" presName="sibTrans" presStyleCnt="0"/>
      <dgm:spPr/>
    </dgm:pt>
    <dgm:pt modelId="{03FD13C3-EBA3-41D6-B2F9-56CA21BB8D19}" type="pres">
      <dgm:prSet presAssocID="{DAE3BED2-B884-47FD-8B51-50019BB90965}" presName="composite" presStyleCnt="0"/>
      <dgm:spPr/>
    </dgm:pt>
    <dgm:pt modelId="{306D55F5-74C7-494C-9EC3-148EC1872FD2}" type="pres">
      <dgm:prSet presAssocID="{DAE3BED2-B884-47FD-8B51-50019BB90965}" presName="FirstChild" presStyleLbl="revTx" presStyleIdx="6" presStyleCnt="7">
        <dgm:presLayoutVars>
          <dgm:chMax val="0"/>
          <dgm:chPref val="0"/>
          <dgm:bulletEnabled val="1"/>
        </dgm:presLayoutVars>
      </dgm:prSet>
      <dgm:spPr/>
      <dgm:t>
        <a:bodyPr/>
        <a:lstStyle/>
        <a:p>
          <a:endParaRPr lang="en-US"/>
        </a:p>
      </dgm:t>
    </dgm:pt>
    <dgm:pt modelId="{7E7E6063-9F4F-4F2D-B871-FD53C76480F9}" type="pres">
      <dgm:prSet presAssocID="{DAE3BED2-B884-47FD-8B51-50019BB90965}" presName="Parent" presStyleLbl="alignNode1" presStyleIdx="6" presStyleCnt="7">
        <dgm:presLayoutVars>
          <dgm:chMax val="3"/>
          <dgm:chPref val="3"/>
          <dgm:bulletEnabled val="1"/>
        </dgm:presLayoutVars>
      </dgm:prSet>
      <dgm:spPr/>
      <dgm:t>
        <a:bodyPr/>
        <a:lstStyle/>
        <a:p>
          <a:endParaRPr lang="en-US"/>
        </a:p>
      </dgm:t>
    </dgm:pt>
    <dgm:pt modelId="{4E46A825-6365-4066-8842-43D4039DCA9A}" type="pres">
      <dgm:prSet presAssocID="{DAE3BED2-B884-47FD-8B51-50019BB90965}" presName="Accent" presStyleLbl="parChTrans1D1" presStyleIdx="6" presStyleCnt="7"/>
      <dgm:spPr/>
    </dgm:pt>
  </dgm:ptLst>
  <dgm:cxnLst>
    <dgm:cxn modelId="{8A87D02A-44A3-423B-A35E-96E531D8130B}" type="presOf" srcId="{D9120597-4B80-489F-9874-1AA3A07A5F3D}" destId="{89C9C96F-0EE6-4470-B73D-725A9A23C0E9}" srcOrd="0" destOrd="0" presId="urn:microsoft.com/office/officeart/2011/layout/TabList"/>
    <dgm:cxn modelId="{A99AFD9F-CD1E-4FCB-BB6E-F6FD0FE09904}" type="presOf" srcId="{A2B2738A-BD11-4BAF-B3A0-876C3FEB5E00}" destId="{1A15B8E8-5A8E-4145-8A01-D6F665769E9A}" srcOrd="0" destOrd="0" presId="urn:microsoft.com/office/officeart/2011/layout/TabList"/>
    <dgm:cxn modelId="{CFF2B595-BD00-4851-871C-D4CB6E4FE705}" type="presOf" srcId="{1971556F-5C43-45EC-B389-D95924CCD178}" destId="{3226C510-3D9F-46FF-8FD2-F6E71B0FA669}" srcOrd="0" destOrd="0" presId="urn:microsoft.com/office/officeart/2011/layout/TabList"/>
    <dgm:cxn modelId="{8918EF63-1884-46FA-BC25-4BF1EC1E4C05}" srcId="{B48F1061-F693-4E3D-93D6-766AB121A805}" destId="{9511FC7E-A7EA-4904-845C-BCAF0A5E360E}" srcOrd="0" destOrd="0" parTransId="{92CB2C34-A35D-4818-847A-BE9E1F77EDAE}" sibTransId="{9E6BBD36-5159-444F-A5ED-C63F2A4072F1}"/>
    <dgm:cxn modelId="{CCC9E138-F484-4FA2-80C2-217320B10A52}" srcId="{38DFA6EC-8F7D-4270-BA05-2EC39049010C}" destId="{1667905B-99DD-48C2-909A-A780FCDF01A2}" srcOrd="0" destOrd="0" parTransId="{76255211-3EF2-4597-ABCC-8037F4CF059C}" sibTransId="{1D0395EE-08E4-49DE-BBDA-ED5354A3684D}"/>
    <dgm:cxn modelId="{6693812B-9EC4-49DC-B99C-ECE580D4AF1F}" type="presOf" srcId="{E54E1DDD-A965-4AF6-8DAD-33302D7EDE74}" destId="{D5DBE210-F288-4426-AF10-D73BC4FCB4B2}" srcOrd="0" destOrd="0" presId="urn:microsoft.com/office/officeart/2011/layout/TabList"/>
    <dgm:cxn modelId="{9E7F4783-3B50-4D7D-BD0F-31C21ECAE680}" srcId="{DF18B3E8-B69C-4C80-A1A5-E28FEFC3D130}" destId="{A2B2738A-BD11-4BAF-B3A0-876C3FEB5E00}" srcOrd="0" destOrd="0" parTransId="{929F00A6-5BCB-4D0A-BA44-454492F30CE2}" sibTransId="{5108E438-A5B1-434C-96AA-3F9DC5C114BF}"/>
    <dgm:cxn modelId="{13A3D84C-BFAD-40A9-BB20-CD9CA3F6A7FF}" srcId="{DAE3BED2-B884-47FD-8B51-50019BB90965}" destId="{ED24DB9D-7748-4B1A-BF29-CE92454E5296}" srcOrd="0" destOrd="0" parTransId="{F8CF9224-87F1-44CC-9324-24FD0788CACF}" sibTransId="{F85C0C80-FA7E-45E1-8D6E-444AA21DBB7A}"/>
    <dgm:cxn modelId="{4140EEA7-D01D-486D-B47A-4CE576809A06}" srcId="{E54E1DDD-A965-4AF6-8DAD-33302D7EDE74}" destId="{E1042D39-7B1B-43EA-A309-D06905D3BC77}" srcOrd="4" destOrd="0" parTransId="{2040B0DF-A269-4EAC-9A2A-669CC338288A}" sibTransId="{5B99AE5B-9F29-4A5E-8C95-4AE6D73A8586}"/>
    <dgm:cxn modelId="{0322D8BD-8871-4615-83AB-77FC26497A41}" type="presOf" srcId="{B48F1061-F693-4E3D-93D6-766AB121A805}" destId="{EB3F3D92-93C7-4366-8A00-2DE6EDB9CB73}" srcOrd="0" destOrd="0" presId="urn:microsoft.com/office/officeart/2011/layout/TabList"/>
    <dgm:cxn modelId="{8051CC84-3980-4E5A-BB82-68E6B0D2F36C}" type="presOf" srcId="{DAE3BED2-B884-47FD-8B51-50019BB90965}" destId="{7E7E6063-9F4F-4F2D-B871-FD53C76480F9}" srcOrd="0" destOrd="0" presId="urn:microsoft.com/office/officeart/2011/layout/TabList"/>
    <dgm:cxn modelId="{F2FB474E-D7FE-4DA1-B2CE-069B559A9CF6}" srcId="{E54E1DDD-A965-4AF6-8DAD-33302D7EDE74}" destId="{1971556F-5C43-45EC-B389-D95924CCD178}" srcOrd="1" destOrd="0" parTransId="{4FD7FFFE-C9AE-4A45-A230-222968FD98DB}" sibTransId="{6D2F8906-3BCB-4C20-B040-A3ED90CF37B5}"/>
    <dgm:cxn modelId="{610BE73B-8208-439A-B842-E1E8EA7B0ED2}" type="presOf" srcId="{ED24DB9D-7748-4B1A-BF29-CE92454E5296}" destId="{306D55F5-74C7-494C-9EC3-148EC1872FD2}" srcOrd="0" destOrd="0" presId="urn:microsoft.com/office/officeart/2011/layout/TabList"/>
    <dgm:cxn modelId="{A6EA9535-5BDE-43CA-8126-DC61F9EC089B}" srcId="{D9120597-4B80-489F-9874-1AA3A07A5F3D}" destId="{144F9672-5138-4A2A-917E-C16ED16BBB92}" srcOrd="0" destOrd="0" parTransId="{2A523446-D5FF-41B3-B528-EF6D1483BD59}" sibTransId="{30372E2A-E082-4FE8-AFC4-5477501F00C1}"/>
    <dgm:cxn modelId="{449847B3-2D83-47B7-9899-78CFAAB74AB2}" srcId="{E1042D39-7B1B-43EA-A309-D06905D3BC77}" destId="{B7CECD1D-EE4F-44DA-AA64-56DD89CCF30D}" srcOrd="0" destOrd="0" parTransId="{B240A38C-B872-4922-9E5E-F3CE96452DF3}" sibTransId="{99922D5F-C2B7-4373-BA08-AFBC740BF21A}"/>
    <dgm:cxn modelId="{7EBC8BF7-46A2-4DCC-A153-F2FBDBCA222E}" type="presOf" srcId="{E1042D39-7B1B-43EA-A309-D06905D3BC77}" destId="{0019FF83-D5F2-4C74-8A57-030D9E474256}" srcOrd="0" destOrd="0" presId="urn:microsoft.com/office/officeart/2011/layout/TabList"/>
    <dgm:cxn modelId="{39B2C789-EF5E-4E0A-A204-2C83ACDD8A19}" type="presOf" srcId="{144F9672-5138-4A2A-917E-C16ED16BBB92}" destId="{DF29C459-9910-4146-99B9-E5E08A4B41DA}" srcOrd="0" destOrd="0" presId="urn:microsoft.com/office/officeart/2011/layout/TabList"/>
    <dgm:cxn modelId="{2069EC93-C07D-4D09-BF8C-3C2A7D79B929}" srcId="{E54E1DDD-A965-4AF6-8DAD-33302D7EDE74}" destId="{B48F1061-F693-4E3D-93D6-766AB121A805}" srcOrd="5" destOrd="0" parTransId="{0A020F72-4B8C-4CE3-A228-B5088D3FF1A7}" sibTransId="{459D35DA-4A27-4441-B637-D68D07BCBB0E}"/>
    <dgm:cxn modelId="{10A48005-F9D9-466E-8862-0F1922A0882E}" srcId="{1971556F-5C43-45EC-B389-D95924CCD178}" destId="{386DD794-EC18-4FAC-8057-CA48C28689D3}" srcOrd="0" destOrd="0" parTransId="{2A2E46AD-7F29-4D4E-B616-1E8A9761F0FF}" sibTransId="{352B3F5D-7EF5-4FFC-ADC1-B2897AF1D23E}"/>
    <dgm:cxn modelId="{A95F858E-AD08-402A-BF6B-ABDBF54E29D7}" srcId="{E54E1DDD-A965-4AF6-8DAD-33302D7EDE74}" destId="{D9120597-4B80-489F-9874-1AA3A07A5F3D}" srcOrd="0" destOrd="0" parTransId="{98BFB742-92C1-4EBB-A407-F23AD793AE5E}" sibTransId="{DDB79619-EA0C-4EED-B3D9-3024420E56B4}"/>
    <dgm:cxn modelId="{61AE5B8B-0D71-40BD-855B-80CA9D86316B}" type="presOf" srcId="{38DFA6EC-8F7D-4270-BA05-2EC39049010C}" destId="{81AB1A39-FABC-4FA2-90D9-03509F78F6CA}" srcOrd="0" destOrd="0" presId="urn:microsoft.com/office/officeart/2011/layout/TabList"/>
    <dgm:cxn modelId="{1B9B70EC-DC62-4B1F-AA87-8A4FB64E714C}" type="presOf" srcId="{1667905B-99DD-48C2-909A-A780FCDF01A2}" destId="{99975A90-0431-4EFF-AA5B-AD256A7640FD}" srcOrd="0" destOrd="0" presId="urn:microsoft.com/office/officeart/2011/layout/TabList"/>
    <dgm:cxn modelId="{946DAE86-947F-498D-87C5-54A344149FA5}" type="presOf" srcId="{386DD794-EC18-4FAC-8057-CA48C28689D3}" destId="{8F3630C0-ACD8-4271-8AD2-9A9380BF84BD}" srcOrd="0" destOrd="0" presId="urn:microsoft.com/office/officeart/2011/layout/TabList"/>
    <dgm:cxn modelId="{3FDA9804-8948-4720-9F07-F2F2B2F9CDB6}" srcId="{E54E1DDD-A965-4AF6-8DAD-33302D7EDE74}" destId="{DAE3BED2-B884-47FD-8B51-50019BB90965}" srcOrd="6" destOrd="0" parTransId="{3FC1CD09-7B4D-4027-A52F-CB770792AE82}" sibTransId="{33CEAC44-5FFC-410B-8EC0-33B52CF794E5}"/>
    <dgm:cxn modelId="{AEA29AFE-F481-4400-B7DF-7768C8967B0D}" srcId="{E54E1DDD-A965-4AF6-8DAD-33302D7EDE74}" destId="{DF18B3E8-B69C-4C80-A1A5-E28FEFC3D130}" srcOrd="2" destOrd="0" parTransId="{4618622C-71EC-4793-A71A-64F11D55D7FC}" sibTransId="{3499F44C-0594-4A33-969A-01429B3CD68E}"/>
    <dgm:cxn modelId="{28174C99-226B-421A-A4A9-D2FBE7CE1B75}" type="presOf" srcId="{B7CECD1D-EE4F-44DA-AA64-56DD89CCF30D}" destId="{CDAA9DFB-444F-41EF-856A-7DDFC7675AB8}" srcOrd="0" destOrd="0" presId="urn:microsoft.com/office/officeart/2011/layout/TabList"/>
    <dgm:cxn modelId="{49E263C1-90BA-41FB-BBF4-271FCBCD8798}" srcId="{E54E1DDD-A965-4AF6-8DAD-33302D7EDE74}" destId="{38DFA6EC-8F7D-4270-BA05-2EC39049010C}" srcOrd="3" destOrd="0" parTransId="{B98220D1-E927-4EFE-9FEF-26E38EFE0BFC}" sibTransId="{B94D7BB5-5E33-4067-A051-9CF9FD4A0C11}"/>
    <dgm:cxn modelId="{76A40333-531C-47F9-973B-C28B41A48B2D}" type="presOf" srcId="{9511FC7E-A7EA-4904-845C-BCAF0A5E360E}" destId="{1685EDF4-4707-4FB2-8B05-226F9897C659}" srcOrd="0" destOrd="0" presId="urn:microsoft.com/office/officeart/2011/layout/TabList"/>
    <dgm:cxn modelId="{03AE3F8B-68BB-45A0-A5B8-0EE1FCEEACD4}" type="presOf" srcId="{DF18B3E8-B69C-4C80-A1A5-E28FEFC3D130}" destId="{DE5A8C29-F1A9-4F58-8B88-3DAB0A2D2698}" srcOrd="0" destOrd="0" presId="urn:microsoft.com/office/officeart/2011/layout/TabList"/>
    <dgm:cxn modelId="{05240D66-0370-478E-B6A5-2B57037999F7}" type="presParOf" srcId="{D5DBE210-F288-4426-AF10-D73BC4FCB4B2}" destId="{2F1A49F2-8731-438E-A780-9768E21BED4A}" srcOrd="0" destOrd="0" presId="urn:microsoft.com/office/officeart/2011/layout/TabList"/>
    <dgm:cxn modelId="{A4DB1577-EEDD-41EA-B701-ED73A6E9D14B}" type="presParOf" srcId="{2F1A49F2-8731-438E-A780-9768E21BED4A}" destId="{DF29C459-9910-4146-99B9-E5E08A4B41DA}" srcOrd="0" destOrd="0" presId="urn:microsoft.com/office/officeart/2011/layout/TabList"/>
    <dgm:cxn modelId="{86D82134-190D-482D-BC5B-F236D13703DC}" type="presParOf" srcId="{2F1A49F2-8731-438E-A780-9768E21BED4A}" destId="{89C9C96F-0EE6-4470-B73D-725A9A23C0E9}" srcOrd="1" destOrd="0" presId="urn:microsoft.com/office/officeart/2011/layout/TabList"/>
    <dgm:cxn modelId="{0E1A0D00-72CD-49AA-AB64-AF2F8C9DD7B5}" type="presParOf" srcId="{2F1A49F2-8731-438E-A780-9768E21BED4A}" destId="{3AC2F16E-DFEE-461D-B651-5EAFBDE61C8D}" srcOrd="2" destOrd="0" presId="urn:microsoft.com/office/officeart/2011/layout/TabList"/>
    <dgm:cxn modelId="{F68C8A45-7D97-4BFC-A815-360F0F57FF66}" type="presParOf" srcId="{D5DBE210-F288-4426-AF10-D73BC4FCB4B2}" destId="{6AE029E7-822D-4C7B-8EBC-BC6C61ABEB1A}" srcOrd="1" destOrd="0" presId="urn:microsoft.com/office/officeart/2011/layout/TabList"/>
    <dgm:cxn modelId="{84925D4A-E8A6-4A0F-8E28-C9373E1FC3CC}" type="presParOf" srcId="{D5DBE210-F288-4426-AF10-D73BC4FCB4B2}" destId="{54112E18-61F7-464C-909A-AC45C7363BAE}" srcOrd="2" destOrd="0" presId="urn:microsoft.com/office/officeart/2011/layout/TabList"/>
    <dgm:cxn modelId="{4D4B92AA-AA91-4831-A699-445D7D312BE9}" type="presParOf" srcId="{54112E18-61F7-464C-909A-AC45C7363BAE}" destId="{8F3630C0-ACD8-4271-8AD2-9A9380BF84BD}" srcOrd="0" destOrd="0" presId="urn:microsoft.com/office/officeart/2011/layout/TabList"/>
    <dgm:cxn modelId="{3C245DD4-BB35-466E-903B-DA03EC92AFB2}" type="presParOf" srcId="{54112E18-61F7-464C-909A-AC45C7363BAE}" destId="{3226C510-3D9F-46FF-8FD2-F6E71B0FA669}" srcOrd="1" destOrd="0" presId="urn:microsoft.com/office/officeart/2011/layout/TabList"/>
    <dgm:cxn modelId="{AEB6FCE6-9B29-4808-ABFF-B3773D62E517}" type="presParOf" srcId="{54112E18-61F7-464C-909A-AC45C7363BAE}" destId="{49531DA2-DE26-4008-9C41-1A60EB7B4893}" srcOrd="2" destOrd="0" presId="urn:microsoft.com/office/officeart/2011/layout/TabList"/>
    <dgm:cxn modelId="{A4984913-3AAF-4935-89AD-6ABB5A79BEB1}" type="presParOf" srcId="{D5DBE210-F288-4426-AF10-D73BC4FCB4B2}" destId="{A009DD2A-F8C0-478D-8222-F5610F213829}" srcOrd="3" destOrd="0" presId="urn:microsoft.com/office/officeart/2011/layout/TabList"/>
    <dgm:cxn modelId="{AA329B26-957B-41BF-872B-835F7D256DEB}" type="presParOf" srcId="{D5DBE210-F288-4426-AF10-D73BC4FCB4B2}" destId="{CE95A999-E11C-4490-9CE6-B2D30449EA6C}" srcOrd="4" destOrd="0" presId="urn:microsoft.com/office/officeart/2011/layout/TabList"/>
    <dgm:cxn modelId="{6BBEA6CC-E814-4768-9EDC-252245907F67}" type="presParOf" srcId="{CE95A999-E11C-4490-9CE6-B2D30449EA6C}" destId="{1A15B8E8-5A8E-4145-8A01-D6F665769E9A}" srcOrd="0" destOrd="0" presId="urn:microsoft.com/office/officeart/2011/layout/TabList"/>
    <dgm:cxn modelId="{2B90BD64-B56A-462F-92E3-94E38E14CAEA}" type="presParOf" srcId="{CE95A999-E11C-4490-9CE6-B2D30449EA6C}" destId="{DE5A8C29-F1A9-4F58-8B88-3DAB0A2D2698}" srcOrd="1" destOrd="0" presId="urn:microsoft.com/office/officeart/2011/layout/TabList"/>
    <dgm:cxn modelId="{C82351AA-CFE9-41EF-8F3E-A8C250621064}" type="presParOf" srcId="{CE95A999-E11C-4490-9CE6-B2D30449EA6C}" destId="{9749B58C-C4CF-4538-9F24-F9D82941AAED}" srcOrd="2" destOrd="0" presId="urn:microsoft.com/office/officeart/2011/layout/TabList"/>
    <dgm:cxn modelId="{AAAF6676-F3A3-4F4A-B957-354A99D7BE0A}" type="presParOf" srcId="{D5DBE210-F288-4426-AF10-D73BC4FCB4B2}" destId="{5729E846-E483-49F3-98C2-212FC35E3FF6}" srcOrd="5" destOrd="0" presId="urn:microsoft.com/office/officeart/2011/layout/TabList"/>
    <dgm:cxn modelId="{C6259F98-19B0-41BD-AE8B-475651ECAEE2}" type="presParOf" srcId="{D5DBE210-F288-4426-AF10-D73BC4FCB4B2}" destId="{9B35759F-4E2A-45C8-9339-650881B98CDB}" srcOrd="6" destOrd="0" presId="urn:microsoft.com/office/officeart/2011/layout/TabList"/>
    <dgm:cxn modelId="{2E59B44D-EB5C-4ECE-A802-23A0D5169E35}" type="presParOf" srcId="{9B35759F-4E2A-45C8-9339-650881B98CDB}" destId="{99975A90-0431-4EFF-AA5B-AD256A7640FD}" srcOrd="0" destOrd="0" presId="urn:microsoft.com/office/officeart/2011/layout/TabList"/>
    <dgm:cxn modelId="{EC7AE40E-EA72-4CDF-BA75-BDDFCCC37813}" type="presParOf" srcId="{9B35759F-4E2A-45C8-9339-650881B98CDB}" destId="{81AB1A39-FABC-4FA2-90D9-03509F78F6CA}" srcOrd="1" destOrd="0" presId="urn:microsoft.com/office/officeart/2011/layout/TabList"/>
    <dgm:cxn modelId="{17EC305D-BFFC-454E-982C-DCFFDC1140A7}" type="presParOf" srcId="{9B35759F-4E2A-45C8-9339-650881B98CDB}" destId="{8CDC8987-0959-4EBE-984B-ABD66BD45F9D}" srcOrd="2" destOrd="0" presId="urn:microsoft.com/office/officeart/2011/layout/TabList"/>
    <dgm:cxn modelId="{A2C8135B-25F9-4400-B836-94FA147B5D39}" type="presParOf" srcId="{D5DBE210-F288-4426-AF10-D73BC4FCB4B2}" destId="{D2874FF5-B9C6-406D-B07D-4DDF6F6D149A}" srcOrd="7" destOrd="0" presId="urn:microsoft.com/office/officeart/2011/layout/TabList"/>
    <dgm:cxn modelId="{42E5E781-C348-46C8-83E6-135FBCBED4FE}" type="presParOf" srcId="{D5DBE210-F288-4426-AF10-D73BC4FCB4B2}" destId="{159711BD-0EDA-4917-91FF-995CAC7C6419}" srcOrd="8" destOrd="0" presId="urn:microsoft.com/office/officeart/2011/layout/TabList"/>
    <dgm:cxn modelId="{B17F113E-EB81-4337-8B35-F87C848B140D}" type="presParOf" srcId="{159711BD-0EDA-4917-91FF-995CAC7C6419}" destId="{CDAA9DFB-444F-41EF-856A-7DDFC7675AB8}" srcOrd="0" destOrd="0" presId="urn:microsoft.com/office/officeart/2011/layout/TabList"/>
    <dgm:cxn modelId="{D7833939-7677-4F9F-9701-2AB176BA1815}" type="presParOf" srcId="{159711BD-0EDA-4917-91FF-995CAC7C6419}" destId="{0019FF83-D5F2-4C74-8A57-030D9E474256}" srcOrd="1" destOrd="0" presId="urn:microsoft.com/office/officeart/2011/layout/TabList"/>
    <dgm:cxn modelId="{0F445C95-EBC6-4195-A23C-70B788EF3141}" type="presParOf" srcId="{159711BD-0EDA-4917-91FF-995CAC7C6419}" destId="{1A2E5F5E-B205-4BB7-959D-AE9BA5593FC6}" srcOrd="2" destOrd="0" presId="urn:microsoft.com/office/officeart/2011/layout/TabList"/>
    <dgm:cxn modelId="{ACF55163-A5F8-4B1C-82BC-DCEDBD9630BE}" type="presParOf" srcId="{D5DBE210-F288-4426-AF10-D73BC4FCB4B2}" destId="{AEB0FCB5-E911-4607-85E7-FB5143FE9648}" srcOrd="9" destOrd="0" presId="urn:microsoft.com/office/officeart/2011/layout/TabList"/>
    <dgm:cxn modelId="{C6429C52-6969-494F-AF83-360072E351EB}" type="presParOf" srcId="{D5DBE210-F288-4426-AF10-D73BC4FCB4B2}" destId="{57B8BFFB-CBD0-4865-B1F7-06420F724A6B}" srcOrd="10" destOrd="0" presId="urn:microsoft.com/office/officeart/2011/layout/TabList"/>
    <dgm:cxn modelId="{0EE47D37-9E82-4A5B-BB55-8C4CEF30CAC7}" type="presParOf" srcId="{57B8BFFB-CBD0-4865-B1F7-06420F724A6B}" destId="{1685EDF4-4707-4FB2-8B05-226F9897C659}" srcOrd="0" destOrd="0" presId="urn:microsoft.com/office/officeart/2011/layout/TabList"/>
    <dgm:cxn modelId="{B044A616-12CC-484A-85BB-A914EC4BFFD1}" type="presParOf" srcId="{57B8BFFB-CBD0-4865-B1F7-06420F724A6B}" destId="{EB3F3D92-93C7-4366-8A00-2DE6EDB9CB73}" srcOrd="1" destOrd="0" presId="urn:microsoft.com/office/officeart/2011/layout/TabList"/>
    <dgm:cxn modelId="{AF9CEE14-7B0F-438E-9677-0A792DBC6200}" type="presParOf" srcId="{57B8BFFB-CBD0-4865-B1F7-06420F724A6B}" destId="{36573055-014D-4306-8731-CCF19B516655}" srcOrd="2" destOrd="0" presId="urn:microsoft.com/office/officeart/2011/layout/TabList"/>
    <dgm:cxn modelId="{1A111D80-7894-4C61-9E31-1D1D19696D05}" type="presParOf" srcId="{D5DBE210-F288-4426-AF10-D73BC4FCB4B2}" destId="{1C059765-F528-4AE3-9B7A-BF750E85F65A}" srcOrd="11" destOrd="0" presId="urn:microsoft.com/office/officeart/2011/layout/TabList"/>
    <dgm:cxn modelId="{6041BB81-9C09-4694-BACB-9F9C3523DBBB}" type="presParOf" srcId="{D5DBE210-F288-4426-AF10-D73BC4FCB4B2}" destId="{03FD13C3-EBA3-41D6-B2F9-56CA21BB8D19}" srcOrd="12" destOrd="0" presId="urn:microsoft.com/office/officeart/2011/layout/TabList"/>
    <dgm:cxn modelId="{42549EF1-E786-4EAF-B5DC-4E4E3C16E790}" type="presParOf" srcId="{03FD13C3-EBA3-41D6-B2F9-56CA21BB8D19}" destId="{306D55F5-74C7-494C-9EC3-148EC1872FD2}" srcOrd="0" destOrd="0" presId="urn:microsoft.com/office/officeart/2011/layout/TabList"/>
    <dgm:cxn modelId="{8254F007-9F27-49E1-A8EA-232C29BF612F}" type="presParOf" srcId="{03FD13C3-EBA3-41D6-B2F9-56CA21BB8D19}" destId="{7E7E6063-9F4F-4F2D-B871-FD53C76480F9}" srcOrd="1" destOrd="0" presId="urn:microsoft.com/office/officeart/2011/layout/TabList"/>
    <dgm:cxn modelId="{AD4C9991-A5E7-4265-898D-0724E7151D64}" type="presParOf" srcId="{03FD13C3-EBA3-41D6-B2F9-56CA21BB8D19}" destId="{4E46A825-6365-4066-8842-43D4039DCA9A}"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6A825-6365-4066-8842-43D4039DCA9A}">
      <dsp:nvSpPr>
        <dsp:cNvPr id="0" name=""/>
        <dsp:cNvSpPr/>
      </dsp:nvSpPr>
      <dsp:spPr>
        <a:xfrm>
          <a:off x="0" y="4933849"/>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6573055-014D-4306-8731-CCF19B516655}">
      <dsp:nvSpPr>
        <dsp:cNvPr id="0" name=""/>
        <dsp:cNvSpPr/>
      </dsp:nvSpPr>
      <dsp:spPr>
        <a:xfrm>
          <a:off x="0" y="4224493"/>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A2E5F5E-B205-4BB7-959D-AE9BA5593FC6}">
      <dsp:nvSpPr>
        <dsp:cNvPr id="0" name=""/>
        <dsp:cNvSpPr/>
      </dsp:nvSpPr>
      <dsp:spPr>
        <a:xfrm>
          <a:off x="0" y="3515136"/>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CDC8987-0959-4EBE-984B-ABD66BD45F9D}">
      <dsp:nvSpPr>
        <dsp:cNvPr id="0" name=""/>
        <dsp:cNvSpPr/>
      </dsp:nvSpPr>
      <dsp:spPr>
        <a:xfrm>
          <a:off x="0" y="2805780"/>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749B58C-C4CF-4538-9F24-F9D82941AAED}">
      <dsp:nvSpPr>
        <dsp:cNvPr id="0" name=""/>
        <dsp:cNvSpPr/>
      </dsp:nvSpPr>
      <dsp:spPr>
        <a:xfrm>
          <a:off x="0" y="2096424"/>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9531DA2-DE26-4008-9C41-1A60EB7B4893}">
      <dsp:nvSpPr>
        <dsp:cNvPr id="0" name=""/>
        <dsp:cNvSpPr/>
      </dsp:nvSpPr>
      <dsp:spPr>
        <a:xfrm>
          <a:off x="0" y="1387068"/>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C2F16E-DFEE-461D-B651-5EAFBDE61C8D}">
      <dsp:nvSpPr>
        <dsp:cNvPr id="0" name=""/>
        <dsp:cNvSpPr/>
      </dsp:nvSpPr>
      <dsp:spPr>
        <a:xfrm>
          <a:off x="0" y="677711"/>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F29C459-9910-4146-99B9-E5E08A4B41DA}">
      <dsp:nvSpPr>
        <dsp:cNvPr id="0" name=""/>
        <dsp:cNvSpPr/>
      </dsp:nvSpPr>
      <dsp:spPr>
        <a:xfrm>
          <a:off x="2734055" y="2134"/>
          <a:ext cx="7781544" cy="675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lvl="0" algn="l" defTabSz="800100">
            <a:lnSpc>
              <a:spcPct val="90000"/>
            </a:lnSpc>
            <a:spcBef>
              <a:spcPct val="0"/>
            </a:spcBef>
            <a:spcAft>
              <a:spcPct val="35000"/>
            </a:spcAft>
          </a:pPr>
          <a:r>
            <a:rPr lang="en-GB" sz="1800" kern="1200" dirty="0"/>
            <a:t>Since appt of </a:t>
          </a:r>
          <a:r>
            <a:rPr lang="en-GB" sz="1800" kern="1200" dirty="0" err="1"/>
            <a:t>orthogeriatrician</a:t>
          </a:r>
          <a:r>
            <a:rPr lang="en-GB" sz="1800" kern="1200" dirty="0"/>
            <a:t> (2011).</a:t>
          </a:r>
        </a:p>
        <a:p>
          <a:pPr lvl="0" algn="l" defTabSz="800100">
            <a:lnSpc>
              <a:spcPct val="90000"/>
            </a:lnSpc>
            <a:spcBef>
              <a:spcPct val="0"/>
            </a:spcBef>
            <a:spcAft>
              <a:spcPct val="35000"/>
            </a:spcAft>
          </a:pPr>
          <a:r>
            <a:rPr lang="en-GB" sz="1800" kern="1200" dirty="0"/>
            <a:t>Fortnightly meetings now.</a:t>
          </a:r>
        </a:p>
      </dsp:txBody>
      <dsp:txXfrm>
        <a:off x="2734055" y="2134"/>
        <a:ext cx="7781544" cy="675577"/>
      </dsp:txXfrm>
    </dsp:sp>
    <dsp:sp modelId="{89C9C96F-0EE6-4470-B73D-725A9A23C0E9}">
      <dsp:nvSpPr>
        <dsp:cNvPr id="0" name=""/>
        <dsp:cNvSpPr/>
      </dsp:nvSpPr>
      <dsp:spPr>
        <a:xfrm>
          <a:off x="0" y="0"/>
          <a:ext cx="2734056" cy="675577"/>
        </a:xfrm>
        <a:prstGeom prst="round2SameRect">
          <a:avLst>
            <a:gd name="adj1" fmla="val 1667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GB" sz="2000" kern="1200" dirty="0"/>
            <a:t>Part of MDT</a:t>
          </a:r>
        </a:p>
      </dsp:txBody>
      <dsp:txXfrm>
        <a:off x="32985" y="32985"/>
        <a:ext cx="2668086" cy="642592"/>
      </dsp:txXfrm>
    </dsp:sp>
    <dsp:sp modelId="{8F3630C0-ACD8-4271-8AD2-9A9380BF84BD}">
      <dsp:nvSpPr>
        <dsp:cNvPr id="0" name=""/>
        <dsp:cNvSpPr/>
      </dsp:nvSpPr>
      <dsp:spPr>
        <a:xfrm>
          <a:off x="2734055" y="711490"/>
          <a:ext cx="7781544" cy="675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lvl="0" algn="l" defTabSz="800100">
            <a:lnSpc>
              <a:spcPct val="90000"/>
            </a:lnSpc>
            <a:spcBef>
              <a:spcPct val="0"/>
            </a:spcBef>
            <a:spcAft>
              <a:spcPct val="35000"/>
            </a:spcAft>
          </a:pPr>
          <a:r>
            <a:rPr lang="en-GB" sz="1800" kern="1200" dirty="0"/>
            <a:t>Departmental agreement to ‘job-plan’ every trauma list with a consultant (2016). Recent agreement to staff Saturday trauma lists (2020)</a:t>
          </a:r>
        </a:p>
      </dsp:txBody>
      <dsp:txXfrm>
        <a:off x="2734055" y="711490"/>
        <a:ext cx="7781544" cy="675577"/>
      </dsp:txXfrm>
    </dsp:sp>
    <dsp:sp modelId="{3226C510-3D9F-46FF-8FD2-F6E71B0FA669}">
      <dsp:nvSpPr>
        <dsp:cNvPr id="0" name=""/>
        <dsp:cNvSpPr/>
      </dsp:nvSpPr>
      <dsp:spPr>
        <a:xfrm>
          <a:off x="0" y="711490"/>
          <a:ext cx="2734056" cy="675577"/>
        </a:xfrm>
        <a:prstGeom prst="round2SameRect">
          <a:avLst>
            <a:gd name="adj1" fmla="val 1667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GB" sz="2000" kern="1200" dirty="0"/>
            <a:t>Appropriately experienced</a:t>
          </a:r>
        </a:p>
      </dsp:txBody>
      <dsp:txXfrm>
        <a:off x="32985" y="744475"/>
        <a:ext cx="2668086" cy="642592"/>
      </dsp:txXfrm>
    </dsp:sp>
    <dsp:sp modelId="{1A15B8E8-5A8E-4145-8A01-D6F665769E9A}">
      <dsp:nvSpPr>
        <dsp:cNvPr id="0" name=""/>
        <dsp:cNvSpPr/>
      </dsp:nvSpPr>
      <dsp:spPr>
        <a:xfrm>
          <a:off x="2734055" y="1420847"/>
          <a:ext cx="7781544" cy="675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lvl="0" algn="l" defTabSz="800100">
            <a:lnSpc>
              <a:spcPct val="90000"/>
            </a:lnSpc>
            <a:spcBef>
              <a:spcPct val="0"/>
            </a:spcBef>
            <a:spcAft>
              <a:spcPct val="35000"/>
            </a:spcAft>
          </a:pPr>
          <a:r>
            <a:rPr lang="en-GB" sz="1800" kern="1200" dirty="0"/>
            <a:t>Have been doing since appointment. Clinical guidelines, training programme for TP’s doing pre-op FICB, learning about pre-optimisation.</a:t>
          </a:r>
        </a:p>
      </dsp:txBody>
      <dsp:txXfrm>
        <a:off x="2734055" y="1420847"/>
        <a:ext cx="7781544" cy="675577"/>
      </dsp:txXfrm>
    </dsp:sp>
    <dsp:sp modelId="{DE5A8C29-F1A9-4F58-8B88-3DAB0A2D2698}">
      <dsp:nvSpPr>
        <dsp:cNvPr id="0" name=""/>
        <dsp:cNvSpPr/>
      </dsp:nvSpPr>
      <dsp:spPr>
        <a:xfrm>
          <a:off x="0" y="1420847"/>
          <a:ext cx="2734056" cy="675577"/>
        </a:xfrm>
        <a:prstGeom prst="round2SameRect">
          <a:avLst>
            <a:gd name="adj1" fmla="val 1667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GB" sz="2000" kern="1200" dirty="0"/>
            <a:t>Help develop care pathways</a:t>
          </a:r>
        </a:p>
      </dsp:txBody>
      <dsp:txXfrm>
        <a:off x="32985" y="1453832"/>
        <a:ext cx="2668086" cy="642592"/>
      </dsp:txXfrm>
    </dsp:sp>
    <dsp:sp modelId="{99975A90-0431-4EFF-AA5B-AD256A7640FD}">
      <dsp:nvSpPr>
        <dsp:cNvPr id="0" name=""/>
        <dsp:cNvSpPr/>
      </dsp:nvSpPr>
      <dsp:spPr>
        <a:xfrm>
          <a:off x="2734055" y="2130203"/>
          <a:ext cx="7781544" cy="675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lvl="0" algn="l" defTabSz="800100">
            <a:lnSpc>
              <a:spcPct val="90000"/>
            </a:lnSpc>
            <a:spcBef>
              <a:spcPct val="0"/>
            </a:spcBef>
            <a:spcAft>
              <a:spcPct val="35000"/>
            </a:spcAft>
          </a:pPr>
          <a:r>
            <a:rPr lang="en-GB" sz="1800" kern="1200" dirty="0"/>
            <a:t>Since having engaged keen consultants doing the lists.</a:t>
          </a:r>
        </a:p>
        <a:p>
          <a:pPr lvl="0" algn="l" defTabSz="800100">
            <a:lnSpc>
              <a:spcPct val="90000"/>
            </a:lnSpc>
            <a:spcBef>
              <a:spcPct val="0"/>
            </a:spcBef>
            <a:spcAft>
              <a:spcPct val="35000"/>
            </a:spcAft>
          </a:pPr>
          <a:r>
            <a:rPr lang="en-GB" sz="1800" kern="1200" dirty="0"/>
            <a:t>All-day lists will help get anaesthetists into the trauma meetings (I hope).</a:t>
          </a:r>
        </a:p>
      </dsp:txBody>
      <dsp:txXfrm>
        <a:off x="2734055" y="2130203"/>
        <a:ext cx="7781544" cy="675577"/>
      </dsp:txXfrm>
    </dsp:sp>
    <dsp:sp modelId="{81AB1A39-FABC-4FA2-90D9-03509F78F6CA}">
      <dsp:nvSpPr>
        <dsp:cNvPr id="0" name=""/>
        <dsp:cNvSpPr/>
      </dsp:nvSpPr>
      <dsp:spPr>
        <a:xfrm>
          <a:off x="0" y="2130203"/>
          <a:ext cx="2734056" cy="675577"/>
        </a:xfrm>
        <a:prstGeom prst="round2SameRect">
          <a:avLst>
            <a:gd name="adj1" fmla="val 1667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GB" sz="2000" kern="1200" dirty="0"/>
            <a:t>Help facilitate surgery &lt;36hrs</a:t>
          </a:r>
        </a:p>
      </dsp:txBody>
      <dsp:txXfrm>
        <a:off x="32985" y="2163188"/>
        <a:ext cx="2668086" cy="642592"/>
      </dsp:txXfrm>
    </dsp:sp>
    <dsp:sp modelId="{CDAA9DFB-444F-41EF-856A-7DDFC7675AB8}">
      <dsp:nvSpPr>
        <dsp:cNvPr id="0" name=""/>
        <dsp:cNvSpPr/>
      </dsp:nvSpPr>
      <dsp:spPr>
        <a:xfrm>
          <a:off x="2734055" y="2839559"/>
          <a:ext cx="7781544" cy="675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lvl="0" algn="l" defTabSz="800100">
            <a:lnSpc>
              <a:spcPct val="90000"/>
            </a:lnSpc>
            <a:spcBef>
              <a:spcPct val="0"/>
            </a:spcBef>
            <a:spcAft>
              <a:spcPct val="35000"/>
            </a:spcAft>
          </a:pPr>
          <a:r>
            <a:rPr lang="en-GB" sz="1800" kern="1200" dirty="0"/>
            <a:t>National – NHFD, ASAP. </a:t>
          </a:r>
        </a:p>
        <a:p>
          <a:pPr lvl="0" algn="l" defTabSz="800100">
            <a:lnSpc>
              <a:spcPct val="90000"/>
            </a:lnSpc>
            <a:spcBef>
              <a:spcPct val="0"/>
            </a:spcBef>
            <a:spcAft>
              <a:spcPct val="35000"/>
            </a:spcAft>
          </a:pPr>
          <a:r>
            <a:rPr lang="en-GB" sz="1800" kern="1200" dirty="0"/>
            <a:t>Local with audits in various aspects of care.</a:t>
          </a:r>
        </a:p>
      </dsp:txBody>
      <dsp:txXfrm>
        <a:off x="2734055" y="2839559"/>
        <a:ext cx="7781544" cy="675577"/>
      </dsp:txXfrm>
    </dsp:sp>
    <dsp:sp modelId="{0019FF83-D5F2-4C74-8A57-030D9E474256}">
      <dsp:nvSpPr>
        <dsp:cNvPr id="0" name=""/>
        <dsp:cNvSpPr/>
      </dsp:nvSpPr>
      <dsp:spPr>
        <a:xfrm>
          <a:off x="0" y="2839559"/>
          <a:ext cx="2734056" cy="675577"/>
        </a:xfrm>
        <a:prstGeom prst="round2SameRect">
          <a:avLst>
            <a:gd name="adj1" fmla="val 1667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GB" sz="2000" kern="1200" dirty="0"/>
            <a:t>Participate in data collection</a:t>
          </a:r>
        </a:p>
      </dsp:txBody>
      <dsp:txXfrm>
        <a:off x="32985" y="2872544"/>
        <a:ext cx="2668086" cy="642592"/>
      </dsp:txXfrm>
    </dsp:sp>
    <dsp:sp modelId="{1685EDF4-4707-4FB2-8B05-226F9897C659}">
      <dsp:nvSpPr>
        <dsp:cNvPr id="0" name=""/>
        <dsp:cNvSpPr/>
      </dsp:nvSpPr>
      <dsp:spPr>
        <a:xfrm>
          <a:off x="2734055" y="3548915"/>
          <a:ext cx="7781544" cy="675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lvl="0" algn="l" defTabSz="800100">
            <a:lnSpc>
              <a:spcPct val="90000"/>
            </a:lnSpc>
            <a:spcBef>
              <a:spcPct val="0"/>
            </a:spcBef>
            <a:spcAft>
              <a:spcPct val="35000"/>
            </a:spcAft>
          </a:pPr>
          <a:r>
            <a:rPr lang="en-GB" sz="1800" kern="1200" dirty="0"/>
            <a:t>Guidelines on peri-operative anaesthetic management since 2016; consultant led-service; COVID response.</a:t>
          </a:r>
        </a:p>
      </dsp:txBody>
      <dsp:txXfrm>
        <a:off x="2734055" y="3548915"/>
        <a:ext cx="7781544" cy="675577"/>
      </dsp:txXfrm>
    </dsp:sp>
    <dsp:sp modelId="{EB3F3D92-93C7-4366-8A00-2DE6EDB9CB73}">
      <dsp:nvSpPr>
        <dsp:cNvPr id="0" name=""/>
        <dsp:cNvSpPr/>
      </dsp:nvSpPr>
      <dsp:spPr>
        <a:xfrm>
          <a:off x="0" y="3548915"/>
          <a:ext cx="2734056" cy="675577"/>
        </a:xfrm>
        <a:prstGeom prst="round2SameRect">
          <a:avLst>
            <a:gd name="adj1" fmla="val 1667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GB" sz="2000" kern="1200" dirty="0"/>
            <a:t>Agree local standards of care </a:t>
          </a:r>
        </a:p>
      </dsp:txBody>
      <dsp:txXfrm>
        <a:off x="32985" y="3581900"/>
        <a:ext cx="2668086" cy="642592"/>
      </dsp:txXfrm>
    </dsp:sp>
    <dsp:sp modelId="{306D55F5-74C7-494C-9EC3-148EC1872FD2}">
      <dsp:nvSpPr>
        <dsp:cNvPr id="0" name=""/>
        <dsp:cNvSpPr/>
      </dsp:nvSpPr>
      <dsp:spPr>
        <a:xfrm>
          <a:off x="2734055" y="4258272"/>
          <a:ext cx="7781544" cy="675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lvl="0" algn="l" defTabSz="800100">
            <a:lnSpc>
              <a:spcPct val="90000"/>
            </a:lnSpc>
            <a:spcBef>
              <a:spcPct val="0"/>
            </a:spcBef>
            <a:spcAft>
              <a:spcPct val="35000"/>
            </a:spcAft>
          </a:pPr>
          <a:r>
            <a:rPr lang="en-GB" sz="1800" kern="1200" dirty="0"/>
            <a:t>Regular in-theatre training, supervision, and sign-off for orthopaedic and regional anaesthesia ‘blocks’. </a:t>
          </a:r>
        </a:p>
      </dsp:txBody>
      <dsp:txXfrm>
        <a:off x="2734055" y="4258272"/>
        <a:ext cx="7781544" cy="675577"/>
      </dsp:txXfrm>
    </dsp:sp>
    <dsp:sp modelId="{7E7E6063-9F4F-4F2D-B871-FD53C76480F9}">
      <dsp:nvSpPr>
        <dsp:cNvPr id="0" name=""/>
        <dsp:cNvSpPr/>
      </dsp:nvSpPr>
      <dsp:spPr>
        <a:xfrm>
          <a:off x="0" y="4258272"/>
          <a:ext cx="2734056" cy="675577"/>
        </a:xfrm>
        <a:prstGeom prst="round2SameRect">
          <a:avLst>
            <a:gd name="adj1" fmla="val 1667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GB" sz="2000" kern="1200" dirty="0"/>
            <a:t>Train trainees in hip fracture care</a:t>
          </a:r>
        </a:p>
      </dsp:txBody>
      <dsp:txXfrm>
        <a:off x="32985" y="4291257"/>
        <a:ext cx="2668086" cy="642592"/>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132D15-DBE3-44BD-A173-ACE48805B3EC}" type="datetimeFigureOut">
              <a:rPr lang="en-GB" smtClean="0"/>
              <a:t>28/10/2021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ABB4C-133E-476C-8B79-F3C39EFDA71A}" type="slidenum">
              <a:rPr lang="en-GB" smtClean="0"/>
              <a:t>‹#›</a:t>
            </a:fld>
            <a:endParaRPr lang="en-GB"/>
          </a:p>
        </p:txBody>
      </p:sp>
    </p:spTree>
    <p:extLst>
      <p:ext uri="{BB962C8B-B14F-4D97-AF65-F5344CB8AC3E}">
        <p14:creationId xmlns:p14="http://schemas.microsoft.com/office/powerpoint/2010/main" val="2188217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everyone, and thank you very much to the organisers for inviting us back to speak at this</a:t>
            </a:r>
            <a:r>
              <a:rPr lang="en-GB" baseline="0" dirty="0"/>
              <a:t> summit. We thought we’d do something a little different and take turns to present a case, in the context of the ever changing hip fracture environment, and hope that you find it inspiring, </a:t>
            </a:r>
            <a:r>
              <a:rPr lang="en-GB" baseline="0" dirty="0" err="1"/>
              <a:t>enlightenting</a:t>
            </a:r>
            <a:r>
              <a:rPr lang="en-GB" baseline="0" dirty="0"/>
              <a:t> and perhaps a little bit amusing!</a:t>
            </a:r>
            <a:endParaRPr lang="en-GB" dirty="0"/>
          </a:p>
        </p:txBody>
      </p:sp>
      <p:sp>
        <p:nvSpPr>
          <p:cNvPr id="4" name="Slide Number Placeholder 3"/>
          <p:cNvSpPr>
            <a:spLocks noGrp="1"/>
          </p:cNvSpPr>
          <p:nvPr>
            <p:ph type="sldNum" sz="quarter" idx="10"/>
          </p:nvPr>
        </p:nvSpPr>
        <p:spPr/>
        <p:txBody>
          <a:bodyPr/>
          <a:lstStyle/>
          <a:p>
            <a:fld id="{648ABB4C-133E-476C-8B79-F3C39EFDA71A}" type="slidenum">
              <a:rPr lang="en-GB" smtClean="0"/>
              <a:t>1</a:t>
            </a:fld>
            <a:endParaRPr lang="en-GB"/>
          </a:p>
        </p:txBody>
      </p:sp>
    </p:spTree>
    <p:extLst>
      <p:ext uri="{BB962C8B-B14F-4D97-AF65-F5344CB8AC3E}">
        <p14:creationId xmlns:p14="http://schemas.microsoft.com/office/powerpoint/2010/main" val="173311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units are seeing where they can get better,</a:t>
            </a:r>
          </a:p>
          <a:p>
            <a:r>
              <a:rPr lang="en-GB" dirty="0"/>
              <a:t>We are already</a:t>
            </a:r>
            <a:r>
              <a:rPr lang="en-GB" baseline="0" dirty="0"/>
              <a:t> good so small let alone big improvements are </a:t>
            </a:r>
            <a:r>
              <a:rPr lang="en-GB" baseline="0" dirty="0" err="1"/>
              <a:t>ahrd</a:t>
            </a:r>
            <a:r>
              <a:rPr lang="en-GB" baseline="0" dirty="0"/>
              <a:t>, maybe a role for marginal gains</a:t>
            </a:r>
          </a:p>
          <a:p>
            <a:r>
              <a:rPr lang="en-GB" baseline="0" dirty="0"/>
              <a:t>We have to </a:t>
            </a:r>
            <a:r>
              <a:rPr lang="en-GB" baseline="0" dirty="0" err="1"/>
              <a:t>ffer</a:t>
            </a:r>
            <a:r>
              <a:rPr lang="en-GB" baseline="0" dirty="0"/>
              <a:t> a 7 day a week service but only have planned trauma lists 5 days a week, with 7day working a </a:t>
            </a:r>
            <a:r>
              <a:rPr lang="en-GB" baseline="0" dirty="0" err="1"/>
              <a:t>realirty</a:t>
            </a:r>
            <a:r>
              <a:rPr lang="en-GB" baseline="0" dirty="0"/>
              <a:t> for all trauma service providers we have to look at this, but we still share a single list with ALL other </a:t>
            </a:r>
            <a:r>
              <a:rPr lang="en-GB" baseline="0" dirty="0" err="1"/>
              <a:t>speciclaities</a:t>
            </a:r>
            <a:endParaRPr lang="en-GB" baseline="0" dirty="0"/>
          </a:p>
          <a:p>
            <a:r>
              <a:rPr lang="en-GB" baseline="0" dirty="0"/>
              <a:t>Ward staffing is an issue, </a:t>
            </a:r>
            <a:r>
              <a:rPr lang="en-GB" baseline="0" dirty="0" err="1"/>
              <a:t>ortho</a:t>
            </a:r>
            <a:r>
              <a:rPr lang="en-GB" baseline="0" dirty="0"/>
              <a:t> is heavy lifting these </a:t>
            </a:r>
            <a:r>
              <a:rPr lang="en-GB" baseline="0" dirty="0" err="1"/>
              <a:t>patietns</a:t>
            </a:r>
            <a:r>
              <a:rPr lang="en-GB" baseline="0" dirty="0"/>
              <a:t> are hard and heavy work, they are some of the most vulnerable </a:t>
            </a:r>
            <a:r>
              <a:rPr lang="en-GB" baseline="0" dirty="0" err="1"/>
              <a:t>patientds</a:t>
            </a:r>
            <a:r>
              <a:rPr lang="en-GB" baseline="0" dirty="0"/>
              <a:t> in the trust, its not </a:t>
            </a:r>
            <a:r>
              <a:rPr lang="en-GB" baseline="0" dirty="0" err="1"/>
              <a:t>easyu</a:t>
            </a:r>
            <a:r>
              <a:rPr lang="en-GB" baseline="0" dirty="0"/>
              <a:t> keeping and </a:t>
            </a:r>
            <a:r>
              <a:rPr lang="en-GB" baseline="0" dirty="0" err="1"/>
              <a:t>valiuing</a:t>
            </a:r>
            <a:r>
              <a:rPr lang="en-GB" baseline="0" dirty="0"/>
              <a:t> our staff and recruiting onto the ward can be an issue\</a:t>
            </a:r>
          </a:p>
          <a:p>
            <a:r>
              <a:rPr lang="en-GB" baseline="0" dirty="0"/>
              <a:t>Discharge to a safe place, social and local authority provided care is becoming increasingly scarce, rehab space is at a premium</a:t>
            </a:r>
          </a:p>
          <a:p>
            <a:r>
              <a:rPr lang="en-GB" baseline="0" dirty="0"/>
              <a:t>Physio OOH not enough of them </a:t>
            </a:r>
            <a:r>
              <a:rPr lang="en-GB" baseline="0" dirty="0" err="1"/>
              <a:t>esp</a:t>
            </a:r>
            <a:r>
              <a:rPr lang="en-GB" baseline="0" dirty="0"/>
              <a:t> when trying to deal with chests and elective </a:t>
            </a:r>
            <a:r>
              <a:rPr lang="en-GB" baseline="0" dirty="0" err="1"/>
              <a:t>ortho</a:t>
            </a:r>
            <a:endParaRPr lang="en-GB" baseline="0" dirty="0"/>
          </a:p>
          <a:p>
            <a:r>
              <a:rPr lang="en-GB" baseline="0" dirty="0"/>
              <a:t>Demographics, older patients are living longer there are more of them and lots are moving to suffolk</a:t>
            </a:r>
          </a:p>
          <a:p>
            <a:r>
              <a:rPr lang="en-GB" baseline="0" dirty="0"/>
              <a:t>Tariff keeps going down, without a </a:t>
            </a:r>
            <a:r>
              <a:rPr lang="en-GB" baseline="0" dirty="0" err="1"/>
              <a:t>commenserett</a:t>
            </a:r>
            <a:r>
              <a:rPr lang="en-GB" baseline="0" dirty="0"/>
              <a:t> increase in BPT</a:t>
            </a:r>
          </a:p>
          <a:p>
            <a:r>
              <a:rPr lang="en-GB" baseline="0" dirty="0"/>
              <a:t>Unsure of the role of BPT if we all go onto block contract </a:t>
            </a:r>
          </a:p>
          <a:p>
            <a:endParaRPr lang="en-GB" baseline="0" dirty="0"/>
          </a:p>
        </p:txBody>
      </p:sp>
      <p:sp>
        <p:nvSpPr>
          <p:cNvPr id="4" name="Slide Number Placeholder 3"/>
          <p:cNvSpPr>
            <a:spLocks noGrp="1"/>
          </p:cNvSpPr>
          <p:nvPr>
            <p:ph type="sldNum" sz="quarter" idx="10"/>
          </p:nvPr>
        </p:nvSpPr>
        <p:spPr/>
        <p:txBody>
          <a:bodyPr/>
          <a:lstStyle/>
          <a:p>
            <a:fld id="{3F1A8393-2F3C-7E4B-B2F2-6B9078A596EC}" type="slidenum">
              <a:rPr lang="en-GB" smtClean="0"/>
              <a:t>31</a:t>
            </a:fld>
            <a:endParaRPr lang="en-GB" dirty="0"/>
          </a:p>
        </p:txBody>
      </p:sp>
    </p:spTree>
    <p:extLst>
      <p:ext uri="{BB962C8B-B14F-4D97-AF65-F5344CB8AC3E}">
        <p14:creationId xmlns:p14="http://schemas.microsoft.com/office/powerpoint/2010/main" val="1980252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BC9D5C-9BAA-4F47-B18F-ED85EF17D63D}" type="slidenum">
              <a:rPr lang="en-US" smtClean="0"/>
              <a:t>33</a:t>
            </a:fld>
            <a:endParaRPr lang="en-US" dirty="0"/>
          </a:p>
        </p:txBody>
      </p:sp>
    </p:spTree>
    <p:extLst>
      <p:ext uri="{BB962C8B-B14F-4D97-AF65-F5344CB8AC3E}">
        <p14:creationId xmlns:p14="http://schemas.microsoft.com/office/powerpoint/2010/main" val="2779888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1A8393-2F3C-7E4B-B2F2-6B9078A596EC}" type="slidenum">
              <a:rPr lang="en-GB" smtClean="0"/>
              <a:t>34</a:t>
            </a:fld>
            <a:endParaRPr lang="en-GB" dirty="0"/>
          </a:p>
        </p:txBody>
      </p:sp>
    </p:spTree>
    <p:extLst>
      <p:ext uri="{BB962C8B-B14F-4D97-AF65-F5344CB8AC3E}">
        <p14:creationId xmlns:p14="http://schemas.microsoft.com/office/powerpoint/2010/main" val="11648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25292F-2255-4B42-9A89-610B42849639}" type="slidenum">
              <a:rPr lang="en-GB" smtClean="0"/>
              <a:t>36</a:t>
            </a:fld>
            <a:endParaRPr lang="en-GB"/>
          </a:p>
        </p:txBody>
      </p:sp>
    </p:spTree>
    <p:extLst>
      <p:ext uri="{BB962C8B-B14F-4D97-AF65-F5344CB8AC3E}">
        <p14:creationId xmlns:p14="http://schemas.microsoft.com/office/powerpoint/2010/main" val="2951037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Deep dive note – </a:t>
            </a:r>
            <a:r>
              <a:rPr lang="en-GB" b="0"/>
              <a:t>Inconsistency noted that earlier seen that </a:t>
            </a:r>
            <a:r>
              <a:rPr lang="en-GB" b="0" err="1"/>
              <a:t>orthogeriatrician</a:t>
            </a:r>
            <a:r>
              <a:rPr lang="en-GB" b="0"/>
              <a:t> not available at weekend</a:t>
            </a:r>
            <a:endParaRPr lang="en-GB" b="1"/>
          </a:p>
        </p:txBody>
      </p:sp>
      <p:sp>
        <p:nvSpPr>
          <p:cNvPr id="4" name="Slide Number Placeholder 3"/>
          <p:cNvSpPr>
            <a:spLocks noGrp="1"/>
          </p:cNvSpPr>
          <p:nvPr>
            <p:ph type="sldNum" sz="quarter" idx="5"/>
          </p:nvPr>
        </p:nvSpPr>
        <p:spPr/>
        <p:txBody>
          <a:bodyPr/>
          <a:lstStyle/>
          <a:p>
            <a:fld id="{59EE04AA-7153-438E-B4FD-9AB8768BE39E}" type="slidenum">
              <a:rPr lang="en-GB" smtClean="0"/>
              <a:t>47</a:t>
            </a:fld>
            <a:endParaRPr lang="en-GB"/>
          </a:p>
        </p:txBody>
      </p:sp>
    </p:spTree>
    <p:extLst>
      <p:ext uri="{BB962C8B-B14F-4D97-AF65-F5344CB8AC3E}">
        <p14:creationId xmlns:p14="http://schemas.microsoft.com/office/powerpoint/2010/main" val="4122335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Deep dive note – </a:t>
            </a:r>
            <a:r>
              <a:rPr lang="en-GB" b="0"/>
              <a:t>Inconsistency noted that earlier seen that </a:t>
            </a:r>
            <a:r>
              <a:rPr lang="en-GB" b="0" err="1"/>
              <a:t>orthogeriatrician</a:t>
            </a:r>
            <a:r>
              <a:rPr lang="en-GB" b="0"/>
              <a:t> not available at weekend</a:t>
            </a:r>
            <a:endParaRPr lang="en-GB" b="1"/>
          </a:p>
        </p:txBody>
      </p:sp>
      <p:sp>
        <p:nvSpPr>
          <p:cNvPr id="4" name="Slide Number Placeholder 3"/>
          <p:cNvSpPr>
            <a:spLocks noGrp="1"/>
          </p:cNvSpPr>
          <p:nvPr>
            <p:ph type="sldNum" sz="quarter" idx="5"/>
          </p:nvPr>
        </p:nvSpPr>
        <p:spPr/>
        <p:txBody>
          <a:bodyPr/>
          <a:lstStyle/>
          <a:p>
            <a:fld id="{59EE04AA-7153-438E-B4FD-9AB8768BE39E}" type="slidenum">
              <a:rPr lang="en-GB" smtClean="0"/>
              <a:t>48</a:t>
            </a:fld>
            <a:endParaRPr lang="en-GB"/>
          </a:p>
        </p:txBody>
      </p:sp>
    </p:spTree>
    <p:extLst>
      <p:ext uri="{BB962C8B-B14F-4D97-AF65-F5344CB8AC3E}">
        <p14:creationId xmlns:p14="http://schemas.microsoft.com/office/powerpoint/2010/main" val="4122335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as anaesthetists think we don’t have to engage with NHFD, then I urge you to think again. This is going to be a self-flagellating confessional talk, so there’s a lot of information, but I want to be brief! </a:t>
            </a:r>
          </a:p>
        </p:txBody>
      </p:sp>
      <p:sp>
        <p:nvSpPr>
          <p:cNvPr id="4" name="Slide Number Placeholder 3"/>
          <p:cNvSpPr>
            <a:spLocks noGrp="1"/>
          </p:cNvSpPr>
          <p:nvPr>
            <p:ph type="sldNum" sz="quarter" idx="5"/>
          </p:nvPr>
        </p:nvSpPr>
        <p:spPr/>
        <p:txBody>
          <a:bodyPr/>
          <a:lstStyle/>
          <a:p>
            <a:fld id="{648ABB4C-133E-476C-8B79-F3C39EFDA71A}" type="slidenum">
              <a:rPr lang="en-GB" smtClean="0"/>
              <a:t>49</a:t>
            </a:fld>
            <a:endParaRPr lang="en-GB"/>
          </a:p>
        </p:txBody>
      </p:sp>
    </p:spTree>
    <p:extLst>
      <p:ext uri="{BB962C8B-B14F-4D97-AF65-F5344CB8AC3E}">
        <p14:creationId xmlns:p14="http://schemas.microsoft.com/office/powerpoint/2010/main" val="3255839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I’ve been doing this a while, but have I been pulling my weight? These two infographics are the only ones I have no control over, or rather, responsibility towards (though I could speak up if I see a problem).</a:t>
            </a:r>
          </a:p>
        </p:txBody>
      </p:sp>
      <p:sp>
        <p:nvSpPr>
          <p:cNvPr id="4" name="Slide Number Placeholder 3"/>
          <p:cNvSpPr>
            <a:spLocks noGrp="1"/>
          </p:cNvSpPr>
          <p:nvPr>
            <p:ph type="sldNum" sz="quarter" idx="5"/>
          </p:nvPr>
        </p:nvSpPr>
        <p:spPr/>
        <p:txBody>
          <a:bodyPr/>
          <a:lstStyle/>
          <a:p>
            <a:fld id="{648ABB4C-133E-476C-8B79-F3C39EFDA71A}" type="slidenum">
              <a:rPr lang="en-GB" smtClean="0"/>
              <a:t>50</a:t>
            </a:fld>
            <a:endParaRPr lang="en-GB"/>
          </a:p>
        </p:txBody>
      </p:sp>
    </p:spTree>
    <p:extLst>
      <p:ext uri="{BB962C8B-B14F-4D97-AF65-F5344CB8AC3E}">
        <p14:creationId xmlns:p14="http://schemas.microsoft.com/office/powerpoint/2010/main" val="3352294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8ABB4C-133E-476C-8B79-F3C39EFDA71A}" type="slidenum">
              <a:rPr lang="en-GB" smtClean="0"/>
              <a:t>52</a:t>
            </a:fld>
            <a:endParaRPr lang="en-GB"/>
          </a:p>
        </p:txBody>
      </p:sp>
    </p:spTree>
    <p:extLst>
      <p:ext uri="{BB962C8B-B14F-4D97-AF65-F5344CB8AC3E}">
        <p14:creationId xmlns:p14="http://schemas.microsoft.com/office/powerpoint/2010/main" val="2009916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not that we stopped doing nerve blocks in theatre, but we stopped recording them – transition from paper theatre care pathways to electronic </a:t>
            </a:r>
            <a:r>
              <a:rPr lang="en-GB" dirty="0" err="1"/>
              <a:t>eCare</a:t>
            </a:r>
            <a:r>
              <a:rPr lang="en-GB" dirty="0"/>
              <a:t>, and no-one thought to put a box for the theatre staff to record an intra-operative nerve block as had been happening on the old paper system. I think the new curve demonstrates the fatigue of the trauma practitioners and data officer in trying to extract the information out of </a:t>
            </a:r>
            <a:r>
              <a:rPr lang="en-GB" dirty="0" err="1"/>
              <a:t>eCare</a:t>
            </a:r>
            <a:r>
              <a:rPr lang="en-GB" dirty="0"/>
              <a:t>! As well as my failure in noticing the downward trend.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5A9FE-8CBB-41A6-9D69-2CBA0ADA88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927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are from Bury St Edmunds, smack-bang</a:t>
            </a:r>
            <a:r>
              <a:rPr lang="en-US" baseline="0" dirty="0"/>
              <a:t> in the middle of East Anglia, and given the proximity to quite a few other </a:t>
            </a:r>
            <a:r>
              <a:rPr lang="en-US" baseline="0" dirty="0" err="1"/>
              <a:t>siginificant</a:t>
            </a:r>
            <a:r>
              <a:rPr lang="en-US" baseline="0" dirty="0"/>
              <a:t> acute hospitals, you might think (like our Public Health Consultant Associate Medical Director did, who used to work for the </a:t>
            </a:r>
            <a:r>
              <a:rPr lang="en-US" baseline="0" dirty="0" err="1"/>
              <a:t>DoH</a:t>
            </a:r>
            <a:r>
              <a:rPr lang="en-US" baseline="0" dirty="0"/>
              <a:t>, until she came to see us!) why there is a 434-bed hospital here. And we don’t think its because </a:t>
            </a:r>
            <a:r>
              <a:rPr lang="en-US" dirty="0"/>
              <a:t>Matt Hancock lives next</a:t>
            </a:r>
            <a:r>
              <a:rPr lang="en-US" baseline="0" dirty="0"/>
              <a:t> door.</a:t>
            </a:r>
            <a:endParaRPr lang="en-US" dirty="0"/>
          </a:p>
        </p:txBody>
      </p:sp>
      <p:sp>
        <p:nvSpPr>
          <p:cNvPr id="4" name="Slide Number Placeholder 3"/>
          <p:cNvSpPr>
            <a:spLocks noGrp="1"/>
          </p:cNvSpPr>
          <p:nvPr>
            <p:ph type="sldNum" sz="quarter" idx="10"/>
          </p:nvPr>
        </p:nvSpPr>
        <p:spPr/>
        <p:txBody>
          <a:bodyPr/>
          <a:lstStyle/>
          <a:p>
            <a:fld id="{92BC9D5C-9BAA-4F47-B18F-ED85EF17D63D}" type="slidenum">
              <a:rPr lang="en-US" smtClean="0"/>
              <a:t>2</a:t>
            </a:fld>
            <a:endParaRPr lang="en-US" dirty="0"/>
          </a:p>
        </p:txBody>
      </p:sp>
    </p:spTree>
    <p:extLst>
      <p:ext uri="{BB962C8B-B14F-4D97-AF65-F5344CB8AC3E}">
        <p14:creationId xmlns:p14="http://schemas.microsoft.com/office/powerpoint/2010/main" val="2779888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working party endorse the international Fragility Fracture Committee’s principles of anaesthesia for hip fractures</a:t>
            </a:r>
          </a:p>
          <a:p>
            <a:endParaRPr lang="en-GB" dirty="0"/>
          </a:p>
          <a:p>
            <a:r>
              <a:rPr lang="en-GB" dirty="0"/>
              <a:t>Point 4 – Consultants job-planned to trauma lists. Now that we are doing all day trauma as a side-effect of COVID, I’m hoping this will mean consultants in that theatre all day, and will be attending the morning trauma meetings. </a:t>
            </a:r>
          </a:p>
          <a:p>
            <a:endParaRPr lang="en-GB" dirty="0"/>
          </a:p>
          <a:p>
            <a:r>
              <a:rPr lang="en-GB" dirty="0"/>
              <a:t>Point 5 - Local audits – pain and analgesia; FICB technique (ED vs ward staff) – led to training ED staff, but they still won’t do it right!); Hb – measurement in theatre (</a:t>
            </a:r>
            <a:r>
              <a:rPr lang="en-GB" dirty="0" err="1"/>
              <a:t>HemoCue</a:t>
            </a:r>
            <a:r>
              <a:rPr lang="en-GB" dirty="0"/>
              <a:t> vs A/VBG vs lab) and Fe studies – led to getting haematinics done routinely and IV Fe on the ward post-op).</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5A9FE-8CBB-41A6-9D69-2CBA0ADA88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918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5A9FE-8CBB-41A6-9D69-2CBA0ADA88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110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p>
        </p:txBody>
      </p:sp>
      <p:sp>
        <p:nvSpPr>
          <p:cNvPr id="4" name="Slide Number Placeholder 3"/>
          <p:cNvSpPr>
            <a:spLocks noGrp="1"/>
          </p:cNvSpPr>
          <p:nvPr>
            <p:ph type="sldNum" sz="quarter" idx="5"/>
          </p:nvPr>
        </p:nvSpPr>
        <p:spPr/>
        <p:txBody>
          <a:bodyPr/>
          <a:lstStyle/>
          <a:p>
            <a:fld id="{648ABB4C-133E-476C-8B79-F3C39EFDA71A}" type="slidenum">
              <a:rPr lang="en-GB" smtClean="0"/>
              <a:t>57</a:t>
            </a:fld>
            <a:endParaRPr lang="en-GB"/>
          </a:p>
        </p:txBody>
      </p:sp>
    </p:spTree>
    <p:extLst>
      <p:ext uri="{BB962C8B-B14F-4D97-AF65-F5344CB8AC3E}">
        <p14:creationId xmlns:p14="http://schemas.microsoft.com/office/powerpoint/2010/main" val="3666384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Safety 1 – where as few things as possible go wrong; </a:t>
            </a:r>
            <a:r>
              <a:rPr lang="en-GB" sz="1200" b="0" i="0" u="none" strike="noStrike" kern="1200" baseline="0" dirty="0">
                <a:solidFill>
                  <a:schemeClr val="tx1"/>
                </a:solidFill>
                <a:latin typeface="+mn-lt"/>
                <a:ea typeface="+mn-ea"/>
                <a:cs typeface="+mn-cs"/>
              </a:rPr>
              <a:t>its the way most people think of safety as the absence of accidents and incidents (or as an acceptable level of risk). This approach presumes that things go wrong because of identifiable failures or malfunctions of specific components:  technology, procedures, the human workers and the organisations in which they are embedded. Humans—acting alone or collectively—are therefore viewed predominantly as a liability or hazard, principally because they are the most variable of these components. It concentrates on the negative, rather than why things pretty much always go right.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Safety 2 – this shifts the focus from trying to prevent things from going wrong to ensuring that as many things as possible go right. It is the system’s ability to succeed under varying conditions. It assumes that everyday performance variability provides adaptability to varying conditions, and is why things go right. The same issues about human flexibility and unpredictable nature that lead to poor performance perhaps provide the reasons for why things go right when conditions are less than ideal, and this behavioural tendency should be looked at, </a:t>
            </a:r>
            <a:r>
              <a:rPr lang="en-GB" sz="1200" b="0" i="0" u="none" strike="noStrike" kern="1200" baseline="0" dirty="0" err="1">
                <a:solidFill>
                  <a:schemeClr val="tx1"/>
                </a:solidFill>
                <a:latin typeface="+mn-lt"/>
                <a:ea typeface="+mn-ea"/>
                <a:cs typeface="+mn-cs"/>
              </a:rPr>
              <a:t>becaseu</a:t>
            </a:r>
            <a:r>
              <a:rPr lang="en-GB" sz="1200" b="0" i="0" u="none" strike="noStrike" kern="1200" baseline="0" dirty="0">
                <a:solidFill>
                  <a:schemeClr val="tx1"/>
                </a:solidFill>
                <a:latin typeface="+mn-lt"/>
                <a:ea typeface="+mn-ea"/>
                <a:cs typeface="+mn-cs"/>
              </a:rPr>
              <a:t> it will probably lead to better understanding of why things also go wrong. And anyway, it feels better to look at stuff going well than not.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main point is that our resilience at work is being sorely tested, with increasing demands on our time and energy, and ever increasing complexity of systems. For instance, just our new electronic patient management and theatre record software has created a worrying degree of attention that has taken our focus off the patient. </a:t>
            </a:r>
            <a:endParaRPr lang="en-GB" dirty="0"/>
          </a:p>
        </p:txBody>
      </p:sp>
      <p:sp>
        <p:nvSpPr>
          <p:cNvPr id="4" name="Slide Number Placeholder 3"/>
          <p:cNvSpPr>
            <a:spLocks noGrp="1"/>
          </p:cNvSpPr>
          <p:nvPr>
            <p:ph type="sldNum" sz="quarter" idx="5"/>
          </p:nvPr>
        </p:nvSpPr>
        <p:spPr/>
        <p:txBody>
          <a:bodyPr/>
          <a:lstStyle/>
          <a:p>
            <a:fld id="{648ABB4C-133E-476C-8B79-F3C39EFDA71A}" type="slidenum">
              <a:rPr lang="en-GB" smtClean="0"/>
              <a:t>58</a:t>
            </a:fld>
            <a:endParaRPr lang="en-GB"/>
          </a:p>
        </p:txBody>
      </p:sp>
    </p:spTree>
    <p:extLst>
      <p:ext uri="{BB962C8B-B14F-4D97-AF65-F5344CB8AC3E}">
        <p14:creationId xmlns:p14="http://schemas.microsoft.com/office/powerpoint/2010/main" val="801962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Admitted in the middle of a Sat when we had a good team on. We had started Saturday trauma lists – too many cases to consider adding to the trauma list, but the on-call team did try to get her done that night. However, because she was on a DOAC with poor renal function, it was considered safest to do on Sunday (no trauma list).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5A9FE-8CBB-41A6-9D69-2CBA0ADA88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885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does an anaesthetic pre-op assessment differ from a medical clerking? I keep saying to my trainees – the aim of the pre-op visit is to see how I can safely get this patient through the surgery, rather than finding reasons not to anaesthetise them. </a:t>
            </a:r>
          </a:p>
          <a:p>
            <a:endParaRPr lang="en-GB" dirty="0"/>
          </a:p>
          <a:p>
            <a:r>
              <a:rPr lang="en-GB" dirty="0"/>
              <a:t>She had already had 2 clerking’s by ED and junior ward doctors, with different aims and focus – get her tot the next stage in the pathway that doesn’t involve them anymore. The </a:t>
            </a:r>
            <a:r>
              <a:rPr lang="en-GB" dirty="0" err="1"/>
              <a:t>Obs</a:t>
            </a:r>
            <a:r>
              <a:rPr lang="en-GB" dirty="0"/>
              <a:t> taken at admission will be viewed differently by doctors with different roles. </a:t>
            </a:r>
          </a:p>
          <a:p>
            <a:endParaRPr lang="en-GB" dirty="0"/>
          </a:p>
          <a:p>
            <a:r>
              <a:rPr lang="en-GB" dirty="0"/>
              <a:t>So, first, we need to know what the injury has done to the patient, and how the surgeon plans to further injure her. Then what degree of physiological reserve she has to tolerate both insults. This depends on her comorbidities, her current physiological response, how her meds impact on it. The more hip fracture patients have been studied over the recent decades, the more we pick up on perhaps little things that have a big impact. We now include Fe studies as routine bloods, which wouldn’t have happened without local data because our parochiality precludes using outside evidence (well, particularly for the transfusion committee!!!)</a:t>
            </a:r>
          </a:p>
          <a:p>
            <a:endParaRPr lang="en-GB" dirty="0"/>
          </a:p>
          <a:p>
            <a:r>
              <a:rPr lang="en-GB" dirty="0"/>
              <a:t>But the one thing we as anaesthetists haven’t yet embraced is risk scoring these patients. </a:t>
            </a:r>
          </a:p>
        </p:txBody>
      </p:sp>
      <p:sp>
        <p:nvSpPr>
          <p:cNvPr id="4" name="Slide Number Placeholder 3"/>
          <p:cNvSpPr>
            <a:spLocks noGrp="1"/>
          </p:cNvSpPr>
          <p:nvPr>
            <p:ph type="sldNum" sz="quarter" idx="5"/>
          </p:nvPr>
        </p:nvSpPr>
        <p:spPr/>
        <p:txBody>
          <a:bodyPr/>
          <a:lstStyle/>
          <a:p>
            <a:fld id="{648ABB4C-133E-476C-8B79-F3C39EFDA71A}" type="slidenum">
              <a:rPr lang="en-GB" smtClean="0"/>
              <a:t>60</a:t>
            </a:fld>
            <a:endParaRPr lang="en-GB"/>
          </a:p>
        </p:txBody>
      </p:sp>
    </p:spTree>
    <p:extLst>
      <p:ext uri="{BB962C8B-B14F-4D97-AF65-F5344CB8AC3E}">
        <p14:creationId xmlns:p14="http://schemas.microsoft.com/office/powerpoint/2010/main" val="2658543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particular plan documented is a unilateral view of the patient based on the environment that doctor works in, and is only contextually relevant to getting the patient to the next stage</a:t>
            </a:r>
          </a:p>
        </p:txBody>
      </p:sp>
      <p:sp>
        <p:nvSpPr>
          <p:cNvPr id="4" name="Slide Number Placeholder 3"/>
          <p:cNvSpPr>
            <a:spLocks noGrp="1"/>
          </p:cNvSpPr>
          <p:nvPr>
            <p:ph type="sldNum" sz="quarter" idx="5"/>
          </p:nvPr>
        </p:nvSpPr>
        <p:spPr/>
        <p:txBody>
          <a:bodyPr/>
          <a:lstStyle/>
          <a:p>
            <a:fld id="{648ABB4C-133E-476C-8B79-F3C39EFDA71A}" type="slidenum">
              <a:rPr lang="en-GB" smtClean="0"/>
              <a:t>63</a:t>
            </a:fld>
            <a:endParaRPr lang="en-GB"/>
          </a:p>
        </p:txBody>
      </p:sp>
    </p:spTree>
    <p:extLst>
      <p:ext uri="{BB962C8B-B14F-4D97-AF65-F5344CB8AC3E}">
        <p14:creationId xmlns:p14="http://schemas.microsoft.com/office/powerpoint/2010/main" val="1319891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we are as guilty of this as the admitting junior doctors. </a:t>
            </a:r>
          </a:p>
          <a:p>
            <a:endParaRPr lang="en-GB" dirty="0"/>
          </a:p>
          <a:p>
            <a:r>
              <a:rPr lang="en-GB" dirty="0"/>
              <a:t>What we need is a standardised plan, with input from the most senior relevant clinicians at the earliest opportunity, to ensure the best chance for that patient to get up and out of hospital ASAP, from the moment the patient hits the hospital.</a:t>
            </a:r>
          </a:p>
          <a:p>
            <a:endParaRPr lang="en-GB" dirty="0"/>
          </a:p>
          <a:p>
            <a:r>
              <a:rPr lang="en-GB" dirty="0"/>
              <a:t>What we have at the moment still, is silo care – largely independent plans from well-meaning but uncollaborative clinicians. It’s wasted time and energy. The major advantage of doing it together with the most senior people involved, under a structured care plan is that all staff understand what the other’s roles are, and will learn from each other, so that it gets better next time, to the patient’s benefit. </a:t>
            </a:r>
          </a:p>
        </p:txBody>
      </p:sp>
      <p:sp>
        <p:nvSpPr>
          <p:cNvPr id="4" name="Slide Number Placeholder 3"/>
          <p:cNvSpPr>
            <a:spLocks noGrp="1"/>
          </p:cNvSpPr>
          <p:nvPr>
            <p:ph type="sldNum" sz="quarter" idx="5"/>
          </p:nvPr>
        </p:nvSpPr>
        <p:spPr/>
        <p:txBody>
          <a:bodyPr/>
          <a:lstStyle/>
          <a:p>
            <a:fld id="{648ABB4C-133E-476C-8B79-F3C39EFDA71A}" type="slidenum">
              <a:rPr lang="en-GB" smtClean="0"/>
              <a:t>64</a:t>
            </a:fld>
            <a:endParaRPr lang="en-GB"/>
          </a:p>
        </p:txBody>
      </p:sp>
    </p:spTree>
    <p:extLst>
      <p:ext uri="{BB962C8B-B14F-4D97-AF65-F5344CB8AC3E}">
        <p14:creationId xmlns:p14="http://schemas.microsoft.com/office/powerpoint/2010/main" val="3658045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She should have been prescribed prn Oxycodone. I need to add analgesia to my guideline.</a:t>
            </a:r>
          </a:p>
          <a:p>
            <a:r>
              <a:rPr lang="en-GB" dirty="0"/>
              <a:t>FICB – because the guideline I wrote in 2012 (when we were afraid of DOAC’s) was for nurse practitioners, I had to be very conservative with indications and contraindications. </a:t>
            </a:r>
          </a:p>
          <a:p>
            <a:r>
              <a:rPr lang="en-GB" dirty="0"/>
              <a:t>IV fluids – we had tried to set up stroke volume measurement and individualised fluid resuscitation, but our trauma assessment room was often poached (side-room) and we just didn’t have enough staff.</a:t>
            </a:r>
          </a:p>
          <a:p>
            <a:r>
              <a:rPr lang="en-GB" dirty="0"/>
              <a:t>How many people would have been bold enough to go to theatre at 8pm – 12 hours after last dose of Apixaban?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5A9FE-8CBB-41A6-9D69-2CBA0ADA88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356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points to make:</a:t>
            </a:r>
          </a:p>
          <a:p>
            <a:endParaRPr lang="en-GB" dirty="0"/>
          </a:p>
          <a:p>
            <a:pPr marL="228600" indent="-228600">
              <a:buAutoNum type="arabicPeriod"/>
            </a:pPr>
            <a:r>
              <a:rPr lang="en-GB" dirty="0"/>
              <a:t>Delirium prevention:</a:t>
            </a:r>
          </a:p>
          <a:p>
            <a:pPr marL="457200" lvl="1" indent="0">
              <a:buNone/>
            </a:pPr>
            <a:r>
              <a:rPr lang="en-GB" dirty="0"/>
              <a:t>- No age-related MAC, and no BIS used – both implicated in potentially reducing delirium. </a:t>
            </a:r>
          </a:p>
          <a:p>
            <a:pPr marL="457200" lvl="1" indent="0">
              <a:buNone/>
            </a:pPr>
            <a:r>
              <a:rPr lang="en-GB" dirty="0"/>
              <a:t>- N2O and low-dose </a:t>
            </a:r>
            <a:r>
              <a:rPr lang="en-GB" dirty="0" err="1"/>
              <a:t>Sevo</a:t>
            </a:r>
            <a:r>
              <a:rPr lang="en-GB" dirty="0"/>
              <a:t> not a bad combination</a:t>
            </a:r>
          </a:p>
          <a:p>
            <a:pPr marL="628650" lvl="1" indent="-171450">
              <a:buFontTx/>
              <a:buChar char="-"/>
            </a:pPr>
            <a:r>
              <a:rPr lang="en-GB" dirty="0"/>
              <a:t>Propofol-based anaesthesia may be better</a:t>
            </a:r>
          </a:p>
          <a:p>
            <a:pPr marL="628650" lvl="1" indent="-171450">
              <a:buFontTx/>
              <a:buChar char="-"/>
            </a:pPr>
            <a:r>
              <a:rPr lang="en-GB" dirty="0"/>
              <a:t>Maintaining MAP above 70 throughout is a sensible idea – for renal perfusion as well as delirium reduction</a:t>
            </a:r>
          </a:p>
        </p:txBody>
      </p:sp>
      <p:sp>
        <p:nvSpPr>
          <p:cNvPr id="4" name="Slide Number Placeholder 3"/>
          <p:cNvSpPr>
            <a:spLocks noGrp="1"/>
          </p:cNvSpPr>
          <p:nvPr>
            <p:ph type="sldNum" sz="quarter" idx="5"/>
          </p:nvPr>
        </p:nvSpPr>
        <p:spPr/>
        <p:txBody>
          <a:bodyPr/>
          <a:lstStyle/>
          <a:p>
            <a:fld id="{648ABB4C-133E-476C-8B79-F3C39EFDA71A}" type="slidenum">
              <a:rPr lang="en-GB" smtClean="0"/>
              <a:t>66</a:t>
            </a:fld>
            <a:endParaRPr lang="en-GB"/>
          </a:p>
        </p:txBody>
      </p:sp>
    </p:spTree>
    <p:extLst>
      <p:ext uri="{BB962C8B-B14F-4D97-AF65-F5344CB8AC3E}">
        <p14:creationId xmlns:p14="http://schemas.microsoft.com/office/powerpoint/2010/main" val="2699805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short reigns, Edmund, King of East Anglia, fought against the marauding Danes. He was captured on the 20</a:t>
            </a:r>
            <a:r>
              <a:rPr lang="en-US" baseline="30000" dirty="0"/>
              <a:t>th</a:t>
            </a:r>
            <a:r>
              <a:rPr lang="en-US" dirty="0"/>
              <a:t> November 869; he refused to give up his Christian faith, so they tied him to a tree, shot him full of arrows so he “bristled like a hedgehog”, then decapitated him. The King’s men came to fetch his body, but couldn’t find his head. Hearing a cry from a nearby wood, where a wolf was protecting the head. The wolf let the men take his head, and when they put it back on his neck, the head magically fused with the body. He was buried in the Abbey. Matt Hancock won’t be, but I’d like to see him bristle.</a:t>
            </a:r>
          </a:p>
        </p:txBody>
      </p:sp>
      <p:sp>
        <p:nvSpPr>
          <p:cNvPr id="4" name="Slide Number Placeholder 3"/>
          <p:cNvSpPr>
            <a:spLocks noGrp="1"/>
          </p:cNvSpPr>
          <p:nvPr>
            <p:ph type="sldNum" sz="quarter" idx="10"/>
          </p:nvPr>
        </p:nvSpPr>
        <p:spPr/>
        <p:txBody>
          <a:bodyPr/>
          <a:lstStyle/>
          <a:p>
            <a:fld id="{92BC9D5C-9BAA-4F47-B18F-ED85EF17D63D}" type="slidenum">
              <a:rPr lang="en-US" smtClean="0"/>
              <a:t>3</a:t>
            </a:fld>
            <a:endParaRPr lang="en-US" dirty="0"/>
          </a:p>
        </p:txBody>
      </p:sp>
    </p:spTree>
    <p:extLst>
      <p:ext uri="{BB962C8B-B14F-4D97-AF65-F5344CB8AC3E}">
        <p14:creationId xmlns:p14="http://schemas.microsoft.com/office/powerpoint/2010/main" val="2779888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Hb management immediately peri-operatively is difficult. We know anaemia prevents early mobilisation to a degree, but keeping Hb higher than the Haematology-declared limits is a problem. They have just caught up with me! My colleagues don’t necessarily agree with me that perhaps this patient shouldn’t have left recovery with an Hb less than 100g/l, but they don’t see what happens Day3 on the ward, and it’s hard when even on the ward, they don’t always get transfused. Besides, we give a lot of IV Fe when required. </a:t>
            </a:r>
          </a:p>
          <a:p>
            <a:endParaRPr lang="en-GB" dirty="0"/>
          </a:p>
          <a:p>
            <a:r>
              <a:rPr lang="en-GB" dirty="0"/>
              <a:t>Non-invasive cardiac output monitoring is an interesting issue. These are relatively short cases, and like other emergencies the physiology changes very quickly intraoperatively, so it can be difficult to interpret the numbers. I have used various technologies, and not been convinced that it helps more than good clinical experience, and close attention to detail, but I think more and more we will be having to justify clinical decisions in theatre that may have an impact on early post-op metrics of outcome such as mobilisation, and discharge. </a:t>
            </a:r>
          </a:p>
          <a:p>
            <a:endParaRPr lang="en-GB" dirty="0"/>
          </a:p>
          <a:p>
            <a:r>
              <a:rPr lang="en-GB" dirty="0"/>
              <a:t>BIS has been very useful in these patients, I think. I routinely attach it before induction now, whether or not I use TIVA (which I generally do).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5A9FE-8CBB-41A6-9D69-2CBA0ADA88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926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Though when we were trying to restart elective work in October/ November, when staff were short, management would amalgamate trauma and elective lists during the day, which meant that night staff were even busier.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5A9FE-8CBB-41A6-9D69-2CBA0ADA88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612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8ABB4C-133E-476C-8B79-F3C39EFDA71A}" type="slidenum">
              <a:rPr lang="en-GB" smtClean="0"/>
              <a:t>72</a:t>
            </a:fld>
            <a:endParaRPr lang="en-GB"/>
          </a:p>
        </p:txBody>
      </p:sp>
    </p:spTree>
    <p:extLst>
      <p:ext uri="{BB962C8B-B14F-4D97-AF65-F5344CB8AC3E}">
        <p14:creationId xmlns:p14="http://schemas.microsoft.com/office/powerpoint/2010/main" val="2842511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Therapy team responsible for input across both elective and trauma orthopaedics</a:t>
            </a:r>
          </a:p>
          <a:p>
            <a:r>
              <a:rPr lang="en-GB" dirty="0"/>
              <a:t>Understand a patient’s previous function level so important in understanding the patient and how best to approach them, allow earlier identification of any post-op confusion</a:t>
            </a:r>
          </a:p>
        </p:txBody>
      </p:sp>
      <p:sp>
        <p:nvSpPr>
          <p:cNvPr id="4" name="Slide Number Placeholder 3"/>
          <p:cNvSpPr>
            <a:spLocks noGrp="1"/>
          </p:cNvSpPr>
          <p:nvPr>
            <p:ph type="sldNum" sz="quarter" idx="5"/>
          </p:nvPr>
        </p:nvSpPr>
        <p:spPr/>
        <p:txBody>
          <a:bodyPr/>
          <a:lstStyle/>
          <a:p>
            <a:fld id="{E3AC66C6-07DD-4E66-B888-7882270F7910}" type="slidenum">
              <a:rPr lang="en-GB" smtClean="0"/>
              <a:t>74</a:t>
            </a:fld>
            <a:endParaRPr lang="en-GB"/>
          </a:p>
        </p:txBody>
      </p:sp>
    </p:spTree>
    <p:extLst>
      <p:ext uri="{BB962C8B-B14F-4D97-AF65-F5344CB8AC3E}">
        <p14:creationId xmlns:p14="http://schemas.microsoft.com/office/powerpoint/2010/main" val="132582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92/57</a:t>
            </a:r>
          </a:p>
          <a:p>
            <a:r>
              <a:rPr lang="en-GB" dirty="0"/>
              <a:t>86/55,  </a:t>
            </a:r>
            <a:r>
              <a:rPr lang="en-GB" dirty="0" err="1"/>
              <a:t>Hb</a:t>
            </a:r>
            <a:endParaRPr lang="en-GB" dirty="0"/>
          </a:p>
          <a:p>
            <a:r>
              <a:rPr lang="en-GB" dirty="0"/>
              <a:t>Allows review of cognition, ability to</a:t>
            </a:r>
            <a:r>
              <a:rPr lang="en-GB" baseline="0" dirty="0"/>
              <a:t> follow instructions carryover between sessions</a:t>
            </a:r>
            <a:endParaRPr lang="en-GB" dirty="0"/>
          </a:p>
        </p:txBody>
      </p:sp>
      <p:sp>
        <p:nvSpPr>
          <p:cNvPr id="4" name="Slide Number Placeholder 3"/>
          <p:cNvSpPr>
            <a:spLocks noGrp="1"/>
          </p:cNvSpPr>
          <p:nvPr>
            <p:ph type="sldNum" sz="quarter" idx="5"/>
          </p:nvPr>
        </p:nvSpPr>
        <p:spPr/>
        <p:txBody>
          <a:bodyPr/>
          <a:lstStyle/>
          <a:p>
            <a:fld id="{E3AC66C6-07DD-4E66-B888-7882270F7910}" type="slidenum">
              <a:rPr lang="en-GB" smtClean="0"/>
              <a:t>75</a:t>
            </a:fld>
            <a:endParaRPr lang="en-GB"/>
          </a:p>
        </p:txBody>
      </p:sp>
    </p:spTree>
    <p:extLst>
      <p:ext uri="{BB962C8B-B14F-4D97-AF65-F5344CB8AC3E}">
        <p14:creationId xmlns:p14="http://schemas.microsoft.com/office/powerpoint/2010/main" val="3216452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Pathway 1 –D2A,</a:t>
            </a:r>
            <a:r>
              <a:rPr lang="en-GB" baseline="0" dirty="0"/>
              <a:t> increase current care package, CAB, placement, return to previous care home</a:t>
            </a:r>
            <a:endParaRPr lang="en-GB" dirty="0"/>
          </a:p>
        </p:txBody>
      </p:sp>
      <p:sp>
        <p:nvSpPr>
          <p:cNvPr id="4" name="Slide Number Placeholder 3"/>
          <p:cNvSpPr>
            <a:spLocks noGrp="1"/>
          </p:cNvSpPr>
          <p:nvPr>
            <p:ph type="sldNum" sz="quarter" idx="10"/>
          </p:nvPr>
        </p:nvSpPr>
        <p:spPr/>
        <p:txBody>
          <a:bodyPr/>
          <a:lstStyle/>
          <a:p>
            <a:fld id="{E3AC66C6-07DD-4E66-B888-7882270F7910}" type="slidenum">
              <a:rPr lang="en-GB" smtClean="0"/>
              <a:t>79</a:t>
            </a:fld>
            <a:endParaRPr lang="en-GB"/>
          </a:p>
        </p:txBody>
      </p:sp>
    </p:spTree>
    <p:extLst>
      <p:ext uri="{BB962C8B-B14F-4D97-AF65-F5344CB8AC3E}">
        <p14:creationId xmlns:p14="http://schemas.microsoft.com/office/powerpoint/2010/main" val="425948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now known for our Ales, brewed</a:t>
            </a:r>
            <a:r>
              <a:rPr lang="en-GB" baseline="0" dirty="0"/>
              <a:t> in town by Greene King, who are known for chemically altering the local water so they can brew for other counties too (well- maybe that’s fairly typical these days) and for the smallest pub in Britain – though in the summer they spilled magnificently out onto the pavement resembling a true Brussels terrace – Matt was very pleased. </a:t>
            </a:r>
            <a:endParaRPr lang="en-GB" dirty="0"/>
          </a:p>
        </p:txBody>
      </p:sp>
      <p:sp>
        <p:nvSpPr>
          <p:cNvPr id="4" name="Slide Number Placeholder 3"/>
          <p:cNvSpPr>
            <a:spLocks noGrp="1"/>
          </p:cNvSpPr>
          <p:nvPr>
            <p:ph type="sldNum" sz="quarter" idx="10"/>
          </p:nvPr>
        </p:nvSpPr>
        <p:spPr/>
        <p:txBody>
          <a:bodyPr/>
          <a:lstStyle/>
          <a:p>
            <a:fld id="{648ABB4C-133E-476C-8B79-F3C39EFDA71A}" type="slidenum">
              <a:rPr lang="en-GB" smtClean="0"/>
              <a:t>4</a:t>
            </a:fld>
            <a:endParaRPr lang="en-GB"/>
          </a:p>
        </p:txBody>
      </p:sp>
    </p:spTree>
    <p:extLst>
      <p:ext uri="{BB962C8B-B14F-4D97-AF65-F5344CB8AC3E}">
        <p14:creationId xmlns:p14="http://schemas.microsoft.com/office/powerpoint/2010/main" val="3189005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this is us – a happy, hard-working and exuberant hip fracture team! And without further ado, I give you the amazing, the fantastic, please put your hands together for Konrad the Magnificent!!!!</a:t>
            </a:r>
          </a:p>
        </p:txBody>
      </p:sp>
      <p:sp>
        <p:nvSpPr>
          <p:cNvPr id="4" name="Slide Number Placeholder 3"/>
          <p:cNvSpPr>
            <a:spLocks noGrp="1"/>
          </p:cNvSpPr>
          <p:nvPr>
            <p:ph type="sldNum" sz="quarter" idx="5"/>
          </p:nvPr>
        </p:nvSpPr>
        <p:spPr/>
        <p:txBody>
          <a:bodyPr/>
          <a:lstStyle/>
          <a:p>
            <a:fld id="{648ABB4C-133E-476C-8B79-F3C39EFDA71A}" type="slidenum">
              <a:rPr lang="en-GB" smtClean="0"/>
              <a:t>5</a:t>
            </a:fld>
            <a:endParaRPr lang="en-GB"/>
          </a:p>
        </p:txBody>
      </p:sp>
    </p:spTree>
    <p:extLst>
      <p:ext uri="{BB962C8B-B14F-4D97-AF65-F5344CB8AC3E}">
        <p14:creationId xmlns:p14="http://schemas.microsoft.com/office/powerpoint/2010/main" val="2441311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25292F-2255-4B42-9A89-610B42849639}" type="slidenum">
              <a:rPr lang="en-GB" smtClean="0"/>
              <a:t>11</a:t>
            </a:fld>
            <a:endParaRPr lang="en-GB"/>
          </a:p>
        </p:txBody>
      </p:sp>
    </p:spTree>
    <p:extLst>
      <p:ext uri="{BB962C8B-B14F-4D97-AF65-F5344CB8AC3E}">
        <p14:creationId xmlns:p14="http://schemas.microsoft.com/office/powerpoint/2010/main" val="62660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25292F-2255-4B42-9A89-610B42849639}" type="slidenum">
              <a:rPr lang="en-GB" smtClean="0"/>
              <a:t>19</a:t>
            </a:fld>
            <a:endParaRPr lang="en-GB"/>
          </a:p>
        </p:txBody>
      </p:sp>
    </p:spTree>
    <p:extLst>
      <p:ext uri="{BB962C8B-B14F-4D97-AF65-F5344CB8AC3E}">
        <p14:creationId xmlns:p14="http://schemas.microsoft.com/office/powerpoint/2010/main" val="2657510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25292F-2255-4B42-9A89-610B42849639}" type="slidenum">
              <a:rPr lang="en-GB" smtClean="0"/>
              <a:t>20</a:t>
            </a:fld>
            <a:endParaRPr lang="en-GB"/>
          </a:p>
        </p:txBody>
      </p:sp>
    </p:spTree>
    <p:extLst>
      <p:ext uri="{BB962C8B-B14F-4D97-AF65-F5344CB8AC3E}">
        <p14:creationId xmlns:p14="http://schemas.microsoft.com/office/powerpoint/2010/main" val="456107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25292F-2255-4B42-9A89-610B42849639}" type="slidenum">
              <a:rPr lang="en-GB" smtClean="0"/>
              <a:t>28</a:t>
            </a:fld>
            <a:endParaRPr lang="en-GB"/>
          </a:p>
        </p:txBody>
      </p:sp>
    </p:spTree>
    <p:extLst>
      <p:ext uri="{BB962C8B-B14F-4D97-AF65-F5344CB8AC3E}">
        <p14:creationId xmlns:p14="http://schemas.microsoft.com/office/powerpoint/2010/main" val="605673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F6290-F54E-430B-88B2-7634E0D6BB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708B67-252C-4DE0-80B3-3520D6C25B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DE526C-0385-4EE0-8A61-9D2D1D99C034}"/>
              </a:ext>
            </a:extLst>
          </p:cNvPr>
          <p:cNvSpPr>
            <a:spLocks noGrp="1"/>
          </p:cNvSpPr>
          <p:nvPr>
            <p:ph type="dt" sz="half" idx="10"/>
          </p:nvPr>
        </p:nvSpPr>
        <p:spPr/>
        <p:txBody>
          <a:bodyPr/>
          <a:lstStyle/>
          <a:p>
            <a:fld id="{FA0B935E-012D-484D-8F67-981DDB522E83}" type="datetimeFigureOut">
              <a:rPr lang="en-GB" smtClean="0"/>
              <a:t>28/10/2021</a:t>
            </a:fld>
            <a:endParaRPr lang="en-GB"/>
          </a:p>
        </p:txBody>
      </p:sp>
      <p:sp>
        <p:nvSpPr>
          <p:cNvPr id="5" name="Footer Placeholder 4">
            <a:extLst>
              <a:ext uri="{FF2B5EF4-FFF2-40B4-BE49-F238E27FC236}">
                <a16:creationId xmlns:a16="http://schemas.microsoft.com/office/drawing/2014/main" id="{DE48C2D5-6420-4F0E-88A5-5011526EAF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C5DB59-E21A-4DBE-9241-A35323ED92F9}"/>
              </a:ext>
            </a:extLst>
          </p:cNvPr>
          <p:cNvSpPr>
            <a:spLocks noGrp="1"/>
          </p:cNvSpPr>
          <p:nvPr>
            <p:ph type="sldNum" sz="quarter" idx="12"/>
          </p:nvPr>
        </p:nvSpPr>
        <p:spPr/>
        <p:txBody>
          <a:bodyPr/>
          <a:lstStyle/>
          <a:p>
            <a:fld id="{CE17E4F2-C212-47B0-B3DC-6050F60FD57C}" type="slidenum">
              <a:rPr lang="en-GB" smtClean="0"/>
              <a:t>‹#›</a:t>
            </a:fld>
            <a:endParaRPr lang="en-GB"/>
          </a:p>
        </p:txBody>
      </p:sp>
    </p:spTree>
    <p:extLst>
      <p:ext uri="{BB962C8B-B14F-4D97-AF65-F5344CB8AC3E}">
        <p14:creationId xmlns:p14="http://schemas.microsoft.com/office/powerpoint/2010/main" val="1728284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ACBF-1C81-438F-BC68-534D733D0F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BBBD5E-8630-453E-8CA8-0109340118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BEF6E4-89B8-4D81-A265-CC51717B37D7}"/>
              </a:ext>
            </a:extLst>
          </p:cNvPr>
          <p:cNvSpPr>
            <a:spLocks noGrp="1"/>
          </p:cNvSpPr>
          <p:nvPr>
            <p:ph type="dt" sz="half" idx="10"/>
          </p:nvPr>
        </p:nvSpPr>
        <p:spPr/>
        <p:txBody>
          <a:bodyPr/>
          <a:lstStyle/>
          <a:p>
            <a:fld id="{FA0B935E-012D-484D-8F67-981DDB522E83}" type="datetimeFigureOut">
              <a:rPr lang="en-GB" smtClean="0"/>
              <a:t>28/10/2021</a:t>
            </a:fld>
            <a:endParaRPr lang="en-GB"/>
          </a:p>
        </p:txBody>
      </p:sp>
      <p:sp>
        <p:nvSpPr>
          <p:cNvPr id="5" name="Footer Placeholder 4">
            <a:extLst>
              <a:ext uri="{FF2B5EF4-FFF2-40B4-BE49-F238E27FC236}">
                <a16:creationId xmlns:a16="http://schemas.microsoft.com/office/drawing/2014/main" id="{DFBF7F45-E363-408A-A49C-6A3777792F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2E7378-B080-4F3E-918D-7E77C01DCF40}"/>
              </a:ext>
            </a:extLst>
          </p:cNvPr>
          <p:cNvSpPr>
            <a:spLocks noGrp="1"/>
          </p:cNvSpPr>
          <p:nvPr>
            <p:ph type="sldNum" sz="quarter" idx="12"/>
          </p:nvPr>
        </p:nvSpPr>
        <p:spPr/>
        <p:txBody>
          <a:bodyPr/>
          <a:lstStyle/>
          <a:p>
            <a:fld id="{CE17E4F2-C212-47B0-B3DC-6050F60FD57C}" type="slidenum">
              <a:rPr lang="en-GB" smtClean="0"/>
              <a:t>‹#›</a:t>
            </a:fld>
            <a:endParaRPr lang="en-GB"/>
          </a:p>
        </p:txBody>
      </p:sp>
    </p:spTree>
    <p:extLst>
      <p:ext uri="{BB962C8B-B14F-4D97-AF65-F5344CB8AC3E}">
        <p14:creationId xmlns:p14="http://schemas.microsoft.com/office/powerpoint/2010/main" val="4022450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46FB84-BC09-4F88-9098-9777DE8659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8A1DD8-1064-46C8-943C-B458E73E94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3A11AC-B1EF-4FF0-BDF0-96146E0D9FDA}"/>
              </a:ext>
            </a:extLst>
          </p:cNvPr>
          <p:cNvSpPr>
            <a:spLocks noGrp="1"/>
          </p:cNvSpPr>
          <p:nvPr>
            <p:ph type="dt" sz="half" idx="10"/>
          </p:nvPr>
        </p:nvSpPr>
        <p:spPr/>
        <p:txBody>
          <a:bodyPr/>
          <a:lstStyle/>
          <a:p>
            <a:fld id="{FA0B935E-012D-484D-8F67-981DDB522E83}" type="datetimeFigureOut">
              <a:rPr lang="en-GB" smtClean="0"/>
              <a:t>28/10/2021</a:t>
            </a:fld>
            <a:endParaRPr lang="en-GB"/>
          </a:p>
        </p:txBody>
      </p:sp>
      <p:sp>
        <p:nvSpPr>
          <p:cNvPr id="5" name="Footer Placeholder 4">
            <a:extLst>
              <a:ext uri="{FF2B5EF4-FFF2-40B4-BE49-F238E27FC236}">
                <a16:creationId xmlns:a16="http://schemas.microsoft.com/office/drawing/2014/main" id="{2B92CF7F-1A4A-4C6C-9FD1-12F09C7708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F51B2D-39F2-4430-81C8-8EB9341B2B19}"/>
              </a:ext>
            </a:extLst>
          </p:cNvPr>
          <p:cNvSpPr>
            <a:spLocks noGrp="1"/>
          </p:cNvSpPr>
          <p:nvPr>
            <p:ph type="sldNum" sz="quarter" idx="12"/>
          </p:nvPr>
        </p:nvSpPr>
        <p:spPr/>
        <p:txBody>
          <a:bodyPr/>
          <a:lstStyle/>
          <a:p>
            <a:fld id="{CE17E4F2-C212-47B0-B3DC-6050F60FD57C}" type="slidenum">
              <a:rPr lang="en-GB" smtClean="0"/>
              <a:t>‹#›</a:t>
            </a:fld>
            <a:endParaRPr lang="en-GB"/>
          </a:p>
        </p:txBody>
      </p:sp>
    </p:spTree>
    <p:extLst>
      <p:ext uri="{BB962C8B-B14F-4D97-AF65-F5344CB8AC3E}">
        <p14:creationId xmlns:p14="http://schemas.microsoft.com/office/powerpoint/2010/main" val="2388367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51379" y="762000"/>
            <a:ext cx="8489244"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1851379" y="1981200"/>
            <a:ext cx="4154311"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86313" y="1981200"/>
            <a:ext cx="4154311"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59859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with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267" y="5687368"/>
            <a:ext cx="11541257" cy="1172268"/>
          </a:xfrm>
          <a:prstGeom prst="rect">
            <a:avLst/>
          </a:prstGeom>
        </p:spPr>
      </p:pic>
      <p:sp>
        <p:nvSpPr>
          <p:cNvPr id="5" name="Title 4"/>
          <p:cNvSpPr>
            <a:spLocks noGrp="1"/>
          </p:cNvSpPr>
          <p:nvPr>
            <p:ph type="title" hasCustomPrompt="1"/>
          </p:nvPr>
        </p:nvSpPr>
        <p:spPr>
          <a:xfrm>
            <a:off x="740786" y="843464"/>
            <a:ext cx="10876756" cy="681607"/>
          </a:xfrm>
          <a:prstGeom prst="rect">
            <a:avLst/>
          </a:prstGeom>
        </p:spPr>
        <p:txBody>
          <a:bodyPr lIns="36000" tIns="36000" rIns="36000" bIns="36000"/>
          <a:lstStyle>
            <a:lvl1pPr>
              <a:defRPr sz="4001">
                <a:latin typeface="Arial" panose="020B0604020202020204" pitchFamily="34" charset="0"/>
                <a:cs typeface="Arial" panose="020B0604020202020204" pitchFamily="34" charset="0"/>
              </a:defRPr>
            </a:lvl1pPr>
          </a:lstStyle>
          <a:p>
            <a:r>
              <a:rPr lang="en-US" dirty="0"/>
              <a:t>Click to insert heading</a:t>
            </a:r>
            <a:endParaRPr lang="en-GB" dirty="0"/>
          </a:p>
        </p:txBody>
      </p:sp>
      <p:sp>
        <p:nvSpPr>
          <p:cNvPr id="9" name="Text Placeholder 8"/>
          <p:cNvSpPr>
            <a:spLocks noGrp="1"/>
          </p:cNvSpPr>
          <p:nvPr>
            <p:ph type="body" sz="quarter" idx="10"/>
          </p:nvPr>
        </p:nvSpPr>
        <p:spPr>
          <a:xfrm>
            <a:off x="740782" y="1872345"/>
            <a:ext cx="10877563" cy="4180148"/>
          </a:xfrm>
          <a:prstGeom prst="rect">
            <a:avLst/>
          </a:prstGeom>
        </p:spPr>
        <p:txBody>
          <a:bodyPr lIns="36000" tIns="36000" rIns="36000" bIns="36000">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Slide Number Placeholder 16"/>
          <p:cNvSpPr>
            <a:spLocks noGrp="1"/>
          </p:cNvSpPr>
          <p:nvPr>
            <p:ph type="sldNum" sz="quarter" idx="13"/>
          </p:nvPr>
        </p:nvSpPr>
        <p:spPr>
          <a:xfrm>
            <a:off x="8874342" y="6273502"/>
            <a:ext cx="2743200" cy="153630"/>
          </a:xfrm>
        </p:spPr>
        <p:txBody>
          <a:bodyPr/>
          <a:lstStyle/>
          <a:p>
            <a:fld id="{F27D839A-37BE-40C4-84CD-23A2D40098F0}" type="slidenum">
              <a:rPr lang="en-GB" smtClean="0"/>
              <a:pPr/>
              <a:t>‹#›</a:t>
            </a:fld>
            <a:endParaRPr lang="en-GB"/>
          </a:p>
        </p:txBody>
      </p:sp>
    </p:spTree>
    <p:extLst>
      <p:ext uri="{BB962C8B-B14F-4D97-AF65-F5344CB8AC3E}">
        <p14:creationId xmlns:p14="http://schemas.microsoft.com/office/powerpoint/2010/main" val="958970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EE6A8-24E3-4E42-9E17-04C52E0E4C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C0C997-7524-47DB-8D5D-99B806F0F8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944A16-36BD-45D4-B955-A5A30248EFCF}"/>
              </a:ext>
            </a:extLst>
          </p:cNvPr>
          <p:cNvSpPr>
            <a:spLocks noGrp="1"/>
          </p:cNvSpPr>
          <p:nvPr>
            <p:ph type="dt" sz="half" idx="10"/>
          </p:nvPr>
        </p:nvSpPr>
        <p:spPr/>
        <p:txBody>
          <a:bodyPr/>
          <a:lstStyle/>
          <a:p>
            <a:fld id="{FA0B935E-012D-484D-8F67-981DDB522E83}" type="datetimeFigureOut">
              <a:rPr lang="en-GB" smtClean="0"/>
              <a:t>28/10/2021</a:t>
            </a:fld>
            <a:endParaRPr lang="en-GB"/>
          </a:p>
        </p:txBody>
      </p:sp>
      <p:sp>
        <p:nvSpPr>
          <p:cNvPr id="5" name="Footer Placeholder 4">
            <a:extLst>
              <a:ext uri="{FF2B5EF4-FFF2-40B4-BE49-F238E27FC236}">
                <a16:creationId xmlns:a16="http://schemas.microsoft.com/office/drawing/2014/main" id="{E62CA16C-8706-4DB3-9AC7-26EDC241AC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A83D64-9EF0-4B10-87FC-5FCF91B2A9C0}"/>
              </a:ext>
            </a:extLst>
          </p:cNvPr>
          <p:cNvSpPr>
            <a:spLocks noGrp="1"/>
          </p:cNvSpPr>
          <p:nvPr>
            <p:ph type="sldNum" sz="quarter" idx="12"/>
          </p:nvPr>
        </p:nvSpPr>
        <p:spPr/>
        <p:txBody>
          <a:bodyPr/>
          <a:lstStyle/>
          <a:p>
            <a:fld id="{CE17E4F2-C212-47B0-B3DC-6050F60FD57C}" type="slidenum">
              <a:rPr lang="en-GB" smtClean="0"/>
              <a:t>‹#›</a:t>
            </a:fld>
            <a:endParaRPr lang="en-GB"/>
          </a:p>
        </p:txBody>
      </p:sp>
    </p:spTree>
    <p:extLst>
      <p:ext uri="{BB962C8B-B14F-4D97-AF65-F5344CB8AC3E}">
        <p14:creationId xmlns:p14="http://schemas.microsoft.com/office/powerpoint/2010/main" val="52604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8C919-5A2E-4A6D-BD4F-B92B9A942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130CEF-6A29-4853-8BC7-87BCE1B51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DE29A9-BACF-4A33-95CB-2BA6117CCDED}"/>
              </a:ext>
            </a:extLst>
          </p:cNvPr>
          <p:cNvSpPr>
            <a:spLocks noGrp="1"/>
          </p:cNvSpPr>
          <p:nvPr>
            <p:ph type="dt" sz="half" idx="10"/>
          </p:nvPr>
        </p:nvSpPr>
        <p:spPr/>
        <p:txBody>
          <a:bodyPr/>
          <a:lstStyle/>
          <a:p>
            <a:fld id="{FA0B935E-012D-484D-8F67-981DDB522E83}" type="datetimeFigureOut">
              <a:rPr lang="en-GB" smtClean="0"/>
              <a:t>28/10/2021</a:t>
            </a:fld>
            <a:endParaRPr lang="en-GB"/>
          </a:p>
        </p:txBody>
      </p:sp>
      <p:sp>
        <p:nvSpPr>
          <p:cNvPr id="5" name="Footer Placeholder 4">
            <a:extLst>
              <a:ext uri="{FF2B5EF4-FFF2-40B4-BE49-F238E27FC236}">
                <a16:creationId xmlns:a16="http://schemas.microsoft.com/office/drawing/2014/main" id="{D2CE5AD7-847C-490F-95DD-C0B434DC32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3D375B-DDB4-4DC3-BD6F-BD9E5D1D2FE3}"/>
              </a:ext>
            </a:extLst>
          </p:cNvPr>
          <p:cNvSpPr>
            <a:spLocks noGrp="1"/>
          </p:cNvSpPr>
          <p:nvPr>
            <p:ph type="sldNum" sz="quarter" idx="12"/>
          </p:nvPr>
        </p:nvSpPr>
        <p:spPr/>
        <p:txBody>
          <a:bodyPr/>
          <a:lstStyle/>
          <a:p>
            <a:fld id="{CE17E4F2-C212-47B0-B3DC-6050F60FD57C}" type="slidenum">
              <a:rPr lang="en-GB" smtClean="0"/>
              <a:t>‹#›</a:t>
            </a:fld>
            <a:endParaRPr lang="en-GB"/>
          </a:p>
        </p:txBody>
      </p:sp>
    </p:spTree>
    <p:extLst>
      <p:ext uri="{BB962C8B-B14F-4D97-AF65-F5344CB8AC3E}">
        <p14:creationId xmlns:p14="http://schemas.microsoft.com/office/powerpoint/2010/main" val="3855648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CF4D9-35C2-40D6-91AA-D9AA7730CD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A793A4-7A62-41B2-95BE-7235058C138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350FBFD-1ADF-4774-8A91-4D6865A57BE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6B74E5E-F654-4C0A-AA28-F301543D2361}"/>
              </a:ext>
            </a:extLst>
          </p:cNvPr>
          <p:cNvSpPr>
            <a:spLocks noGrp="1"/>
          </p:cNvSpPr>
          <p:nvPr>
            <p:ph type="dt" sz="half" idx="10"/>
          </p:nvPr>
        </p:nvSpPr>
        <p:spPr/>
        <p:txBody>
          <a:bodyPr/>
          <a:lstStyle/>
          <a:p>
            <a:fld id="{FA0B935E-012D-484D-8F67-981DDB522E83}" type="datetimeFigureOut">
              <a:rPr lang="en-GB" smtClean="0"/>
              <a:t>28/10/2021</a:t>
            </a:fld>
            <a:endParaRPr lang="en-GB"/>
          </a:p>
        </p:txBody>
      </p:sp>
      <p:sp>
        <p:nvSpPr>
          <p:cNvPr id="6" name="Footer Placeholder 5">
            <a:extLst>
              <a:ext uri="{FF2B5EF4-FFF2-40B4-BE49-F238E27FC236}">
                <a16:creationId xmlns:a16="http://schemas.microsoft.com/office/drawing/2014/main" id="{0F4D39AE-2D8E-43C5-B77E-C03F197626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1694E6-32E3-4C4F-8680-AF3E1E1053FE}"/>
              </a:ext>
            </a:extLst>
          </p:cNvPr>
          <p:cNvSpPr>
            <a:spLocks noGrp="1"/>
          </p:cNvSpPr>
          <p:nvPr>
            <p:ph type="sldNum" sz="quarter" idx="12"/>
          </p:nvPr>
        </p:nvSpPr>
        <p:spPr/>
        <p:txBody>
          <a:bodyPr/>
          <a:lstStyle/>
          <a:p>
            <a:fld id="{CE17E4F2-C212-47B0-B3DC-6050F60FD57C}" type="slidenum">
              <a:rPr lang="en-GB" smtClean="0"/>
              <a:t>‹#›</a:t>
            </a:fld>
            <a:endParaRPr lang="en-GB"/>
          </a:p>
        </p:txBody>
      </p:sp>
    </p:spTree>
    <p:extLst>
      <p:ext uri="{BB962C8B-B14F-4D97-AF65-F5344CB8AC3E}">
        <p14:creationId xmlns:p14="http://schemas.microsoft.com/office/powerpoint/2010/main" val="2510489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71D0-AAD6-43CC-9CDE-18A016756F2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72556E-89E1-4D4A-B5D3-FB5F0CF79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F01490-11C8-4F8E-8EA6-4F32BE19D7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71DDB81-F717-4875-A256-36B48B54C8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C87D3C-CFF0-456A-88CF-DA0BB8FCF9D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DD50749-ED3F-4E13-B7BB-2495574C2463}"/>
              </a:ext>
            </a:extLst>
          </p:cNvPr>
          <p:cNvSpPr>
            <a:spLocks noGrp="1"/>
          </p:cNvSpPr>
          <p:nvPr>
            <p:ph type="dt" sz="half" idx="10"/>
          </p:nvPr>
        </p:nvSpPr>
        <p:spPr/>
        <p:txBody>
          <a:bodyPr/>
          <a:lstStyle/>
          <a:p>
            <a:fld id="{FA0B935E-012D-484D-8F67-981DDB522E83}" type="datetimeFigureOut">
              <a:rPr lang="en-GB" smtClean="0"/>
              <a:t>28/10/2021</a:t>
            </a:fld>
            <a:endParaRPr lang="en-GB"/>
          </a:p>
        </p:txBody>
      </p:sp>
      <p:sp>
        <p:nvSpPr>
          <p:cNvPr id="8" name="Footer Placeholder 7">
            <a:extLst>
              <a:ext uri="{FF2B5EF4-FFF2-40B4-BE49-F238E27FC236}">
                <a16:creationId xmlns:a16="http://schemas.microsoft.com/office/drawing/2014/main" id="{F6BBE37B-C780-4E0F-B180-02C0CD3D645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A25446-8CB6-4D13-8CFB-2BF42A2F4F99}"/>
              </a:ext>
            </a:extLst>
          </p:cNvPr>
          <p:cNvSpPr>
            <a:spLocks noGrp="1"/>
          </p:cNvSpPr>
          <p:nvPr>
            <p:ph type="sldNum" sz="quarter" idx="12"/>
          </p:nvPr>
        </p:nvSpPr>
        <p:spPr/>
        <p:txBody>
          <a:bodyPr/>
          <a:lstStyle/>
          <a:p>
            <a:fld id="{CE17E4F2-C212-47B0-B3DC-6050F60FD57C}" type="slidenum">
              <a:rPr lang="en-GB" smtClean="0"/>
              <a:t>‹#›</a:t>
            </a:fld>
            <a:endParaRPr lang="en-GB"/>
          </a:p>
        </p:txBody>
      </p:sp>
    </p:spTree>
    <p:extLst>
      <p:ext uri="{BB962C8B-B14F-4D97-AF65-F5344CB8AC3E}">
        <p14:creationId xmlns:p14="http://schemas.microsoft.com/office/powerpoint/2010/main" val="66664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0753-8010-4DAB-A0CD-C21A0F6934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D5B9866-256A-43D1-BF21-72009FBF4862}"/>
              </a:ext>
            </a:extLst>
          </p:cNvPr>
          <p:cNvSpPr>
            <a:spLocks noGrp="1"/>
          </p:cNvSpPr>
          <p:nvPr>
            <p:ph type="dt" sz="half" idx="10"/>
          </p:nvPr>
        </p:nvSpPr>
        <p:spPr/>
        <p:txBody>
          <a:bodyPr/>
          <a:lstStyle/>
          <a:p>
            <a:fld id="{FA0B935E-012D-484D-8F67-981DDB522E83}" type="datetimeFigureOut">
              <a:rPr lang="en-GB" smtClean="0"/>
              <a:t>28/10/2021</a:t>
            </a:fld>
            <a:endParaRPr lang="en-GB"/>
          </a:p>
        </p:txBody>
      </p:sp>
      <p:sp>
        <p:nvSpPr>
          <p:cNvPr id="4" name="Footer Placeholder 3">
            <a:extLst>
              <a:ext uri="{FF2B5EF4-FFF2-40B4-BE49-F238E27FC236}">
                <a16:creationId xmlns:a16="http://schemas.microsoft.com/office/drawing/2014/main" id="{4F25B5BE-90AB-48DA-9F08-AA3647A410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D9631D-5E85-4409-8E8E-283398EFECE0}"/>
              </a:ext>
            </a:extLst>
          </p:cNvPr>
          <p:cNvSpPr>
            <a:spLocks noGrp="1"/>
          </p:cNvSpPr>
          <p:nvPr>
            <p:ph type="sldNum" sz="quarter" idx="12"/>
          </p:nvPr>
        </p:nvSpPr>
        <p:spPr/>
        <p:txBody>
          <a:bodyPr/>
          <a:lstStyle/>
          <a:p>
            <a:fld id="{CE17E4F2-C212-47B0-B3DC-6050F60FD57C}" type="slidenum">
              <a:rPr lang="en-GB" smtClean="0"/>
              <a:t>‹#›</a:t>
            </a:fld>
            <a:endParaRPr lang="en-GB"/>
          </a:p>
        </p:txBody>
      </p:sp>
    </p:spTree>
    <p:extLst>
      <p:ext uri="{BB962C8B-B14F-4D97-AF65-F5344CB8AC3E}">
        <p14:creationId xmlns:p14="http://schemas.microsoft.com/office/powerpoint/2010/main" val="1751096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420CD6-8A95-491E-AD90-E557EAA62EA1}"/>
              </a:ext>
            </a:extLst>
          </p:cNvPr>
          <p:cNvSpPr>
            <a:spLocks noGrp="1"/>
          </p:cNvSpPr>
          <p:nvPr>
            <p:ph type="dt" sz="half" idx="10"/>
          </p:nvPr>
        </p:nvSpPr>
        <p:spPr/>
        <p:txBody>
          <a:bodyPr/>
          <a:lstStyle/>
          <a:p>
            <a:fld id="{FA0B935E-012D-484D-8F67-981DDB522E83}" type="datetimeFigureOut">
              <a:rPr lang="en-GB" smtClean="0"/>
              <a:t>28/10/2021</a:t>
            </a:fld>
            <a:endParaRPr lang="en-GB"/>
          </a:p>
        </p:txBody>
      </p:sp>
      <p:sp>
        <p:nvSpPr>
          <p:cNvPr id="3" name="Footer Placeholder 2">
            <a:extLst>
              <a:ext uri="{FF2B5EF4-FFF2-40B4-BE49-F238E27FC236}">
                <a16:creationId xmlns:a16="http://schemas.microsoft.com/office/drawing/2014/main" id="{0CB18D32-8067-4FC5-AD3F-A288259258C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604BB3D-1A38-40A8-9CED-0B08C5D104A6}"/>
              </a:ext>
            </a:extLst>
          </p:cNvPr>
          <p:cNvSpPr>
            <a:spLocks noGrp="1"/>
          </p:cNvSpPr>
          <p:nvPr>
            <p:ph type="sldNum" sz="quarter" idx="12"/>
          </p:nvPr>
        </p:nvSpPr>
        <p:spPr/>
        <p:txBody>
          <a:bodyPr/>
          <a:lstStyle/>
          <a:p>
            <a:fld id="{CE17E4F2-C212-47B0-B3DC-6050F60FD57C}" type="slidenum">
              <a:rPr lang="en-GB" smtClean="0"/>
              <a:t>‹#›</a:t>
            </a:fld>
            <a:endParaRPr lang="en-GB"/>
          </a:p>
        </p:txBody>
      </p:sp>
    </p:spTree>
    <p:extLst>
      <p:ext uri="{BB962C8B-B14F-4D97-AF65-F5344CB8AC3E}">
        <p14:creationId xmlns:p14="http://schemas.microsoft.com/office/powerpoint/2010/main" val="4180626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58801-62BC-42B9-9B54-987DA9C51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995EA4-2854-40DB-8119-ECAA118A83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963EA8-4585-4C64-953F-D38F4EAFD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1CE313-C1A7-4F80-80A8-83C856057640}"/>
              </a:ext>
            </a:extLst>
          </p:cNvPr>
          <p:cNvSpPr>
            <a:spLocks noGrp="1"/>
          </p:cNvSpPr>
          <p:nvPr>
            <p:ph type="dt" sz="half" idx="10"/>
          </p:nvPr>
        </p:nvSpPr>
        <p:spPr/>
        <p:txBody>
          <a:bodyPr/>
          <a:lstStyle/>
          <a:p>
            <a:fld id="{FA0B935E-012D-484D-8F67-981DDB522E83}" type="datetimeFigureOut">
              <a:rPr lang="en-GB" smtClean="0"/>
              <a:t>28/10/2021</a:t>
            </a:fld>
            <a:endParaRPr lang="en-GB"/>
          </a:p>
        </p:txBody>
      </p:sp>
      <p:sp>
        <p:nvSpPr>
          <p:cNvPr id="6" name="Footer Placeholder 5">
            <a:extLst>
              <a:ext uri="{FF2B5EF4-FFF2-40B4-BE49-F238E27FC236}">
                <a16:creationId xmlns:a16="http://schemas.microsoft.com/office/drawing/2014/main" id="{20A8C44D-5E95-4B87-A8D1-A808DA6A4D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9A5691-B987-4A63-A6F4-7A009C837CC2}"/>
              </a:ext>
            </a:extLst>
          </p:cNvPr>
          <p:cNvSpPr>
            <a:spLocks noGrp="1"/>
          </p:cNvSpPr>
          <p:nvPr>
            <p:ph type="sldNum" sz="quarter" idx="12"/>
          </p:nvPr>
        </p:nvSpPr>
        <p:spPr/>
        <p:txBody>
          <a:bodyPr/>
          <a:lstStyle/>
          <a:p>
            <a:fld id="{CE17E4F2-C212-47B0-B3DC-6050F60FD57C}" type="slidenum">
              <a:rPr lang="en-GB" smtClean="0"/>
              <a:t>‹#›</a:t>
            </a:fld>
            <a:endParaRPr lang="en-GB"/>
          </a:p>
        </p:txBody>
      </p:sp>
    </p:spTree>
    <p:extLst>
      <p:ext uri="{BB962C8B-B14F-4D97-AF65-F5344CB8AC3E}">
        <p14:creationId xmlns:p14="http://schemas.microsoft.com/office/powerpoint/2010/main" val="3537992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23014-5256-45D5-9F35-66E5381A5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F04B96E-CAF9-4F3F-86FB-6751D03DEC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173B14-478F-4516-895C-502F27B900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96579F-D6CC-4B8A-82A8-65383B983B74}"/>
              </a:ext>
            </a:extLst>
          </p:cNvPr>
          <p:cNvSpPr>
            <a:spLocks noGrp="1"/>
          </p:cNvSpPr>
          <p:nvPr>
            <p:ph type="dt" sz="half" idx="10"/>
          </p:nvPr>
        </p:nvSpPr>
        <p:spPr/>
        <p:txBody>
          <a:bodyPr/>
          <a:lstStyle/>
          <a:p>
            <a:fld id="{FA0B935E-012D-484D-8F67-981DDB522E83}" type="datetimeFigureOut">
              <a:rPr lang="en-GB" smtClean="0"/>
              <a:t>28/10/2021</a:t>
            </a:fld>
            <a:endParaRPr lang="en-GB"/>
          </a:p>
        </p:txBody>
      </p:sp>
      <p:sp>
        <p:nvSpPr>
          <p:cNvPr id="6" name="Footer Placeholder 5">
            <a:extLst>
              <a:ext uri="{FF2B5EF4-FFF2-40B4-BE49-F238E27FC236}">
                <a16:creationId xmlns:a16="http://schemas.microsoft.com/office/drawing/2014/main" id="{CACA239D-A4F8-4881-BFFB-7D27F2E294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CF935A-E5F6-46D8-8C77-C873A7D46A3D}"/>
              </a:ext>
            </a:extLst>
          </p:cNvPr>
          <p:cNvSpPr>
            <a:spLocks noGrp="1"/>
          </p:cNvSpPr>
          <p:nvPr>
            <p:ph type="sldNum" sz="quarter" idx="12"/>
          </p:nvPr>
        </p:nvSpPr>
        <p:spPr/>
        <p:txBody>
          <a:bodyPr/>
          <a:lstStyle/>
          <a:p>
            <a:fld id="{CE17E4F2-C212-47B0-B3DC-6050F60FD57C}" type="slidenum">
              <a:rPr lang="en-GB" smtClean="0"/>
              <a:t>‹#›</a:t>
            </a:fld>
            <a:endParaRPr lang="en-GB"/>
          </a:p>
        </p:txBody>
      </p:sp>
    </p:spTree>
    <p:extLst>
      <p:ext uri="{BB962C8B-B14F-4D97-AF65-F5344CB8AC3E}">
        <p14:creationId xmlns:p14="http://schemas.microsoft.com/office/powerpoint/2010/main" val="4192195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879F41-F211-4866-82F5-7405FD699C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D7BE3B-E9A1-44B2-99FB-C388AE550D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F43F3D-7885-4FBC-BF1D-06482162C5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B935E-012D-484D-8F67-981DDB522E83}" type="datetimeFigureOut">
              <a:rPr lang="en-GB" smtClean="0"/>
              <a:t>28/10/2021</a:t>
            </a:fld>
            <a:endParaRPr lang="en-GB"/>
          </a:p>
        </p:txBody>
      </p:sp>
      <p:sp>
        <p:nvSpPr>
          <p:cNvPr id="5" name="Footer Placeholder 4">
            <a:extLst>
              <a:ext uri="{FF2B5EF4-FFF2-40B4-BE49-F238E27FC236}">
                <a16:creationId xmlns:a16="http://schemas.microsoft.com/office/drawing/2014/main" id="{3724BC32-E268-4CA8-960B-472DCEEE98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FCA9238-169A-4457-A116-FF6E4CEAE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17E4F2-C212-47B0-B3DC-6050F60FD57C}" type="slidenum">
              <a:rPr lang="en-GB" smtClean="0"/>
              <a:t>‹#›</a:t>
            </a:fld>
            <a:endParaRPr lang="en-GB"/>
          </a:p>
        </p:txBody>
      </p:sp>
    </p:spTree>
    <p:extLst>
      <p:ext uri="{BB962C8B-B14F-4D97-AF65-F5344CB8AC3E}">
        <p14:creationId xmlns:p14="http://schemas.microsoft.com/office/powerpoint/2010/main" val="364000092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nerdpopculture.wordpress.com/2014/04/09/captain-america-the-winter-soldier-easter-egg-spoiler-e-riflessioni-sul-futuro-dei-cinecomics-marvel/" TargetMode="Externa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amp;url=https://www.eadt.co.uk/news/east-of-england-ambulance-service-annual-leave-unison-suffolk-essex-1-5569108&amp;psig=AOvVaw3AF9XWQPt8TS9AQbegJEMe&amp;ust=1544544391964657" TargetMode="External"/><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hyperlink" Target="https://pxhere.com/en/photo/543146" TargetMode="External"/><Relationship Id="rId5" Type="http://schemas.openxmlformats.org/officeDocument/2006/relationships/image" Target="../media/image56.jpeg"/><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8" Type="http://schemas.openxmlformats.org/officeDocument/2006/relationships/hyperlink" Target="https://en.wikipedia.org/wiki/Ickworth_House" TargetMode="External"/><Relationship Id="rId13" Type="http://schemas.openxmlformats.org/officeDocument/2006/relationships/hyperlink" Target="https://westsuffolkwheelers.org/info/why-the-wolf/" TargetMode="External"/><Relationship Id="rId3" Type="http://schemas.openxmlformats.org/officeDocument/2006/relationships/hyperlink" Target="https://en.wikipedia.org/wiki/Bury_St_Edmunds" TargetMode="External"/><Relationship Id="rId7" Type="http://schemas.openxmlformats.org/officeDocument/2006/relationships/hyperlink" Target="https://creativecommons.org/licenses/by-nc-sa/3.0/" TargetMode="External"/><Relationship Id="rId12" Type="http://schemas.openxmlformats.org/officeDocument/2006/relationships/image" Target="../media/image65.jpg"/><Relationship Id="rId17" Type="http://schemas.openxmlformats.org/officeDocument/2006/relationships/hyperlink" Target="https://en.wikipedia.org/wiki/Ickworth_House" TargetMode="External"/><Relationship Id="rId2" Type="http://schemas.openxmlformats.org/officeDocument/2006/relationships/image" Target="../media/image61.jpg"/><Relationship Id="rId16"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hyperlink" Target="https://flickr.com/photos/21804434@n02/5398156062" TargetMode="External"/><Relationship Id="rId11" Type="http://schemas.openxmlformats.org/officeDocument/2006/relationships/hyperlink" Target="http://en.wikipedia.org/wiki/edmund_the_martyr?buffer_share=26c49" TargetMode="External"/><Relationship Id="rId5" Type="http://schemas.openxmlformats.org/officeDocument/2006/relationships/image" Target="../media/image63.jpeg"/><Relationship Id="rId15" Type="http://schemas.openxmlformats.org/officeDocument/2006/relationships/hyperlink" Target="http://www.geograph.org.uk/photo/1360691" TargetMode="External"/><Relationship Id="rId10" Type="http://schemas.openxmlformats.org/officeDocument/2006/relationships/image" Target="../media/image64.jpg"/><Relationship Id="rId4" Type="http://schemas.openxmlformats.org/officeDocument/2006/relationships/image" Target="../media/image62.jpg"/><Relationship Id="rId9" Type="http://schemas.openxmlformats.org/officeDocument/2006/relationships/hyperlink" Target="https://creativecommons.org/licenses/by-sa/3.0/" TargetMode="External"/><Relationship Id="rId14" Type="http://schemas.openxmlformats.org/officeDocument/2006/relationships/image" Target="../media/image6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27EC-E574-4483-8E65-EA6D4DA716E1}"/>
              </a:ext>
            </a:extLst>
          </p:cNvPr>
          <p:cNvSpPr>
            <a:spLocks noGrp="1"/>
          </p:cNvSpPr>
          <p:nvPr>
            <p:ph type="ctrTitle"/>
          </p:nvPr>
        </p:nvSpPr>
        <p:spPr>
          <a:xfrm>
            <a:off x="1524000" y="602673"/>
            <a:ext cx="7107382" cy="1620982"/>
          </a:xfrm>
        </p:spPr>
        <p:txBody>
          <a:bodyPr>
            <a:normAutofit fontScale="90000"/>
          </a:bodyPr>
          <a:lstStyle/>
          <a:p>
            <a:pPr algn="l"/>
            <a:r>
              <a:rPr lang="en-GB" sz="5600" dirty="0"/>
              <a:t>Hip </a:t>
            </a:r>
            <a:r>
              <a:rPr lang="en-GB" sz="5600" dirty="0" smtClean="0"/>
              <a:t>Fracture Summit 2021</a:t>
            </a:r>
            <a:r>
              <a:rPr lang="en-GB" dirty="0"/>
              <a:t/>
            </a:r>
            <a:br>
              <a:rPr lang="en-GB" dirty="0"/>
            </a:br>
            <a:r>
              <a:rPr lang="en-GB" dirty="0"/>
              <a:t>WSFT Hip Fracture Team</a:t>
            </a:r>
          </a:p>
        </p:txBody>
      </p:sp>
      <p:sp>
        <p:nvSpPr>
          <p:cNvPr id="3" name="Subtitle 2">
            <a:extLst>
              <a:ext uri="{FF2B5EF4-FFF2-40B4-BE49-F238E27FC236}">
                <a16:creationId xmlns:a16="http://schemas.microsoft.com/office/drawing/2014/main" id="{B567ED1C-0B58-454E-AF27-4C37C0A38DBC}"/>
              </a:ext>
            </a:extLst>
          </p:cNvPr>
          <p:cNvSpPr>
            <a:spLocks noGrp="1"/>
          </p:cNvSpPr>
          <p:nvPr>
            <p:ph type="subTitle" idx="1"/>
          </p:nvPr>
        </p:nvSpPr>
        <p:spPr>
          <a:xfrm>
            <a:off x="1524000" y="2313566"/>
            <a:ext cx="9144000" cy="463935"/>
          </a:xfrm>
        </p:spPr>
        <p:txBody>
          <a:bodyPr/>
          <a:lstStyle/>
          <a:p>
            <a:r>
              <a:rPr lang="en-GB" dirty="0"/>
              <a:t>A multidisciplinary case presentation, representing our approach</a:t>
            </a:r>
          </a:p>
        </p:txBody>
      </p:sp>
      <p:sp>
        <p:nvSpPr>
          <p:cNvPr id="4" name="Subtitle 2">
            <a:extLst>
              <a:ext uri="{FF2B5EF4-FFF2-40B4-BE49-F238E27FC236}">
                <a16:creationId xmlns:a16="http://schemas.microsoft.com/office/drawing/2014/main" id="{0331D0AE-99C3-4BFC-9D7A-6E388F24CD37}"/>
              </a:ext>
            </a:extLst>
          </p:cNvPr>
          <p:cNvSpPr txBox="1">
            <a:spLocks/>
          </p:cNvSpPr>
          <p:nvPr/>
        </p:nvSpPr>
        <p:spPr>
          <a:xfrm>
            <a:off x="5583381" y="3211698"/>
            <a:ext cx="5791200" cy="319000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GB" sz="1800" b="1" dirty="0"/>
              <a:t>Kasia Bojarska – NHFD Data Officer</a:t>
            </a:r>
          </a:p>
          <a:p>
            <a:pPr marL="285750" indent="-285750" algn="l">
              <a:buFont typeface="Arial" panose="020B0604020202020204" pitchFamily="34" charset="0"/>
              <a:buChar char="•"/>
            </a:pPr>
            <a:r>
              <a:rPr lang="en-GB" sz="1800" b="1" dirty="0"/>
              <a:t>Mr Konrad Wronka – Consultant Orthopaedic Surgeon</a:t>
            </a:r>
          </a:p>
          <a:p>
            <a:pPr marL="285750" indent="-285750" algn="l">
              <a:buFont typeface="Arial" panose="020B0604020202020204" pitchFamily="34" charset="0"/>
              <a:buChar char="•"/>
            </a:pPr>
            <a:r>
              <a:rPr lang="en-GB" sz="1800" b="1" dirty="0"/>
              <a:t>Dr Mohanraj Suresh – Consultant Trauma Physician</a:t>
            </a:r>
          </a:p>
          <a:p>
            <a:pPr marL="285750" indent="-285750" algn="l">
              <a:buFont typeface="Arial" panose="020B0604020202020204" pitchFamily="34" charset="0"/>
              <a:buChar char="•"/>
            </a:pPr>
            <a:r>
              <a:rPr lang="en-GB" sz="1800" b="1" dirty="0"/>
              <a:t>Dr Jonathan Nicholson – Consultant Anaesthetist</a:t>
            </a:r>
          </a:p>
          <a:p>
            <a:pPr marL="285750" indent="-285750" algn="l">
              <a:buFont typeface="Arial" panose="020B0604020202020204" pitchFamily="34" charset="0"/>
              <a:buChar char="•"/>
            </a:pPr>
            <a:r>
              <a:rPr lang="en-GB" sz="1800" b="1" dirty="0"/>
              <a:t>Trixie Douglas and Helen Boulton – Nurse Trauma Practitioners</a:t>
            </a:r>
          </a:p>
          <a:p>
            <a:pPr marL="285750" indent="-285750" algn="l">
              <a:buFont typeface="Arial" panose="020B0604020202020204" pitchFamily="34" charset="0"/>
              <a:buChar char="•"/>
            </a:pPr>
            <a:r>
              <a:rPr lang="en-GB" sz="1800" b="1" dirty="0"/>
              <a:t>Sheryl Pidgeon – Trauma Ward Manager</a:t>
            </a:r>
          </a:p>
          <a:p>
            <a:pPr marL="285750" indent="-285750" algn="l">
              <a:buFont typeface="Arial" panose="020B0604020202020204" pitchFamily="34" charset="0"/>
              <a:buChar char="•"/>
            </a:pPr>
            <a:r>
              <a:rPr lang="en-GB" sz="1800" b="1" dirty="0"/>
              <a:t>Helen Dockerill – Senior Orthopaedic and Trauma Physiotherapist</a:t>
            </a:r>
          </a:p>
        </p:txBody>
      </p:sp>
      <p:pic>
        <p:nvPicPr>
          <p:cNvPr id="7" name="Picture 6">
            <a:extLst>
              <a:ext uri="{FF2B5EF4-FFF2-40B4-BE49-F238E27FC236}">
                <a16:creationId xmlns:a16="http://schemas.microsoft.com/office/drawing/2014/main" id="{F390EFEA-A236-4342-9404-F628A2EDF6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867412"/>
            <a:ext cx="3558540" cy="3878580"/>
          </a:xfrm>
          <a:prstGeom prst="rect">
            <a:avLst/>
          </a:prstGeom>
        </p:spPr>
      </p:pic>
      <p:pic>
        <p:nvPicPr>
          <p:cNvPr id="5" name="Picture 4">
            <a:extLst>
              <a:ext uri="{FF2B5EF4-FFF2-40B4-BE49-F238E27FC236}">
                <a16:creationId xmlns:a16="http://schemas.microsoft.com/office/drawing/2014/main" id="{9EF2B544-E4A1-4953-88B2-CE73D1FA7D3A}"/>
              </a:ext>
            </a:extLst>
          </p:cNvPr>
          <p:cNvPicPr>
            <a:picLocks noChangeAspect="1"/>
          </p:cNvPicPr>
          <p:nvPr/>
        </p:nvPicPr>
        <p:blipFill>
          <a:blip r:embed="rId4"/>
          <a:stretch>
            <a:fillRect/>
          </a:stretch>
        </p:blipFill>
        <p:spPr>
          <a:xfrm>
            <a:off x="9242936" y="56686"/>
            <a:ext cx="2850127" cy="1356478"/>
          </a:xfrm>
          <a:prstGeom prst="rect">
            <a:avLst/>
          </a:prstGeom>
        </p:spPr>
      </p:pic>
    </p:spTree>
    <p:extLst>
      <p:ext uri="{BB962C8B-B14F-4D97-AF65-F5344CB8AC3E}">
        <p14:creationId xmlns:p14="http://schemas.microsoft.com/office/powerpoint/2010/main" val="2850599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B10D-3F8A-5348-AC8F-270FC7D44872}"/>
              </a:ext>
            </a:extLst>
          </p:cNvPr>
          <p:cNvSpPr>
            <a:spLocks noGrp="1"/>
          </p:cNvSpPr>
          <p:nvPr>
            <p:ph type="title"/>
          </p:nvPr>
        </p:nvSpPr>
        <p:spPr/>
        <p:txBody>
          <a:bodyPr/>
          <a:lstStyle/>
          <a:p>
            <a:pPr algn="ctr"/>
            <a:r>
              <a:rPr lang="en-US" dirty="0"/>
              <a:t>Hip Fracture Team</a:t>
            </a:r>
          </a:p>
        </p:txBody>
      </p:sp>
      <p:sp>
        <p:nvSpPr>
          <p:cNvPr id="3" name="Text Placeholder 2"/>
          <p:cNvSpPr>
            <a:spLocks noGrp="1"/>
          </p:cNvSpPr>
          <p:nvPr>
            <p:ph type="body" sz="half" idx="1"/>
          </p:nvPr>
        </p:nvSpPr>
        <p:spPr/>
        <p:txBody>
          <a:bodyPr>
            <a:normAutofit fontScale="92500" lnSpcReduction="10000"/>
          </a:bodyPr>
          <a:lstStyle/>
          <a:p>
            <a:endParaRPr lang="en-US" dirty="0"/>
          </a:p>
          <a:p>
            <a:r>
              <a:rPr lang="en-US" dirty="0"/>
              <a:t>Meet once a fortnight </a:t>
            </a:r>
          </a:p>
          <a:p>
            <a:pPr marL="0" indent="0">
              <a:buNone/>
            </a:pPr>
            <a:r>
              <a:rPr lang="en-US" dirty="0"/>
              <a:t>(</a:t>
            </a:r>
            <a:r>
              <a:rPr lang="en-US" dirty="0" err="1"/>
              <a:t>minuted</a:t>
            </a:r>
            <a:r>
              <a:rPr lang="en-US" dirty="0"/>
              <a:t>)</a:t>
            </a:r>
          </a:p>
          <a:p>
            <a:endParaRPr lang="en-US" dirty="0"/>
          </a:p>
          <a:p>
            <a:r>
              <a:rPr lang="en-US" dirty="0"/>
              <a:t>Review Hip Fracture Service performance</a:t>
            </a:r>
          </a:p>
          <a:p>
            <a:endParaRPr lang="en-US" dirty="0"/>
          </a:p>
          <a:p>
            <a:r>
              <a:rPr lang="en-US" dirty="0"/>
              <a:t>All breaches and issues investigated and discussed/RCA</a:t>
            </a:r>
          </a:p>
          <a:p>
            <a:endParaRPr lang="en-GB" dirty="0"/>
          </a:p>
        </p:txBody>
      </p:sp>
      <p:sp>
        <p:nvSpPr>
          <p:cNvPr id="6" name="Content Placeholder 5">
            <a:extLst>
              <a:ext uri="{FF2B5EF4-FFF2-40B4-BE49-F238E27FC236}">
                <a16:creationId xmlns:a16="http://schemas.microsoft.com/office/drawing/2014/main" id="{4F7BC437-CCD4-5D47-90EA-1AEB25CEB1AB}"/>
              </a:ext>
            </a:extLst>
          </p:cNvPr>
          <p:cNvSpPr>
            <a:spLocks noGrp="1"/>
          </p:cNvSpPr>
          <p:nvPr>
            <p:ph sz="half" idx="2"/>
          </p:nvPr>
        </p:nvSpPr>
        <p:spPr/>
        <p:txBody>
          <a:bodyPr>
            <a:normAutofit/>
          </a:bodyPr>
          <a:lstStyle/>
          <a:p>
            <a:endParaRPr lang="en-US" dirty="0"/>
          </a:p>
          <a:p>
            <a:r>
              <a:rPr lang="en-US" dirty="0"/>
              <a:t>#NOF discussed at monthly governance meetings</a:t>
            </a:r>
          </a:p>
          <a:p>
            <a:endParaRPr lang="en-US" dirty="0"/>
          </a:p>
          <a:p>
            <a:r>
              <a:rPr lang="en-US" dirty="0"/>
              <a:t>Results disseminated</a:t>
            </a:r>
          </a:p>
          <a:p>
            <a:endParaRPr lang="en-US" dirty="0"/>
          </a:p>
          <a:p>
            <a:r>
              <a:rPr lang="en-US" dirty="0"/>
              <a:t>Lead by example</a:t>
            </a:r>
          </a:p>
          <a:p>
            <a:pPr marL="0" indent="0">
              <a:buNone/>
            </a:pPr>
            <a:endParaRPr lang="en-US" dirty="0"/>
          </a:p>
        </p:txBody>
      </p:sp>
    </p:spTree>
    <p:extLst>
      <p:ext uri="{BB962C8B-B14F-4D97-AF65-F5344CB8AC3E}">
        <p14:creationId xmlns:p14="http://schemas.microsoft.com/office/powerpoint/2010/main" val="4271484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DC6F-3DAC-4080-AA28-67B323D13339}"/>
              </a:ext>
            </a:extLst>
          </p:cNvPr>
          <p:cNvSpPr>
            <a:spLocks noGrp="1"/>
          </p:cNvSpPr>
          <p:nvPr>
            <p:ph type="title"/>
          </p:nvPr>
        </p:nvSpPr>
        <p:spPr/>
        <p:txBody>
          <a:bodyPr/>
          <a:lstStyle/>
          <a:p>
            <a:r>
              <a:rPr lang="en-GB" dirty="0"/>
              <a:t>Patient Journey</a:t>
            </a:r>
          </a:p>
        </p:txBody>
      </p:sp>
      <p:sp>
        <p:nvSpPr>
          <p:cNvPr id="3" name="Content Placeholder 2">
            <a:extLst>
              <a:ext uri="{FF2B5EF4-FFF2-40B4-BE49-F238E27FC236}">
                <a16:creationId xmlns:a16="http://schemas.microsoft.com/office/drawing/2014/main" id="{5C256389-3849-4594-B2F3-1C11322362FC}"/>
              </a:ext>
            </a:extLst>
          </p:cNvPr>
          <p:cNvSpPr>
            <a:spLocks noGrp="1"/>
          </p:cNvSpPr>
          <p:nvPr>
            <p:ph idx="1"/>
          </p:nvPr>
        </p:nvSpPr>
        <p:spPr/>
        <p:txBody>
          <a:bodyPr>
            <a:normAutofit lnSpcReduction="10000"/>
          </a:bodyPr>
          <a:lstStyle/>
          <a:p>
            <a:r>
              <a:rPr lang="en-GB" dirty="0"/>
              <a:t>SM</a:t>
            </a:r>
          </a:p>
          <a:p>
            <a:r>
              <a:rPr lang="en-GB" dirty="0"/>
              <a:t>87 years old female</a:t>
            </a:r>
          </a:p>
          <a:p>
            <a:r>
              <a:rPr lang="en-GB" dirty="0"/>
              <a:t>Proximal femoral fracture </a:t>
            </a:r>
          </a:p>
          <a:p>
            <a:r>
              <a:rPr lang="en-GB" dirty="0"/>
              <a:t>Sat 12:15pm, 28 Nov - ED</a:t>
            </a:r>
          </a:p>
          <a:p>
            <a:r>
              <a:rPr lang="en-GB" dirty="0"/>
              <a:t>AF, Heart Failure, Chronic kidney disease (eGFR 30) , frailty, HTN, early dementia. 45 kgs</a:t>
            </a:r>
          </a:p>
          <a:p>
            <a:r>
              <a:rPr lang="en-GB" dirty="0"/>
              <a:t>On Apixaban, last dose Sat AM</a:t>
            </a:r>
          </a:p>
          <a:p>
            <a:r>
              <a:rPr lang="en-GB" dirty="0"/>
              <a:t>Family involved, seen anaesthetic team on evening of admission</a:t>
            </a:r>
          </a:p>
          <a:p>
            <a:r>
              <a:rPr lang="en-GB" dirty="0"/>
              <a:t>Aim surgery Sunday PM</a:t>
            </a:r>
          </a:p>
        </p:txBody>
      </p:sp>
    </p:spTree>
    <p:extLst>
      <p:ext uri="{BB962C8B-B14F-4D97-AF65-F5344CB8AC3E}">
        <p14:creationId xmlns:p14="http://schemas.microsoft.com/office/powerpoint/2010/main" val="2683554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05805-6BC3-4661-8EB0-C60ECAE84FBD}"/>
              </a:ext>
            </a:extLst>
          </p:cNvPr>
          <p:cNvSpPr>
            <a:spLocks noGrp="1"/>
          </p:cNvSpPr>
          <p:nvPr>
            <p:ph type="title"/>
          </p:nvPr>
        </p:nvSpPr>
        <p:spPr/>
        <p:txBody>
          <a:bodyPr>
            <a:normAutofit/>
          </a:bodyPr>
          <a:lstStyle/>
          <a:p>
            <a:r>
              <a:rPr lang="en-GB" sz="3600" dirty="0"/>
              <a:t>Meeting the NHFD Key Performance Indicators </a:t>
            </a:r>
          </a:p>
        </p:txBody>
      </p:sp>
      <p:sp>
        <p:nvSpPr>
          <p:cNvPr id="3" name="Content Placeholder 2">
            <a:extLst>
              <a:ext uri="{FF2B5EF4-FFF2-40B4-BE49-F238E27FC236}">
                <a16:creationId xmlns:a16="http://schemas.microsoft.com/office/drawing/2014/main" id="{6BA5EAD6-F95B-494C-A740-1A6F71328CF7}"/>
              </a:ext>
            </a:extLst>
          </p:cNvPr>
          <p:cNvSpPr>
            <a:spLocks noGrp="1"/>
          </p:cNvSpPr>
          <p:nvPr>
            <p:ph idx="1"/>
          </p:nvPr>
        </p:nvSpPr>
        <p:spPr/>
        <p:txBody>
          <a:bodyPr/>
          <a:lstStyle/>
          <a:p>
            <a:r>
              <a:rPr lang="en-GB" dirty="0"/>
              <a:t>Patient prioritisation</a:t>
            </a:r>
          </a:p>
          <a:p>
            <a:endParaRPr lang="en-GB" dirty="0"/>
          </a:p>
          <a:p>
            <a:r>
              <a:rPr lang="en-GB" dirty="0"/>
              <a:t>Senior clinician involvement at early stage</a:t>
            </a:r>
          </a:p>
          <a:p>
            <a:endParaRPr lang="en-GB" dirty="0"/>
          </a:p>
          <a:p>
            <a:r>
              <a:rPr lang="en-GB" dirty="0"/>
              <a:t>Prioritisation of frail and elderly (by clinicians) </a:t>
            </a:r>
          </a:p>
          <a:p>
            <a:endParaRPr lang="en-GB" dirty="0"/>
          </a:p>
          <a:p>
            <a:r>
              <a:rPr lang="en-GB" dirty="0"/>
              <a:t>Aim of delivering 100% of surgery within 36 hours of admission</a:t>
            </a:r>
          </a:p>
        </p:txBody>
      </p:sp>
    </p:spTree>
    <p:extLst>
      <p:ext uri="{BB962C8B-B14F-4D97-AF65-F5344CB8AC3E}">
        <p14:creationId xmlns:p14="http://schemas.microsoft.com/office/powerpoint/2010/main" val="1214511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6806-EF20-402B-B5CC-0AC257F4C03E}"/>
              </a:ext>
            </a:extLst>
          </p:cNvPr>
          <p:cNvSpPr>
            <a:spLocks noGrp="1"/>
          </p:cNvSpPr>
          <p:nvPr>
            <p:ph type="title"/>
          </p:nvPr>
        </p:nvSpPr>
        <p:spPr/>
        <p:txBody>
          <a:bodyPr/>
          <a:lstStyle/>
          <a:p>
            <a:r>
              <a:rPr lang="en-GB" dirty="0"/>
              <a:t>Patient Journey	</a:t>
            </a:r>
          </a:p>
        </p:txBody>
      </p:sp>
      <p:sp>
        <p:nvSpPr>
          <p:cNvPr id="3" name="Content Placeholder 2">
            <a:extLst>
              <a:ext uri="{FF2B5EF4-FFF2-40B4-BE49-F238E27FC236}">
                <a16:creationId xmlns:a16="http://schemas.microsoft.com/office/drawing/2014/main" id="{90E68212-B30E-4D8D-8777-63A1AA1FB42C}"/>
              </a:ext>
            </a:extLst>
          </p:cNvPr>
          <p:cNvSpPr>
            <a:spLocks noGrp="1"/>
          </p:cNvSpPr>
          <p:nvPr>
            <p:ph idx="1"/>
          </p:nvPr>
        </p:nvSpPr>
        <p:spPr/>
        <p:txBody>
          <a:bodyPr/>
          <a:lstStyle/>
          <a:p>
            <a:r>
              <a:rPr lang="en-GB" dirty="0"/>
              <a:t>Surgery Sunday</a:t>
            </a:r>
          </a:p>
          <a:p>
            <a:r>
              <a:rPr lang="en-GB" dirty="0"/>
              <a:t>No dedicated trauma list on Sunday…</a:t>
            </a:r>
          </a:p>
          <a:p>
            <a:r>
              <a:rPr lang="en-GB" dirty="0"/>
              <a:t>24h since last dose Apixaban – surgically safe (unless renal failure)</a:t>
            </a:r>
          </a:p>
          <a:p>
            <a:r>
              <a:rPr lang="en-GB" dirty="0"/>
              <a:t>GA</a:t>
            </a:r>
          </a:p>
          <a:p>
            <a:r>
              <a:rPr lang="en-GB" dirty="0"/>
              <a:t>Renal function acceptable and discussion with haematology pre op</a:t>
            </a:r>
          </a:p>
          <a:p>
            <a:pPr marL="0" indent="0">
              <a:buNone/>
            </a:pPr>
            <a:endParaRPr lang="en-GB" dirty="0"/>
          </a:p>
        </p:txBody>
      </p:sp>
    </p:spTree>
    <p:extLst>
      <p:ext uri="{BB962C8B-B14F-4D97-AF65-F5344CB8AC3E}">
        <p14:creationId xmlns:p14="http://schemas.microsoft.com/office/powerpoint/2010/main" val="3265177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9368C-3554-45F1-9A52-7DB4A4FAD813}"/>
              </a:ext>
            </a:extLst>
          </p:cNvPr>
          <p:cNvSpPr>
            <a:spLocks noGrp="1"/>
          </p:cNvSpPr>
          <p:nvPr>
            <p:ph type="title"/>
          </p:nvPr>
        </p:nvSpPr>
        <p:spPr/>
        <p:txBody>
          <a:bodyPr/>
          <a:lstStyle/>
          <a:p>
            <a:endParaRPr lang="en-GB"/>
          </a:p>
        </p:txBody>
      </p:sp>
      <p:pic>
        <p:nvPicPr>
          <p:cNvPr id="1026" name="Picture 2" descr="C:\Users\Konrad\Desktop\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611647" cy="34282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onrad\Desktop\Pictur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800" y="3192519"/>
            <a:ext cx="5156200" cy="35480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onrad\Desktop\Picture2.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44981" y="1751944"/>
            <a:ext cx="4803251" cy="3352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730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7FBBC1-0890-4E9D-8AFE-BCB1DD3EBEEE}"/>
              </a:ext>
            </a:extLst>
          </p:cNvPr>
          <p:cNvSpPr>
            <a:spLocks noGrp="1"/>
          </p:cNvSpPr>
          <p:nvPr>
            <p:ph type="title"/>
          </p:nvPr>
        </p:nvSpPr>
        <p:spPr/>
        <p:txBody>
          <a:bodyPr/>
          <a:lstStyle/>
          <a:p>
            <a:r>
              <a:rPr lang="en-GB" dirty="0"/>
              <a:t>Surgery</a:t>
            </a:r>
          </a:p>
        </p:txBody>
      </p:sp>
      <p:pic>
        <p:nvPicPr>
          <p:cNvPr id="4" name="Content Placeholder 3">
            <a:extLst>
              <a:ext uri="{FF2B5EF4-FFF2-40B4-BE49-F238E27FC236}">
                <a16:creationId xmlns:a16="http://schemas.microsoft.com/office/drawing/2014/main" id="{390E3717-3C34-4B8B-ACBB-DF4DE9AA1722}"/>
              </a:ext>
            </a:extLst>
          </p:cNvPr>
          <p:cNvPicPr>
            <a:picLocks noGrp="1" noChangeAspect="1"/>
          </p:cNvPicPr>
          <p:nvPr>
            <p:ph sz="half" idx="1"/>
          </p:nvPr>
        </p:nvPicPr>
        <p:blipFill rotWithShape="1">
          <a:blip r:embed="rId2"/>
          <a:srcRect l="27624" t="19160" r="29564" b="57743"/>
          <a:stretch/>
        </p:blipFill>
        <p:spPr>
          <a:xfrm>
            <a:off x="4301126" y="1584000"/>
            <a:ext cx="7652727" cy="4644000"/>
          </a:xfrm>
          <a:prstGeom prst="rect">
            <a:avLst/>
          </a:prstGeom>
        </p:spPr>
      </p:pic>
      <p:sp>
        <p:nvSpPr>
          <p:cNvPr id="6" name="Content Placeholder 5">
            <a:extLst>
              <a:ext uri="{FF2B5EF4-FFF2-40B4-BE49-F238E27FC236}">
                <a16:creationId xmlns:a16="http://schemas.microsoft.com/office/drawing/2014/main" id="{94AB303F-3A62-4783-9BEE-B58D2EC13770}"/>
              </a:ext>
            </a:extLst>
          </p:cNvPr>
          <p:cNvSpPr>
            <a:spLocks noGrp="1"/>
          </p:cNvSpPr>
          <p:nvPr>
            <p:ph sz="half" idx="2"/>
          </p:nvPr>
        </p:nvSpPr>
        <p:spPr>
          <a:xfrm>
            <a:off x="0" y="1690688"/>
            <a:ext cx="5181600" cy="4351338"/>
          </a:xfrm>
        </p:spPr>
        <p:txBody>
          <a:bodyPr/>
          <a:lstStyle/>
          <a:p>
            <a:r>
              <a:rPr lang="en-GB" dirty="0"/>
              <a:t>Consultant lead</a:t>
            </a:r>
          </a:p>
          <a:p>
            <a:r>
              <a:rPr lang="en-GB" dirty="0"/>
              <a:t>Quick surgery</a:t>
            </a:r>
          </a:p>
        </p:txBody>
      </p:sp>
      <p:sp>
        <p:nvSpPr>
          <p:cNvPr id="7" name="Oval 6">
            <a:extLst>
              <a:ext uri="{FF2B5EF4-FFF2-40B4-BE49-F238E27FC236}">
                <a16:creationId xmlns:a16="http://schemas.microsoft.com/office/drawing/2014/main" id="{FF7F4D4C-86F4-46CE-99C7-C360FCFDC4B4}"/>
              </a:ext>
            </a:extLst>
          </p:cNvPr>
          <p:cNvSpPr/>
          <p:nvPr/>
        </p:nvSpPr>
        <p:spPr>
          <a:xfrm>
            <a:off x="5181600" y="3677909"/>
            <a:ext cx="6534139" cy="92266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83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BF746-8F25-4ACA-B6E7-1DBE9B750618}"/>
              </a:ext>
            </a:extLst>
          </p:cNvPr>
          <p:cNvSpPr>
            <a:spLocks noGrp="1"/>
          </p:cNvSpPr>
          <p:nvPr>
            <p:ph type="title"/>
          </p:nvPr>
        </p:nvSpPr>
        <p:spPr>
          <a:xfrm>
            <a:off x="354874" y="273685"/>
            <a:ext cx="11482251" cy="1325563"/>
          </a:xfrm>
        </p:spPr>
        <p:txBody>
          <a:bodyPr>
            <a:noAutofit/>
          </a:bodyPr>
          <a:lstStyle/>
          <a:p>
            <a:pPr algn="ctr"/>
            <a:r>
              <a:rPr lang="en-GB" sz="4000" b="1" dirty="0"/>
              <a:t>How we have reduced delays</a:t>
            </a:r>
          </a:p>
        </p:txBody>
      </p:sp>
      <p:sp>
        <p:nvSpPr>
          <p:cNvPr id="3" name="Content Placeholder 2">
            <a:extLst>
              <a:ext uri="{FF2B5EF4-FFF2-40B4-BE49-F238E27FC236}">
                <a16:creationId xmlns:a16="http://schemas.microsoft.com/office/drawing/2014/main" id="{3E436A9F-890A-4198-82C5-38FF337D52C1}"/>
              </a:ext>
            </a:extLst>
          </p:cNvPr>
          <p:cNvSpPr>
            <a:spLocks noGrp="1"/>
          </p:cNvSpPr>
          <p:nvPr>
            <p:ph idx="1"/>
          </p:nvPr>
        </p:nvSpPr>
        <p:spPr>
          <a:xfrm>
            <a:off x="838199" y="1599247"/>
            <a:ext cx="10513424" cy="5154249"/>
          </a:xfrm>
        </p:spPr>
        <p:txBody>
          <a:bodyPr>
            <a:normAutofit lnSpcReduction="10000"/>
          </a:bodyPr>
          <a:lstStyle/>
          <a:p>
            <a:r>
              <a:rPr lang="en-GB" dirty="0"/>
              <a:t>Evening before plan</a:t>
            </a:r>
          </a:p>
          <a:p>
            <a:endParaRPr lang="en-GB" dirty="0"/>
          </a:p>
          <a:p>
            <a:r>
              <a:rPr lang="en-GB" dirty="0"/>
              <a:t>Assessment by anaesthetic team evening / night</a:t>
            </a:r>
          </a:p>
          <a:p>
            <a:endParaRPr lang="en-GB" dirty="0"/>
          </a:p>
          <a:p>
            <a:r>
              <a:rPr lang="en-GB" dirty="0"/>
              <a:t>Golden Patient </a:t>
            </a:r>
          </a:p>
          <a:p>
            <a:endParaRPr lang="en-GB" dirty="0"/>
          </a:p>
          <a:p>
            <a:r>
              <a:rPr lang="en-GB" dirty="0"/>
              <a:t>Pre operative </a:t>
            </a:r>
            <a:r>
              <a:rPr lang="en-GB" dirty="0" err="1"/>
              <a:t>templating</a:t>
            </a:r>
            <a:r>
              <a:rPr lang="en-GB" dirty="0"/>
              <a:t> / surgical planning</a:t>
            </a:r>
          </a:p>
          <a:p>
            <a:endParaRPr lang="en-GB" dirty="0"/>
          </a:p>
          <a:p>
            <a:r>
              <a:rPr lang="en-GB" dirty="0"/>
              <a:t>Theatre meeting with all day plan before list starts </a:t>
            </a:r>
          </a:p>
          <a:p>
            <a:endParaRPr lang="en-GB" dirty="0"/>
          </a:p>
          <a:p>
            <a:r>
              <a:rPr lang="en-GB" dirty="0"/>
              <a:t>Anticoagulation policy for patient having emergency hip surgery</a:t>
            </a:r>
          </a:p>
          <a:p>
            <a:endParaRPr lang="en-GB" dirty="0"/>
          </a:p>
          <a:p>
            <a:endParaRPr lang="en-GB" dirty="0"/>
          </a:p>
        </p:txBody>
      </p:sp>
    </p:spTree>
    <p:extLst>
      <p:ext uri="{BB962C8B-B14F-4D97-AF65-F5344CB8AC3E}">
        <p14:creationId xmlns:p14="http://schemas.microsoft.com/office/powerpoint/2010/main" val="3581389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76DC-44E7-F942-AFDF-BD600AA9FE70}"/>
              </a:ext>
            </a:extLst>
          </p:cNvPr>
          <p:cNvSpPr>
            <a:spLocks noGrp="1"/>
          </p:cNvSpPr>
          <p:nvPr>
            <p:ph type="title"/>
          </p:nvPr>
        </p:nvSpPr>
        <p:spPr/>
        <p:txBody>
          <a:bodyPr>
            <a:normAutofit/>
          </a:bodyPr>
          <a:lstStyle/>
          <a:p>
            <a:pPr algn="ctr"/>
            <a:r>
              <a:rPr lang="en-US" dirty="0"/>
              <a:t>	Best Performing Trust? </a:t>
            </a:r>
          </a:p>
        </p:txBody>
      </p:sp>
      <p:sp>
        <p:nvSpPr>
          <p:cNvPr id="4" name="Text Placeholder 3"/>
          <p:cNvSpPr>
            <a:spLocks noGrp="1"/>
          </p:cNvSpPr>
          <p:nvPr>
            <p:ph type="body" sz="half" idx="1"/>
          </p:nvPr>
        </p:nvSpPr>
        <p:spPr/>
        <p:txBody>
          <a:bodyPr>
            <a:normAutofit/>
          </a:bodyPr>
          <a:lstStyle/>
          <a:p>
            <a:endParaRPr lang="en-US" dirty="0"/>
          </a:p>
          <a:p>
            <a:r>
              <a:rPr lang="en-US" dirty="0"/>
              <a:t>Meeting the NHFD benchmarks</a:t>
            </a:r>
          </a:p>
          <a:p>
            <a:endParaRPr lang="en-US" dirty="0"/>
          </a:p>
          <a:p>
            <a:r>
              <a:rPr lang="en-US" dirty="0"/>
              <a:t>Using audit data to monitor care and prompt change</a:t>
            </a:r>
          </a:p>
          <a:p>
            <a:endParaRPr lang="en-GB" dirty="0"/>
          </a:p>
        </p:txBody>
      </p:sp>
      <p:sp>
        <p:nvSpPr>
          <p:cNvPr id="3" name="Content Placeholder 2">
            <a:extLst>
              <a:ext uri="{FF2B5EF4-FFF2-40B4-BE49-F238E27FC236}">
                <a16:creationId xmlns:a16="http://schemas.microsoft.com/office/drawing/2014/main" id="{9FE58E77-89B5-FE45-A1C5-2879AB4B9AFC}"/>
              </a:ext>
            </a:extLst>
          </p:cNvPr>
          <p:cNvSpPr>
            <a:spLocks noGrp="1"/>
          </p:cNvSpPr>
          <p:nvPr>
            <p:ph sz="half" idx="2"/>
          </p:nvPr>
        </p:nvSpPr>
        <p:spPr/>
        <p:txBody>
          <a:bodyPr>
            <a:normAutofit lnSpcReduction="10000"/>
          </a:bodyPr>
          <a:lstStyle/>
          <a:p>
            <a:endParaRPr lang="en-US" dirty="0"/>
          </a:p>
          <a:p>
            <a:r>
              <a:rPr lang="en-US" dirty="0"/>
              <a:t>Team work</a:t>
            </a:r>
          </a:p>
          <a:p>
            <a:endParaRPr lang="en-US" dirty="0"/>
          </a:p>
          <a:p>
            <a:endParaRPr lang="en-US" dirty="0"/>
          </a:p>
          <a:p>
            <a:r>
              <a:rPr lang="en-US" dirty="0"/>
              <a:t>Evaluating the impact of service change</a:t>
            </a:r>
          </a:p>
          <a:p>
            <a:endParaRPr lang="en-US" dirty="0"/>
          </a:p>
          <a:p>
            <a:endParaRPr lang="en-US" dirty="0"/>
          </a:p>
          <a:p>
            <a:r>
              <a:rPr lang="en-US" dirty="0"/>
              <a:t>Ambition</a:t>
            </a:r>
          </a:p>
        </p:txBody>
      </p:sp>
      <p:pic>
        <p:nvPicPr>
          <p:cNvPr id="5" name="Picture 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657" y="228600"/>
            <a:ext cx="2057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89582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0EF1-B8A7-8C48-9F62-70EC7E32E5F7}"/>
              </a:ext>
            </a:extLst>
          </p:cNvPr>
          <p:cNvSpPr>
            <a:spLocks noGrp="1"/>
          </p:cNvSpPr>
          <p:nvPr>
            <p:ph type="title"/>
          </p:nvPr>
        </p:nvSpPr>
        <p:spPr/>
        <p:txBody>
          <a:bodyPr/>
          <a:lstStyle/>
          <a:p>
            <a:pPr algn="ctr"/>
            <a:r>
              <a:rPr lang="en-US" dirty="0"/>
              <a:t>NHFD 2017</a:t>
            </a:r>
          </a:p>
        </p:txBody>
      </p:sp>
      <p:sp>
        <p:nvSpPr>
          <p:cNvPr id="3" name="Content Placeholder 2"/>
          <p:cNvSpPr>
            <a:spLocks noGrp="1"/>
          </p:cNvSpPr>
          <p:nvPr>
            <p:ph idx="1"/>
          </p:nvPr>
        </p:nvSpPr>
        <p:spPr/>
        <p:txBody>
          <a:bodyPr/>
          <a:lstStyle/>
          <a:p>
            <a:endParaRPr lang="en-GB"/>
          </a:p>
        </p:txBody>
      </p:sp>
      <p:pic>
        <p:nvPicPr>
          <p:cNvPr id="1026" name="Picture 2" descr="C:\Users\Konrad\Desktop\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8038"/>
            <a:ext cx="12192000" cy="524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953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0EF1-B8A7-8C48-9F62-70EC7E32E5F7}"/>
              </a:ext>
            </a:extLst>
          </p:cNvPr>
          <p:cNvSpPr>
            <a:spLocks noGrp="1"/>
          </p:cNvSpPr>
          <p:nvPr>
            <p:ph type="title"/>
          </p:nvPr>
        </p:nvSpPr>
        <p:spPr/>
        <p:txBody>
          <a:bodyPr/>
          <a:lstStyle/>
          <a:p>
            <a:pPr algn="ctr"/>
            <a:r>
              <a:rPr lang="en-US" dirty="0"/>
              <a:t>NHFD 2018</a:t>
            </a:r>
          </a:p>
        </p:txBody>
      </p:sp>
      <p:pic>
        <p:nvPicPr>
          <p:cNvPr id="7" name="Picture 6">
            <a:extLst>
              <a:ext uri="{FF2B5EF4-FFF2-40B4-BE49-F238E27FC236}">
                <a16:creationId xmlns:a16="http://schemas.microsoft.com/office/drawing/2014/main" id="{88C6C357-8E0A-DF44-9AC5-0DAB39780475}"/>
              </a:ext>
            </a:extLst>
          </p:cNvPr>
          <p:cNvPicPr>
            <a:picLocks noChangeAspect="1"/>
          </p:cNvPicPr>
          <p:nvPr/>
        </p:nvPicPr>
        <p:blipFill rotWithShape="1">
          <a:blip r:embed="rId3"/>
          <a:srcRect b="15315"/>
          <a:stretch/>
        </p:blipFill>
        <p:spPr>
          <a:xfrm>
            <a:off x="21520" y="2653990"/>
            <a:ext cx="12037182" cy="3838885"/>
          </a:xfrm>
          <a:prstGeom prst="rect">
            <a:avLst/>
          </a:prstGeom>
        </p:spPr>
      </p:pic>
    </p:spTree>
    <p:extLst>
      <p:ext uri="{BB962C8B-B14F-4D97-AF65-F5344CB8AC3E}">
        <p14:creationId xmlns:p14="http://schemas.microsoft.com/office/powerpoint/2010/main" val="1011047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33C811-DEE0-CE43-AE0A-8FF1DFA6AF5D}"/>
              </a:ext>
            </a:extLst>
          </p:cNvPr>
          <p:cNvSpPr>
            <a:spLocks noGrp="1"/>
          </p:cNvSpPr>
          <p:nvPr>
            <p:ph type="title"/>
          </p:nvPr>
        </p:nvSpPr>
        <p:spPr>
          <a:xfrm>
            <a:off x="388339" y="0"/>
            <a:ext cx="8489244" cy="1143000"/>
          </a:xfrm>
        </p:spPr>
        <p:txBody>
          <a:bodyPr/>
          <a:lstStyle/>
          <a:p>
            <a:r>
              <a:rPr lang="en-US" dirty="0"/>
              <a:t>	East of England</a:t>
            </a:r>
          </a:p>
        </p:txBody>
      </p:sp>
      <p:sp>
        <p:nvSpPr>
          <p:cNvPr id="2" name="Text Placeholder 1"/>
          <p:cNvSpPr>
            <a:spLocks noGrp="1"/>
          </p:cNvSpPr>
          <p:nvPr>
            <p:ph type="body" sz="half" idx="1"/>
          </p:nvPr>
        </p:nvSpPr>
        <p:spPr>
          <a:xfrm>
            <a:off x="626016" y="5118810"/>
            <a:ext cx="4580682" cy="613508"/>
          </a:xfrm>
        </p:spPr>
        <p:txBody>
          <a:bodyPr/>
          <a:lstStyle/>
          <a:p>
            <a:pPr marL="0" indent="0">
              <a:buNone/>
            </a:pPr>
            <a:r>
              <a:rPr lang="en-GB" i="1" dirty="0">
                <a:solidFill>
                  <a:srgbClr val="FF0000"/>
                </a:solidFill>
              </a:rPr>
              <a:t>We’re getting a new hospital!</a:t>
            </a:r>
          </a:p>
        </p:txBody>
      </p:sp>
      <p:sp>
        <p:nvSpPr>
          <p:cNvPr id="8" name="Content Placeholder 7">
            <a:extLst>
              <a:ext uri="{FF2B5EF4-FFF2-40B4-BE49-F238E27FC236}">
                <a16:creationId xmlns:a16="http://schemas.microsoft.com/office/drawing/2014/main" id="{857A26CE-3883-E441-8C82-CA7F3AFD58FD}"/>
              </a:ext>
            </a:extLst>
          </p:cNvPr>
          <p:cNvSpPr>
            <a:spLocks noGrp="1"/>
          </p:cNvSpPr>
          <p:nvPr>
            <p:ph sz="half" idx="2"/>
          </p:nvPr>
        </p:nvSpPr>
        <p:spPr/>
        <p:txBody>
          <a:bodyPr/>
          <a:lstStyle/>
          <a:p>
            <a:pPr marL="45720" indent="0">
              <a:buNone/>
            </a:pPr>
            <a:endParaRPr lang="en-US" dirty="0"/>
          </a:p>
          <a:p>
            <a:pPr marL="45720" indent="0">
              <a:buNone/>
            </a:pPr>
            <a:endParaRPr lang="en-US" dirty="0"/>
          </a:p>
        </p:txBody>
      </p:sp>
      <p:pic>
        <p:nvPicPr>
          <p:cNvPr id="7" name="Content Placeholder 6" descr="Bury-St-Edmunds.8.gif"/>
          <p:cNvPicPr>
            <a:picLocks noChangeAspect="1"/>
          </p:cNvPicPr>
          <p:nvPr/>
        </p:nvPicPr>
        <p:blipFill>
          <a:blip r:embed="rId3" cstate="email">
            <a:extLst>
              <a:ext uri="{28A0092B-C50C-407E-A947-70E740481C1C}">
                <a14:useLocalDpi xmlns:a14="http://schemas.microsoft.com/office/drawing/2010/main" val="0"/>
              </a:ext>
            </a:extLst>
          </a:blip>
          <a:srcRect l="22287" r="22287"/>
          <a:stretch>
            <a:fillRect/>
          </a:stretch>
        </p:blipFill>
        <p:spPr>
          <a:xfrm>
            <a:off x="6586245" y="93837"/>
            <a:ext cx="5605755" cy="6775593"/>
          </a:xfrm>
          <a:prstGeom prst="rect">
            <a:avLst/>
          </a:prstGeom>
        </p:spPr>
      </p:pic>
      <p:sp>
        <p:nvSpPr>
          <p:cNvPr id="3" name="Right Arrow 2"/>
          <p:cNvSpPr/>
          <p:nvPr/>
        </p:nvSpPr>
        <p:spPr>
          <a:xfrm rot="18778281">
            <a:off x="8512516" y="3709802"/>
            <a:ext cx="978408" cy="484632"/>
          </a:xfrm>
          <a:prstGeom prst="rightArrow">
            <a:avLst>
              <a:gd name="adj1" fmla="val 50000"/>
              <a:gd name="adj2" fmla="val 6061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4D71128-1878-4881-821A-356F9A57875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513878" y="1981200"/>
            <a:ext cx="5430982" cy="2715491"/>
          </a:xfrm>
          <a:prstGeom prst="rect">
            <a:avLst/>
          </a:prstGeom>
        </p:spPr>
      </p:pic>
    </p:spTree>
    <p:extLst>
      <p:ext uri="{BB962C8B-B14F-4D97-AF65-F5344CB8AC3E}">
        <p14:creationId xmlns:p14="http://schemas.microsoft.com/office/powerpoint/2010/main" val="56568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2">
                                            <p:txEl>
                                              <p:pRg st="0" end="0"/>
                                            </p:txEl>
                                          </p:spTgt>
                                        </p:tgtEl>
                                      </p:cBhvr>
                                    </p:animEffect>
                                    <p:animScale>
                                      <p:cBhvr>
                                        <p:cTn id="18" dur="250" autoRev="1" fill="hold"/>
                                        <p:tgtEl>
                                          <p:spTgt spid="2">
                                            <p:txEl>
                                              <p:pRg st="0" end="0"/>
                                            </p:txEl>
                                          </p:spTgt>
                                        </p:tgtEl>
                                      </p:cBhvr>
                                      <p:by x="105000" y="105000"/>
                                    </p:animScale>
                                  </p:childTnLst>
                                </p:cTn>
                              </p:par>
                            </p:childTnLst>
                          </p:cTn>
                        </p:par>
                        <p:par>
                          <p:cTn id="19" fill="hold">
                            <p:stCondLst>
                              <p:cond delay="1500"/>
                            </p:stCondLst>
                            <p:childTnLst>
                              <p:par>
                                <p:cTn id="20" presetID="26" presetClass="emph" presetSubtype="0" fill="hold" nodeType="after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par>
                          <p:cTn id="23" fill="hold">
                            <p:stCondLst>
                              <p:cond delay="2000"/>
                            </p:stCondLst>
                            <p:childTnLst>
                              <p:par>
                                <p:cTn id="24" presetID="27" presetClass="emph" presetSubtype="0" fill="remove" grpId="2" nodeType="afterEffect">
                                  <p:stCondLst>
                                    <p:cond delay="0"/>
                                  </p:stCondLst>
                                  <p:childTnLst>
                                    <p:animClr clrSpc="rgb" dir="cw">
                                      <p:cBhvr override="childStyle">
                                        <p:cTn id="25" dur="250" autoRev="1" fill="remove"/>
                                        <p:tgtEl>
                                          <p:spTgt spid="2">
                                            <p:txEl>
                                              <p:pRg st="0" end="0"/>
                                            </p:txEl>
                                          </p:spTgt>
                                        </p:tgtEl>
                                        <p:attrNameLst>
                                          <p:attrName>style.color</p:attrName>
                                        </p:attrNameLst>
                                      </p:cBhvr>
                                      <p:to>
                                        <a:schemeClr val="bg1"/>
                                      </p:to>
                                    </p:animClr>
                                    <p:animClr clrSpc="rgb" dir="cw">
                                      <p:cBhvr>
                                        <p:cTn id="26" dur="250" autoRev="1" fill="remove"/>
                                        <p:tgtEl>
                                          <p:spTgt spid="2">
                                            <p:txEl>
                                              <p:pRg st="0" end="0"/>
                                            </p:txEl>
                                          </p:spTgt>
                                        </p:tgtEl>
                                        <p:attrNameLst>
                                          <p:attrName>fillcolor</p:attrName>
                                        </p:attrNameLst>
                                      </p:cBhvr>
                                      <p:to>
                                        <a:schemeClr val="bg1"/>
                                      </p:to>
                                    </p:animClr>
                                    <p:set>
                                      <p:cBhvr>
                                        <p:cTn id="27" dur="250" autoRev="1" fill="remove"/>
                                        <p:tgtEl>
                                          <p:spTgt spid="2">
                                            <p:txEl>
                                              <p:pRg st="0" end="0"/>
                                            </p:txEl>
                                          </p:spTgt>
                                        </p:tgtEl>
                                        <p:attrNameLst>
                                          <p:attrName>fill.type</p:attrName>
                                        </p:attrNameLst>
                                      </p:cBhvr>
                                      <p:to>
                                        <p:strVal val="solid"/>
                                      </p:to>
                                    </p:set>
                                    <p:set>
                                      <p:cBhvr>
                                        <p:cTn id="28" dur="250" autoRev="1" fill="remove"/>
                                        <p:tgtEl>
                                          <p:spTgt spid="2">
                                            <p:txEl>
                                              <p:pRg st="0" end="0"/>
                                            </p:txEl>
                                          </p:spTgt>
                                        </p:tgtEl>
                                        <p:attrNameLst>
                                          <p:attrName>fill.on</p:attrName>
                                        </p:attrNameLst>
                                      </p:cBhvr>
                                      <p:to>
                                        <p:strVal val="true"/>
                                      </p:to>
                                    </p:set>
                                  </p:childTnLst>
                                </p:cTn>
                              </p:par>
                            </p:childTnLst>
                          </p:cTn>
                        </p:par>
                        <p:par>
                          <p:cTn id="29" fill="hold">
                            <p:stCondLst>
                              <p:cond delay="2500"/>
                            </p:stCondLst>
                            <p:childTnLst>
                              <p:par>
                                <p:cTn id="30" presetID="27" presetClass="emph" presetSubtype="0" fill="remove" nodeType="afterEffect">
                                  <p:stCondLst>
                                    <p:cond delay="0"/>
                                  </p:stCondLst>
                                  <p:childTnLst>
                                    <p:animClr clrSpc="rgb" dir="cw">
                                      <p:cBhvr override="childStyle">
                                        <p:cTn id="31" dur="250" autoRev="1" fill="remove"/>
                                        <p:tgtEl>
                                          <p:spTgt spid="6"/>
                                        </p:tgtEl>
                                        <p:attrNameLst>
                                          <p:attrName>style.color</p:attrName>
                                        </p:attrNameLst>
                                      </p:cBhvr>
                                      <p:to>
                                        <a:schemeClr val="bg1"/>
                                      </p:to>
                                    </p:animClr>
                                    <p:animClr clrSpc="rgb" dir="cw">
                                      <p:cBhvr>
                                        <p:cTn id="32" dur="250" autoRev="1" fill="remove"/>
                                        <p:tgtEl>
                                          <p:spTgt spid="6"/>
                                        </p:tgtEl>
                                        <p:attrNameLst>
                                          <p:attrName>fillcolor</p:attrName>
                                        </p:attrNameLst>
                                      </p:cBhvr>
                                      <p:to>
                                        <a:schemeClr val="bg1"/>
                                      </p:to>
                                    </p:animClr>
                                    <p:set>
                                      <p:cBhvr>
                                        <p:cTn id="33" dur="250" autoRev="1" fill="remove"/>
                                        <p:tgtEl>
                                          <p:spTgt spid="6"/>
                                        </p:tgtEl>
                                        <p:attrNameLst>
                                          <p:attrName>fill.type</p:attrName>
                                        </p:attrNameLst>
                                      </p:cBhvr>
                                      <p:to>
                                        <p:strVal val="solid"/>
                                      </p:to>
                                    </p:set>
                                    <p:set>
                                      <p:cBhvr>
                                        <p:cTn id="34"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p"/>
      <p:bldP spid="2" grpId="2"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10EB4-6F86-48CB-B025-DD865234B1DF}"/>
              </a:ext>
            </a:extLst>
          </p:cNvPr>
          <p:cNvSpPr>
            <a:spLocks noGrp="1"/>
          </p:cNvSpPr>
          <p:nvPr>
            <p:ph type="title"/>
          </p:nvPr>
        </p:nvSpPr>
        <p:spPr/>
        <p:txBody>
          <a:bodyPr/>
          <a:lstStyle/>
          <a:p>
            <a:pPr algn="ctr"/>
            <a:r>
              <a:rPr lang="en-GB" dirty="0"/>
              <a:t>2019</a:t>
            </a:r>
          </a:p>
        </p:txBody>
      </p:sp>
      <p:pic>
        <p:nvPicPr>
          <p:cNvPr id="4" name="Content Placeholder 3">
            <a:extLst>
              <a:ext uri="{FF2B5EF4-FFF2-40B4-BE49-F238E27FC236}">
                <a16:creationId xmlns:a16="http://schemas.microsoft.com/office/drawing/2014/main" id="{721D2890-C59F-4574-9DE7-9C93A2797F57}"/>
              </a:ext>
            </a:extLst>
          </p:cNvPr>
          <p:cNvPicPr>
            <a:picLocks noGrp="1" noChangeAspect="1"/>
          </p:cNvPicPr>
          <p:nvPr>
            <p:ph idx="1"/>
          </p:nvPr>
        </p:nvPicPr>
        <p:blipFill rotWithShape="1">
          <a:blip r:embed="rId3"/>
          <a:srcRect l="7833" t="8484" r="-439" b="54248"/>
          <a:stretch/>
        </p:blipFill>
        <p:spPr>
          <a:xfrm>
            <a:off x="0" y="1315845"/>
            <a:ext cx="12192000" cy="5542156"/>
          </a:xfrm>
          <a:prstGeom prst="rect">
            <a:avLst/>
          </a:prstGeom>
        </p:spPr>
      </p:pic>
    </p:spTree>
    <p:extLst>
      <p:ext uri="{BB962C8B-B14F-4D97-AF65-F5344CB8AC3E}">
        <p14:creationId xmlns:p14="http://schemas.microsoft.com/office/powerpoint/2010/main" val="19736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BB098-814F-415C-85BF-293E5500CF9A}"/>
              </a:ext>
            </a:extLst>
          </p:cNvPr>
          <p:cNvSpPr>
            <a:spLocks noGrp="1"/>
          </p:cNvSpPr>
          <p:nvPr>
            <p:ph type="title"/>
          </p:nvPr>
        </p:nvSpPr>
        <p:spPr/>
        <p:txBody>
          <a:bodyPr/>
          <a:lstStyle/>
          <a:p>
            <a:r>
              <a:rPr lang="en-GB" dirty="0"/>
              <a:t>Results – COVID- 19 Times</a:t>
            </a:r>
          </a:p>
        </p:txBody>
      </p:sp>
      <p:graphicFrame>
        <p:nvGraphicFramePr>
          <p:cNvPr id="4" name="Content Placeholder 3">
            <a:extLst>
              <a:ext uri="{FF2B5EF4-FFF2-40B4-BE49-F238E27FC236}">
                <a16:creationId xmlns:a16="http://schemas.microsoft.com/office/drawing/2014/main" id="{A24AC453-9DF0-4A9A-9E6C-7AE7331D6666}"/>
              </a:ext>
            </a:extLst>
          </p:cNvPr>
          <p:cNvGraphicFramePr>
            <a:graphicFrameLocks noGrp="1"/>
          </p:cNvGraphicFramePr>
          <p:nvPr>
            <p:ph idx="1"/>
            <p:extLst/>
          </p:nvPr>
        </p:nvGraphicFramePr>
        <p:xfrm>
          <a:off x="67491" y="1384663"/>
          <a:ext cx="12124511" cy="5473337"/>
        </p:xfrm>
        <a:graphic>
          <a:graphicData uri="http://schemas.openxmlformats.org/drawingml/2006/table">
            <a:tbl>
              <a:tblPr firstRow="1" firstCol="1" bandRow="1">
                <a:tableStyleId>{5C22544A-7EE6-4342-B048-85BDC9FD1C3A}</a:tableStyleId>
              </a:tblPr>
              <a:tblGrid>
                <a:gridCol w="2889625">
                  <a:extLst>
                    <a:ext uri="{9D8B030D-6E8A-4147-A177-3AD203B41FA5}">
                      <a16:colId xmlns:a16="http://schemas.microsoft.com/office/drawing/2014/main" val="3709648757"/>
                    </a:ext>
                  </a:extLst>
                </a:gridCol>
                <a:gridCol w="1370337">
                  <a:extLst>
                    <a:ext uri="{9D8B030D-6E8A-4147-A177-3AD203B41FA5}">
                      <a16:colId xmlns:a16="http://schemas.microsoft.com/office/drawing/2014/main" val="105563561"/>
                    </a:ext>
                  </a:extLst>
                </a:gridCol>
                <a:gridCol w="714959">
                  <a:extLst>
                    <a:ext uri="{9D8B030D-6E8A-4147-A177-3AD203B41FA5}">
                      <a16:colId xmlns:a16="http://schemas.microsoft.com/office/drawing/2014/main" val="938276156"/>
                    </a:ext>
                  </a:extLst>
                </a:gridCol>
                <a:gridCol w="714959">
                  <a:extLst>
                    <a:ext uri="{9D8B030D-6E8A-4147-A177-3AD203B41FA5}">
                      <a16:colId xmlns:a16="http://schemas.microsoft.com/office/drawing/2014/main" val="3661088405"/>
                    </a:ext>
                  </a:extLst>
                </a:gridCol>
                <a:gridCol w="714959">
                  <a:extLst>
                    <a:ext uri="{9D8B030D-6E8A-4147-A177-3AD203B41FA5}">
                      <a16:colId xmlns:a16="http://schemas.microsoft.com/office/drawing/2014/main" val="2935064914"/>
                    </a:ext>
                  </a:extLst>
                </a:gridCol>
                <a:gridCol w="714959">
                  <a:extLst>
                    <a:ext uri="{9D8B030D-6E8A-4147-A177-3AD203B41FA5}">
                      <a16:colId xmlns:a16="http://schemas.microsoft.com/office/drawing/2014/main" val="36786542"/>
                    </a:ext>
                  </a:extLst>
                </a:gridCol>
                <a:gridCol w="714959">
                  <a:extLst>
                    <a:ext uri="{9D8B030D-6E8A-4147-A177-3AD203B41FA5}">
                      <a16:colId xmlns:a16="http://schemas.microsoft.com/office/drawing/2014/main" val="538668707"/>
                    </a:ext>
                  </a:extLst>
                </a:gridCol>
                <a:gridCol w="714959">
                  <a:extLst>
                    <a:ext uri="{9D8B030D-6E8A-4147-A177-3AD203B41FA5}">
                      <a16:colId xmlns:a16="http://schemas.microsoft.com/office/drawing/2014/main" val="645119647"/>
                    </a:ext>
                  </a:extLst>
                </a:gridCol>
                <a:gridCol w="714959">
                  <a:extLst>
                    <a:ext uri="{9D8B030D-6E8A-4147-A177-3AD203B41FA5}">
                      <a16:colId xmlns:a16="http://schemas.microsoft.com/office/drawing/2014/main" val="3081844141"/>
                    </a:ext>
                  </a:extLst>
                </a:gridCol>
                <a:gridCol w="714959">
                  <a:extLst>
                    <a:ext uri="{9D8B030D-6E8A-4147-A177-3AD203B41FA5}">
                      <a16:colId xmlns:a16="http://schemas.microsoft.com/office/drawing/2014/main" val="1433840914"/>
                    </a:ext>
                  </a:extLst>
                </a:gridCol>
                <a:gridCol w="714959">
                  <a:extLst>
                    <a:ext uri="{9D8B030D-6E8A-4147-A177-3AD203B41FA5}">
                      <a16:colId xmlns:a16="http://schemas.microsoft.com/office/drawing/2014/main" val="1498740665"/>
                    </a:ext>
                  </a:extLst>
                </a:gridCol>
                <a:gridCol w="714959">
                  <a:extLst>
                    <a:ext uri="{9D8B030D-6E8A-4147-A177-3AD203B41FA5}">
                      <a16:colId xmlns:a16="http://schemas.microsoft.com/office/drawing/2014/main" val="3635388726"/>
                    </a:ext>
                  </a:extLst>
                </a:gridCol>
                <a:gridCol w="714959">
                  <a:extLst>
                    <a:ext uri="{9D8B030D-6E8A-4147-A177-3AD203B41FA5}">
                      <a16:colId xmlns:a16="http://schemas.microsoft.com/office/drawing/2014/main" val="2729641084"/>
                    </a:ext>
                  </a:extLst>
                </a:gridCol>
              </a:tblGrid>
              <a:tr h="825719">
                <a:tc gridSpan="3">
                  <a:txBody>
                    <a:bodyPr/>
                    <a:lstStyle/>
                    <a:p>
                      <a:pPr algn="ctr">
                        <a:spcAft>
                          <a:spcPts val="0"/>
                        </a:spcAft>
                      </a:pPr>
                      <a:r>
                        <a:rPr lang="en-GB" sz="1100" dirty="0">
                          <a:effectLst/>
                        </a:rPr>
                        <a:t>Fracture of Neck of Femur monthly report</a:t>
                      </a:r>
                      <a:endParaRPr lang="en-GB" sz="1100" dirty="0">
                        <a:effectLst/>
                        <a:latin typeface="Calibri" panose="020F0502020204030204" pitchFamily="34" charset="0"/>
                        <a:ea typeface="Calibri" panose="020F0502020204030204" pitchFamily="34" charset="0"/>
                      </a:endParaRPr>
                    </a:p>
                  </a:txBody>
                  <a:tcPr marL="68580" marR="68580" marT="0" marB="0" anchor="ctr"/>
                </a:tc>
                <a:tc hMerge="1">
                  <a:txBody>
                    <a:bodyPr/>
                    <a:lstStyle/>
                    <a:p>
                      <a:endParaRPr lang="en-GB"/>
                    </a:p>
                  </a:txBody>
                  <a:tcPr/>
                </a:tc>
                <a:tc hMerge="1">
                  <a:txBody>
                    <a:bodyPr/>
                    <a:lstStyle/>
                    <a:p>
                      <a:endParaRPr lang="en-GB"/>
                    </a:p>
                  </a:txBody>
                  <a:tcPr/>
                </a:tc>
                <a:tc>
                  <a:txBody>
                    <a:bodyPr/>
                    <a:lstStyle/>
                    <a:p>
                      <a:endParaRPr lang="en-GB" sz="1000">
                        <a:effectLst/>
                        <a:latin typeface="Times New Roman" panose="02020603050405020304" pitchFamily="18" charset="0"/>
                      </a:endParaRPr>
                    </a:p>
                  </a:txBody>
                  <a:tcPr marL="68580" marR="68580" marT="0" marB="0" anchor="ctr"/>
                </a:tc>
                <a:tc>
                  <a:txBody>
                    <a:bodyPr/>
                    <a:lstStyle/>
                    <a:p>
                      <a:endParaRPr lang="en-GB" sz="1000">
                        <a:effectLst/>
                        <a:latin typeface="Times New Roman" panose="02020603050405020304" pitchFamily="18" charset="0"/>
                      </a:endParaRPr>
                    </a:p>
                  </a:txBody>
                  <a:tcPr marL="68580" marR="68580" marT="0" marB="0" anchor="ctr"/>
                </a:tc>
                <a:tc>
                  <a:txBody>
                    <a:bodyPr/>
                    <a:lstStyle/>
                    <a:p>
                      <a:endParaRPr lang="en-GB" sz="1000">
                        <a:effectLst/>
                        <a:latin typeface="Times New Roman" panose="02020603050405020304" pitchFamily="18" charset="0"/>
                      </a:endParaRPr>
                    </a:p>
                  </a:txBody>
                  <a:tcPr marL="68580" marR="68580" marT="0" marB="0" anchor="ctr"/>
                </a:tc>
                <a:tc>
                  <a:txBody>
                    <a:bodyPr/>
                    <a:lstStyle/>
                    <a:p>
                      <a:endParaRPr lang="en-GB" sz="1000">
                        <a:effectLst/>
                        <a:latin typeface="Times New Roman" panose="02020603050405020304" pitchFamily="18" charset="0"/>
                      </a:endParaRPr>
                    </a:p>
                  </a:txBody>
                  <a:tcPr marL="68580" marR="68580" marT="0" marB="0" anchor="ctr"/>
                </a:tc>
                <a:tc>
                  <a:txBody>
                    <a:bodyPr/>
                    <a:lstStyle/>
                    <a:p>
                      <a:endParaRPr lang="en-GB" sz="1000">
                        <a:effectLst/>
                        <a:latin typeface="Times New Roman" panose="02020603050405020304" pitchFamily="18" charset="0"/>
                      </a:endParaRPr>
                    </a:p>
                  </a:txBody>
                  <a:tcPr marL="68580" marR="68580" marT="0" marB="0" anchor="b"/>
                </a:tc>
                <a:tc>
                  <a:txBody>
                    <a:bodyPr/>
                    <a:lstStyle/>
                    <a:p>
                      <a:endParaRPr lang="en-GB" sz="1000">
                        <a:effectLst/>
                        <a:latin typeface="Times New Roman" panose="02020603050405020304" pitchFamily="18" charset="0"/>
                      </a:endParaRPr>
                    </a:p>
                  </a:txBody>
                  <a:tcPr marL="68580" marR="68580" marT="0" marB="0" anchor="b"/>
                </a:tc>
                <a:tc>
                  <a:txBody>
                    <a:bodyPr/>
                    <a:lstStyle/>
                    <a:p>
                      <a:endParaRPr lang="en-GB" sz="1000">
                        <a:effectLst/>
                        <a:latin typeface="Times New Roman" panose="02020603050405020304" pitchFamily="18" charset="0"/>
                      </a:endParaRPr>
                    </a:p>
                  </a:txBody>
                  <a:tcPr marL="68580" marR="68580" marT="0" marB="0" anchor="b"/>
                </a:tc>
                <a:tc>
                  <a:txBody>
                    <a:bodyPr/>
                    <a:lstStyle/>
                    <a:p>
                      <a:endParaRPr lang="en-GB" sz="1000">
                        <a:effectLst/>
                        <a:latin typeface="Times New Roman" panose="02020603050405020304" pitchFamily="18" charset="0"/>
                      </a:endParaRPr>
                    </a:p>
                  </a:txBody>
                  <a:tcPr marL="68580" marR="68580" marT="0" marB="0" anchor="b"/>
                </a:tc>
                <a:tc>
                  <a:txBody>
                    <a:bodyPr/>
                    <a:lstStyle/>
                    <a:p>
                      <a:endParaRPr lang="en-GB" sz="1000">
                        <a:effectLst/>
                        <a:latin typeface="Times New Roman" panose="02020603050405020304" pitchFamily="18" charset="0"/>
                      </a:endParaRPr>
                    </a:p>
                  </a:txBody>
                  <a:tcPr marL="68580" marR="68580" marT="0" marB="0" anchor="b"/>
                </a:tc>
                <a:tc>
                  <a:txBody>
                    <a:bodyPr/>
                    <a:lstStyle/>
                    <a:p>
                      <a:endParaRPr lang="en-GB" sz="100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166691192"/>
                  </a:ext>
                </a:extLst>
              </a:tr>
              <a:tr h="1612118">
                <a:tc>
                  <a:txBody>
                    <a:bodyPr/>
                    <a:lstStyle/>
                    <a:p>
                      <a:pPr>
                        <a:spcAft>
                          <a:spcPts val="0"/>
                        </a:spcAft>
                      </a:pPr>
                      <a:r>
                        <a:rPr lang="en-GB" sz="1100">
                          <a:effectLst/>
                        </a:rPr>
                        <a:t> </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01/01/2020-30/11/2020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Jan-20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Feb-20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Mar-20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Apr-20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dirty="0">
                          <a:effectLst/>
                        </a:rPr>
                        <a:t>May-20</a:t>
                      </a:r>
                      <a:endParaRPr lang="en-GB"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Jun-20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Jul-20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Aug-20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Sep-20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Oct-20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Nov-20</a:t>
                      </a:r>
                      <a:endParaRPr lang="en-GB"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617203391"/>
                  </a:ext>
                </a:extLst>
              </a:tr>
              <a:tr h="825719">
                <a:tc>
                  <a:txBody>
                    <a:bodyPr/>
                    <a:lstStyle/>
                    <a:p>
                      <a:pPr>
                        <a:spcAft>
                          <a:spcPts val="0"/>
                        </a:spcAft>
                      </a:pPr>
                      <a:r>
                        <a:rPr lang="en-GB" sz="1100">
                          <a:effectLst/>
                        </a:rPr>
                        <a:t>Number of #NOFs </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332</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26</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29</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26</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34</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25 </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23</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28</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28</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40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44</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29</a:t>
                      </a:r>
                      <a:endParaRPr lang="en-GB"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731692167"/>
                  </a:ext>
                </a:extLst>
              </a:tr>
              <a:tr h="1384062">
                <a:tc>
                  <a:txBody>
                    <a:bodyPr/>
                    <a:lstStyle/>
                    <a:p>
                      <a:pPr>
                        <a:spcAft>
                          <a:spcPts val="0"/>
                        </a:spcAft>
                      </a:pPr>
                      <a:r>
                        <a:rPr lang="en-GB" sz="1100">
                          <a:effectLst/>
                        </a:rPr>
                        <a:t>BPT% (Best Practice Tariff achieved)</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93.37%</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92.31%</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100.00%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100.00%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88.24%</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88%</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91.30%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92.86%</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92.86%</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97.50%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90.91%</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93.10%</a:t>
                      </a:r>
                      <a:endParaRPr lang="en-GB"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8173196"/>
                  </a:ext>
                </a:extLst>
              </a:tr>
              <a:tr h="825719">
                <a:tc>
                  <a:txBody>
                    <a:bodyPr/>
                    <a:lstStyle/>
                    <a:p>
                      <a:pPr>
                        <a:spcAft>
                          <a:spcPts val="0"/>
                        </a:spcAft>
                      </a:pPr>
                      <a:r>
                        <a:rPr lang="en-GB" sz="1100">
                          <a:effectLst/>
                        </a:rPr>
                        <a:t>Number of patients lost to BPT</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22</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2</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0</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4</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 3</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2</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2</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2</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1</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a:effectLst/>
                        </a:rPr>
                        <a:t>4</a:t>
                      </a:r>
                      <a:endParaRPr lang="en-GB" sz="1100">
                        <a:effectLst/>
                        <a:latin typeface="Calibri" panose="020F0502020204030204" pitchFamily="34" charset="0"/>
                        <a:ea typeface="Calibri" panose="020F0502020204030204" pitchFamily="34" charset="0"/>
                      </a:endParaRPr>
                    </a:p>
                  </a:txBody>
                  <a:tcPr marL="68580" marR="68580" marT="0" marB="0" anchor="ctr"/>
                </a:tc>
                <a:tc>
                  <a:txBody>
                    <a:bodyPr/>
                    <a:lstStyle/>
                    <a:p>
                      <a:pPr algn="ctr">
                        <a:spcAft>
                          <a:spcPts val="0"/>
                        </a:spcAft>
                      </a:pPr>
                      <a:r>
                        <a:rPr lang="en-GB" sz="1100" dirty="0">
                          <a:effectLst/>
                        </a:rPr>
                        <a:t>2</a:t>
                      </a:r>
                      <a:endParaRPr lang="en-GB" sz="11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43308263"/>
                  </a:ext>
                </a:extLst>
              </a:tr>
            </a:tbl>
          </a:graphicData>
        </a:graphic>
      </p:graphicFrame>
      <p:sp>
        <p:nvSpPr>
          <p:cNvPr id="5" name="Oval 4">
            <a:extLst>
              <a:ext uri="{FF2B5EF4-FFF2-40B4-BE49-F238E27FC236}">
                <a16:creationId xmlns:a16="http://schemas.microsoft.com/office/drawing/2014/main" id="{A2A43F6E-C28A-43B6-A887-FB1AD01E372B}"/>
              </a:ext>
            </a:extLst>
          </p:cNvPr>
          <p:cNvSpPr/>
          <p:nvPr/>
        </p:nvSpPr>
        <p:spPr>
          <a:xfrm>
            <a:off x="2913017" y="3696789"/>
            <a:ext cx="1319349" cy="316121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804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8969D-1471-4407-AC95-AB0A50CC80FF}"/>
              </a:ext>
            </a:extLst>
          </p:cNvPr>
          <p:cNvSpPr>
            <a:spLocks noGrp="1"/>
          </p:cNvSpPr>
          <p:nvPr>
            <p:ph type="title"/>
          </p:nvPr>
        </p:nvSpPr>
        <p:spPr/>
        <p:txBody>
          <a:bodyPr>
            <a:normAutofit fontScale="90000"/>
          </a:bodyPr>
          <a:lstStyle/>
          <a:p>
            <a:r>
              <a:rPr lang="en-GB" dirty="0"/>
              <a:t>How do you convince your board to give the highest priority to hip fracture patients?</a:t>
            </a:r>
            <a:r>
              <a:rPr lang="en-GB" b="1" dirty="0"/>
              <a:t> </a:t>
            </a:r>
            <a:br>
              <a:rPr lang="en-GB" b="1" dirty="0"/>
            </a:br>
            <a:endParaRPr lang="en-GB" dirty="0"/>
          </a:p>
        </p:txBody>
      </p:sp>
      <p:sp>
        <p:nvSpPr>
          <p:cNvPr id="3" name="Content Placeholder 2">
            <a:extLst>
              <a:ext uri="{FF2B5EF4-FFF2-40B4-BE49-F238E27FC236}">
                <a16:creationId xmlns:a16="http://schemas.microsoft.com/office/drawing/2014/main" id="{4AEE0605-A227-4179-AE19-A71DEACD9382}"/>
              </a:ext>
            </a:extLst>
          </p:cNvPr>
          <p:cNvSpPr>
            <a:spLocks noGrp="1"/>
          </p:cNvSpPr>
          <p:nvPr>
            <p:ph idx="1"/>
          </p:nvPr>
        </p:nvSpPr>
        <p:spPr/>
        <p:txBody>
          <a:bodyPr>
            <a:normAutofit lnSpcReduction="10000"/>
          </a:bodyPr>
          <a:lstStyle/>
          <a:p>
            <a:r>
              <a:rPr lang="en-GB" dirty="0"/>
              <a:t>Impossible task</a:t>
            </a:r>
          </a:p>
          <a:p>
            <a:endParaRPr lang="en-GB" dirty="0"/>
          </a:p>
          <a:p>
            <a:r>
              <a:rPr lang="en-GB" dirty="0"/>
              <a:t>Being best – good and bad</a:t>
            </a:r>
          </a:p>
          <a:p>
            <a:endParaRPr lang="en-GB" dirty="0"/>
          </a:p>
          <a:p>
            <a:r>
              <a:rPr lang="en-GB" dirty="0"/>
              <a:t>Involve Exec team. They are proud of good NHFD too! </a:t>
            </a:r>
          </a:p>
          <a:p>
            <a:endParaRPr lang="en-GB" dirty="0"/>
          </a:p>
          <a:p>
            <a:r>
              <a:rPr lang="en-GB" dirty="0"/>
              <a:t>Elective surgery cancellations</a:t>
            </a:r>
          </a:p>
          <a:p>
            <a:endParaRPr lang="en-GB" dirty="0"/>
          </a:p>
          <a:p>
            <a:r>
              <a:rPr lang="en-GB" dirty="0"/>
              <a:t>Support from all consultants in T&amp;O and anaesthetic department</a:t>
            </a:r>
          </a:p>
        </p:txBody>
      </p:sp>
    </p:spTree>
    <p:extLst>
      <p:ext uri="{BB962C8B-B14F-4D97-AF65-F5344CB8AC3E}">
        <p14:creationId xmlns:p14="http://schemas.microsoft.com/office/powerpoint/2010/main" val="2354772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A058-F984-4378-AB09-4208E5E1461A}"/>
              </a:ext>
            </a:extLst>
          </p:cNvPr>
          <p:cNvSpPr>
            <a:spLocks noGrp="1"/>
          </p:cNvSpPr>
          <p:nvPr>
            <p:ph type="title"/>
          </p:nvPr>
        </p:nvSpPr>
        <p:spPr>
          <a:xfrm>
            <a:off x="574766" y="365125"/>
            <a:ext cx="11155680" cy="1325563"/>
          </a:xfrm>
        </p:spPr>
        <p:txBody>
          <a:bodyPr>
            <a:normAutofit fontScale="90000"/>
          </a:bodyPr>
          <a:lstStyle/>
          <a:p>
            <a:r>
              <a:rPr lang="en-GB" dirty="0"/>
              <a:t>How do you convince your board to give the highest priority to hip fracture patients? – Covid-19</a:t>
            </a:r>
          </a:p>
        </p:txBody>
      </p:sp>
      <p:sp>
        <p:nvSpPr>
          <p:cNvPr id="3" name="Content Placeholder 2">
            <a:extLst>
              <a:ext uri="{FF2B5EF4-FFF2-40B4-BE49-F238E27FC236}">
                <a16:creationId xmlns:a16="http://schemas.microsoft.com/office/drawing/2014/main" id="{85AE97E4-54BF-4B9E-BFBA-0F54202DAFC3}"/>
              </a:ext>
            </a:extLst>
          </p:cNvPr>
          <p:cNvSpPr>
            <a:spLocks noGrp="1"/>
          </p:cNvSpPr>
          <p:nvPr>
            <p:ph idx="1"/>
          </p:nvPr>
        </p:nvSpPr>
        <p:spPr/>
        <p:txBody>
          <a:bodyPr/>
          <a:lstStyle/>
          <a:p>
            <a:r>
              <a:rPr lang="en-GB" dirty="0"/>
              <a:t>Full day trauma rather than half day 6 days a week started July 2020</a:t>
            </a:r>
          </a:p>
          <a:p>
            <a:endParaRPr lang="en-GB" dirty="0"/>
          </a:p>
          <a:p>
            <a:r>
              <a:rPr lang="en-GB" dirty="0"/>
              <a:t>Hip Fracture surgery considered high priority and done out of hours</a:t>
            </a:r>
          </a:p>
          <a:p>
            <a:endParaRPr lang="en-GB" dirty="0"/>
          </a:p>
          <a:p>
            <a:r>
              <a:rPr lang="en-GB" dirty="0"/>
              <a:t>GIRFT Trauma pilot</a:t>
            </a:r>
          </a:p>
          <a:p>
            <a:endParaRPr lang="en-GB" dirty="0"/>
          </a:p>
        </p:txBody>
      </p:sp>
    </p:spTree>
    <p:extLst>
      <p:ext uri="{BB962C8B-B14F-4D97-AF65-F5344CB8AC3E}">
        <p14:creationId xmlns:p14="http://schemas.microsoft.com/office/powerpoint/2010/main" val="778432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B620-8D7B-47CA-8BF2-8E4C62D11957}"/>
              </a:ext>
            </a:extLst>
          </p:cNvPr>
          <p:cNvSpPr>
            <a:spLocks noGrp="1"/>
          </p:cNvSpPr>
          <p:nvPr>
            <p:ph type="title"/>
          </p:nvPr>
        </p:nvSpPr>
        <p:spPr/>
        <p:txBody>
          <a:bodyPr/>
          <a:lstStyle/>
          <a:p>
            <a:r>
              <a:rPr lang="en-GB" dirty="0"/>
              <a:t>GIRFT for Trauma review Nov 2020</a:t>
            </a:r>
          </a:p>
        </p:txBody>
      </p:sp>
      <p:sp>
        <p:nvSpPr>
          <p:cNvPr id="3" name="Content Placeholder 2">
            <a:extLst>
              <a:ext uri="{FF2B5EF4-FFF2-40B4-BE49-F238E27FC236}">
                <a16:creationId xmlns:a16="http://schemas.microsoft.com/office/drawing/2014/main" id="{C6859CD8-E64C-447F-B665-7E9D96FE3EFE}"/>
              </a:ext>
            </a:extLst>
          </p:cNvPr>
          <p:cNvSpPr>
            <a:spLocks noGrp="1"/>
          </p:cNvSpPr>
          <p:nvPr>
            <p:ph idx="1"/>
          </p:nvPr>
        </p:nvSpPr>
        <p:spPr/>
        <p:txBody>
          <a:bodyPr/>
          <a:lstStyle/>
          <a:p>
            <a:r>
              <a:rPr lang="en-GB" dirty="0"/>
              <a:t>Excellent overall practice</a:t>
            </a:r>
          </a:p>
          <a:p>
            <a:endParaRPr lang="en-GB" dirty="0"/>
          </a:p>
          <a:p>
            <a:r>
              <a:rPr lang="en-GB" dirty="0"/>
              <a:t>Recommendations: </a:t>
            </a:r>
          </a:p>
          <a:p>
            <a:pPr lvl="1"/>
            <a:r>
              <a:rPr lang="en-GB" dirty="0"/>
              <a:t>Need 7 days trauma list</a:t>
            </a:r>
          </a:p>
          <a:p>
            <a:pPr lvl="1"/>
            <a:r>
              <a:rPr lang="en-GB" dirty="0"/>
              <a:t>Day 1 mobilisation</a:t>
            </a:r>
          </a:p>
          <a:p>
            <a:pPr lvl="1"/>
            <a:r>
              <a:rPr lang="en-GB" dirty="0"/>
              <a:t>7 day/week </a:t>
            </a:r>
            <a:r>
              <a:rPr lang="en-GB" dirty="0" err="1"/>
              <a:t>orthogeriatrician</a:t>
            </a:r>
            <a:r>
              <a:rPr lang="en-GB" dirty="0"/>
              <a:t> </a:t>
            </a:r>
          </a:p>
        </p:txBody>
      </p:sp>
    </p:spTree>
    <p:extLst>
      <p:ext uri="{BB962C8B-B14F-4D97-AF65-F5344CB8AC3E}">
        <p14:creationId xmlns:p14="http://schemas.microsoft.com/office/powerpoint/2010/main" val="2558066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A2F9FF-5BBF-424A-A00B-4EC9DE2A15A1}"/>
              </a:ext>
            </a:extLst>
          </p:cNvPr>
          <p:cNvSpPr>
            <a:spLocks noGrp="1"/>
          </p:cNvSpPr>
          <p:nvPr>
            <p:ph type="title"/>
          </p:nvPr>
        </p:nvSpPr>
        <p:spPr/>
        <p:txBody>
          <a:bodyPr/>
          <a:lstStyle/>
          <a:p>
            <a:r>
              <a:rPr lang="en-GB" dirty="0"/>
              <a:t>Our NHFD results</a:t>
            </a:r>
          </a:p>
        </p:txBody>
      </p:sp>
    </p:spTree>
    <p:extLst>
      <p:ext uri="{BB962C8B-B14F-4D97-AF65-F5344CB8AC3E}">
        <p14:creationId xmlns:p14="http://schemas.microsoft.com/office/powerpoint/2010/main" val="3860728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BEE4-3176-431C-9618-6E3BABDF77B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5BA8F2D8-ED39-47E7-8113-2D168549C97C}"/>
              </a:ext>
            </a:extLst>
          </p:cNvPr>
          <p:cNvPicPr>
            <a:picLocks noGrp="1" noChangeAspect="1"/>
          </p:cNvPicPr>
          <p:nvPr>
            <p:ph idx="1"/>
          </p:nvPr>
        </p:nvPicPr>
        <p:blipFill rotWithShape="1">
          <a:blip r:embed="rId2"/>
          <a:srcRect l="332" t="3598" r="-954" b="52797"/>
          <a:stretch/>
        </p:blipFill>
        <p:spPr>
          <a:xfrm>
            <a:off x="200722" y="365127"/>
            <a:ext cx="11991279" cy="5845949"/>
          </a:xfrm>
          <a:prstGeom prst="rect">
            <a:avLst/>
          </a:prstGeom>
        </p:spPr>
      </p:pic>
    </p:spTree>
    <p:extLst>
      <p:ext uri="{BB962C8B-B14F-4D97-AF65-F5344CB8AC3E}">
        <p14:creationId xmlns:p14="http://schemas.microsoft.com/office/powerpoint/2010/main" val="3719085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AA955-3225-4D80-BAD5-71191C459EDC}"/>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CC1F6B5D-3543-42A8-8D5F-1F282CC49975}"/>
              </a:ext>
            </a:extLst>
          </p:cNvPr>
          <p:cNvPicPr>
            <a:picLocks noGrp="1" noChangeAspect="1"/>
          </p:cNvPicPr>
          <p:nvPr>
            <p:ph idx="1"/>
          </p:nvPr>
        </p:nvPicPr>
        <p:blipFill rotWithShape="1">
          <a:blip r:embed="rId2"/>
          <a:srcRect t="6992" r="-1991" b="54311"/>
          <a:stretch/>
        </p:blipFill>
        <p:spPr>
          <a:xfrm>
            <a:off x="-89194" y="788900"/>
            <a:ext cx="12188268" cy="5202464"/>
          </a:xfrm>
          <a:prstGeom prst="rect">
            <a:avLst/>
          </a:prstGeom>
        </p:spPr>
      </p:pic>
      <p:sp>
        <p:nvSpPr>
          <p:cNvPr id="5" name="TextBox 4">
            <a:extLst>
              <a:ext uri="{FF2B5EF4-FFF2-40B4-BE49-F238E27FC236}">
                <a16:creationId xmlns:a16="http://schemas.microsoft.com/office/drawing/2014/main" id="{B763A30B-46DB-46E8-B8E4-63ECBD24F347}"/>
              </a:ext>
            </a:extLst>
          </p:cNvPr>
          <p:cNvSpPr txBox="1"/>
          <p:nvPr/>
        </p:nvSpPr>
        <p:spPr>
          <a:xfrm>
            <a:off x="8642195" y="6200078"/>
            <a:ext cx="2772618" cy="369332"/>
          </a:xfrm>
          <a:prstGeom prst="rect">
            <a:avLst/>
          </a:prstGeom>
          <a:noFill/>
        </p:spPr>
        <p:txBody>
          <a:bodyPr wrap="none" rtlCol="0">
            <a:spAutoFit/>
          </a:bodyPr>
          <a:lstStyle/>
          <a:p>
            <a:r>
              <a:rPr lang="en-GB" dirty="0"/>
              <a:t>All day trauma list Mon- Sat</a:t>
            </a:r>
          </a:p>
        </p:txBody>
      </p:sp>
      <p:cxnSp>
        <p:nvCxnSpPr>
          <p:cNvPr id="7" name="Straight Arrow Connector 6">
            <a:extLst>
              <a:ext uri="{FF2B5EF4-FFF2-40B4-BE49-F238E27FC236}">
                <a16:creationId xmlns:a16="http://schemas.microsoft.com/office/drawing/2014/main" id="{8D974166-0A69-4DF7-A69F-5036C004A90D}"/>
              </a:ext>
            </a:extLst>
          </p:cNvPr>
          <p:cNvCxnSpPr>
            <a:stCxn id="5" idx="0"/>
          </p:cNvCxnSpPr>
          <p:nvPr/>
        </p:nvCxnSpPr>
        <p:spPr>
          <a:xfrm flipV="1">
            <a:off x="10028504" y="1690688"/>
            <a:ext cx="1211926" cy="45093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1546C91-8B49-4CB7-BA0B-17E6FC748071}"/>
              </a:ext>
            </a:extLst>
          </p:cNvPr>
          <p:cNvSpPr txBox="1"/>
          <p:nvPr/>
        </p:nvSpPr>
        <p:spPr>
          <a:xfrm>
            <a:off x="6188928" y="178421"/>
            <a:ext cx="1895707" cy="369332"/>
          </a:xfrm>
          <a:prstGeom prst="rect">
            <a:avLst/>
          </a:prstGeom>
          <a:noFill/>
        </p:spPr>
        <p:txBody>
          <a:bodyPr wrap="square" rtlCol="0">
            <a:spAutoFit/>
          </a:bodyPr>
          <a:lstStyle/>
          <a:p>
            <a:r>
              <a:rPr lang="en-GB" dirty="0"/>
              <a:t>Covid-19</a:t>
            </a:r>
          </a:p>
        </p:txBody>
      </p:sp>
      <p:cxnSp>
        <p:nvCxnSpPr>
          <p:cNvPr id="10" name="Straight Arrow Connector 9">
            <a:extLst>
              <a:ext uri="{FF2B5EF4-FFF2-40B4-BE49-F238E27FC236}">
                <a16:creationId xmlns:a16="http://schemas.microsoft.com/office/drawing/2014/main" id="{895BCE5A-0624-4486-854C-C34AE0CDCBA0}"/>
              </a:ext>
            </a:extLst>
          </p:cNvPr>
          <p:cNvCxnSpPr>
            <a:stCxn id="8" idx="2"/>
          </p:cNvCxnSpPr>
          <p:nvPr/>
        </p:nvCxnSpPr>
        <p:spPr>
          <a:xfrm>
            <a:off x="7136782" y="547755"/>
            <a:ext cx="3802565" cy="148176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00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4E693-3CEC-4119-AE81-31A29C49CA3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9D4EF6EF-5FAA-49CB-ADAE-F33981F44A9A}"/>
              </a:ext>
            </a:extLst>
          </p:cNvPr>
          <p:cNvPicPr>
            <a:picLocks noGrp="1" noChangeAspect="1"/>
          </p:cNvPicPr>
          <p:nvPr>
            <p:ph idx="1"/>
          </p:nvPr>
        </p:nvPicPr>
        <p:blipFill rotWithShape="1">
          <a:blip r:embed="rId3"/>
          <a:srcRect l="8580" t="6736" r="1468" b="53286"/>
          <a:stretch/>
        </p:blipFill>
        <p:spPr>
          <a:xfrm>
            <a:off x="345687" y="365127"/>
            <a:ext cx="11686476" cy="5843239"/>
          </a:xfrm>
          <a:prstGeom prst="rect">
            <a:avLst/>
          </a:prstGeom>
        </p:spPr>
      </p:pic>
      <p:cxnSp>
        <p:nvCxnSpPr>
          <p:cNvPr id="6" name="Straight Arrow Connector 5">
            <a:extLst>
              <a:ext uri="{FF2B5EF4-FFF2-40B4-BE49-F238E27FC236}">
                <a16:creationId xmlns:a16="http://schemas.microsoft.com/office/drawing/2014/main" id="{DD927B08-A842-4B1D-9C28-560C160F0753}"/>
              </a:ext>
            </a:extLst>
          </p:cNvPr>
          <p:cNvCxnSpPr/>
          <p:nvPr/>
        </p:nvCxnSpPr>
        <p:spPr>
          <a:xfrm flipV="1">
            <a:off x="2932773" y="4070197"/>
            <a:ext cx="8006575" cy="25313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F302CEF-26C9-4E9F-8E17-AAE3920DB713}"/>
              </a:ext>
            </a:extLst>
          </p:cNvPr>
          <p:cNvCxnSpPr/>
          <p:nvPr/>
        </p:nvCxnSpPr>
        <p:spPr>
          <a:xfrm flipV="1">
            <a:off x="8307659" y="1851102"/>
            <a:ext cx="2252547" cy="27878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17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A99EF-6E34-4A1E-961D-E9E707FFFE61}"/>
              </a:ext>
            </a:extLst>
          </p:cNvPr>
          <p:cNvSpPr>
            <a:spLocks noGrp="1"/>
          </p:cNvSpPr>
          <p:nvPr>
            <p:ph type="title"/>
          </p:nvPr>
        </p:nvSpPr>
        <p:spPr/>
        <p:txBody>
          <a:bodyPr/>
          <a:lstStyle/>
          <a:p>
            <a:r>
              <a:rPr lang="en-GB" dirty="0"/>
              <a:t>Patient Journey – D1 post op</a:t>
            </a:r>
          </a:p>
        </p:txBody>
      </p:sp>
      <p:sp>
        <p:nvSpPr>
          <p:cNvPr id="3" name="Content Placeholder 2">
            <a:extLst>
              <a:ext uri="{FF2B5EF4-FFF2-40B4-BE49-F238E27FC236}">
                <a16:creationId xmlns:a16="http://schemas.microsoft.com/office/drawing/2014/main" id="{C25C28F6-B154-496F-999E-FF82C499D612}"/>
              </a:ext>
            </a:extLst>
          </p:cNvPr>
          <p:cNvSpPr>
            <a:spLocks noGrp="1"/>
          </p:cNvSpPr>
          <p:nvPr>
            <p:ph idx="1"/>
          </p:nvPr>
        </p:nvSpPr>
        <p:spPr/>
        <p:txBody>
          <a:bodyPr/>
          <a:lstStyle/>
          <a:p>
            <a:r>
              <a:rPr lang="en-GB" dirty="0"/>
              <a:t>Attempted physio- low BP</a:t>
            </a:r>
          </a:p>
          <a:p>
            <a:r>
              <a:rPr lang="en-GB" dirty="0"/>
              <a:t>Seen dietician, falls assessment done</a:t>
            </a:r>
          </a:p>
          <a:p>
            <a:r>
              <a:rPr lang="en-GB" dirty="0"/>
              <a:t>Transfusion RBC</a:t>
            </a:r>
          </a:p>
          <a:p>
            <a:r>
              <a:rPr lang="en-GB" dirty="0"/>
              <a:t>Discussion about discharge destination took place</a:t>
            </a:r>
          </a:p>
        </p:txBody>
      </p:sp>
    </p:spTree>
    <p:extLst>
      <p:ext uri="{BB962C8B-B14F-4D97-AF65-F5344CB8AC3E}">
        <p14:creationId xmlns:p14="http://schemas.microsoft.com/office/powerpoint/2010/main" val="1434809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33C811-DEE0-CE43-AE0A-8FF1DFA6AF5D}"/>
              </a:ext>
            </a:extLst>
          </p:cNvPr>
          <p:cNvSpPr>
            <a:spLocks noGrp="1"/>
          </p:cNvSpPr>
          <p:nvPr>
            <p:ph type="title"/>
          </p:nvPr>
        </p:nvSpPr>
        <p:spPr/>
        <p:txBody>
          <a:bodyPr/>
          <a:lstStyle/>
          <a:p>
            <a:r>
              <a:rPr lang="en-US" dirty="0"/>
              <a:t>	</a:t>
            </a:r>
            <a:r>
              <a:rPr lang="en-GB" dirty="0"/>
              <a:t>Bury St Edmunds</a:t>
            </a:r>
            <a:endParaRPr lang="en-US" dirty="0"/>
          </a:p>
        </p:txBody>
      </p:sp>
      <p:sp>
        <p:nvSpPr>
          <p:cNvPr id="2" name="Text Placeholder 1"/>
          <p:cNvSpPr>
            <a:spLocks noGrp="1"/>
          </p:cNvSpPr>
          <p:nvPr>
            <p:ph type="body" sz="half" idx="1"/>
          </p:nvPr>
        </p:nvSpPr>
        <p:spPr/>
        <p:txBody>
          <a:bodyPr>
            <a:normAutofit fontScale="92500" lnSpcReduction="20000"/>
          </a:bodyPr>
          <a:lstStyle/>
          <a:p>
            <a:r>
              <a:rPr lang="en-GB" dirty="0"/>
              <a:t>Edmund The Martyr</a:t>
            </a:r>
          </a:p>
          <a:p>
            <a:r>
              <a:rPr lang="en-GB" dirty="0"/>
              <a:t>King 855-869</a:t>
            </a:r>
          </a:p>
          <a:p>
            <a:endParaRPr lang="en-GB" dirty="0"/>
          </a:p>
          <a:p>
            <a:r>
              <a:rPr lang="en-GB" dirty="0"/>
              <a:t>Grand heathen army 869</a:t>
            </a:r>
          </a:p>
          <a:p>
            <a:endParaRPr lang="en-GB" dirty="0"/>
          </a:p>
          <a:p>
            <a:r>
              <a:rPr lang="en-GB" dirty="0"/>
              <a:t>Shot, beat and beheaded him</a:t>
            </a:r>
          </a:p>
          <a:p>
            <a:endParaRPr lang="en-GB" dirty="0"/>
          </a:p>
          <a:p>
            <a:r>
              <a:rPr lang="en-GB" dirty="0"/>
              <a:t>Head was found by a wolf and re-joined his body</a:t>
            </a:r>
          </a:p>
          <a:p>
            <a:endParaRPr lang="en-GB" dirty="0"/>
          </a:p>
        </p:txBody>
      </p:sp>
      <p:sp>
        <p:nvSpPr>
          <p:cNvPr id="8" name="Content Placeholder 7">
            <a:extLst>
              <a:ext uri="{FF2B5EF4-FFF2-40B4-BE49-F238E27FC236}">
                <a16:creationId xmlns:a16="http://schemas.microsoft.com/office/drawing/2014/main" id="{857A26CE-3883-E441-8C82-CA7F3AFD58FD}"/>
              </a:ext>
            </a:extLst>
          </p:cNvPr>
          <p:cNvSpPr>
            <a:spLocks noGrp="1"/>
          </p:cNvSpPr>
          <p:nvPr>
            <p:ph sz="half" idx="2"/>
          </p:nvPr>
        </p:nvSpPr>
        <p:spPr/>
        <p:txBody>
          <a:bodyPr/>
          <a:lstStyle/>
          <a:p>
            <a:pPr marL="45720" indent="0">
              <a:buNone/>
            </a:pPr>
            <a:endParaRPr lang="en-US" dirty="0"/>
          </a:p>
          <a:p>
            <a:pPr marL="45720" indent="0">
              <a:buNone/>
            </a:pPr>
            <a:endParaRPr lang="en-US" dirty="0"/>
          </a:p>
        </p:txBody>
      </p:sp>
      <p:pic>
        <p:nvPicPr>
          <p:cNvPr id="10" name="Content Placeholder 7" descr="st edmunds.jpg"/>
          <p:cNvPicPr>
            <a:picLocks noChangeAspect="1"/>
          </p:cNvPicPr>
          <p:nvPr/>
        </p:nvPicPr>
        <p:blipFill>
          <a:blip r:embed="rId3" cstate="email">
            <a:extLst>
              <a:ext uri="{28A0092B-C50C-407E-A947-70E740481C1C}">
                <a14:useLocalDpi xmlns:a14="http://schemas.microsoft.com/office/drawing/2010/main" val="0"/>
              </a:ext>
            </a:extLst>
          </a:blip>
          <a:srcRect l="-9279" r="-9279"/>
          <a:stretch>
            <a:fillRect/>
          </a:stretch>
        </p:blipFill>
        <p:spPr>
          <a:xfrm>
            <a:off x="5690655" y="1631156"/>
            <a:ext cx="3224212" cy="3595687"/>
          </a:xfrm>
          <a:prstGeom prst="rect">
            <a:avLst/>
          </a:prstGeom>
        </p:spPr>
      </p:pic>
      <p:pic>
        <p:nvPicPr>
          <p:cNvPr id="4" name="Picture 3">
            <a:extLst>
              <a:ext uri="{FF2B5EF4-FFF2-40B4-BE49-F238E27FC236}">
                <a16:creationId xmlns:a16="http://schemas.microsoft.com/office/drawing/2014/main" id="{4046EC99-3CCD-4AEB-84F2-C388D99B13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2424" y="1632545"/>
            <a:ext cx="2387511" cy="3590031"/>
          </a:xfrm>
          <a:prstGeom prst="rect">
            <a:avLst/>
          </a:prstGeom>
        </p:spPr>
      </p:pic>
    </p:spTree>
    <p:extLst>
      <p:ext uri="{BB962C8B-B14F-4D97-AF65-F5344CB8AC3E}">
        <p14:creationId xmlns:p14="http://schemas.microsoft.com/office/powerpoint/2010/main" val="132147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BE9E-7E72-4EA0-8C10-9271AFFC72CD}"/>
              </a:ext>
            </a:extLst>
          </p:cNvPr>
          <p:cNvSpPr>
            <a:spLocks noGrp="1"/>
          </p:cNvSpPr>
          <p:nvPr>
            <p:ph type="title"/>
          </p:nvPr>
        </p:nvSpPr>
        <p:spPr/>
        <p:txBody>
          <a:bodyPr/>
          <a:lstStyle/>
          <a:p>
            <a:r>
              <a:rPr lang="en-GB" dirty="0"/>
              <a:t>Patient Journey</a:t>
            </a:r>
          </a:p>
        </p:txBody>
      </p:sp>
      <p:sp>
        <p:nvSpPr>
          <p:cNvPr id="3" name="Content Placeholder 2">
            <a:extLst>
              <a:ext uri="{FF2B5EF4-FFF2-40B4-BE49-F238E27FC236}">
                <a16:creationId xmlns:a16="http://schemas.microsoft.com/office/drawing/2014/main" id="{C10A094A-BB4B-4AD3-9C43-9AC815FBB722}"/>
              </a:ext>
            </a:extLst>
          </p:cNvPr>
          <p:cNvSpPr>
            <a:spLocks noGrp="1"/>
          </p:cNvSpPr>
          <p:nvPr>
            <p:ph idx="1"/>
          </p:nvPr>
        </p:nvSpPr>
        <p:spPr/>
        <p:txBody>
          <a:bodyPr/>
          <a:lstStyle/>
          <a:p>
            <a:r>
              <a:rPr lang="en-GB" dirty="0"/>
              <a:t>Stood D2</a:t>
            </a:r>
          </a:p>
          <a:p>
            <a:r>
              <a:rPr lang="en-GB" dirty="0"/>
              <a:t>Sat up D3</a:t>
            </a:r>
          </a:p>
          <a:p>
            <a:r>
              <a:rPr lang="en-GB" dirty="0"/>
              <a:t>Mobilised D5</a:t>
            </a:r>
          </a:p>
          <a:p>
            <a:r>
              <a:rPr lang="en-GB" dirty="0"/>
              <a:t>Complicated recovery by episodes of fast AF, AKI, HAP</a:t>
            </a:r>
          </a:p>
          <a:p>
            <a:r>
              <a:rPr lang="en-GB" dirty="0"/>
              <a:t>Discharged Christmas Eve (4 weeks) - Rehab</a:t>
            </a:r>
          </a:p>
        </p:txBody>
      </p:sp>
    </p:spTree>
    <p:extLst>
      <p:ext uri="{BB962C8B-B14F-4D97-AF65-F5344CB8AC3E}">
        <p14:creationId xmlns:p14="http://schemas.microsoft.com/office/powerpoint/2010/main" val="4090366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WSH Review-Risks We Identified</a:t>
            </a:r>
          </a:p>
        </p:txBody>
      </p:sp>
      <p:sp>
        <p:nvSpPr>
          <p:cNvPr id="4" name="Content Placeholder 3"/>
          <p:cNvSpPr>
            <a:spLocks noGrp="1"/>
          </p:cNvSpPr>
          <p:nvPr>
            <p:ph type="body" sz="half" idx="1"/>
          </p:nvPr>
        </p:nvSpPr>
        <p:spPr>
          <a:prstGeom prst="rect">
            <a:avLst/>
          </a:prstGeom>
        </p:spPr>
        <p:txBody>
          <a:bodyPr>
            <a:normAutofit lnSpcReduction="10000"/>
          </a:bodyPr>
          <a:lstStyle/>
          <a:p>
            <a:endParaRPr lang="en-GB" dirty="0"/>
          </a:p>
          <a:p>
            <a:r>
              <a:rPr lang="en-GB" dirty="0"/>
              <a:t>PT Cover OOH</a:t>
            </a:r>
          </a:p>
          <a:p>
            <a:endParaRPr lang="en-GB" dirty="0"/>
          </a:p>
          <a:p>
            <a:r>
              <a:rPr lang="en-GB" dirty="0"/>
              <a:t>50% of work comes in OOH</a:t>
            </a:r>
          </a:p>
          <a:p>
            <a:endParaRPr lang="en-GB" dirty="0"/>
          </a:p>
          <a:p>
            <a:r>
              <a:rPr lang="en-GB" dirty="0"/>
              <a:t>Th Capacity M-F (Sat too)</a:t>
            </a:r>
          </a:p>
          <a:p>
            <a:endParaRPr lang="en-GB" dirty="0"/>
          </a:p>
          <a:p>
            <a:r>
              <a:rPr lang="en-GB" dirty="0"/>
              <a:t>7 Day working</a:t>
            </a:r>
          </a:p>
          <a:p>
            <a:pPr marL="0" indent="0">
              <a:buNone/>
            </a:pPr>
            <a:endParaRPr lang="en-GB" dirty="0"/>
          </a:p>
        </p:txBody>
      </p:sp>
      <p:sp>
        <p:nvSpPr>
          <p:cNvPr id="3" name="Content Placeholder 2"/>
          <p:cNvSpPr>
            <a:spLocks noGrp="1"/>
          </p:cNvSpPr>
          <p:nvPr>
            <p:ph sz="half" idx="2"/>
          </p:nvPr>
        </p:nvSpPr>
        <p:spPr>
          <a:prstGeom prst="rect">
            <a:avLst/>
          </a:prstGeom>
        </p:spPr>
        <p:txBody>
          <a:bodyPr>
            <a:normAutofit fontScale="85000" lnSpcReduction="20000"/>
          </a:bodyPr>
          <a:lstStyle/>
          <a:p>
            <a:endParaRPr lang="en-GB" dirty="0"/>
          </a:p>
          <a:p>
            <a:r>
              <a:rPr lang="en-GB" dirty="0"/>
              <a:t>Cancellations ownership</a:t>
            </a:r>
          </a:p>
          <a:p>
            <a:endParaRPr lang="en-GB" dirty="0"/>
          </a:p>
          <a:p>
            <a:r>
              <a:rPr lang="en-GB" dirty="0"/>
              <a:t>NOAC’s</a:t>
            </a:r>
          </a:p>
          <a:p>
            <a:endParaRPr lang="en-GB" dirty="0"/>
          </a:p>
          <a:p>
            <a:r>
              <a:rPr lang="en-GB" dirty="0"/>
              <a:t>Handover Hiatus</a:t>
            </a:r>
          </a:p>
          <a:p>
            <a:endParaRPr lang="en-GB" dirty="0"/>
          </a:p>
          <a:p>
            <a:r>
              <a:rPr lang="en-GB" dirty="0"/>
              <a:t>Ward staffing</a:t>
            </a:r>
          </a:p>
          <a:p>
            <a:endParaRPr lang="en-GB" dirty="0"/>
          </a:p>
          <a:p>
            <a:r>
              <a:rPr lang="en-GB" dirty="0"/>
              <a:t>Safe Discharge</a:t>
            </a:r>
          </a:p>
        </p:txBody>
      </p:sp>
    </p:spTree>
    <p:extLst>
      <p:ext uri="{BB962C8B-B14F-4D97-AF65-F5344CB8AC3E}">
        <p14:creationId xmlns:p14="http://schemas.microsoft.com/office/powerpoint/2010/main" val="10248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1EBA-5A8F-8F48-BD90-7341475C0261}"/>
              </a:ext>
            </a:extLst>
          </p:cNvPr>
          <p:cNvSpPr>
            <a:spLocks noGrp="1"/>
          </p:cNvSpPr>
          <p:nvPr>
            <p:ph type="title"/>
          </p:nvPr>
        </p:nvSpPr>
        <p:spPr/>
        <p:txBody>
          <a:bodyPr/>
          <a:lstStyle/>
          <a:p>
            <a:pPr algn="ctr"/>
            <a:r>
              <a:rPr lang="en-US" dirty="0"/>
              <a:t>Change – Not Easy</a:t>
            </a:r>
          </a:p>
        </p:txBody>
      </p:sp>
      <p:sp>
        <p:nvSpPr>
          <p:cNvPr id="8" name="Text Placeholder 7"/>
          <p:cNvSpPr>
            <a:spLocks noGrp="1"/>
          </p:cNvSpPr>
          <p:nvPr>
            <p:ph type="body" sz="half" idx="1"/>
          </p:nvPr>
        </p:nvSpPr>
        <p:spPr/>
        <p:txBody>
          <a:bodyPr>
            <a:normAutofit fontScale="92500" lnSpcReduction="10000"/>
          </a:bodyPr>
          <a:lstStyle/>
          <a:p>
            <a:endParaRPr lang="en-US" dirty="0"/>
          </a:p>
          <a:p>
            <a:r>
              <a:rPr lang="en-US" dirty="0"/>
              <a:t>Make it competitive no-one likes being last!</a:t>
            </a:r>
          </a:p>
          <a:p>
            <a:endParaRPr lang="en-US" dirty="0"/>
          </a:p>
          <a:p>
            <a:r>
              <a:rPr lang="en-US" dirty="0"/>
              <a:t>Introduce incentives</a:t>
            </a:r>
          </a:p>
          <a:p>
            <a:endParaRPr lang="en-US" dirty="0"/>
          </a:p>
          <a:p>
            <a:r>
              <a:rPr lang="en-US" dirty="0"/>
              <a:t>Human Factors?</a:t>
            </a:r>
          </a:p>
          <a:p>
            <a:endParaRPr lang="en-US" dirty="0"/>
          </a:p>
          <a:p>
            <a:r>
              <a:rPr lang="en-US" dirty="0"/>
              <a:t>Share your information</a:t>
            </a:r>
          </a:p>
          <a:p>
            <a:endParaRPr lang="en-US" dirty="0"/>
          </a:p>
          <a:p>
            <a:endParaRPr lang="en-GB" dirty="0"/>
          </a:p>
        </p:txBody>
      </p:sp>
      <p:pic>
        <p:nvPicPr>
          <p:cNvPr id="6" name="Picture 4">
            <a:extLst>
              <a:ext uri="{FF2B5EF4-FFF2-40B4-BE49-F238E27FC236}">
                <a16:creationId xmlns:a16="http://schemas.microsoft.com/office/drawing/2014/main" id="{C5F43C00-1DBC-6441-BCF1-C645E5F661F6}"/>
              </a:ext>
            </a:extLst>
          </p:cNvPr>
          <p:cNvPicPr>
            <a:picLocks noGrp="1" noChangeAspect="1"/>
          </p:cNvPicPr>
          <p:nvPr>
            <p:ph sz="half" idx="2"/>
          </p:nvPr>
        </p:nvPicPr>
        <p:blipFill rotWithShape="1">
          <a:blip r:embed="rId2"/>
          <a:srcRect l="22151" t="13609" r="31579" b="3442"/>
          <a:stretch/>
        </p:blipFill>
        <p:spPr>
          <a:xfrm>
            <a:off x="6382942" y="1981200"/>
            <a:ext cx="2336006" cy="3722486"/>
          </a:xfrm>
          <a:prstGeom prst="rect">
            <a:avLst/>
          </a:prstGeom>
        </p:spPr>
      </p:pic>
      <p:pic>
        <p:nvPicPr>
          <p:cNvPr id="2050" name="Picture 2" descr="C:\Users\Konrad\Desktop\20210104_1809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9378" y="1764254"/>
            <a:ext cx="8898623" cy="4878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68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33C811-DEE0-CE43-AE0A-8FF1DFA6AF5D}"/>
              </a:ext>
            </a:extLst>
          </p:cNvPr>
          <p:cNvSpPr>
            <a:spLocks noGrp="1"/>
          </p:cNvSpPr>
          <p:nvPr>
            <p:ph type="title"/>
          </p:nvPr>
        </p:nvSpPr>
        <p:spPr/>
        <p:txBody>
          <a:bodyPr/>
          <a:lstStyle/>
          <a:p>
            <a:r>
              <a:rPr lang="en-US" dirty="0"/>
              <a:t>	Change – Not Easy</a:t>
            </a:r>
          </a:p>
        </p:txBody>
      </p:sp>
      <p:sp>
        <p:nvSpPr>
          <p:cNvPr id="2" name="Text Placeholder 1"/>
          <p:cNvSpPr>
            <a:spLocks noGrp="1"/>
          </p:cNvSpPr>
          <p:nvPr>
            <p:ph type="body" sz="half" idx="1"/>
          </p:nvPr>
        </p:nvSpPr>
        <p:spPr/>
        <p:txBody>
          <a:bodyPr/>
          <a:lstStyle/>
          <a:p>
            <a:endParaRPr lang="en-GB" dirty="0"/>
          </a:p>
        </p:txBody>
      </p:sp>
      <p:sp>
        <p:nvSpPr>
          <p:cNvPr id="8" name="Content Placeholder 7">
            <a:extLst>
              <a:ext uri="{FF2B5EF4-FFF2-40B4-BE49-F238E27FC236}">
                <a16:creationId xmlns:a16="http://schemas.microsoft.com/office/drawing/2014/main" id="{857A26CE-3883-E441-8C82-CA7F3AFD58FD}"/>
              </a:ext>
            </a:extLst>
          </p:cNvPr>
          <p:cNvSpPr>
            <a:spLocks noGrp="1"/>
          </p:cNvSpPr>
          <p:nvPr>
            <p:ph sz="half" idx="2"/>
          </p:nvPr>
        </p:nvSpPr>
        <p:spPr/>
        <p:txBody>
          <a:bodyPr/>
          <a:lstStyle/>
          <a:p>
            <a:pPr marL="45720" indent="0">
              <a:buNone/>
            </a:pPr>
            <a:endParaRPr lang="en-US" dirty="0"/>
          </a:p>
          <a:p>
            <a:pPr marL="45720" indent="0">
              <a:buNone/>
            </a:pPr>
            <a:endParaRPr lang="en-US" dirty="0"/>
          </a:p>
        </p:txBody>
      </p:sp>
      <p:pic>
        <p:nvPicPr>
          <p:cNvPr id="6" name="Picture 12">
            <a:extLst>
              <a:ext uri="{FF2B5EF4-FFF2-40B4-BE49-F238E27FC236}">
                <a16:creationId xmlns:a16="http://schemas.microsoft.com/office/drawing/2014/main" id="{591D9E9E-1FB1-E148-9DE4-D317C13719C1}"/>
              </a:ext>
            </a:extLst>
          </p:cNvPr>
          <p:cNvPicPr>
            <a:picLocks noChangeAspect="1"/>
          </p:cNvPicPr>
          <p:nvPr/>
        </p:nvPicPr>
        <p:blipFill rotWithShape="1">
          <a:blip r:embed="rId3"/>
          <a:srcRect l="4300" t="12842" r="4379" b="14893"/>
          <a:stretch/>
        </p:blipFill>
        <p:spPr>
          <a:xfrm>
            <a:off x="3902870" y="2695577"/>
            <a:ext cx="1778794" cy="2819401"/>
          </a:xfrm>
          <a:prstGeom prst="rect">
            <a:avLst/>
          </a:prstGeom>
        </p:spPr>
      </p:pic>
      <p:pic>
        <p:nvPicPr>
          <p:cNvPr id="9" name="Picture 8">
            <a:extLst>
              <a:ext uri="{FF2B5EF4-FFF2-40B4-BE49-F238E27FC236}">
                <a16:creationId xmlns:a16="http://schemas.microsoft.com/office/drawing/2014/main" id="{1A41D012-404B-C04C-A028-F5106C9603CB}"/>
              </a:ext>
            </a:extLst>
          </p:cNvPr>
          <p:cNvPicPr>
            <a:picLocks noChangeAspect="1"/>
          </p:cNvPicPr>
          <p:nvPr/>
        </p:nvPicPr>
        <p:blipFill rotWithShape="1">
          <a:blip r:embed="rId4"/>
          <a:srcRect l="3307" t="5307" b="2652"/>
          <a:stretch/>
        </p:blipFill>
        <p:spPr>
          <a:xfrm>
            <a:off x="6146800" y="2266950"/>
            <a:ext cx="1883456" cy="3590926"/>
          </a:xfrm>
          <a:prstGeom prst="rect">
            <a:avLst/>
          </a:prstGeom>
        </p:spPr>
      </p:pic>
    </p:spTree>
    <p:extLst>
      <p:ext uri="{BB962C8B-B14F-4D97-AF65-F5344CB8AC3E}">
        <p14:creationId xmlns:p14="http://schemas.microsoft.com/office/powerpoint/2010/main" val="466880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3" y="762000"/>
            <a:ext cx="5380831" cy="1143000"/>
          </a:xfrm>
        </p:spPr>
        <p:txBody>
          <a:bodyPr>
            <a:normAutofit/>
          </a:bodyPr>
          <a:lstStyle/>
          <a:p>
            <a:pPr algn="ctr"/>
            <a:r>
              <a:rPr lang="en-GB" dirty="0"/>
              <a:t>Scaling up</a:t>
            </a:r>
          </a:p>
        </p:txBody>
      </p:sp>
      <p:sp>
        <p:nvSpPr>
          <p:cNvPr id="4" name="Content Placeholder 3"/>
          <p:cNvSpPr>
            <a:spLocks noGrp="1"/>
          </p:cNvSpPr>
          <p:nvPr>
            <p:ph type="body" sz="half" idx="1"/>
          </p:nvPr>
        </p:nvSpPr>
        <p:spPr>
          <a:prstGeom prst="rect">
            <a:avLst/>
          </a:prstGeom>
        </p:spPr>
        <p:txBody>
          <a:bodyPr>
            <a:normAutofit fontScale="92500" lnSpcReduction="20000"/>
          </a:bodyPr>
          <a:lstStyle/>
          <a:p>
            <a:endParaRPr lang="en-GB" dirty="0"/>
          </a:p>
          <a:p>
            <a:r>
              <a:rPr lang="en-GB" dirty="0"/>
              <a:t>'Golden Patient’</a:t>
            </a:r>
          </a:p>
          <a:p>
            <a:endParaRPr lang="en-GB" dirty="0"/>
          </a:p>
          <a:p>
            <a:r>
              <a:rPr lang="en-GB" dirty="0"/>
              <a:t>Early </a:t>
            </a:r>
            <a:r>
              <a:rPr lang="en-GB" dirty="0" err="1"/>
              <a:t>Anaesth</a:t>
            </a:r>
            <a:r>
              <a:rPr lang="en-GB" dirty="0"/>
              <a:t> Review</a:t>
            </a:r>
          </a:p>
          <a:p>
            <a:endParaRPr lang="en-GB" dirty="0"/>
          </a:p>
          <a:p>
            <a:r>
              <a:rPr lang="en-GB" dirty="0"/>
              <a:t>Th3: 8.15am send (wish) </a:t>
            </a:r>
          </a:p>
          <a:p>
            <a:pPr marL="0" indent="0">
              <a:buNone/>
            </a:pPr>
            <a:endParaRPr lang="en-GB" dirty="0"/>
          </a:p>
          <a:p>
            <a:r>
              <a:rPr lang="en-GB" dirty="0"/>
              <a:t>Prioritization</a:t>
            </a:r>
          </a:p>
          <a:p>
            <a:endParaRPr lang="en-GB" dirty="0"/>
          </a:p>
          <a:p>
            <a:r>
              <a:rPr lang="en-GB" dirty="0"/>
              <a:t>Consultant Education </a:t>
            </a:r>
          </a:p>
          <a:p>
            <a:pPr marL="45720" indent="0">
              <a:buNone/>
            </a:pPr>
            <a:endParaRPr lang="en-GB" dirty="0"/>
          </a:p>
          <a:p>
            <a:endParaRPr lang="en-GB" dirty="0"/>
          </a:p>
          <a:p>
            <a:endParaRPr lang="en-GB" dirty="0"/>
          </a:p>
          <a:p>
            <a:endParaRPr lang="en-GB" dirty="0"/>
          </a:p>
        </p:txBody>
      </p:sp>
      <p:sp>
        <p:nvSpPr>
          <p:cNvPr id="3" name="Content Placeholder 2"/>
          <p:cNvSpPr>
            <a:spLocks noGrp="1"/>
          </p:cNvSpPr>
          <p:nvPr>
            <p:ph sz="half" idx="2"/>
          </p:nvPr>
        </p:nvSpPr>
        <p:spPr>
          <a:prstGeom prst="rect">
            <a:avLst/>
          </a:prstGeom>
        </p:spPr>
        <p:txBody>
          <a:bodyPr>
            <a:normAutofit fontScale="92500" lnSpcReduction="20000"/>
          </a:bodyPr>
          <a:lstStyle/>
          <a:p>
            <a:endParaRPr lang="en-GB" dirty="0"/>
          </a:p>
          <a:p>
            <a:r>
              <a:rPr lang="en-GB" dirty="0"/>
              <a:t>Haematology</a:t>
            </a:r>
          </a:p>
          <a:p>
            <a:endParaRPr lang="en-GB" dirty="0"/>
          </a:p>
          <a:p>
            <a:r>
              <a:rPr lang="en-GB" dirty="0"/>
              <a:t>Weekend Trauma Lists</a:t>
            </a:r>
          </a:p>
          <a:p>
            <a:endParaRPr lang="en-GB" dirty="0"/>
          </a:p>
          <a:p>
            <a:r>
              <a:rPr lang="en-GB" dirty="0"/>
              <a:t>Longer Trauma List</a:t>
            </a:r>
          </a:p>
          <a:p>
            <a:pPr marL="0" indent="0">
              <a:buNone/>
            </a:pPr>
            <a:endParaRPr lang="en-GB" dirty="0"/>
          </a:p>
          <a:p>
            <a:endParaRPr lang="en-GB" dirty="0"/>
          </a:p>
        </p:txBody>
      </p:sp>
    </p:spTree>
    <p:extLst>
      <p:ext uri="{BB962C8B-B14F-4D97-AF65-F5344CB8AC3E}">
        <p14:creationId xmlns:p14="http://schemas.microsoft.com/office/powerpoint/2010/main" val="3864004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C74E6-B99B-4F30-8B2F-8157A80F75BA}"/>
              </a:ext>
            </a:extLst>
          </p:cNvPr>
          <p:cNvSpPr>
            <a:spLocks noGrp="1"/>
          </p:cNvSpPr>
          <p:nvPr>
            <p:ph type="title"/>
          </p:nvPr>
        </p:nvSpPr>
        <p:spPr/>
        <p:txBody>
          <a:bodyPr/>
          <a:lstStyle/>
          <a:p>
            <a:r>
              <a:rPr lang="en-GB" dirty="0"/>
              <a:t>Marginal Gains</a:t>
            </a:r>
          </a:p>
        </p:txBody>
      </p:sp>
      <p:sp>
        <p:nvSpPr>
          <p:cNvPr id="3" name="Text Placeholder 2">
            <a:extLst>
              <a:ext uri="{FF2B5EF4-FFF2-40B4-BE49-F238E27FC236}">
                <a16:creationId xmlns:a16="http://schemas.microsoft.com/office/drawing/2014/main" id="{30988E9A-8A45-4064-ADD9-7B210FB8EB19}"/>
              </a:ext>
            </a:extLst>
          </p:cNvPr>
          <p:cNvSpPr>
            <a:spLocks noGrp="1"/>
          </p:cNvSpPr>
          <p:nvPr>
            <p:ph type="body" sz="half" idx="1"/>
          </p:nvPr>
        </p:nvSpPr>
        <p:spPr>
          <a:xfrm>
            <a:off x="2912535" y="1981202"/>
            <a:ext cx="6366933" cy="3917795"/>
          </a:xfrm>
        </p:spPr>
        <p:txBody>
          <a:bodyPr/>
          <a:lstStyle/>
          <a:p>
            <a:r>
              <a:rPr lang="en-GB" dirty="0"/>
              <a:t>Dietician</a:t>
            </a:r>
          </a:p>
          <a:p>
            <a:r>
              <a:rPr lang="en-GB" dirty="0"/>
              <a:t>Peri operative warming</a:t>
            </a:r>
          </a:p>
          <a:p>
            <a:r>
              <a:rPr lang="en-GB" dirty="0"/>
              <a:t>Fascia </a:t>
            </a:r>
            <a:r>
              <a:rPr lang="en-GB" dirty="0" err="1"/>
              <a:t>iliaca</a:t>
            </a:r>
            <a:r>
              <a:rPr lang="en-GB" dirty="0"/>
              <a:t> block</a:t>
            </a:r>
          </a:p>
          <a:p>
            <a:r>
              <a:rPr lang="en-GB" dirty="0"/>
              <a:t>Delirium Assessment  and Rx </a:t>
            </a:r>
          </a:p>
          <a:p>
            <a:r>
              <a:rPr lang="en-GB" dirty="0"/>
              <a:t>Family information</a:t>
            </a:r>
          </a:p>
        </p:txBody>
      </p:sp>
    </p:spTree>
    <p:extLst>
      <p:ext uri="{BB962C8B-B14F-4D97-AF65-F5344CB8AC3E}">
        <p14:creationId xmlns:p14="http://schemas.microsoft.com/office/powerpoint/2010/main" val="3662664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C2A9-B054-344F-B4C7-AD0F3842F2DE}"/>
              </a:ext>
            </a:extLst>
          </p:cNvPr>
          <p:cNvSpPr>
            <a:spLocks noGrp="1"/>
          </p:cNvSpPr>
          <p:nvPr>
            <p:ph type="title"/>
          </p:nvPr>
        </p:nvSpPr>
        <p:spPr/>
        <p:txBody>
          <a:bodyPr/>
          <a:lstStyle/>
          <a:p>
            <a:pPr algn="ctr"/>
            <a:r>
              <a:rPr lang="en-US" dirty="0"/>
              <a:t>Challenges</a:t>
            </a:r>
          </a:p>
        </p:txBody>
      </p:sp>
      <p:sp>
        <p:nvSpPr>
          <p:cNvPr id="5" name="Text Placeholder 4"/>
          <p:cNvSpPr>
            <a:spLocks noGrp="1"/>
          </p:cNvSpPr>
          <p:nvPr>
            <p:ph type="body" sz="half" idx="1"/>
          </p:nvPr>
        </p:nvSpPr>
        <p:spPr/>
        <p:txBody>
          <a:bodyPr>
            <a:normAutofit/>
          </a:bodyPr>
          <a:lstStyle/>
          <a:p>
            <a:endParaRPr lang="en-GB" dirty="0"/>
          </a:p>
          <a:p>
            <a:r>
              <a:rPr lang="en-GB" dirty="0"/>
              <a:t>Maintaining Standards</a:t>
            </a:r>
          </a:p>
          <a:p>
            <a:endParaRPr lang="en-GB" dirty="0"/>
          </a:p>
          <a:p>
            <a:pPr marL="0" indent="0">
              <a:buNone/>
            </a:pPr>
            <a:endParaRPr lang="en-GB" dirty="0"/>
          </a:p>
          <a:p>
            <a:r>
              <a:rPr lang="en-GB" dirty="0" err="1"/>
              <a:t>Peri</a:t>
            </a:r>
            <a:r>
              <a:rPr lang="en-GB" dirty="0"/>
              <a:t>-prosthetic #</a:t>
            </a:r>
          </a:p>
          <a:p>
            <a:endParaRPr lang="en-GB" dirty="0"/>
          </a:p>
        </p:txBody>
      </p:sp>
      <p:sp>
        <p:nvSpPr>
          <p:cNvPr id="3" name="Content Placeholder 2">
            <a:extLst>
              <a:ext uri="{FF2B5EF4-FFF2-40B4-BE49-F238E27FC236}">
                <a16:creationId xmlns:a16="http://schemas.microsoft.com/office/drawing/2014/main" id="{E9215D1F-16CC-A84E-8BD5-19A24544ECE8}"/>
              </a:ext>
            </a:extLst>
          </p:cNvPr>
          <p:cNvSpPr>
            <a:spLocks noGrp="1"/>
          </p:cNvSpPr>
          <p:nvPr>
            <p:ph sz="half" idx="2"/>
          </p:nvPr>
        </p:nvSpPr>
        <p:spPr/>
        <p:txBody>
          <a:bodyPr>
            <a:normAutofit/>
          </a:bodyPr>
          <a:lstStyle/>
          <a:p>
            <a:endParaRPr lang="en-US" dirty="0"/>
          </a:p>
          <a:p>
            <a:r>
              <a:rPr lang="en-GB" dirty="0"/>
              <a:t>Only four people able to do THR</a:t>
            </a:r>
          </a:p>
          <a:p>
            <a:pPr marL="45720" indent="0">
              <a:buNone/>
            </a:pPr>
            <a:endParaRPr lang="en-GB" dirty="0"/>
          </a:p>
          <a:p>
            <a:r>
              <a:rPr lang="en-US" dirty="0"/>
              <a:t>Teaching ?Cons Op</a:t>
            </a:r>
          </a:p>
          <a:p>
            <a:endParaRPr lang="en-US" dirty="0"/>
          </a:p>
          <a:p>
            <a:r>
              <a:rPr lang="en-US" dirty="0"/>
              <a:t>Extending trauma lists </a:t>
            </a:r>
          </a:p>
          <a:p>
            <a:pPr marL="45720" indent="0">
              <a:buNone/>
            </a:pPr>
            <a:endParaRPr lang="en-US" dirty="0"/>
          </a:p>
          <a:p>
            <a:endParaRPr lang="en-US" dirty="0"/>
          </a:p>
          <a:p>
            <a:endParaRPr lang="en-US" dirty="0"/>
          </a:p>
        </p:txBody>
      </p:sp>
    </p:spTree>
    <p:extLst>
      <p:ext uri="{BB962C8B-B14F-4D97-AF65-F5344CB8AC3E}">
        <p14:creationId xmlns:p14="http://schemas.microsoft.com/office/powerpoint/2010/main" val="560931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B7260-DBF1-6044-B79E-A89650963FFA}"/>
              </a:ext>
            </a:extLst>
          </p:cNvPr>
          <p:cNvSpPr>
            <a:spLocks noGrp="1"/>
          </p:cNvSpPr>
          <p:nvPr>
            <p:ph type="title"/>
          </p:nvPr>
        </p:nvSpPr>
        <p:spPr/>
        <p:txBody>
          <a:bodyPr>
            <a:normAutofit/>
          </a:bodyPr>
          <a:lstStyle/>
          <a:p>
            <a:pPr algn="ctr"/>
            <a:r>
              <a:rPr lang="en-US" dirty="0"/>
              <a:t>Tips for Improvement</a:t>
            </a:r>
          </a:p>
        </p:txBody>
      </p:sp>
      <p:sp>
        <p:nvSpPr>
          <p:cNvPr id="5" name="Content Placeholder 4">
            <a:extLst>
              <a:ext uri="{FF2B5EF4-FFF2-40B4-BE49-F238E27FC236}">
                <a16:creationId xmlns:a16="http://schemas.microsoft.com/office/drawing/2014/main" id="{5D379240-D6C9-9D4C-9BAD-E302F7D65FA4}"/>
              </a:ext>
            </a:extLst>
          </p:cNvPr>
          <p:cNvSpPr>
            <a:spLocks noGrp="1"/>
          </p:cNvSpPr>
          <p:nvPr>
            <p:ph type="body" sz="half" idx="1"/>
          </p:nvPr>
        </p:nvSpPr>
        <p:spPr>
          <a:prstGeom prst="rect">
            <a:avLst/>
          </a:prstGeom>
        </p:spPr>
        <p:txBody>
          <a:bodyPr>
            <a:normAutofit/>
          </a:bodyPr>
          <a:lstStyle/>
          <a:p>
            <a:endParaRPr lang="en-US" dirty="0"/>
          </a:p>
          <a:p>
            <a:r>
              <a:rPr lang="en-US" sz="2200" dirty="0"/>
              <a:t>Review NHFD data regularly</a:t>
            </a:r>
          </a:p>
          <a:p>
            <a:endParaRPr lang="en-US" sz="2200" dirty="0"/>
          </a:p>
          <a:p>
            <a:r>
              <a:rPr lang="en-US" sz="2200" dirty="0"/>
              <a:t>Make it personal</a:t>
            </a:r>
          </a:p>
          <a:p>
            <a:endParaRPr lang="en-US" sz="2200" dirty="0"/>
          </a:p>
          <a:p>
            <a:r>
              <a:rPr lang="en-US" sz="2200" dirty="0"/>
              <a:t>Expect challenges</a:t>
            </a:r>
          </a:p>
          <a:p>
            <a:endParaRPr lang="en-US" sz="2200" dirty="0"/>
          </a:p>
          <a:p>
            <a:r>
              <a:rPr lang="en-US" sz="2200" dirty="0"/>
              <a:t>Involve Exec team</a:t>
            </a:r>
          </a:p>
          <a:p>
            <a:endParaRPr lang="en-US" sz="2200" dirty="0"/>
          </a:p>
        </p:txBody>
      </p:sp>
      <p:sp>
        <p:nvSpPr>
          <p:cNvPr id="4" name="Content Placeholder 3">
            <a:extLst>
              <a:ext uri="{FF2B5EF4-FFF2-40B4-BE49-F238E27FC236}">
                <a16:creationId xmlns:a16="http://schemas.microsoft.com/office/drawing/2014/main" id="{986DDF1C-6EFB-7044-A782-2FED85A9E05D}"/>
              </a:ext>
            </a:extLst>
          </p:cNvPr>
          <p:cNvSpPr>
            <a:spLocks noGrp="1"/>
          </p:cNvSpPr>
          <p:nvPr>
            <p:ph sz="half" idx="2"/>
          </p:nvPr>
        </p:nvSpPr>
        <p:spPr>
          <a:prstGeom prst="rect">
            <a:avLst/>
          </a:prstGeom>
        </p:spPr>
        <p:txBody>
          <a:bodyPr>
            <a:normAutofit/>
          </a:bodyPr>
          <a:lstStyle/>
          <a:p>
            <a:endParaRPr lang="en-US" dirty="0"/>
          </a:p>
          <a:p>
            <a:r>
              <a:rPr lang="en-US" sz="2200" dirty="0"/>
              <a:t>Strong Leadership and Core Team</a:t>
            </a:r>
          </a:p>
          <a:p>
            <a:pPr marL="0" indent="0">
              <a:buNone/>
            </a:pPr>
            <a:endParaRPr lang="en-US" sz="2200" dirty="0"/>
          </a:p>
          <a:p>
            <a:r>
              <a:rPr lang="en-US" sz="2200" dirty="0"/>
              <a:t>Be clear about your plan</a:t>
            </a:r>
          </a:p>
          <a:p>
            <a:endParaRPr lang="en-US" sz="2200" dirty="0"/>
          </a:p>
          <a:p>
            <a:r>
              <a:rPr lang="en-US" sz="2200" dirty="0"/>
              <a:t>Involve the rest of your department</a:t>
            </a:r>
          </a:p>
        </p:txBody>
      </p:sp>
    </p:spTree>
    <p:extLst>
      <p:ext uri="{BB962C8B-B14F-4D97-AF65-F5344CB8AC3E}">
        <p14:creationId xmlns:p14="http://schemas.microsoft.com/office/powerpoint/2010/main" val="4069304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6D36A-544E-4ED9-B9D4-0A4B4D49C939}"/>
              </a:ext>
            </a:extLst>
          </p:cNvPr>
          <p:cNvSpPr>
            <a:spLocks noGrp="1"/>
          </p:cNvSpPr>
          <p:nvPr>
            <p:ph type="ctrTitle"/>
          </p:nvPr>
        </p:nvSpPr>
        <p:spPr/>
        <p:txBody>
          <a:bodyPr/>
          <a:lstStyle/>
          <a:p>
            <a:r>
              <a:rPr lang="en-GB" dirty="0"/>
              <a:t>Trauma Practitioners</a:t>
            </a:r>
          </a:p>
        </p:txBody>
      </p:sp>
      <p:sp>
        <p:nvSpPr>
          <p:cNvPr id="3" name="Subtitle 2">
            <a:extLst>
              <a:ext uri="{FF2B5EF4-FFF2-40B4-BE49-F238E27FC236}">
                <a16:creationId xmlns:a16="http://schemas.microsoft.com/office/drawing/2014/main" id="{DFCAE58C-68E5-4C3F-922F-EFDF66EA5192}"/>
              </a:ext>
            </a:extLst>
          </p:cNvPr>
          <p:cNvSpPr>
            <a:spLocks noGrp="1"/>
          </p:cNvSpPr>
          <p:nvPr>
            <p:ph type="subTitle" idx="1"/>
          </p:nvPr>
        </p:nvSpPr>
        <p:spPr/>
        <p:txBody>
          <a:bodyPr/>
          <a:lstStyle/>
          <a:p>
            <a:r>
              <a:rPr lang="en-GB" dirty="0"/>
              <a:t>Trixie Douglas and Helen Boulton</a:t>
            </a:r>
          </a:p>
        </p:txBody>
      </p:sp>
      <p:pic>
        <p:nvPicPr>
          <p:cNvPr id="4" name="Picture 3">
            <a:extLst>
              <a:ext uri="{FF2B5EF4-FFF2-40B4-BE49-F238E27FC236}">
                <a16:creationId xmlns:a16="http://schemas.microsoft.com/office/drawing/2014/main" id="{2FADD4BB-59B6-42FA-8245-6760A08CEB66}"/>
              </a:ext>
            </a:extLst>
          </p:cNvPr>
          <p:cNvPicPr>
            <a:picLocks noChangeAspect="1"/>
          </p:cNvPicPr>
          <p:nvPr/>
        </p:nvPicPr>
        <p:blipFill>
          <a:blip r:embed="rId2"/>
          <a:stretch>
            <a:fillRect/>
          </a:stretch>
        </p:blipFill>
        <p:spPr>
          <a:xfrm>
            <a:off x="9242936" y="118397"/>
            <a:ext cx="2850127" cy="1356478"/>
          </a:xfrm>
          <a:prstGeom prst="rect">
            <a:avLst/>
          </a:prstGeom>
        </p:spPr>
      </p:pic>
    </p:spTree>
    <p:extLst>
      <p:ext uri="{BB962C8B-B14F-4D97-AF65-F5344CB8AC3E}">
        <p14:creationId xmlns:p14="http://schemas.microsoft.com/office/powerpoint/2010/main" val="1415461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5333-6447-47BC-B21C-BD1075EB0253}"/>
              </a:ext>
            </a:extLst>
          </p:cNvPr>
          <p:cNvSpPr>
            <a:spLocks noGrp="1"/>
          </p:cNvSpPr>
          <p:nvPr>
            <p:ph type="title"/>
          </p:nvPr>
        </p:nvSpPr>
        <p:spPr/>
        <p:txBody>
          <a:bodyPr/>
          <a:lstStyle/>
          <a:p>
            <a:r>
              <a:rPr lang="en-GB" dirty="0"/>
              <a:t>Our Role</a:t>
            </a:r>
          </a:p>
        </p:txBody>
      </p:sp>
      <p:sp>
        <p:nvSpPr>
          <p:cNvPr id="3" name="Content Placeholder 2">
            <a:extLst>
              <a:ext uri="{FF2B5EF4-FFF2-40B4-BE49-F238E27FC236}">
                <a16:creationId xmlns:a16="http://schemas.microsoft.com/office/drawing/2014/main" id="{AA667BD7-621E-4A16-B11A-DE3BA53DCC85}"/>
              </a:ext>
            </a:extLst>
          </p:cNvPr>
          <p:cNvSpPr>
            <a:spLocks noGrp="1"/>
          </p:cNvSpPr>
          <p:nvPr>
            <p:ph idx="1"/>
          </p:nvPr>
        </p:nvSpPr>
        <p:spPr/>
        <p:txBody>
          <a:bodyPr/>
          <a:lstStyle/>
          <a:p>
            <a:r>
              <a:rPr lang="en-GB" dirty="0"/>
              <a:t>Communicate effectively between the integrated team.</a:t>
            </a:r>
          </a:p>
          <a:p>
            <a:r>
              <a:rPr lang="en-GB" dirty="0"/>
              <a:t>Clerking the patient including diagnostics, investigations, check EPARS,  consent and marking</a:t>
            </a:r>
          </a:p>
          <a:p>
            <a:r>
              <a:rPr lang="en-GB" dirty="0"/>
              <a:t>Analgesia – FIB</a:t>
            </a:r>
          </a:p>
          <a:p>
            <a:r>
              <a:rPr lang="en-GB" dirty="0"/>
              <a:t>Prescribe medication and fluids</a:t>
            </a:r>
          </a:p>
          <a:p>
            <a:r>
              <a:rPr lang="en-GB" dirty="0"/>
              <a:t>Set a clear plan with aims and objective’s for the patients journey from admission to discharge</a:t>
            </a:r>
          </a:p>
        </p:txBody>
      </p:sp>
    </p:spTree>
    <p:extLst>
      <p:ext uri="{BB962C8B-B14F-4D97-AF65-F5344CB8AC3E}">
        <p14:creationId xmlns:p14="http://schemas.microsoft.com/office/powerpoint/2010/main" val="896559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Bury St Edmunds</a:t>
            </a:r>
          </a:p>
        </p:txBody>
      </p:sp>
      <p:pic>
        <p:nvPicPr>
          <p:cNvPr id="5" name="Content Placeholder 4"/>
          <p:cNvPicPr>
            <a:picLocks noGrp="1" noChangeAspect="1"/>
          </p:cNvPicPr>
          <p:nvPr>
            <p:ph sz="half" idx="2"/>
          </p:nvPr>
        </p:nvPicPr>
        <p:blipFill rotWithShape="1">
          <a:blip r:embed="rId3"/>
          <a:stretch/>
        </p:blipFill>
        <p:spPr>
          <a:xfrm>
            <a:off x="8221369" y="1720419"/>
            <a:ext cx="3073400" cy="4114800"/>
          </a:xfrm>
          <a:prstGeom prst="rect">
            <a:avLst/>
          </a:prstGeom>
        </p:spPr>
      </p:pic>
      <p:pic>
        <p:nvPicPr>
          <p:cNvPr id="7" name="Picture 2">
            <a:extLst>
              <a:ext uri="{FF2B5EF4-FFF2-40B4-BE49-F238E27FC236}">
                <a16:creationId xmlns:a16="http://schemas.microsoft.com/office/drawing/2014/main" id="{1905FFFC-CE46-8B4A-ABF0-A2E564A6C51B}"/>
              </a:ext>
            </a:extLst>
          </p:cNvPr>
          <p:cNvPicPr>
            <a:picLocks noChangeAspect="1"/>
          </p:cNvPicPr>
          <p:nvPr/>
        </p:nvPicPr>
        <p:blipFill rotWithShape="1">
          <a:blip r:embed="rId4"/>
          <a:srcRect l="24539" t="19088" r="23812" b="26714"/>
          <a:stretch/>
        </p:blipFill>
        <p:spPr>
          <a:xfrm>
            <a:off x="0" y="2790700"/>
            <a:ext cx="5166570" cy="4067299"/>
          </a:xfrm>
          <a:prstGeom prst="rect">
            <a:avLst/>
          </a:prstGeom>
        </p:spPr>
      </p:pic>
      <p:pic>
        <p:nvPicPr>
          <p:cNvPr id="8" name="Picture 2">
            <a:extLst>
              <a:ext uri="{FF2B5EF4-FFF2-40B4-BE49-F238E27FC236}">
                <a16:creationId xmlns:a16="http://schemas.microsoft.com/office/drawing/2014/main" id="{5BEA592F-846B-D54C-A7D5-7223D85B5520}"/>
              </a:ext>
            </a:extLst>
          </p:cNvPr>
          <p:cNvPicPr>
            <a:picLocks noChangeAspect="1"/>
          </p:cNvPicPr>
          <p:nvPr/>
        </p:nvPicPr>
        <p:blipFill rotWithShape="1">
          <a:blip r:embed="rId5"/>
          <a:srcRect l="11848" t="12890" r="9891" b="6543"/>
          <a:stretch/>
        </p:blipFill>
        <p:spPr>
          <a:xfrm>
            <a:off x="6333069" y="3581400"/>
            <a:ext cx="2286001" cy="3143251"/>
          </a:xfrm>
          <a:prstGeom prst="rect">
            <a:avLst/>
          </a:prstGeom>
        </p:spPr>
      </p:pic>
      <p:pic>
        <p:nvPicPr>
          <p:cNvPr id="9" name="Picture 2">
            <a:extLst>
              <a:ext uri="{FF2B5EF4-FFF2-40B4-BE49-F238E27FC236}">
                <a16:creationId xmlns:a16="http://schemas.microsoft.com/office/drawing/2014/main" id="{2B39E4FA-DCF0-6C47-A638-DF412CB716A5}"/>
              </a:ext>
            </a:extLst>
          </p:cNvPr>
          <p:cNvPicPr>
            <a:picLocks noChangeAspect="1"/>
          </p:cNvPicPr>
          <p:nvPr/>
        </p:nvPicPr>
        <p:blipFill rotWithShape="1">
          <a:blip r:embed="rId6"/>
          <a:srcRect l="28535" t="30639" r="29073" b="20288"/>
          <a:stretch/>
        </p:blipFill>
        <p:spPr>
          <a:xfrm>
            <a:off x="4037191" y="1690783"/>
            <a:ext cx="2445572" cy="3781233"/>
          </a:xfrm>
          <a:prstGeom prst="rect">
            <a:avLst/>
          </a:prstGeom>
        </p:spPr>
      </p:pic>
    </p:spTree>
    <p:extLst>
      <p:ext uri="{BB962C8B-B14F-4D97-AF65-F5344CB8AC3E}">
        <p14:creationId xmlns:p14="http://schemas.microsoft.com/office/powerpoint/2010/main" val="2600174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03759-4BE4-4E83-AE35-553150EC5363}"/>
              </a:ext>
            </a:extLst>
          </p:cNvPr>
          <p:cNvSpPr>
            <a:spLocks noGrp="1"/>
          </p:cNvSpPr>
          <p:nvPr>
            <p:ph type="title"/>
          </p:nvPr>
        </p:nvSpPr>
        <p:spPr/>
        <p:txBody>
          <a:bodyPr/>
          <a:lstStyle/>
          <a:p>
            <a:r>
              <a:rPr lang="en-GB" dirty="0"/>
              <a:t>The Patient</a:t>
            </a:r>
          </a:p>
        </p:txBody>
      </p:sp>
      <p:sp>
        <p:nvSpPr>
          <p:cNvPr id="3" name="Content Placeholder 2">
            <a:extLst>
              <a:ext uri="{FF2B5EF4-FFF2-40B4-BE49-F238E27FC236}">
                <a16:creationId xmlns:a16="http://schemas.microsoft.com/office/drawing/2014/main" id="{13FB1941-2881-419C-94C0-C88997178AC4}"/>
              </a:ext>
            </a:extLst>
          </p:cNvPr>
          <p:cNvSpPr>
            <a:spLocks noGrp="1"/>
          </p:cNvSpPr>
          <p:nvPr>
            <p:ph idx="1"/>
          </p:nvPr>
        </p:nvSpPr>
        <p:spPr/>
        <p:txBody>
          <a:bodyPr>
            <a:normAutofit fontScale="92500" lnSpcReduction="10000"/>
          </a:bodyPr>
          <a:lstStyle/>
          <a:p>
            <a:r>
              <a:rPr lang="en-GB" dirty="0"/>
              <a:t>Met the patient Monday morning (no practitioner cover over weekends!)</a:t>
            </a:r>
          </a:p>
          <a:p>
            <a:r>
              <a:rPr lang="en-GB" dirty="0"/>
              <a:t>Initiated Fractured Femur and Periprosthetic Femur care pathway (Includes, AMTS, Bone Protection, bloods, Nottingham Prognosis Score, 4AT and medical check list completed).</a:t>
            </a:r>
          </a:p>
          <a:p>
            <a:r>
              <a:rPr lang="en-GB" dirty="0"/>
              <a:t>Checked post-op bloods </a:t>
            </a:r>
          </a:p>
          <a:p>
            <a:r>
              <a:rPr lang="en-GB" dirty="0"/>
              <a:t>Prescribed bone protection; creatinine clearance 15ml/min so Denosumab with </a:t>
            </a:r>
            <a:r>
              <a:rPr lang="en-GB" dirty="0" err="1"/>
              <a:t>Adcal</a:t>
            </a:r>
            <a:r>
              <a:rPr lang="en-GB" dirty="0"/>
              <a:t> D3, Vitamin D 85 so colecalciferal not prescribed</a:t>
            </a:r>
          </a:p>
          <a:p>
            <a:r>
              <a:rPr lang="en-GB" dirty="0"/>
              <a:t>Falls assessment completed</a:t>
            </a:r>
          </a:p>
          <a:p>
            <a:r>
              <a:rPr lang="en-GB" dirty="0"/>
              <a:t>Nutritional assessment checked</a:t>
            </a:r>
          </a:p>
          <a:p>
            <a:r>
              <a:rPr lang="en-GB" dirty="0"/>
              <a:t>Seen by </a:t>
            </a:r>
            <a:r>
              <a:rPr lang="en-GB" dirty="0" err="1"/>
              <a:t>Orthogeriatrician</a:t>
            </a:r>
            <a:r>
              <a:rPr lang="en-GB" dirty="0"/>
              <a:t> </a:t>
            </a:r>
          </a:p>
          <a:p>
            <a:pPr marL="0" indent="0">
              <a:buNone/>
            </a:pPr>
            <a:endParaRPr lang="en-GB" dirty="0"/>
          </a:p>
        </p:txBody>
      </p:sp>
    </p:spTree>
    <p:extLst>
      <p:ext uri="{BB962C8B-B14F-4D97-AF65-F5344CB8AC3E}">
        <p14:creationId xmlns:p14="http://schemas.microsoft.com/office/powerpoint/2010/main" val="1503082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BE15-D04D-431F-A533-014D2FBACF15}"/>
              </a:ext>
            </a:extLst>
          </p:cNvPr>
          <p:cNvSpPr>
            <a:spLocks noGrp="1"/>
          </p:cNvSpPr>
          <p:nvPr>
            <p:ph type="title"/>
          </p:nvPr>
        </p:nvSpPr>
        <p:spPr/>
        <p:txBody>
          <a:bodyPr/>
          <a:lstStyle/>
          <a:p>
            <a:r>
              <a:rPr lang="en-GB" dirty="0"/>
              <a:t>NHFD Leaflet </a:t>
            </a:r>
          </a:p>
        </p:txBody>
      </p:sp>
      <p:pic>
        <p:nvPicPr>
          <p:cNvPr id="4" name="Picture 6" descr="A screenshot of a social media post&#10;&#10;Description automatically generated">
            <a:extLst>
              <a:ext uri="{FF2B5EF4-FFF2-40B4-BE49-F238E27FC236}">
                <a16:creationId xmlns:a16="http://schemas.microsoft.com/office/drawing/2014/main" id="{2498AA93-46FB-482A-B04E-1397BB325835}"/>
              </a:ext>
            </a:extLst>
          </p:cNvPr>
          <p:cNvPicPr>
            <a:picLocks noGrp="1" noChangeAspect="1"/>
          </p:cNvPicPr>
          <p:nvPr>
            <p:ph idx="1"/>
          </p:nvPr>
        </p:nvPicPr>
        <p:blipFill>
          <a:blip r:embed="rId2"/>
          <a:stretch>
            <a:fillRect/>
          </a:stretch>
        </p:blipFill>
        <p:spPr>
          <a:xfrm>
            <a:off x="7949975" y="2093976"/>
            <a:ext cx="3172177" cy="4051300"/>
          </a:xfrm>
          <a:prstGeom prst="rect">
            <a:avLst/>
          </a:prstGeom>
        </p:spPr>
      </p:pic>
      <p:pic>
        <p:nvPicPr>
          <p:cNvPr id="5" name="Picture 8" descr="A picture containing person, person, person, people&#10;&#10;Description automatically generated">
            <a:extLst>
              <a:ext uri="{FF2B5EF4-FFF2-40B4-BE49-F238E27FC236}">
                <a16:creationId xmlns:a16="http://schemas.microsoft.com/office/drawing/2014/main" id="{F245F58C-E3DB-44F2-B358-E99EB7044D13}"/>
              </a:ext>
            </a:extLst>
          </p:cNvPr>
          <p:cNvPicPr>
            <a:picLocks noChangeAspect="1"/>
          </p:cNvPicPr>
          <p:nvPr/>
        </p:nvPicPr>
        <p:blipFill>
          <a:blip r:embed="rId3"/>
          <a:stretch>
            <a:fillRect/>
          </a:stretch>
        </p:blipFill>
        <p:spPr>
          <a:xfrm>
            <a:off x="4453466" y="2093976"/>
            <a:ext cx="3285067" cy="3956340"/>
          </a:xfrm>
          <a:prstGeom prst="rect">
            <a:avLst/>
          </a:prstGeom>
        </p:spPr>
      </p:pic>
      <p:pic>
        <p:nvPicPr>
          <p:cNvPr id="6" name="Picture 7" descr="A screenshot of a social media post&#10;&#10;Description automatically generated">
            <a:extLst>
              <a:ext uri="{FF2B5EF4-FFF2-40B4-BE49-F238E27FC236}">
                <a16:creationId xmlns:a16="http://schemas.microsoft.com/office/drawing/2014/main" id="{BB4DD372-6759-461D-B915-E8C1C4468998}"/>
              </a:ext>
            </a:extLst>
          </p:cNvPr>
          <p:cNvPicPr>
            <a:picLocks noChangeAspect="1"/>
          </p:cNvPicPr>
          <p:nvPr/>
        </p:nvPicPr>
        <p:blipFill>
          <a:blip r:embed="rId4"/>
          <a:stretch>
            <a:fillRect/>
          </a:stretch>
        </p:blipFill>
        <p:spPr>
          <a:xfrm>
            <a:off x="1063752" y="2093976"/>
            <a:ext cx="3172178" cy="4051299"/>
          </a:xfrm>
          <a:prstGeom prst="rect">
            <a:avLst/>
          </a:prstGeom>
        </p:spPr>
      </p:pic>
    </p:spTree>
    <p:extLst>
      <p:ext uri="{BB962C8B-B14F-4D97-AF65-F5344CB8AC3E}">
        <p14:creationId xmlns:p14="http://schemas.microsoft.com/office/powerpoint/2010/main" val="3903640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7852" y="1196752"/>
            <a:ext cx="7772400" cy="1440160"/>
          </a:xfrm>
        </p:spPr>
        <p:txBody>
          <a:bodyPr/>
          <a:lstStyle/>
          <a:p>
            <a:endParaRPr lang="en-GB" dirty="0"/>
          </a:p>
        </p:txBody>
      </p:sp>
      <p:sp>
        <p:nvSpPr>
          <p:cNvPr id="3" name="Subtitle 2"/>
          <p:cNvSpPr>
            <a:spLocks noGrp="1"/>
          </p:cNvSpPr>
          <p:nvPr>
            <p:ph type="subTitle" idx="1"/>
          </p:nvPr>
        </p:nvSpPr>
        <p:spPr>
          <a:xfrm>
            <a:off x="2895600" y="2924944"/>
            <a:ext cx="6400800" cy="1800200"/>
          </a:xfrm>
        </p:spPr>
        <p:txBody>
          <a:bodyPr/>
          <a:lstStyle/>
          <a:p>
            <a:r>
              <a:rPr lang="en-GB" dirty="0"/>
              <a:t>Sheryl Pidgeon</a:t>
            </a:r>
          </a:p>
          <a:p>
            <a:r>
              <a:rPr lang="en-GB" dirty="0"/>
              <a:t>Ward Manager of F3</a:t>
            </a:r>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700" y="1568640"/>
            <a:ext cx="5351318"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FC17358E-EF17-4E84-9188-823DD9DC4CEE}"/>
              </a:ext>
            </a:extLst>
          </p:cNvPr>
          <p:cNvPicPr>
            <a:picLocks noChangeAspect="1"/>
          </p:cNvPicPr>
          <p:nvPr/>
        </p:nvPicPr>
        <p:blipFill>
          <a:blip r:embed="rId3"/>
          <a:stretch>
            <a:fillRect/>
          </a:stretch>
        </p:blipFill>
        <p:spPr>
          <a:xfrm>
            <a:off x="9242938" y="110829"/>
            <a:ext cx="2850127" cy="1356478"/>
          </a:xfrm>
          <a:prstGeom prst="rect">
            <a:avLst/>
          </a:prstGeom>
        </p:spPr>
      </p:pic>
    </p:spTree>
    <p:extLst>
      <p:ext uri="{BB962C8B-B14F-4D97-AF65-F5344CB8AC3E}">
        <p14:creationId xmlns:p14="http://schemas.microsoft.com/office/powerpoint/2010/main" val="689831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u="sng" dirty="0">
                <a:solidFill>
                  <a:schemeClr val="tx2">
                    <a:lumMod val="60000"/>
                    <a:lumOff val="40000"/>
                  </a:schemeClr>
                </a:solidFill>
              </a:rPr>
              <a:t/>
            </a:r>
            <a:br>
              <a:rPr lang="en-GB" sz="3600" u="sng" dirty="0">
                <a:solidFill>
                  <a:schemeClr val="tx2">
                    <a:lumMod val="60000"/>
                    <a:lumOff val="40000"/>
                  </a:schemeClr>
                </a:solidFill>
              </a:rPr>
            </a:br>
            <a:r>
              <a:rPr lang="en-GB" sz="3600" u="sng" dirty="0">
                <a:solidFill>
                  <a:schemeClr val="tx2">
                    <a:lumMod val="60000"/>
                    <a:lumOff val="40000"/>
                  </a:schemeClr>
                </a:solidFill>
              </a:rPr>
              <a:t>Patient’s FIRST</a:t>
            </a:r>
            <a:r>
              <a:rPr lang="en-GB" dirty="0"/>
              <a:t/>
            </a:r>
            <a:br>
              <a:rPr lang="en-GB" dirty="0"/>
            </a:br>
            <a:endParaRPr lang="en-GB" dirty="0"/>
          </a:p>
        </p:txBody>
      </p:sp>
      <p:sp>
        <p:nvSpPr>
          <p:cNvPr id="3" name="Content Placeholder 2"/>
          <p:cNvSpPr>
            <a:spLocks noGrp="1"/>
          </p:cNvSpPr>
          <p:nvPr>
            <p:ph idx="1"/>
          </p:nvPr>
        </p:nvSpPr>
        <p:spPr/>
        <p:txBody>
          <a:bodyPr>
            <a:normAutofit fontScale="85000" lnSpcReduction="20000"/>
          </a:bodyPr>
          <a:lstStyle/>
          <a:p>
            <a:r>
              <a:rPr lang="en-GB" dirty="0"/>
              <a:t>34 bedded ward; inclusive of 4 side rooms.</a:t>
            </a:r>
          </a:p>
          <a:p>
            <a:r>
              <a:rPr lang="en-GB" dirty="0"/>
              <a:t>Strong Leadership.</a:t>
            </a:r>
          </a:p>
          <a:p>
            <a:r>
              <a:rPr lang="en-GB" dirty="0"/>
              <a:t>WM supported by 4 Ward Sisters and a charge nurse.  One Sister/CN on duty every day.</a:t>
            </a:r>
          </a:p>
          <a:p>
            <a:r>
              <a:rPr lang="en-GB" dirty="0"/>
              <a:t>Care co-ordinator who organises all complex discharge needs. Discharge plans commence on admission.</a:t>
            </a:r>
          </a:p>
          <a:p>
            <a:r>
              <a:rPr lang="en-GB" dirty="0"/>
              <a:t>Red-Green board rounds held daily inclusive of the MDT.</a:t>
            </a:r>
          </a:p>
          <a:p>
            <a:r>
              <a:rPr lang="en-GB" dirty="0"/>
              <a:t>Trauma Rounds daily-lead by Trauma Consultant and practitioner.</a:t>
            </a:r>
          </a:p>
          <a:p>
            <a:r>
              <a:rPr lang="en-GB" dirty="0"/>
              <a:t>All nurses lead by example e.g. weighing all patients on admission and completing MUST score.</a:t>
            </a:r>
          </a:p>
          <a:p>
            <a:r>
              <a:rPr lang="en-GB" dirty="0"/>
              <a:t>Clear concise communication between patients relatives and the MDT .  This improves patient experience and decreases length of stay. </a:t>
            </a:r>
          </a:p>
          <a:p>
            <a:endParaRPr lang="en-GB" dirty="0"/>
          </a:p>
          <a:p>
            <a:endParaRPr lang="en-GB" dirty="0"/>
          </a:p>
          <a:p>
            <a:endParaRPr lang="en-GB" dirty="0"/>
          </a:p>
        </p:txBody>
      </p:sp>
    </p:spTree>
    <p:extLst>
      <p:ext uri="{BB962C8B-B14F-4D97-AF65-F5344CB8AC3E}">
        <p14:creationId xmlns:p14="http://schemas.microsoft.com/office/powerpoint/2010/main" val="3834019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782" y="692696"/>
            <a:ext cx="6792594"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316288" y="4365104"/>
            <a:ext cx="5486400" cy="720080"/>
          </a:xfrm>
        </p:spPr>
        <p:txBody>
          <a:bodyPr>
            <a:noAutofit/>
          </a:bodyPr>
          <a:lstStyle/>
          <a:p>
            <a:pPr algn="ctr"/>
            <a:r>
              <a:rPr lang="en-GB" sz="4000" dirty="0"/>
              <a:t>TEAM</a:t>
            </a:r>
          </a:p>
        </p:txBody>
      </p:sp>
      <p:sp>
        <p:nvSpPr>
          <p:cNvPr id="4" name="Text Placeholder 3"/>
          <p:cNvSpPr>
            <a:spLocks noGrp="1"/>
          </p:cNvSpPr>
          <p:nvPr>
            <p:ph type="body" sz="half" idx="2"/>
          </p:nvPr>
        </p:nvSpPr>
        <p:spPr/>
        <p:txBody>
          <a:bodyPr>
            <a:noAutofit/>
          </a:bodyPr>
          <a:lstStyle/>
          <a:p>
            <a:pPr marL="285750" indent="-285750">
              <a:buFont typeface="Arial" panose="020B0604020202020204" pitchFamily="34" charset="0"/>
              <a:buChar char="•"/>
            </a:pPr>
            <a:r>
              <a:rPr lang="en-GB" sz="2000" dirty="0"/>
              <a:t>Together</a:t>
            </a:r>
          </a:p>
          <a:p>
            <a:pPr marL="285750" indent="-285750">
              <a:buFont typeface="Arial" panose="020B0604020202020204" pitchFamily="34" charset="0"/>
              <a:buChar char="•"/>
            </a:pPr>
            <a:r>
              <a:rPr lang="en-GB" sz="2000" dirty="0"/>
              <a:t>Everyone</a:t>
            </a:r>
          </a:p>
          <a:p>
            <a:pPr marL="285750" indent="-285750">
              <a:buFont typeface="Arial" panose="020B0604020202020204" pitchFamily="34" charset="0"/>
              <a:buChar char="•"/>
            </a:pPr>
            <a:r>
              <a:rPr lang="en-GB" sz="2000" dirty="0"/>
              <a:t>Achieves</a:t>
            </a:r>
          </a:p>
          <a:p>
            <a:pPr marL="285750" indent="-285750">
              <a:buFont typeface="Arial" panose="020B0604020202020204" pitchFamily="34" charset="0"/>
              <a:buChar char="•"/>
            </a:pPr>
            <a:r>
              <a:rPr lang="en-GB" sz="2000" dirty="0"/>
              <a:t>More.</a:t>
            </a:r>
          </a:p>
        </p:txBody>
      </p:sp>
      <p:sp>
        <p:nvSpPr>
          <p:cNvPr id="5" name="AutoShape 4" descr="Image result for ambulance">
            <a:hlinkClick r:id="rId3"/>
          </p:cNvPr>
          <p:cNvSpPr>
            <a:spLocks noChangeAspect="1" noChangeArrowheads="1"/>
          </p:cNvSpPr>
          <p:nvPr/>
        </p:nvSpPr>
        <p:spPr bwMode="auto">
          <a:xfrm>
            <a:off x="1644650" y="-1608138"/>
            <a:ext cx="6000750"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9173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395F1-D40A-4045-8B59-89013DBDDE9D}"/>
              </a:ext>
            </a:extLst>
          </p:cNvPr>
          <p:cNvSpPr>
            <a:spLocks noGrp="1"/>
          </p:cNvSpPr>
          <p:nvPr>
            <p:ph type="title"/>
          </p:nvPr>
        </p:nvSpPr>
        <p:spPr/>
        <p:txBody>
          <a:bodyPr/>
          <a:lstStyle/>
          <a:p>
            <a:r>
              <a:rPr lang="en-GB" dirty="0"/>
              <a:t>The Anaesthetic Input</a:t>
            </a:r>
          </a:p>
        </p:txBody>
      </p:sp>
      <p:sp>
        <p:nvSpPr>
          <p:cNvPr id="3" name="Text Placeholder 2">
            <a:extLst>
              <a:ext uri="{FF2B5EF4-FFF2-40B4-BE49-F238E27FC236}">
                <a16:creationId xmlns:a16="http://schemas.microsoft.com/office/drawing/2014/main" id="{C301CD49-108F-452E-AC34-836624947500}"/>
              </a:ext>
            </a:extLst>
          </p:cNvPr>
          <p:cNvSpPr>
            <a:spLocks noGrp="1"/>
          </p:cNvSpPr>
          <p:nvPr>
            <p:ph type="body" idx="1"/>
          </p:nvPr>
        </p:nvSpPr>
        <p:spPr/>
        <p:txBody>
          <a:bodyPr/>
          <a:lstStyle/>
          <a:p>
            <a:r>
              <a:rPr lang="en-GB" dirty="0"/>
              <a:t>Jon Nicholson</a:t>
            </a:r>
          </a:p>
          <a:p>
            <a:endParaRPr lang="en-GB" dirty="0"/>
          </a:p>
        </p:txBody>
      </p:sp>
      <p:pic>
        <p:nvPicPr>
          <p:cNvPr id="4" name="Picture 3">
            <a:extLst>
              <a:ext uri="{FF2B5EF4-FFF2-40B4-BE49-F238E27FC236}">
                <a16:creationId xmlns:a16="http://schemas.microsoft.com/office/drawing/2014/main" id="{4B3F185F-4B01-490F-A948-7ADA33AE5676}"/>
              </a:ext>
            </a:extLst>
          </p:cNvPr>
          <p:cNvPicPr>
            <a:picLocks noChangeAspect="1"/>
          </p:cNvPicPr>
          <p:nvPr/>
        </p:nvPicPr>
        <p:blipFill>
          <a:blip r:embed="rId2"/>
          <a:stretch>
            <a:fillRect/>
          </a:stretch>
        </p:blipFill>
        <p:spPr>
          <a:xfrm>
            <a:off x="9256793" y="90111"/>
            <a:ext cx="2850127" cy="1356478"/>
          </a:xfrm>
          <a:prstGeom prst="rect">
            <a:avLst/>
          </a:prstGeom>
        </p:spPr>
      </p:pic>
    </p:spTree>
    <p:extLst>
      <p:ext uri="{BB962C8B-B14F-4D97-AF65-F5344CB8AC3E}">
        <p14:creationId xmlns:p14="http://schemas.microsoft.com/office/powerpoint/2010/main" val="466181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24476-F9A7-4AF9-8946-4886E82BF776}"/>
              </a:ext>
            </a:extLst>
          </p:cNvPr>
          <p:cNvSpPr>
            <a:spLocks noGrp="1"/>
          </p:cNvSpPr>
          <p:nvPr>
            <p:ph type="title"/>
          </p:nvPr>
        </p:nvSpPr>
        <p:spPr/>
        <p:txBody>
          <a:bodyPr/>
          <a:lstStyle/>
          <a:p>
            <a:r>
              <a:rPr lang="en-GB" dirty="0"/>
              <a:t>Have I been as involved with the team as I should?</a:t>
            </a:r>
          </a:p>
        </p:txBody>
      </p:sp>
      <p:pic>
        <p:nvPicPr>
          <p:cNvPr id="3074" name="Picture 2" descr="f90db9da-a54f-414c-a5f1-a69f617293aa@wsh">
            <a:extLst>
              <a:ext uri="{FF2B5EF4-FFF2-40B4-BE49-F238E27FC236}">
                <a16:creationId xmlns:a16="http://schemas.microsoft.com/office/drawing/2014/main" id="{96E98056-FCB0-45B6-BBD8-4830BAABC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157" y="1690688"/>
            <a:ext cx="4635686" cy="4357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97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8" presetClass="emph" presetSubtype="0" fill="hold" nodeType="afterEffect">
                                  <p:stCondLst>
                                    <p:cond delay="0"/>
                                  </p:stCondLst>
                                  <p:childTnLst>
                                    <p:animRot by="21600000">
                                      <p:cBhvr>
                                        <p:cTn id="12" dur="5000" fill="hold"/>
                                        <p:tgtEl>
                                          <p:spTgt spid="3074"/>
                                        </p:tgtEl>
                                        <p:attrNameLst>
                                          <p:attrName>r</p:attrName>
                                        </p:attrNameLst>
                                      </p:cBhvr>
                                    </p:animRot>
                                  </p:childTnLst>
                                </p:cTn>
                              </p:par>
                            </p:childTnLst>
                          </p:cTn>
                        </p:par>
                        <p:par>
                          <p:cTn id="13" fill="hold">
                            <p:stCondLst>
                              <p:cond delay="5500"/>
                            </p:stCondLst>
                            <p:childTnLst>
                              <p:par>
                                <p:cTn id="14" presetID="2" presetClass="exit" presetSubtype="4" fill="hold" nodeType="afterEffect">
                                  <p:stCondLst>
                                    <p:cond delay="5000"/>
                                  </p:stCondLst>
                                  <p:childTnLst>
                                    <p:anim calcmode="lin" valueType="num">
                                      <p:cBhvr additive="base">
                                        <p:cTn id="15" dur="2000"/>
                                        <p:tgtEl>
                                          <p:spTgt spid="3074"/>
                                        </p:tgtEl>
                                        <p:attrNameLst>
                                          <p:attrName>ppt_x</p:attrName>
                                        </p:attrNameLst>
                                      </p:cBhvr>
                                      <p:tavLst>
                                        <p:tav tm="0">
                                          <p:val>
                                            <p:strVal val="ppt_x"/>
                                          </p:val>
                                        </p:tav>
                                        <p:tav tm="100000">
                                          <p:val>
                                            <p:strVal val="ppt_x"/>
                                          </p:val>
                                        </p:tav>
                                      </p:tavLst>
                                    </p:anim>
                                    <p:anim calcmode="lin" valueType="num">
                                      <p:cBhvr additive="base">
                                        <p:cTn id="16" dur="2000"/>
                                        <p:tgtEl>
                                          <p:spTgt spid="3074"/>
                                        </p:tgtEl>
                                        <p:attrNameLst>
                                          <p:attrName>ppt_y</p:attrName>
                                        </p:attrNameLst>
                                      </p:cBhvr>
                                      <p:tavLst>
                                        <p:tav tm="0">
                                          <p:val>
                                            <p:strVal val="ppt_y"/>
                                          </p:val>
                                        </p:tav>
                                        <p:tav tm="100000">
                                          <p:val>
                                            <p:strVal val="1+ppt_h/2"/>
                                          </p:val>
                                        </p:tav>
                                      </p:tavLst>
                                    </p:anim>
                                    <p:set>
                                      <p:cBhvr>
                                        <p:cTn id="17" dur="1" fill="hold">
                                          <p:stCondLst>
                                            <p:cond delay="1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62: Are post-operative patients reviewed by an &#10;anaesthetist after they have left recovery? &#10;• Infrequently ">
            <a:extLst>
              <a:ext uri="{FF2B5EF4-FFF2-40B4-BE49-F238E27FC236}">
                <a16:creationId xmlns:a16="http://schemas.microsoft.com/office/drawing/2014/main" id="{C4012F9E-6A47-4684-A56F-F772D3001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570" y="1324921"/>
            <a:ext cx="5726430" cy="135095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74D4CBD-00D1-4A14-A007-B2AF06ACC571}"/>
              </a:ext>
            </a:extLst>
          </p:cNvPr>
          <p:cNvGrpSpPr/>
          <p:nvPr/>
        </p:nvGrpSpPr>
        <p:grpSpPr>
          <a:xfrm>
            <a:off x="1143000" y="2920261"/>
            <a:ext cx="9597390" cy="2143229"/>
            <a:chOff x="3908262" y="1640101"/>
            <a:chExt cx="8135148" cy="1788898"/>
          </a:xfrm>
        </p:grpSpPr>
        <p:pic>
          <p:nvPicPr>
            <p:cNvPr id="4" name="Picture 3">
              <a:extLst>
                <a:ext uri="{FF2B5EF4-FFF2-40B4-BE49-F238E27FC236}">
                  <a16:creationId xmlns:a16="http://schemas.microsoft.com/office/drawing/2014/main" id="{319FE206-7B17-4C6E-8D59-48CC6B2F6168}"/>
                </a:ext>
              </a:extLst>
            </p:cNvPr>
            <p:cNvPicPr>
              <a:picLocks noChangeAspect="1"/>
            </p:cNvPicPr>
            <p:nvPr/>
          </p:nvPicPr>
          <p:blipFill>
            <a:blip r:embed="rId4"/>
            <a:stretch>
              <a:fillRect/>
            </a:stretch>
          </p:blipFill>
          <p:spPr>
            <a:xfrm>
              <a:off x="3908262" y="1640101"/>
              <a:ext cx="8135147" cy="357588"/>
            </a:xfrm>
            <a:prstGeom prst="rect">
              <a:avLst/>
            </a:prstGeom>
          </p:spPr>
        </p:pic>
        <p:pic>
          <p:nvPicPr>
            <p:cNvPr id="1028" name="Picture 4" descr="Machine generated alternative text:&#10;&#10;">
              <a:extLst>
                <a:ext uri="{FF2B5EF4-FFF2-40B4-BE49-F238E27FC236}">
                  <a16:creationId xmlns:a16="http://schemas.microsoft.com/office/drawing/2014/main" id="{B29DCF6F-0EDF-4872-823F-8240314CA2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8264" y="2002154"/>
              <a:ext cx="8135146" cy="142684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057: Do you establish ceilings of treatment pre-operatively? &#10;• Yes &#10;058: Which consultants routinely contribute to the pre-operative &#10;decision? &#10;059: On which days is this level of decision-making available? &#10;• 717 ">
            <a:extLst>
              <a:ext uri="{FF2B5EF4-FFF2-40B4-BE49-F238E27FC236}">
                <a16:creationId xmlns:a16="http://schemas.microsoft.com/office/drawing/2014/main" id="{F32E27E2-DD76-45CB-8915-D64D52692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50" y="177158"/>
            <a:ext cx="6191250" cy="2295525"/>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0A50C8C8-802D-4C9E-95A2-63E747DEFE28}"/>
              </a:ext>
            </a:extLst>
          </p:cNvPr>
          <p:cNvSpPr/>
          <p:nvPr/>
        </p:nvSpPr>
        <p:spPr>
          <a:xfrm>
            <a:off x="2308860" y="3234377"/>
            <a:ext cx="1165860" cy="19316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798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0-#ppt_w/2"/>
                                          </p:val>
                                        </p:tav>
                                        <p:tav tm="100000">
                                          <p:val>
                                            <p:strVal val="#ppt_x"/>
                                          </p:val>
                                        </p:tav>
                                      </p:tavLst>
                                    </p:anim>
                                    <p:anim calcmode="lin" valueType="num">
                                      <p:cBhvr additive="base">
                                        <p:cTn id="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1+#ppt_w/2"/>
                                          </p:val>
                                        </p:tav>
                                        <p:tav tm="100000">
                                          <p:val>
                                            <p:strVal val="#ppt_x"/>
                                          </p:val>
                                        </p:tav>
                                      </p:tavLst>
                                    </p:anim>
                                    <p:anim calcmode="lin" valueType="num">
                                      <p:cBhvr additive="base">
                                        <p:cTn id="14"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EF07BA-CE6C-4F26-B957-4B00D2DB8915}"/>
              </a:ext>
            </a:extLst>
          </p:cNvPr>
          <p:cNvPicPr>
            <a:picLocks noChangeAspect="1"/>
          </p:cNvPicPr>
          <p:nvPr/>
        </p:nvPicPr>
        <p:blipFill>
          <a:blip r:embed="rId3"/>
          <a:stretch>
            <a:fillRect/>
          </a:stretch>
        </p:blipFill>
        <p:spPr>
          <a:xfrm>
            <a:off x="26425" y="815270"/>
            <a:ext cx="12188435" cy="3482410"/>
          </a:xfrm>
          <a:prstGeom prst="rect">
            <a:avLst/>
          </a:prstGeom>
        </p:spPr>
      </p:pic>
      <p:sp>
        <p:nvSpPr>
          <p:cNvPr id="3" name="Rectangle 2">
            <a:extLst>
              <a:ext uri="{FF2B5EF4-FFF2-40B4-BE49-F238E27FC236}">
                <a16:creationId xmlns:a16="http://schemas.microsoft.com/office/drawing/2014/main" id="{F93759F2-63F8-4943-B3FF-777F9C13C8CC}"/>
              </a:ext>
            </a:extLst>
          </p:cNvPr>
          <p:cNvSpPr/>
          <p:nvPr/>
        </p:nvSpPr>
        <p:spPr>
          <a:xfrm>
            <a:off x="72146" y="1805940"/>
            <a:ext cx="12093430" cy="97155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D25E8A8-41DB-437E-9A02-AB144CF016A8}"/>
              </a:ext>
            </a:extLst>
          </p:cNvPr>
          <p:cNvSpPr/>
          <p:nvPr/>
        </p:nvSpPr>
        <p:spPr>
          <a:xfrm>
            <a:off x="72146" y="2777490"/>
            <a:ext cx="12119854" cy="74295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959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B04F41-0A46-4BD0-97F9-B50DD4999E81}"/>
              </a:ext>
            </a:extLst>
          </p:cNvPr>
          <p:cNvPicPr>
            <a:picLocks noChangeAspect="1"/>
          </p:cNvPicPr>
          <p:nvPr/>
        </p:nvPicPr>
        <p:blipFill>
          <a:blip r:embed="rId3"/>
          <a:stretch>
            <a:fillRect/>
          </a:stretch>
        </p:blipFill>
        <p:spPr>
          <a:xfrm>
            <a:off x="1714120" y="75909"/>
            <a:ext cx="8763759" cy="6706181"/>
          </a:xfrm>
          <a:prstGeom prst="rect">
            <a:avLst/>
          </a:prstGeom>
        </p:spPr>
      </p:pic>
    </p:spTree>
    <p:extLst>
      <p:ext uri="{BB962C8B-B14F-4D97-AF65-F5344CB8AC3E}">
        <p14:creationId xmlns:p14="http://schemas.microsoft.com/office/powerpoint/2010/main" val="2257380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6747-8AC1-244B-B901-F8F237630064}"/>
              </a:ext>
            </a:extLst>
          </p:cNvPr>
          <p:cNvSpPr>
            <a:spLocks noGrp="1"/>
          </p:cNvSpPr>
          <p:nvPr>
            <p:ph type="title"/>
          </p:nvPr>
        </p:nvSpPr>
        <p:spPr/>
        <p:txBody>
          <a:bodyPr>
            <a:normAutofit/>
          </a:bodyPr>
          <a:lstStyle/>
          <a:p>
            <a:pPr algn="ctr"/>
            <a:r>
              <a:rPr lang="en-US" dirty="0"/>
              <a:t>West Suffolk Hospital – Hip Fracture Team</a:t>
            </a:r>
          </a:p>
        </p:txBody>
      </p:sp>
      <p:pic>
        <p:nvPicPr>
          <p:cNvPr id="9" name="Content Placeholder 8">
            <a:extLst>
              <a:ext uri="{FF2B5EF4-FFF2-40B4-BE49-F238E27FC236}">
                <a16:creationId xmlns:a16="http://schemas.microsoft.com/office/drawing/2014/main" id="{8C68513B-1E83-4E15-9311-57E6D4D3D0B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16035" y="1298293"/>
            <a:ext cx="5081155" cy="5538132"/>
          </a:xfrm>
        </p:spPr>
      </p:pic>
      <p:sp>
        <p:nvSpPr>
          <p:cNvPr id="3" name="TextBox 2">
            <a:extLst>
              <a:ext uri="{FF2B5EF4-FFF2-40B4-BE49-F238E27FC236}">
                <a16:creationId xmlns:a16="http://schemas.microsoft.com/office/drawing/2014/main" id="{8D455A88-CA28-44C1-8880-4C00DB223393}"/>
              </a:ext>
            </a:extLst>
          </p:cNvPr>
          <p:cNvSpPr txBox="1"/>
          <p:nvPr/>
        </p:nvSpPr>
        <p:spPr>
          <a:xfrm>
            <a:off x="6022961" y="4067359"/>
            <a:ext cx="560025"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sz="1400" dirty="0"/>
              <a:t>Kasia</a:t>
            </a:r>
          </a:p>
        </p:txBody>
      </p:sp>
      <p:sp>
        <p:nvSpPr>
          <p:cNvPr id="5" name="TextBox 4">
            <a:extLst>
              <a:ext uri="{FF2B5EF4-FFF2-40B4-BE49-F238E27FC236}">
                <a16:creationId xmlns:a16="http://schemas.microsoft.com/office/drawing/2014/main" id="{4AE80DF0-2CC9-4F8C-B2A4-374594F4A9EB}"/>
              </a:ext>
            </a:extLst>
          </p:cNvPr>
          <p:cNvSpPr txBox="1"/>
          <p:nvPr/>
        </p:nvSpPr>
        <p:spPr>
          <a:xfrm>
            <a:off x="3898381" y="4429419"/>
            <a:ext cx="676019"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sz="1400" dirty="0"/>
              <a:t>Suresh</a:t>
            </a:r>
          </a:p>
        </p:txBody>
      </p:sp>
      <p:sp>
        <p:nvSpPr>
          <p:cNvPr id="6" name="TextBox 5">
            <a:extLst>
              <a:ext uri="{FF2B5EF4-FFF2-40B4-BE49-F238E27FC236}">
                <a16:creationId xmlns:a16="http://schemas.microsoft.com/office/drawing/2014/main" id="{C26E33E5-C476-46DB-BF4D-14A1D68E1434}"/>
              </a:ext>
            </a:extLst>
          </p:cNvPr>
          <p:cNvSpPr txBox="1"/>
          <p:nvPr/>
        </p:nvSpPr>
        <p:spPr>
          <a:xfrm>
            <a:off x="4902824" y="5559707"/>
            <a:ext cx="431528"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sz="1400" dirty="0"/>
              <a:t>Jon</a:t>
            </a:r>
          </a:p>
        </p:txBody>
      </p:sp>
      <p:sp>
        <p:nvSpPr>
          <p:cNvPr id="7" name="TextBox 6">
            <a:extLst>
              <a:ext uri="{FF2B5EF4-FFF2-40B4-BE49-F238E27FC236}">
                <a16:creationId xmlns:a16="http://schemas.microsoft.com/office/drawing/2014/main" id="{315307EB-F2EB-423A-A273-536345DC1F84}"/>
              </a:ext>
            </a:extLst>
          </p:cNvPr>
          <p:cNvSpPr txBox="1"/>
          <p:nvPr/>
        </p:nvSpPr>
        <p:spPr>
          <a:xfrm>
            <a:off x="6071212" y="6444030"/>
            <a:ext cx="703526"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sz="1400" dirty="0"/>
              <a:t>Konrad</a:t>
            </a:r>
          </a:p>
        </p:txBody>
      </p:sp>
      <p:sp>
        <p:nvSpPr>
          <p:cNvPr id="17" name="TextBox 16">
            <a:extLst>
              <a:ext uri="{FF2B5EF4-FFF2-40B4-BE49-F238E27FC236}">
                <a16:creationId xmlns:a16="http://schemas.microsoft.com/office/drawing/2014/main" id="{98DA1E88-C7F5-4326-9F87-CECBBC060E22}"/>
              </a:ext>
            </a:extLst>
          </p:cNvPr>
          <p:cNvSpPr txBox="1"/>
          <p:nvPr/>
        </p:nvSpPr>
        <p:spPr>
          <a:xfrm>
            <a:off x="7348836" y="5713595"/>
            <a:ext cx="763351"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sz="1400" dirty="0"/>
              <a:t>Helen D</a:t>
            </a:r>
          </a:p>
        </p:txBody>
      </p:sp>
      <p:sp>
        <p:nvSpPr>
          <p:cNvPr id="18" name="TextBox 17">
            <a:extLst>
              <a:ext uri="{FF2B5EF4-FFF2-40B4-BE49-F238E27FC236}">
                <a16:creationId xmlns:a16="http://schemas.microsoft.com/office/drawing/2014/main" id="{1C031CBC-5D65-423C-9AE4-512AC5A72770}"/>
              </a:ext>
            </a:extLst>
          </p:cNvPr>
          <p:cNvSpPr txBox="1"/>
          <p:nvPr/>
        </p:nvSpPr>
        <p:spPr>
          <a:xfrm>
            <a:off x="8039703" y="2319450"/>
            <a:ext cx="6376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sz="1400" dirty="0"/>
              <a:t>Sheryl</a:t>
            </a:r>
          </a:p>
        </p:txBody>
      </p:sp>
      <p:sp>
        <p:nvSpPr>
          <p:cNvPr id="19" name="TextBox 18">
            <a:extLst>
              <a:ext uri="{FF2B5EF4-FFF2-40B4-BE49-F238E27FC236}">
                <a16:creationId xmlns:a16="http://schemas.microsoft.com/office/drawing/2014/main" id="{DF032DF9-E226-47BB-9F46-296279E80B84}"/>
              </a:ext>
            </a:extLst>
          </p:cNvPr>
          <p:cNvSpPr txBox="1"/>
          <p:nvPr/>
        </p:nvSpPr>
        <p:spPr>
          <a:xfrm>
            <a:off x="7289177" y="1536799"/>
            <a:ext cx="750526"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sz="1400" dirty="0"/>
              <a:t>Helen B</a:t>
            </a:r>
          </a:p>
        </p:txBody>
      </p:sp>
      <p:sp>
        <p:nvSpPr>
          <p:cNvPr id="20" name="TextBox 19">
            <a:extLst>
              <a:ext uri="{FF2B5EF4-FFF2-40B4-BE49-F238E27FC236}">
                <a16:creationId xmlns:a16="http://schemas.microsoft.com/office/drawing/2014/main" id="{1F907C06-6EBF-4586-9865-CBC900B25732}"/>
              </a:ext>
            </a:extLst>
          </p:cNvPr>
          <p:cNvSpPr txBox="1"/>
          <p:nvPr/>
        </p:nvSpPr>
        <p:spPr>
          <a:xfrm>
            <a:off x="4342798" y="1890362"/>
            <a:ext cx="575863"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sz="1400" dirty="0"/>
              <a:t>Trixie</a:t>
            </a:r>
          </a:p>
        </p:txBody>
      </p:sp>
    </p:spTree>
    <p:extLst>
      <p:ext uri="{BB962C8B-B14F-4D97-AF65-F5344CB8AC3E}">
        <p14:creationId xmlns:p14="http://schemas.microsoft.com/office/powerpoint/2010/main" val="29419817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EB1B-1A3B-42B6-8ADA-38B21864FE24}"/>
              </a:ext>
            </a:extLst>
          </p:cNvPr>
          <p:cNvSpPr>
            <a:spLocks noGrp="1"/>
          </p:cNvSpPr>
          <p:nvPr>
            <p:ph type="title"/>
          </p:nvPr>
        </p:nvSpPr>
        <p:spPr/>
        <p:txBody>
          <a:bodyPr/>
          <a:lstStyle/>
          <a:p>
            <a:r>
              <a:rPr lang="en-GB" dirty="0"/>
              <a:t>KPI’s</a:t>
            </a:r>
          </a:p>
        </p:txBody>
      </p:sp>
      <p:pic>
        <p:nvPicPr>
          <p:cNvPr id="5" name="Picture 4">
            <a:extLst>
              <a:ext uri="{FF2B5EF4-FFF2-40B4-BE49-F238E27FC236}">
                <a16:creationId xmlns:a16="http://schemas.microsoft.com/office/drawing/2014/main" id="{9B8C5A97-AC6B-4B80-99B8-1529FC8E3B3A}"/>
              </a:ext>
            </a:extLst>
          </p:cNvPr>
          <p:cNvPicPr>
            <a:picLocks noChangeAspect="1"/>
          </p:cNvPicPr>
          <p:nvPr/>
        </p:nvPicPr>
        <p:blipFill>
          <a:blip r:embed="rId3"/>
          <a:stretch>
            <a:fillRect/>
          </a:stretch>
        </p:blipFill>
        <p:spPr>
          <a:xfrm>
            <a:off x="2232325" y="395977"/>
            <a:ext cx="7727350" cy="6066046"/>
          </a:xfrm>
          <a:prstGeom prst="rect">
            <a:avLst/>
          </a:prstGeom>
        </p:spPr>
      </p:pic>
      <p:sp>
        <p:nvSpPr>
          <p:cNvPr id="10" name="Isosceles Triangle 9">
            <a:extLst>
              <a:ext uri="{FF2B5EF4-FFF2-40B4-BE49-F238E27FC236}">
                <a16:creationId xmlns:a16="http://schemas.microsoft.com/office/drawing/2014/main" id="{EE5D4D55-6105-4246-8654-183EDA3396B7}"/>
              </a:ext>
            </a:extLst>
          </p:cNvPr>
          <p:cNvSpPr/>
          <p:nvPr/>
        </p:nvSpPr>
        <p:spPr>
          <a:xfrm>
            <a:off x="2383972" y="1817913"/>
            <a:ext cx="1600200" cy="1480457"/>
          </a:xfrm>
          <a:prstGeom prst="triangle">
            <a:avLst/>
          </a:prstGeom>
          <a:solidFill>
            <a:srgbClr val="000000">
              <a:alpha val="50196"/>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0A908A8D-4855-4567-BD47-47533ABFCE4B}"/>
              </a:ext>
            </a:extLst>
          </p:cNvPr>
          <p:cNvSpPr/>
          <p:nvPr/>
        </p:nvSpPr>
        <p:spPr>
          <a:xfrm>
            <a:off x="2460172" y="4637313"/>
            <a:ext cx="1600200" cy="1480457"/>
          </a:xfrm>
          <a:prstGeom prst="triangle">
            <a:avLst/>
          </a:prstGeom>
          <a:solidFill>
            <a:srgbClr val="FF0000">
              <a:alpha val="50196"/>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928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80A59D-7AAC-46B5-AD3D-6C1F84C64AD4}"/>
              </a:ext>
            </a:extLst>
          </p:cNvPr>
          <p:cNvPicPr>
            <a:picLocks noChangeAspect="1"/>
          </p:cNvPicPr>
          <p:nvPr/>
        </p:nvPicPr>
        <p:blipFill>
          <a:blip r:embed="rId2"/>
          <a:stretch>
            <a:fillRect/>
          </a:stretch>
        </p:blipFill>
        <p:spPr>
          <a:xfrm>
            <a:off x="967491" y="458924"/>
            <a:ext cx="10076155" cy="5855881"/>
          </a:xfrm>
          <a:prstGeom prst="rect">
            <a:avLst/>
          </a:prstGeom>
        </p:spPr>
      </p:pic>
      <p:sp>
        <p:nvSpPr>
          <p:cNvPr id="3" name="Oval 2">
            <a:extLst>
              <a:ext uri="{FF2B5EF4-FFF2-40B4-BE49-F238E27FC236}">
                <a16:creationId xmlns:a16="http://schemas.microsoft.com/office/drawing/2014/main" id="{891A9877-5DB4-450A-94B1-C3822ABEF292}"/>
              </a:ext>
            </a:extLst>
          </p:cNvPr>
          <p:cNvSpPr/>
          <p:nvPr/>
        </p:nvSpPr>
        <p:spPr>
          <a:xfrm>
            <a:off x="4539197" y="1629608"/>
            <a:ext cx="2089154" cy="19925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C82B45FC-3630-419A-9C1D-B8B860B45219}"/>
              </a:ext>
            </a:extLst>
          </p:cNvPr>
          <p:cNvSpPr/>
          <p:nvPr/>
        </p:nvSpPr>
        <p:spPr>
          <a:xfrm>
            <a:off x="1271991" y="3936485"/>
            <a:ext cx="2089154" cy="19925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963EF628-4192-4CC8-9E5C-E9B492A72718}"/>
              </a:ext>
            </a:extLst>
          </p:cNvPr>
          <p:cNvSpPr/>
          <p:nvPr/>
        </p:nvSpPr>
        <p:spPr>
          <a:xfrm>
            <a:off x="4571855" y="3922993"/>
            <a:ext cx="2089154" cy="19925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95C5443-30CD-4CA9-BF6F-4E52F2291A6C}"/>
              </a:ext>
            </a:extLst>
          </p:cNvPr>
          <p:cNvSpPr/>
          <p:nvPr/>
        </p:nvSpPr>
        <p:spPr>
          <a:xfrm>
            <a:off x="9228069" y="3826643"/>
            <a:ext cx="1045949" cy="18620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104205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achine generated alternative text:&#10;Surgery &#10;Surgery on day of, or day after, admission &#10;Surgery supervised by consultant surgeon and anaesthetist &#10;General anaesthetic &#10;General anaesthetic and nerve block (of all GA) &#10;Spinal anaesthetic &#10;Spinal anaesthetic and nerve block (of all SA) &#10;Proportion of arthroplasties which are cemented &#10;Eligible displaced intracapsular fractures treated with THR &#10;Intertrochanteric fractures (excl. reverse oblique) treated with SHS &#10;Subtrochanteric fractures treated with an 1M nail &#10;94.0 &#10;74.0 &#10;96.9 &#10;13.8 &#10;2.9 &#10;9.1 &#10;99.5 &#10;48.8 &#10;97.5 &#10;100.0 &#10;96.0 &#10;82.7 &#10;97.7 &#10;3.6 &#10;2.3 &#10;0.0 &#10;99.5 &#10;29.3 &#10;89.9 &#10;88.2 &#10;o &#10;x &#10;x &#10;o &#10;o &#10;o &#10;o ">
            <a:extLst>
              <a:ext uri="{FF2B5EF4-FFF2-40B4-BE49-F238E27FC236}">
                <a16:creationId xmlns:a16="http://schemas.microsoft.com/office/drawing/2014/main" id="{2509025C-091D-4798-A67D-F361626FD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73" y="2283204"/>
            <a:ext cx="11898652" cy="32594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chine generated alternative text:&#10;Title &#10;Assessment &#10;2018 &#10;2019 &#10;Rating &#10;Progress ">
            <a:extLst>
              <a:ext uri="{FF2B5EF4-FFF2-40B4-BE49-F238E27FC236}">
                <a16:creationId xmlns:a16="http://schemas.microsoft.com/office/drawing/2014/main" id="{0A777EE9-904F-4336-9C31-6DEA42E77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41" y="1730963"/>
            <a:ext cx="11865715" cy="57728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E5BF1794-6D85-48E1-9E45-C36EF2B28F3D}"/>
              </a:ext>
            </a:extLst>
          </p:cNvPr>
          <p:cNvSpPr/>
          <p:nvPr/>
        </p:nvSpPr>
        <p:spPr>
          <a:xfrm>
            <a:off x="9035143" y="3352800"/>
            <a:ext cx="2024743" cy="11103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5A427FB-53CB-42F4-AB8A-58A3BD103353}"/>
              </a:ext>
            </a:extLst>
          </p:cNvPr>
          <p:cNvSpPr>
            <a:spLocks noGrp="1"/>
          </p:cNvSpPr>
          <p:nvPr>
            <p:ph type="title"/>
          </p:nvPr>
        </p:nvSpPr>
        <p:spPr/>
        <p:txBody>
          <a:bodyPr/>
          <a:lstStyle/>
          <a:p>
            <a:r>
              <a:rPr lang="en-GB" dirty="0"/>
              <a:t>WSH surgical and anaesthetic data</a:t>
            </a:r>
          </a:p>
        </p:txBody>
      </p:sp>
      <p:cxnSp>
        <p:nvCxnSpPr>
          <p:cNvPr id="7" name="Straight Connector 6">
            <a:extLst>
              <a:ext uri="{FF2B5EF4-FFF2-40B4-BE49-F238E27FC236}">
                <a16:creationId xmlns:a16="http://schemas.microsoft.com/office/drawing/2014/main" id="{59006864-8419-4EA0-AD15-984B2288A491}"/>
              </a:ext>
            </a:extLst>
          </p:cNvPr>
          <p:cNvCxnSpPr/>
          <p:nvPr/>
        </p:nvCxnSpPr>
        <p:spPr>
          <a:xfrm>
            <a:off x="3156857" y="3635829"/>
            <a:ext cx="5083629"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22913F57-4CA4-40B6-8941-2710FB35911A}"/>
              </a:ext>
            </a:extLst>
          </p:cNvPr>
          <p:cNvCxnSpPr/>
          <p:nvPr/>
        </p:nvCxnSpPr>
        <p:spPr>
          <a:xfrm>
            <a:off x="3156856" y="4201886"/>
            <a:ext cx="5083629"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1215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B133BC-4321-4626-BA70-3CFCF3C1067F}"/>
              </a:ext>
            </a:extLst>
          </p:cNvPr>
          <p:cNvPicPr>
            <a:picLocks noChangeAspect="1"/>
          </p:cNvPicPr>
          <p:nvPr/>
        </p:nvPicPr>
        <p:blipFill>
          <a:blip r:embed="rId3"/>
          <a:stretch>
            <a:fillRect/>
          </a:stretch>
        </p:blipFill>
        <p:spPr>
          <a:xfrm>
            <a:off x="-37578" y="403964"/>
            <a:ext cx="12262798" cy="6122096"/>
          </a:xfrm>
          <a:prstGeom prst="rect">
            <a:avLst/>
          </a:prstGeom>
        </p:spPr>
      </p:pic>
      <p:sp>
        <p:nvSpPr>
          <p:cNvPr id="3" name="Arrow: Right 2">
            <a:extLst>
              <a:ext uri="{FF2B5EF4-FFF2-40B4-BE49-F238E27FC236}">
                <a16:creationId xmlns:a16="http://schemas.microsoft.com/office/drawing/2014/main" id="{BE91D3BE-3037-473E-A667-BC1D5882497D}"/>
              </a:ext>
            </a:extLst>
          </p:cNvPr>
          <p:cNvSpPr/>
          <p:nvPr/>
        </p:nvSpPr>
        <p:spPr>
          <a:xfrm rot="5400000">
            <a:off x="6644967" y="1117010"/>
            <a:ext cx="1071067" cy="4988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114D0529-CB05-4CE0-9A54-73539D38875B}"/>
              </a:ext>
            </a:extLst>
          </p:cNvPr>
          <p:cNvCxnSpPr>
            <a:cxnSpLocks/>
          </p:cNvCxnSpPr>
          <p:nvPr/>
        </p:nvCxnSpPr>
        <p:spPr>
          <a:xfrm>
            <a:off x="7164888" y="1901968"/>
            <a:ext cx="0" cy="260740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13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15612-5A5A-47A9-9A68-73F51E555E61}"/>
              </a:ext>
            </a:extLst>
          </p:cNvPr>
          <p:cNvSpPr>
            <a:spLocks noGrp="1"/>
          </p:cNvSpPr>
          <p:nvPr>
            <p:ph type="title"/>
          </p:nvPr>
        </p:nvSpPr>
        <p:spPr/>
        <p:txBody>
          <a:bodyPr/>
          <a:lstStyle/>
          <a:p>
            <a:r>
              <a:rPr lang="en-GB" dirty="0"/>
              <a:t>Updated AAGBI guidance 2020 – FFN principles 2018</a:t>
            </a:r>
          </a:p>
        </p:txBody>
      </p:sp>
      <p:graphicFrame>
        <p:nvGraphicFramePr>
          <p:cNvPr id="5" name="Content Placeholder 4">
            <a:extLst>
              <a:ext uri="{FF2B5EF4-FFF2-40B4-BE49-F238E27FC236}">
                <a16:creationId xmlns:a16="http://schemas.microsoft.com/office/drawing/2014/main" id="{02F74BFA-3D2B-4749-9C1E-634E15E46215}"/>
              </a:ext>
            </a:extLst>
          </p:cNvPr>
          <p:cNvGraphicFramePr>
            <a:graphicFrameLocks noGrp="1"/>
          </p:cNvGraphicFramePr>
          <p:nvPr>
            <p:ph sz="half" idx="2"/>
            <p:extLst>
              <p:ext uri="{D42A27DB-BD31-4B8C-83A1-F6EECF244321}">
                <p14:modId xmlns:p14="http://schemas.microsoft.com/office/powerpoint/2010/main" val="724441570"/>
              </p:ext>
            </p:extLst>
          </p:nvPr>
        </p:nvGraphicFramePr>
        <p:xfrm>
          <a:off x="838200" y="1690688"/>
          <a:ext cx="10515600" cy="4935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7023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D2E70-B396-4134-8227-521E39392205}"/>
              </a:ext>
            </a:extLst>
          </p:cNvPr>
          <p:cNvPicPr>
            <a:picLocks noChangeAspect="1"/>
          </p:cNvPicPr>
          <p:nvPr/>
        </p:nvPicPr>
        <p:blipFill>
          <a:blip r:embed="rId3"/>
          <a:stretch>
            <a:fillRect/>
          </a:stretch>
        </p:blipFill>
        <p:spPr>
          <a:xfrm>
            <a:off x="405354" y="348819"/>
            <a:ext cx="3436832" cy="3792366"/>
          </a:xfrm>
          <a:prstGeom prst="rect">
            <a:avLst/>
          </a:prstGeom>
        </p:spPr>
      </p:pic>
      <p:pic>
        <p:nvPicPr>
          <p:cNvPr id="6" name="Picture 5">
            <a:extLst>
              <a:ext uri="{FF2B5EF4-FFF2-40B4-BE49-F238E27FC236}">
                <a16:creationId xmlns:a16="http://schemas.microsoft.com/office/drawing/2014/main" id="{E9694FD1-ABCC-49D2-B113-332E92138C4F}"/>
              </a:ext>
            </a:extLst>
          </p:cNvPr>
          <p:cNvPicPr>
            <a:picLocks noChangeAspect="1"/>
          </p:cNvPicPr>
          <p:nvPr/>
        </p:nvPicPr>
        <p:blipFill>
          <a:blip r:embed="rId4"/>
          <a:stretch>
            <a:fillRect/>
          </a:stretch>
        </p:blipFill>
        <p:spPr>
          <a:xfrm>
            <a:off x="6659838" y="647830"/>
            <a:ext cx="3379958" cy="3792367"/>
          </a:xfrm>
          <a:prstGeom prst="rect">
            <a:avLst/>
          </a:prstGeom>
        </p:spPr>
      </p:pic>
      <p:pic>
        <p:nvPicPr>
          <p:cNvPr id="7" name="Picture 6">
            <a:extLst>
              <a:ext uri="{FF2B5EF4-FFF2-40B4-BE49-F238E27FC236}">
                <a16:creationId xmlns:a16="http://schemas.microsoft.com/office/drawing/2014/main" id="{70C66DAD-4118-40DB-92A7-9E5E0552A847}"/>
              </a:ext>
            </a:extLst>
          </p:cNvPr>
          <p:cNvPicPr>
            <a:picLocks noChangeAspect="1"/>
          </p:cNvPicPr>
          <p:nvPr/>
        </p:nvPicPr>
        <p:blipFill>
          <a:blip r:embed="rId5"/>
          <a:stretch>
            <a:fillRect/>
          </a:stretch>
        </p:blipFill>
        <p:spPr>
          <a:xfrm>
            <a:off x="1814180" y="1812619"/>
            <a:ext cx="3436832" cy="3809610"/>
          </a:xfrm>
          <a:prstGeom prst="rect">
            <a:avLst/>
          </a:prstGeom>
        </p:spPr>
      </p:pic>
      <p:pic>
        <p:nvPicPr>
          <p:cNvPr id="8" name="Picture 7">
            <a:extLst>
              <a:ext uri="{FF2B5EF4-FFF2-40B4-BE49-F238E27FC236}">
                <a16:creationId xmlns:a16="http://schemas.microsoft.com/office/drawing/2014/main" id="{68B2299C-024E-4D2A-A34A-4AD6B371402C}"/>
              </a:ext>
            </a:extLst>
          </p:cNvPr>
          <p:cNvPicPr>
            <a:picLocks noChangeAspect="1"/>
          </p:cNvPicPr>
          <p:nvPr/>
        </p:nvPicPr>
        <p:blipFill>
          <a:blip r:embed="rId6"/>
          <a:stretch>
            <a:fillRect/>
          </a:stretch>
        </p:blipFill>
        <p:spPr>
          <a:xfrm>
            <a:off x="3279879" y="3180207"/>
            <a:ext cx="3379959" cy="3246951"/>
          </a:xfrm>
          <a:prstGeom prst="rect">
            <a:avLst/>
          </a:prstGeom>
        </p:spPr>
      </p:pic>
      <p:pic>
        <p:nvPicPr>
          <p:cNvPr id="9" name="Picture 8">
            <a:extLst>
              <a:ext uri="{FF2B5EF4-FFF2-40B4-BE49-F238E27FC236}">
                <a16:creationId xmlns:a16="http://schemas.microsoft.com/office/drawing/2014/main" id="{E5C064AB-6A10-4C69-BB10-6857C2100659}"/>
              </a:ext>
            </a:extLst>
          </p:cNvPr>
          <p:cNvPicPr>
            <a:picLocks noChangeAspect="1"/>
          </p:cNvPicPr>
          <p:nvPr/>
        </p:nvPicPr>
        <p:blipFill>
          <a:blip r:embed="rId7"/>
          <a:stretch>
            <a:fillRect/>
          </a:stretch>
        </p:blipFill>
        <p:spPr>
          <a:xfrm>
            <a:off x="8420686" y="2245002"/>
            <a:ext cx="3276884" cy="3749365"/>
          </a:xfrm>
          <a:prstGeom prst="rect">
            <a:avLst/>
          </a:prstGeom>
        </p:spPr>
      </p:pic>
    </p:spTree>
    <p:extLst>
      <p:ext uri="{BB962C8B-B14F-4D97-AF65-F5344CB8AC3E}">
        <p14:creationId xmlns:p14="http://schemas.microsoft.com/office/powerpoint/2010/main" val="4129796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9D2C-021E-4503-898A-C85FF017000A}"/>
              </a:ext>
            </a:extLst>
          </p:cNvPr>
          <p:cNvSpPr>
            <a:spLocks noGrp="1"/>
          </p:cNvSpPr>
          <p:nvPr>
            <p:ph type="title"/>
          </p:nvPr>
        </p:nvSpPr>
        <p:spPr/>
        <p:txBody>
          <a:bodyPr/>
          <a:lstStyle/>
          <a:p>
            <a:r>
              <a:rPr lang="en-GB" dirty="0"/>
              <a:t>Aims of anaesthesia in hip fracture pathway</a:t>
            </a:r>
          </a:p>
        </p:txBody>
      </p:sp>
      <p:sp>
        <p:nvSpPr>
          <p:cNvPr id="5" name="Content Placeholder 4">
            <a:extLst>
              <a:ext uri="{FF2B5EF4-FFF2-40B4-BE49-F238E27FC236}">
                <a16:creationId xmlns:a16="http://schemas.microsoft.com/office/drawing/2014/main" id="{F619489A-1722-4EA0-B2A4-AB83EF7B375A}"/>
              </a:ext>
            </a:extLst>
          </p:cNvPr>
          <p:cNvSpPr>
            <a:spLocks noGrp="1"/>
          </p:cNvSpPr>
          <p:nvPr>
            <p:ph idx="1"/>
          </p:nvPr>
        </p:nvSpPr>
        <p:spPr/>
        <p:txBody>
          <a:bodyPr>
            <a:normAutofit fontScale="85000" lnSpcReduction="20000"/>
          </a:bodyPr>
          <a:lstStyle/>
          <a:p>
            <a:r>
              <a:rPr lang="en-GB" b="1" dirty="0"/>
              <a:t>Pre-op preparation</a:t>
            </a:r>
            <a:r>
              <a:rPr lang="en-GB" dirty="0"/>
              <a:t>(“Pre-</a:t>
            </a:r>
            <a:r>
              <a:rPr lang="en-GB" dirty="0" err="1"/>
              <a:t>habilitation</a:t>
            </a:r>
            <a:r>
              <a:rPr lang="en-GB" dirty="0"/>
              <a:t>”)</a:t>
            </a:r>
          </a:p>
          <a:p>
            <a:pPr lvl="1"/>
            <a:r>
              <a:rPr lang="en-GB" dirty="0"/>
              <a:t>We get involved at admission to enable surgery within 36hrs</a:t>
            </a:r>
          </a:p>
          <a:p>
            <a:pPr lvl="2"/>
            <a:r>
              <a:rPr lang="en-GB" dirty="0"/>
              <a:t>Standardise pre-op assessment, treatment plans for analgesia, IV fluids, common co-morbidities</a:t>
            </a:r>
          </a:p>
          <a:p>
            <a:pPr lvl="2"/>
            <a:r>
              <a:rPr lang="en-GB" dirty="0"/>
              <a:t>Help prioritise daily trauma lists</a:t>
            </a:r>
          </a:p>
          <a:p>
            <a:pPr lvl="2"/>
            <a:r>
              <a:rPr lang="en-GB" dirty="0"/>
              <a:t>Help instigate multidisciplinary pre-op communication/ meetings</a:t>
            </a:r>
          </a:p>
          <a:p>
            <a:r>
              <a:rPr lang="en-GB" b="1" dirty="0"/>
              <a:t>Remobilisation</a:t>
            </a:r>
          </a:p>
          <a:p>
            <a:pPr lvl="1"/>
            <a:r>
              <a:rPr lang="en-GB" dirty="0"/>
              <a:t>Day of or after surgery is a KPI</a:t>
            </a:r>
          </a:p>
          <a:p>
            <a:pPr lvl="2"/>
            <a:r>
              <a:rPr lang="en-GB" dirty="0"/>
              <a:t>Pain, hypotension, delirium and anaemia can sabotage this</a:t>
            </a:r>
          </a:p>
          <a:p>
            <a:r>
              <a:rPr lang="en-GB" b="1" dirty="0"/>
              <a:t>Re-enablement</a:t>
            </a:r>
          </a:p>
          <a:p>
            <a:pPr lvl="1"/>
            <a:r>
              <a:rPr lang="en-GB" dirty="0"/>
              <a:t>Recommence ADL’s within 2-5 days of surgery</a:t>
            </a:r>
          </a:p>
          <a:p>
            <a:pPr lvl="2"/>
            <a:r>
              <a:rPr lang="en-GB" dirty="0"/>
              <a:t>Depends on attention to pain, BP, bowel &amp; bladder function, nutrition, cognition</a:t>
            </a:r>
          </a:p>
          <a:p>
            <a:r>
              <a:rPr lang="en-GB" b="1" dirty="0"/>
              <a:t>Rehabilitation</a:t>
            </a:r>
          </a:p>
          <a:p>
            <a:pPr lvl="1"/>
            <a:r>
              <a:rPr lang="en-GB" dirty="0"/>
              <a:t>Return to pre-admission place of residence</a:t>
            </a:r>
          </a:p>
          <a:p>
            <a:pPr lvl="2"/>
            <a:r>
              <a:rPr lang="en-GB" dirty="0"/>
              <a:t>Anaesthetists should also be part of care beyond recovery, and attend M&amp;M to identify and feedback any anaesthetic issues that might affect rehabilitation</a:t>
            </a:r>
          </a:p>
          <a:p>
            <a:pPr lvl="1"/>
            <a:endParaRPr lang="en-GB" dirty="0"/>
          </a:p>
        </p:txBody>
      </p:sp>
    </p:spTree>
    <p:extLst>
      <p:ext uri="{BB962C8B-B14F-4D97-AF65-F5344CB8AC3E}">
        <p14:creationId xmlns:p14="http://schemas.microsoft.com/office/powerpoint/2010/main" val="3912099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C15ADB-25AB-47F8-808C-B967F1949CD7}"/>
              </a:ext>
            </a:extLst>
          </p:cNvPr>
          <p:cNvSpPr>
            <a:spLocks noGrp="1"/>
          </p:cNvSpPr>
          <p:nvPr>
            <p:ph type="title"/>
          </p:nvPr>
        </p:nvSpPr>
        <p:spPr/>
        <p:txBody>
          <a:bodyPr/>
          <a:lstStyle/>
          <a:p>
            <a:r>
              <a:rPr lang="en-GB" dirty="0"/>
              <a:t>What has been updated and why?</a:t>
            </a:r>
          </a:p>
        </p:txBody>
      </p:sp>
      <p:graphicFrame>
        <p:nvGraphicFramePr>
          <p:cNvPr id="14" name="Content Placeholder 13">
            <a:extLst>
              <a:ext uri="{FF2B5EF4-FFF2-40B4-BE49-F238E27FC236}">
                <a16:creationId xmlns:a16="http://schemas.microsoft.com/office/drawing/2014/main" id="{26FDE5F1-945B-4869-B3EB-CB4618276D83}"/>
              </a:ext>
            </a:extLst>
          </p:cNvPr>
          <p:cNvGraphicFramePr>
            <a:graphicFrameLocks noGrp="1"/>
          </p:cNvGraphicFramePr>
          <p:nvPr>
            <p:ph sz="quarter" idx="4"/>
            <p:extLst>
              <p:ext uri="{D42A27DB-BD31-4B8C-83A1-F6EECF244321}">
                <p14:modId xmlns:p14="http://schemas.microsoft.com/office/powerpoint/2010/main" val="3122645478"/>
              </p:ext>
            </p:extLst>
          </p:nvPr>
        </p:nvGraphicFramePr>
        <p:xfrm>
          <a:off x="157065" y="1690688"/>
          <a:ext cx="11877870" cy="5141813"/>
        </p:xfrm>
        <a:graphic>
          <a:graphicData uri="http://schemas.openxmlformats.org/drawingml/2006/table">
            <a:tbl>
              <a:tblPr firstRow="1" bandRow="1">
                <a:tableStyleId>{5C22544A-7EE6-4342-B048-85BDC9FD1C3A}</a:tableStyleId>
              </a:tblPr>
              <a:tblGrid>
                <a:gridCol w="1536228">
                  <a:extLst>
                    <a:ext uri="{9D8B030D-6E8A-4147-A177-3AD203B41FA5}">
                      <a16:colId xmlns:a16="http://schemas.microsoft.com/office/drawing/2014/main" val="191314077"/>
                    </a:ext>
                  </a:extLst>
                </a:gridCol>
                <a:gridCol w="5074335">
                  <a:extLst>
                    <a:ext uri="{9D8B030D-6E8A-4147-A177-3AD203B41FA5}">
                      <a16:colId xmlns:a16="http://schemas.microsoft.com/office/drawing/2014/main" val="411867571"/>
                    </a:ext>
                  </a:extLst>
                </a:gridCol>
                <a:gridCol w="5267307">
                  <a:extLst>
                    <a:ext uri="{9D8B030D-6E8A-4147-A177-3AD203B41FA5}">
                      <a16:colId xmlns:a16="http://schemas.microsoft.com/office/drawing/2014/main" val="2160477848"/>
                    </a:ext>
                  </a:extLst>
                </a:gridCol>
              </a:tblGrid>
              <a:tr h="313364">
                <a:tc>
                  <a:txBody>
                    <a:bodyPr/>
                    <a:lstStyle/>
                    <a:p>
                      <a:endParaRPr lang="en-GB" dirty="0"/>
                    </a:p>
                  </a:txBody>
                  <a:tcPr/>
                </a:tc>
                <a:tc>
                  <a:txBody>
                    <a:bodyPr/>
                    <a:lstStyle/>
                    <a:p>
                      <a:r>
                        <a:rPr lang="en-GB" dirty="0"/>
                        <a:t>2011 guideline</a:t>
                      </a:r>
                    </a:p>
                  </a:txBody>
                  <a:tcPr/>
                </a:tc>
                <a:tc>
                  <a:txBody>
                    <a:bodyPr/>
                    <a:lstStyle/>
                    <a:p>
                      <a:r>
                        <a:rPr lang="en-GB" dirty="0"/>
                        <a:t>2020 guideline</a:t>
                      </a:r>
                    </a:p>
                  </a:txBody>
                  <a:tcPr/>
                </a:tc>
                <a:extLst>
                  <a:ext uri="{0D108BD9-81ED-4DB2-BD59-A6C34878D82A}">
                    <a16:rowId xmlns:a16="http://schemas.microsoft.com/office/drawing/2014/main" val="2219337083"/>
                  </a:ext>
                </a:extLst>
              </a:tr>
              <a:tr h="648573">
                <a:tc>
                  <a:txBody>
                    <a:bodyPr/>
                    <a:lstStyle/>
                    <a:p>
                      <a:r>
                        <a:rPr lang="en-GB" sz="1600" b="1" dirty="0"/>
                        <a:t>Analgesia</a:t>
                      </a:r>
                    </a:p>
                  </a:txBody>
                  <a:tcPr/>
                </a:tc>
                <a:tc>
                  <a:txBody>
                    <a:bodyPr/>
                    <a:lstStyle/>
                    <a:p>
                      <a:pPr marL="285750" indent="-285750">
                        <a:buFont typeface="Arial" panose="020B0604020202020204" pitchFamily="34" charset="0"/>
                        <a:buChar char="•"/>
                      </a:pPr>
                      <a:r>
                        <a:rPr lang="en-GB" sz="1400" dirty="0"/>
                        <a:t>Pre- or post-op PNB may be used to supplement GA or spinal</a:t>
                      </a:r>
                    </a:p>
                  </a:txBody>
                  <a:tcPr/>
                </a:tc>
                <a:tc>
                  <a:txBody>
                    <a:bodyPr/>
                    <a:lstStyle/>
                    <a:p>
                      <a:pPr marL="285750" indent="-285750">
                        <a:buFont typeface="Arial" panose="020B0604020202020204" pitchFamily="34" charset="0"/>
                        <a:buChar char="•"/>
                      </a:pPr>
                      <a:r>
                        <a:rPr lang="en-GB" sz="1400" dirty="0"/>
                        <a:t>PNB SHOULD be given in ED AND to supplement GA/ Spinal (&gt;6hrs later) – USG better </a:t>
                      </a:r>
                    </a:p>
                    <a:p>
                      <a:pPr marL="285750" indent="-285750">
                        <a:buFont typeface="Arial" panose="020B0604020202020204" pitchFamily="34" charset="0"/>
                        <a:buChar char="•"/>
                      </a:pPr>
                      <a:endParaRPr lang="en-GB" sz="1400" dirty="0"/>
                    </a:p>
                  </a:txBody>
                  <a:tcPr/>
                </a:tc>
                <a:extLst>
                  <a:ext uri="{0D108BD9-81ED-4DB2-BD59-A6C34878D82A}">
                    <a16:rowId xmlns:a16="http://schemas.microsoft.com/office/drawing/2014/main" val="4120330078"/>
                  </a:ext>
                </a:extLst>
              </a:tr>
              <a:tr h="775469">
                <a:tc>
                  <a:txBody>
                    <a:bodyPr/>
                    <a:lstStyle/>
                    <a:p>
                      <a:r>
                        <a:rPr lang="en-GB" sz="1600" b="1" dirty="0"/>
                        <a:t>DOLS</a:t>
                      </a:r>
                    </a:p>
                  </a:txBody>
                  <a:tcPr/>
                </a:tc>
                <a:tc>
                  <a:txBody>
                    <a:bodyPr/>
                    <a:lstStyle/>
                    <a:p>
                      <a:pPr marL="285750" indent="-285750">
                        <a:buFont typeface="Arial" panose="020B0604020202020204" pitchFamily="34" charset="0"/>
                        <a:buChar char="•"/>
                      </a:pPr>
                      <a:r>
                        <a:rPr lang="en-GB" sz="1400" dirty="0"/>
                        <a:t>MCA(2005) – doctor must act in patients best interests and be able to justify action in court</a:t>
                      </a:r>
                    </a:p>
                  </a:txBody>
                  <a:tcPr/>
                </a:tc>
                <a:tc>
                  <a:txBody>
                    <a:bodyPr/>
                    <a:lstStyle/>
                    <a:p>
                      <a:pPr marL="285750" indent="-285750">
                        <a:buFont typeface="Arial" panose="020B0604020202020204" pitchFamily="34" charset="0"/>
                        <a:buChar char="•"/>
                      </a:pPr>
                      <a:r>
                        <a:rPr lang="en-GB" sz="1400" dirty="0"/>
                        <a:t>Amendment to MCA(2005) – where </a:t>
                      </a:r>
                      <a:r>
                        <a:rPr lang="en-GB" sz="1400" dirty="0" err="1"/>
                        <a:t>pt’s</a:t>
                      </a:r>
                      <a:r>
                        <a:rPr lang="en-GB" sz="1400" dirty="0"/>
                        <a:t> liberty might be deprived, hospital can apply to local authority for legal representation by 3</a:t>
                      </a:r>
                      <a:r>
                        <a:rPr lang="en-GB" sz="1400" baseline="30000" dirty="0"/>
                        <a:t>rd</a:t>
                      </a:r>
                      <a:r>
                        <a:rPr lang="en-GB" sz="1400" dirty="0"/>
                        <a:t> party – </a:t>
                      </a:r>
                      <a:r>
                        <a:rPr lang="en-GB" sz="1400" dirty="0" err="1"/>
                        <a:t>usu</a:t>
                      </a:r>
                      <a:r>
                        <a:rPr lang="en-GB" sz="1400" dirty="0"/>
                        <a:t> relative.</a:t>
                      </a:r>
                    </a:p>
                  </a:txBody>
                  <a:tcPr/>
                </a:tc>
                <a:extLst>
                  <a:ext uri="{0D108BD9-81ED-4DB2-BD59-A6C34878D82A}">
                    <a16:rowId xmlns:a16="http://schemas.microsoft.com/office/drawing/2014/main" val="3993019857"/>
                  </a:ext>
                </a:extLst>
              </a:tr>
              <a:tr h="587829">
                <a:tc>
                  <a:txBody>
                    <a:bodyPr/>
                    <a:lstStyle/>
                    <a:p>
                      <a:r>
                        <a:rPr lang="en-GB" sz="1600" b="1" dirty="0"/>
                        <a:t>DNACR</a:t>
                      </a:r>
                    </a:p>
                  </a:txBody>
                  <a:tcPr/>
                </a:tc>
                <a:tc>
                  <a:txBody>
                    <a:bodyPr/>
                    <a:lstStyle/>
                    <a:p>
                      <a:pPr marL="285750" indent="-285750">
                        <a:buFont typeface="Arial" panose="020B0604020202020204" pitchFamily="34" charset="0"/>
                        <a:buChar char="•"/>
                      </a:pPr>
                      <a:r>
                        <a:rPr lang="en-GB" sz="1400" dirty="0"/>
                        <a:t>Discussion should be had before surgery, and anaesthetists should be aware of the patient’s wishes</a:t>
                      </a:r>
                    </a:p>
                  </a:txBody>
                  <a:tcPr/>
                </a:tc>
                <a:tc>
                  <a:txBody>
                    <a:bodyPr/>
                    <a:lstStyle/>
                    <a:p>
                      <a:pPr marL="285750" indent="-285750">
                        <a:buFont typeface="Arial" panose="020B0604020202020204" pitchFamily="34" charset="0"/>
                        <a:buChar char="•"/>
                      </a:pPr>
                      <a:r>
                        <a:rPr lang="en-GB" sz="1400" dirty="0"/>
                        <a:t>Status re-confirmed at WHO ‘huddle’. Anaesthetists should ascertain and record this, plus </a:t>
                      </a:r>
                      <a:r>
                        <a:rPr lang="en-GB" sz="1400" dirty="0" err="1"/>
                        <a:t>ReSPECT</a:t>
                      </a:r>
                      <a:endParaRPr lang="en-GB" sz="1400" dirty="0"/>
                    </a:p>
                  </a:txBody>
                  <a:tcPr/>
                </a:tc>
                <a:extLst>
                  <a:ext uri="{0D108BD9-81ED-4DB2-BD59-A6C34878D82A}">
                    <a16:rowId xmlns:a16="http://schemas.microsoft.com/office/drawing/2014/main" val="163392013"/>
                  </a:ext>
                </a:extLst>
              </a:tr>
              <a:tr h="593984">
                <a:tc>
                  <a:txBody>
                    <a:bodyPr/>
                    <a:lstStyle/>
                    <a:p>
                      <a:r>
                        <a:rPr lang="en-GB" sz="1600" b="1" dirty="0"/>
                        <a:t>Patient information</a:t>
                      </a:r>
                    </a:p>
                  </a:txBody>
                  <a:tcPr/>
                </a:tc>
                <a:tc>
                  <a:txBody>
                    <a:bodyPr/>
                    <a:lstStyle/>
                    <a:p>
                      <a:pPr marL="285750" indent="-285750">
                        <a:buFont typeface="Arial" panose="020B0604020202020204" pitchFamily="34" charset="0"/>
                        <a:buChar char="•"/>
                      </a:pPr>
                      <a:r>
                        <a:rPr lang="en-GB" sz="1400" dirty="0" err="1"/>
                        <a:t>Anaes</a:t>
                      </a:r>
                      <a:r>
                        <a:rPr lang="en-GB" sz="1400" dirty="0"/>
                        <a:t> dept should provide written information to patients and relatives</a:t>
                      </a:r>
                    </a:p>
                  </a:txBody>
                  <a:tcPr/>
                </a:tc>
                <a:tc>
                  <a:txBody>
                    <a:bodyPr/>
                    <a:lstStyle/>
                    <a:p>
                      <a:pPr marL="285750" indent="-285750">
                        <a:buFont typeface="Arial" panose="020B0604020202020204" pitchFamily="34" charset="0"/>
                        <a:buChar char="•"/>
                      </a:pPr>
                      <a:r>
                        <a:rPr lang="en-GB" sz="1400" dirty="0" err="1"/>
                        <a:t>Anaes</a:t>
                      </a:r>
                      <a:r>
                        <a:rPr lang="en-GB" sz="1400" dirty="0"/>
                        <a:t> dept involve should itself in review of multidisciplinary </a:t>
                      </a:r>
                      <a:r>
                        <a:rPr lang="en-GB" sz="1400" dirty="0" err="1"/>
                        <a:t>pt</a:t>
                      </a:r>
                      <a:r>
                        <a:rPr lang="en-GB" sz="1400" dirty="0"/>
                        <a:t> info leaflets. </a:t>
                      </a:r>
                    </a:p>
                  </a:txBody>
                  <a:tcPr/>
                </a:tc>
                <a:extLst>
                  <a:ext uri="{0D108BD9-81ED-4DB2-BD59-A6C34878D82A}">
                    <a16:rowId xmlns:a16="http://schemas.microsoft.com/office/drawing/2014/main" val="1983249887"/>
                  </a:ext>
                </a:extLst>
              </a:tr>
              <a:tr h="593984">
                <a:tc>
                  <a:txBody>
                    <a:bodyPr/>
                    <a:lstStyle/>
                    <a:p>
                      <a:r>
                        <a:rPr lang="en-GB" sz="1600" b="1" dirty="0"/>
                        <a:t>Risk assessment</a:t>
                      </a:r>
                    </a:p>
                  </a:txBody>
                  <a:tcPr/>
                </a:tc>
                <a:tc>
                  <a:txBody>
                    <a:bodyPr/>
                    <a:lstStyle/>
                    <a:p>
                      <a:pPr marL="285750" indent="-285750">
                        <a:buFont typeface="Arial" panose="020B0604020202020204" pitchFamily="34" charset="0"/>
                        <a:buChar char="•"/>
                      </a:pPr>
                      <a:r>
                        <a:rPr lang="en-GB" sz="1400" dirty="0"/>
                        <a:t>NHFS described in Appendix 1</a:t>
                      </a:r>
                    </a:p>
                  </a:txBody>
                  <a:tcPr/>
                </a:tc>
                <a:tc>
                  <a:txBody>
                    <a:bodyPr/>
                    <a:lstStyle/>
                    <a:p>
                      <a:pPr marL="285750" indent="-285750">
                        <a:buFont typeface="Arial" panose="020B0604020202020204" pitchFamily="34" charset="0"/>
                        <a:buChar char="•"/>
                      </a:pPr>
                      <a:r>
                        <a:rPr lang="en-GB" sz="1400" dirty="0"/>
                        <a:t>All hospitals use at least NHFS, a frailty score and 4AT delirium score</a:t>
                      </a:r>
                    </a:p>
                  </a:txBody>
                  <a:tcPr/>
                </a:tc>
                <a:extLst>
                  <a:ext uri="{0D108BD9-81ED-4DB2-BD59-A6C34878D82A}">
                    <a16:rowId xmlns:a16="http://schemas.microsoft.com/office/drawing/2014/main" val="1209468056"/>
                  </a:ext>
                </a:extLst>
              </a:tr>
              <a:tr h="548387">
                <a:tc>
                  <a:txBody>
                    <a:bodyPr/>
                    <a:lstStyle/>
                    <a:p>
                      <a:r>
                        <a:rPr lang="en-GB" sz="1600" b="1" dirty="0"/>
                        <a:t>BCIS</a:t>
                      </a:r>
                    </a:p>
                  </a:txBody>
                  <a:tcPr/>
                </a:tc>
                <a:tc>
                  <a:txBody>
                    <a:bodyPr/>
                    <a:lstStyle/>
                    <a:p>
                      <a:pPr marL="285750" indent="-285750">
                        <a:buFont typeface="Arial" panose="020B0604020202020204" pitchFamily="34" charset="0"/>
                        <a:buChar char="•"/>
                      </a:pPr>
                      <a:r>
                        <a:rPr lang="en-GB" sz="1400" dirty="0"/>
                        <a:t>Description of the syndrome. No statistics.</a:t>
                      </a:r>
                    </a:p>
                  </a:txBody>
                  <a:tcPr/>
                </a:tc>
                <a:tc>
                  <a:txBody>
                    <a:bodyPr/>
                    <a:lstStyle/>
                    <a:p>
                      <a:pPr marL="285750" indent="-285750">
                        <a:buFont typeface="Arial" panose="020B0604020202020204" pitchFamily="34" charset="0"/>
                        <a:buChar char="•"/>
                      </a:pPr>
                      <a:r>
                        <a:rPr lang="en-GB" sz="1400" dirty="0"/>
                        <a:t>All anaesthetists implement 2015 AAGBI guidance on BCIS (ASAP side project)</a:t>
                      </a:r>
                    </a:p>
                  </a:txBody>
                  <a:tcPr/>
                </a:tc>
                <a:extLst>
                  <a:ext uri="{0D108BD9-81ED-4DB2-BD59-A6C34878D82A}">
                    <a16:rowId xmlns:a16="http://schemas.microsoft.com/office/drawing/2014/main" val="2305605497"/>
                  </a:ext>
                </a:extLst>
              </a:tr>
              <a:tr h="783410">
                <a:tc>
                  <a:txBody>
                    <a:bodyPr/>
                    <a:lstStyle/>
                    <a:p>
                      <a:r>
                        <a:rPr lang="en-GB" sz="1600" b="1" dirty="0"/>
                        <a:t>Regional Review Networks</a:t>
                      </a:r>
                    </a:p>
                  </a:txBody>
                  <a:tcPr/>
                </a:tc>
                <a:tc>
                  <a:txBody>
                    <a:bodyPr/>
                    <a:lstStyle/>
                    <a:p>
                      <a:pPr marL="285750" indent="-285750">
                        <a:buFont typeface="Arial" panose="020B0604020202020204" pitchFamily="34" charset="0"/>
                        <a:buChar char="•"/>
                      </a:pPr>
                      <a:r>
                        <a:rPr lang="en-GB" sz="1400" dirty="0" err="1"/>
                        <a:t>HiPeN</a:t>
                      </a:r>
                      <a:r>
                        <a:rPr lang="en-GB" sz="1400" dirty="0"/>
                        <a:t>/HFPN</a:t>
                      </a:r>
                    </a:p>
                    <a:p>
                      <a:pPr marL="285750" indent="-285750">
                        <a:buFont typeface="Arial" panose="020B0604020202020204" pitchFamily="34" charset="0"/>
                        <a:buChar char="•"/>
                      </a:pPr>
                      <a:r>
                        <a:rPr lang="en-GB" sz="1400" dirty="0"/>
                        <a:t>NHFD – recently started collecting anaesthetic data</a:t>
                      </a:r>
                    </a:p>
                  </a:txBody>
                  <a:tcPr/>
                </a:tc>
                <a:tc>
                  <a:txBody>
                    <a:bodyPr/>
                    <a:lstStyle/>
                    <a:p>
                      <a:pPr marL="285750" indent="-285750">
                        <a:buFont typeface="Arial" panose="020B0604020202020204" pitchFamily="34" charset="0"/>
                        <a:buChar char="•"/>
                      </a:pPr>
                      <a:r>
                        <a:rPr lang="en-GB" sz="1400" dirty="0"/>
                        <a:t>NHFD now offer support to hospitals in England, Wales and NI with 30day mortality above the 95% control limit.</a:t>
                      </a:r>
                    </a:p>
                    <a:p>
                      <a:pPr marL="285750" indent="-285750">
                        <a:buFont typeface="Arial" panose="020B0604020202020204" pitchFamily="34" charset="0"/>
                        <a:buChar char="•"/>
                      </a:pPr>
                      <a:r>
                        <a:rPr lang="en-GB" sz="1400" dirty="0"/>
                        <a:t>Healthcare regions are setting up informal multidisciplinary service review groups.</a:t>
                      </a:r>
                    </a:p>
                  </a:txBody>
                  <a:tcPr/>
                </a:tc>
                <a:extLst>
                  <a:ext uri="{0D108BD9-81ED-4DB2-BD59-A6C34878D82A}">
                    <a16:rowId xmlns:a16="http://schemas.microsoft.com/office/drawing/2014/main" val="2348650879"/>
                  </a:ext>
                </a:extLst>
              </a:tr>
            </a:tbl>
          </a:graphicData>
        </a:graphic>
      </p:graphicFrame>
    </p:spTree>
    <p:extLst>
      <p:ext uri="{BB962C8B-B14F-4D97-AF65-F5344CB8AC3E}">
        <p14:creationId xmlns:p14="http://schemas.microsoft.com/office/powerpoint/2010/main" val="22100848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7A4336-E19B-4F64-8A9D-3C90D228793A}"/>
              </a:ext>
            </a:extLst>
          </p:cNvPr>
          <p:cNvSpPr>
            <a:spLocks noGrp="1"/>
          </p:cNvSpPr>
          <p:nvPr>
            <p:ph type="title"/>
          </p:nvPr>
        </p:nvSpPr>
        <p:spPr>
          <a:xfrm>
            <a:off x="838200" y="365125"/>
            <a:ext cx="3536576" cy="1325563"/>
          </a:xfrm>
        </p:spPr>
        <p:txBody>
          <a:bodyPr/>
          <a:lstStyle/>
          <a:p>
            <a:pPr algn="ctr"/>
            <a:r>
              <a:rPr lang="en-GB" dirty="0"/>
              <a:t>Our patient</a:t>
            </a:r>
          </a:p>
        </p:txBody>
      </p:sp>
      <p:pic>
        <p:nvPicPr>
          <p:cNvPr id="1026" name="Picture 2" descr="Machine generated alternative text:&#10;F &#10;rom Safety-I to Safety-Il: A White Paper &#10;Professor Erik Hollnagel &#10;University of Southern Denmark, Institute for Regional &#10;Health Research (IRS), Denmark &#10;Center for Quality, Region of Southern Denmark &#10;Center &#10;Professor Robert L Wears &#10;University of Florida Health Science Center Jacksonville, &#10;United States of Arnerica &#10;UF &#10;Health Science Center Jacksonville &#10;Professor Jeffrey Braithwaite &#10;Australian Institute of Health Innovation, Macquarie &#10;University, Australia &#10;AUSTRALIAN INSTITUTE &#10;OF HEALTH INNOVATION ">
            <a:extLst>
              <a:ext uri="{FF2B5EF4-FFF2-40B4-BE49-F238E27FC236}">
                <a16:creationId xmlns:a16="http://schemas.microsoft.com/office/drawing/2014/main" id="{C783E591-F727-4D7F-8144-7D5B37144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083" y="156910"/>
            <a:ext cx="5655420" cy="651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12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F225D-5EC5-43F2-900C-90B51E2DF695}"/>
              </a:ext>
            </a:extLst>
          </p:cNvPr>
          <p:cNvSpPr>
            <a:spLocks noGrp="1"/>
          </p:cNvSpPr>
          <p:nvPr>
            <p:ph type="title"/>
          </p:nvPr>
        </p:nvSpPr>
        <p:spPr/>
        <p:txBody>
          <a:bodyPr/>
          <a:lstStyle/>
          <a:p>
            <a:r>
              <a:rPr lang="en-GB" dirty="0"/>
              <a:t>Anaesthetic input</a:t>
            </a:r>
          </a:p>
        </p:txBody>
      </p:sp>
      <p:sp>
        <p:nvSpPr>
          <p:cNvPr id="5" name="Content Placeholder 4">
            <a:extLst>
              <a:ext uri="{FF2B5EF4-FFF2-40B4-BE49-F238E27FC236}">
                <a16:creationId xmlns:a16="http://schemas.microsoft.com/office/drawing/2014/main" id="{A84DDF01-6742-4C49-A189-743AC92B3BE6}"/>
              </a:ext>
            </a:extLst>
          </p:cNvPr>
          <p:cNvSpPr>
            <a:spLocks noGrp="1"/>
          </p:cNvSpPr>
          <p:nvPr>
            <p:ph sz="half" idx="1"/>
          </p:nvPr>
        </p:nvSpPr>
        <p:spPr>
          <a:xfrm>
            <a:off x="838200" y="1825625"/>
            <a:ext cx="5181600" cy="3162011"/>
          </a:xfrm>
        </p:spPr>
        <p:txBody>
          <a:bodyPr/>
          <a:lstStyle/>
          <a:p>
            <a:r>
              <a:rPr lang="en-GB" dirty="0"/>
              <a:t>Pt admitted through ED Sat 28/11/20 12:15</a:t>
            </a:r>
          </a:p>
          <a:p>
            <a:r>
              <a:rPr lang="en-GB" dirty="0"/>
              <a:t>‘Booked’ in theatres (Sat trauma list that day)</a:t>
            </a:r>
          </a:p>
          <a:p>
            <a:r>
              <a:rPr lang="en-GB" dirty="0"/>
              <a:t>Anaesthetic team informed late afternoon – seen by on-call team ?ok to do in the evening?</a:t>
            </a:r>
          </a:p>
          <a:p>
            <a:endParaRPr lang="en-GB" dirty="0"/>
          </a:p>
        </p:txBody>
      </p:sp>
      <p:sp>
        <p:nvSpPr>
          <p:cNvPr id="6" name="Content Placeholder 5">
            <a:extLst>
              <a:ext uri="{FF2B5EF4-FFF2-40B4-BE49-F238E27FC236}">
                <a16:creationId xmlns:a16="http://schemas.microsoft.com/office/drawing/2014/main" id="{227E142C-DFCC-4620-A9CE-6E0FFD2585CC}"/>
              </a:ext>
            </a:extLst>
          </p:cNvPr>
          <p:cNvSpPr>
            <a:spLocks noGrp="1"/>
          </p:cNvSpPr>
          <p:nvPr>
            <p:ph sz="half" idx="2"/>
          </p:nvPr>
        </p:nvSpPr>
        <p:spPr>
          <a:xfrm>
            <a:off x="6172200" y="1825625"/>
            <a:ext cx="5181600" cy="2434648"/>
          </a:xfrm>
        </p:spPr>
        <p:txBody>
          <a:bodyPr/>
          <a:lstStyle/>
          <a:p>
            <a:r>
              <a:rPr lang="en-GB" dirty="0"/>
              <a:t>Assessed by </a:t>
            </a:r>
            <a:r>
              <a:rPr lang="en-GB" dirty="0" err="1"/>
              <a:t>Anaes</a:t>
            </a:r>
            <a:r>
              <a:rPr lang="en-GB" dirty="0"/>
              <a:t> Reg 19:15</a:t>
            </a:r>
          </a:p>
          <a:p>
            <a:r>
              <a:rPr lang="en-GB" dirty="0"/>
              <a:t>Reviewed by </a:t>
            </a:r>
            <a:r>
              <a:rPr lang="en-GB" dirty="0" err="1"/>
              <a:t>Anaes</a:t>
            </a:r>
            <a:r>
              <a:rPr lang="en-GB" dirty="0"/>
              <a:t> Cons 21:33 – not safe for that night (DOAC)</a:t>
            </a:r>
          </a:p>
          <a:p>
            <a:r>
              <a:rPr lang="en-GB" dirty="0"/>
              <a:t>Theatre 27 hours after admission</a:t>
            </a:r>
          </a:p>
        </p:txBody>
      </p:sp>
      <p:sp>
        <p:nvSpPr>
          <p:cNvPr id="2" name="Ribbon: Curved and Tilted Up 1">
            <a:extLst>
              <a:ext uri="{FF2B5EF4-FFF2-40B4-BE49-F238E27FC236}">
                <a16:creationId xmlns:a16="http://schemas.microsoft.com/office/drawing/2014/main" id="{417E29A9-E752-4E78-B507-E0BA19B33CD3}"/>
              </a:ext>
            </a:extLst>
          </p:cNvPr>
          <p:cNvSpPr/>
          <p:nvPr/>
        </p:nvSpPr>
        <p:spPr>
          <a:xfrm rot="830367">
            <a:off x="5560986" y="4468245"/>
            <a:ext cx="5581613" cy="1644438"/>
          </a:xfrm>
          <a:prstGeom prst="ellipseRibbon2">
            <a:avLst>
              <a:gd name="adj1" fmla="val 45114"/>
              <a:gd name="adj2" fmla="val 72590"/>
              <a:gd name="adj3" fmla="val 19102"/>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Chevron">
              <a:avLst>
                <a:gd name="adj" fmla="val 26673"/>
              </a:avLst>
            </a:prstTxWarp>
            <a:no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w="12700" cmpd="sng">
                  <a:solidFill>
                    <a:srgbClr val="FFC000"/>
                  </a:solidFill>
                  <a:prstDash val="solid"/>
                </a:ln>
                <a:gradFill>
                  <a:gsLst>
                    <a:gs pos="0">
                      <a:srgbClr val="FFC000"/>
                    </a:gs>
                    <a:gs pos="8000">
                      <a:srgbClr val="FFC000">
                        <a:lumMod val="0"/>
                        <a:lumOff val="100000"/>
                      </a:srgbClr>
                    </a:gs>
                    <a:gs pos="49000">
                      <a:srgbClr val="FFC000">
                        <a:lumMod val="20000"/>
                        <a:lumOff val="80000"/>
                        <a:alpha val="96000"/>
                      </a:srgbClr>
                    </a:gs>
                  </a:gsLst>
                  <a:lin ang="5400000"/>
                </a:gradFill>
                <a:effectLst>
                  <a:glow rad="76200">
                    <a:srgbClr val="ED7D31">
                      <a:alpha val="33000"/>
                    </a:srgbClr>
                  </a:glow>
                  <a:outerShdw blurRad="50800" dist="50800" dir="5400000" algn="ctr" rotWithShape="0">
                    <a:srgbClr val="000000">
                      <a:alpha val="42000"/>
                    </a:srgbClr>
                  </a:outerShdw>
                </a:effectLst>
                <a:uLnTx/>
                <a:uFillTx/>
                <a:latin typeface="Calibri" panose="020F0502020204030204"/>
                <a:ea typeface="+mn-ea"/>
                <a:cs typeface="+mn-cs"/>
              </a:rPr>
              <a:t>Golden Patient</a:t>
            </a:r>
          </a:p>
        </p:txBody>
      </p:sp>
    </p:spTree>
    <p:extLst>
      <p:ext uri="{BB962C8B-B14F-4D97-AF65-F5344CB8AC3E}">
        <p14:creationId xmlns:p14="http://schemas.microsoft.com/office/powerpoint/2010/main" val="307705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7C86-0BCB-48DA-BB94-DDEDC9813EEC}"/>
              </a:ext>
            </a:extLst>
          </p:cNvPr>
          <p:cNvSpPr>
            <a:spLocks noGrp="1"/>
          </p:cNvSpPr>
          <p:nvPr>
            <p:ph type="title"/>
          </p:nvPr>
        </p:nvSpPr>
        <p:spPr/>
        <p:txBody>
          <a:bodyPr/>
          <a:lstStyle/>
          <a:p>
            <a:r>
              <a:rPr lang="en-GB" dirty="0"/>
              <a:t>Hip Fracture Summit	2021</a:t>
            </a:r>
          </a:p>
        </p:txBody>
      </p:sp>
      <p:sp>
        <p:nvSpPr>
          <p:cNvPr id="3" name="Subtitle 2">
            <a:extLst>
              <a:ext uri="{FF2B5EF4-FFF2-40B4-BE49-F238E27FC236}">
                <a16:creationId xmlns:a16="http://schemas.microsoft.com/office/drawing/2014/main" id="{71DD1363-2989-46F2-8173-6C926A45D13F}"/>
              </a:ext>
            </a:extLst>
          </p:cNvPr>
          <p:cNvSpPr>
            <a:spLocks noGrp="1"/>
          </p:cNvSpPr>
          <p:nvPr>
            <p:ph type="body" idx="1"/>
          </p:nvPr>
        </p:nvSpPr>
        <p:spPr/>
        <p:txBody>
          <a:bodyPr/>
          <a:lstStyle/>
          <a:p>
            <a:r>
              <a:rPr lang="en-GB" dirty="0"/>
              <a:t>Konrad Wronka</a:t>
            </a:r>
          </a:p>
          <a:p>
            <a:r>
              <a:rPr lang="en-GB" dirty="0"/>
              <a:t>Consultant Trauma and Orthopaedics </a:t>
            </a:r>
          </a:p>
        </p:txBody>
      </p:sp>
      <p:pic>
        <p:nvPicPr>
          <p:cNvPr id="4" name="Picture 3">
            <a:extLst>
              <a:ext uri="{FF2B5EF4-FFF2-40B4-BE49-F238E27FC236}">
                <a16:creationId xmlns:a16="http://schemas.microsoft.com/office/drawing/2014/main" id="{9C27ED42-FD8A-4F6E-BE7E-E626FAE991F2}"/>
              </a:ext>
            </a:extLst>
          </p:cNvPr>
          <p:cNvPicPr>
            <a:picLocks noChangeAspect="1"/>
          </p:cNvPicPr>
          <p:nvPr/>
        </p:nvPicPr>
        <p:blipFill>
          <a:blip r:embed="rId2"/>
          <a:stretch>
            <a:fillRect/>
          </a:stretch>
        </p:blipFill>
        <p:spPr>
          <a:xfrm>
            <a:off x="9215227" y="90111"/>
            <a:ext cx="2850127" cy="1356478"/>
          </a:xfrm>
          <a:prstGeom prst="rect">
            <a:avLst/>
          </a:prstGeom>
        </p:spPr>
      </p:pic>
    </p:spTree>
    <p:extLst>
      <p:ext uri="{BB962C8B-B14F-4D97-AF65-F5344CB8AC3E}">
        <p14:creationId xmlns:p14="http://schemas.microsoft.com/office/powerpoint/2010/main" val="27508803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C7F350-3648-46A1-BA0C-839F1D69730E}"/>
              </a:ext>
            </a:extLst>
          </p:cNvPr>
          <p:cNvSpPr>
            <a:spLocks noGrp="1"/>
          </p:cNvSpPr>
          <p:nvPr>
            <p:ph type="title"/>
          </p:nvPr>
        </p:nvSpPr>
        <p:spPr/>
        <p:txBody>
          <a:bodyPr/>
          <a:lstStyle/>
          <a:p>
            <a:r>
              <a:rPr lang="en-GB" dirty="0"/>
              <a:t>Assessment</a:t>
            </a:r>
          </a:p>
        </p:txBody>
      </p:sp>
      <p:sp>
        <p:nvSpPr>
          <p:cNvPr id="5" name="Content Placeholder 4">
            <a:extLst>
              <a:ext uri="{FF2B5EF4-FFF2-40B4-BE49-F238E27FC236}">
                <a16:creationId xmlns:a16="http://schemas.microsoft.com/office/drawing/2014/main" id="{D9E89CE0-A804-4515-A54A-345C990947D7}"/>
              </a:ext>
            </a:extLst>
          </p:cNvPr>
          <p:cNvSpPr>
            <a:spLocks noGrp="1"/>
          </p:cNvSpPr>
          <p:nvPr>
            <p:ph sz="half" idx="1"/>
          </p:nvPr>
        </p:nvSpPr>
        <p:spPr/>
        <p:txBody>
          <a:bodyPr>
            <a:normAutofit fontScale="62500" lnSpcReduction="20000"/>
          </a:bodyPr>
          <a:lstStyle/>
          <a:p>
            <a:r>
              <a:rPr lang="en-GB" dirty="0"/>
              <a:t>87yo</a:t>
            </a:r>
            <a:r>
              <a:rPr lang="en-GB" sz="3600" dirty="0">
                <a:latin typeface="MS Reference Sans Serif" panose="020B0604030504040204" pitchFamily="34" charset="0"/>
              </a:rPr>
              <a:t>♀</a:t>
            </a:r>
            <a:r>
              <a:rPr lang="en-GB" sz="2900" dirty="0"/>
              <a:t>- </a:t>
            </a:r>
            <a:r>
              <a:rPr lang="en-GB" sz="2900" b="1" dirty="0"/>
              <a:t>subtrochanteric # for short IM nail</a:t>
            </a:r>
          </a:p>
          <a:p>
            <a:pPr lvl="1"/>
            <a:r>
              <a:rPr lang="en-GB" dirty="0"/>
              <a:t>care home resident (since recent vascular </a:t>
            </a:r>
            <a:r>
              <a:rPr lang="en-GB" dirty="0" err="1"/>
              <a:t>Sx</a:t>
            </a:r>
            <a:r>
              <a:rPr lang="en-GB" dirty="0"/>
              <a:t>); </a:t>
            </a:r>
          </a:p>
          <a:p>
            <a:pPr lvl="1"/>
            <a:r>
              <a:rPr lang="en-GB" dirty="0"/>
              <a:t>mechanical fall;</a:t>
            </a:r>
          </a:p>
          <a:p>
            <a:pPr lvl="1"/>
            <a:r>
              <a:rPr lang="en-GB" b="1" dirty="0"/>
              <a:t>rel. </a:t>
            </a:r>
            <a:r>
              <a:rPr lang="en-GB" b="1" dirty="0" err="1"/>
              <a:t>compus</a:t>
            </a:r>
            <a:r>
              <a:rPr lang="en-GB" b="1" dirty="0"/>
              <a:t> mentis / independent (walks unaided)</a:t>
            </a:r>
          </a:p>
          <a:p>
            <a:r>
              <a:rPr lang="en-GB" dirty="0" err="1"/>
              <a:t>PHx</a:t>
            </a:r>
            <a:endParaRPr lang="en-GB" dirty="0"/>
          </a:p>
          <a:p>
            <a:pPr lvl="1"/>
            <a:r>
              <a:rPr lang="en-GB" b="1" dirty="0"/>
              <a:t>COPD (smoker)	</a:t>
            </a:r>
          </a:p>
          <a:p>
            <a:pPr lvl="1"/>
            <a:r>
              <a:rPr lang="en-GB" b="1" dirty="0"/>
              <a:t>AF</a:t>
            </a:r>
          </a:p>
          <a:p>
            <a:pPr lvl="1"/>
            <a:r>
              <a:rPr lang="en-GB" b="1" dirty="0"/>
              <a:t>CCF </a:t>
            </a:r>
          </a:p>
          <a:p>
            <a:pPr lvl="1"/>
            <a:r>
              <a:rPr lang="en-GB" b="1" dirty="0"/>
              <a:t>CKD</a:t>
            </a:r>
          </a:p>
          <a:p>
            <a:pPr lvl="1"/>
            <a:r>
              <a:rPr lang="en-GB" dirty="0"/>
              <a:t>PVD (multiple lower limb procedures)</a:t>
            </a:r>
          </a:p>
          <a:p>
            <a:pPr lvl="1"/>
            <a:r>
              <a:rPr lang="en-GB" dirty="0"/>
              <a:t>recurrent UTI’s</a:t>
            </a:r>
          </a:p>
          <a:p>
            <a:pPr lvl="1"/>
            <a:r>
              <a:rPr lang="en-GB" dirty="0" err="1"/>
              <a:t>Prev</a:t>
            </a:r>
            <a:r>
              <a:rPr lang="en-GB" dirty="0"/>
              <a:t> HTN</a:t>
            </a:r>
          </a:p>
          <a:p>
            <a:r>
              <a:rPr lang="en-GB" dirty="0"/>
              <a:t>Functionally</a:t>
            </a:r>
          </a:p>
          <a:p>
            <a:pPr lvl="1"/>
            <a:r>
              <a:rPr lang="en-GB" b="1" dirty="0"/>
              <a:t>Poor ET (&lt;4MET’s); frail, prone to falls</a:t>
            </a:r>
          </a:p>
          <a:p>
            <a:r>
              <a:rPr lang="en-GB" dirty="0"/>
              <a:t>Meds  - </a:t>
            </a:r>
            <a:r>
              <a:rPr lang="en-GB" b="1" dirty="0"/>
              <a:t>Bisoprolol</a:t>
            </a:r>
            <a:r>
              <a:rPr lang="en-GB" dirty="0"/>
              <a:t>, </a:t>
            </a:r>
            <a:r>
              <a:rPr lang="en-GB" b="1" dirty="0"/>
              <a:t>Apixaban</a:t>
            </a:r>
            <a:r>
              <a:rPr lang="en-GB" dirty="0"/>
              <a:t>, Spironolactone, Bumetanide, Simvastatin</a:t>
            </a:r>
          </a:p>
          <a:p>
            <a:r>
              <a:rPr lang="en-GB" dirty="0"/>
              <a:t>Allergies – NSAID’s, Nitrofurantoin</a:t>
            </a:r>
          </a:p>
          <a:p>
            <a:endParaRPr lang="en-GB" dirty="0"/>
          </a:p>
        </p:txBody>
      </p:sp>
      <p:sp>
        <p:nvSpPr>
          <p:cNvPr id="11" name="Content Placeholder 10">
            <a:extLst>
              <a:ext uri="{FF2B5EF4-FFF2-40B4-BE49-F238E27FC236}">
                <a16:creationId xmlns:a16="http://schemas.microsoft.com/office/drawing/2014/main" id="{C616D3C7-FC73-4489-9962-BC7615D9F407}"/>
              </a:ext>
            </a:extLst>
          </p:cNvPr>
          <p:cNvSpPr>
            <a:spLocks noGrp="1"/>
          </p:cNvSpPr>
          <p:nvPr>
            <p:ph sz="half" idx="2"/>
          </p:nvPr>
        </p:nvSpPr>
        <p:spPr>
          <a:xfrm>
            <a:off x="6172200" y="1825625"/>
            <a:ext cx="5181600" cy="4351338"/>
          </a:xfrm>
        </p:spPr>
        <p:txBody>
          <a:bodyPr>
            <a:normAutofit fontScale="62500" lnSpcReduction="20000"/>
          </a:bodyPr>
          <a:lstStyle/>
          <a:p>
            <a:r>
              <a:rPr lang="en-GB" dirty="0"/>
              <a:t>O/E </a:t>
            </a:r>
          </a:p>
          <a:p>
            <a:pPr lvl="1"/>
            <a:r>
              <a:rPr lang="en-GB" b="1" dirty="0"/>
              <a:t>42kg</a:t>
            </a:r>
            <a:r>
              <a:rPr lang="en-GB" dirty="0"/>
              <a:t>, thin + frail </a:t>
            </a:r>
          </a:p>
          <a:p>
            <a:pPr lvl="1"/>
            <a:r>
              <a:rPr lang="en-GB" dirty="0"/>
              <a:t>Chest clear, </a:t>
            </a:r>
            <a:r>
              <a:rPr lang="en-GB" b="1" dirty="0"/>
              <a:t>RR 22, SpO</a:t>
            </a:r>
            <a:r>
              <a:rPr lang="en-GB" b="1" baseline="-25000" dirty="0"/>
              <a:t>2</a:t>
            </a:r>
            <a:r>
              <a:rPr lang="en-GB" b="1" dirty="0"/>
              <a:t> 94%</a:t>
            </a:r>
          </a:p>
          <a:p>
            <a:pPr lvl="1"/>
            <a:r>
              <a:rPr lang="en-GB" b="1" dirty="0"/>
              <a:t>Systolic murmur</a:t>
            </a:r>
          </a:p>
          <a:p>
            <a:pPr lvl="1"/>
            <a:r>
              <a:rPr lang="en-GB" b="1" dirty="0"/>
              <a:t>P 96 AF, BP 101/58</a:t>
            </a:r>
          </a:p>
          <a:p>
            <a:r>
              <a:rPr lang="en-GB" dirty="0"/>
              <a:t>Ix </a:t>
            </a:r>
          </a:p>
          <a:p>
            <a:pPr lvl="1"/>
            <a:r>
              <a:rPr lang="en-GB" dirty="0"/>
              <a:t>ECG – </a:t>
            </a:r>
            <a:r>
              <a:rPr lang="en-GB" b="1" dirty="0"/>
              <a:t>AF</a:t>
            </a:r>
          </a:p>
          <a:p>
            <a:pPr lvl="1"/>
            <a:r>
              <a:rPr lang="en-GB" dirty="0"/>
              <a:t>CXR – </a:t>
            </a:r>
            <a:r>
              <a:rPr lang="en-GB" b="1" dirty="0"/>
              <a:t>hyperinflated </a:t>
            </a:r>
            <a:endParaRPr lang="en-GB" dirty="0"/>
          </a:p>
          <a:p>
            <a:pPr lvl="1"/>
            <a:r>
              <a:rPr lang="en-GB" b="1" dirty="0"/>
              <a:t>Hb </a:t>
            </a:r>
            <a:r>
              <a:rPr lang="en-GB" b="1" dirty="0">
                <a:solidFill>
                  <a:srgbClr val="00B0F0"/>
                </a:solidFill>
              </a:rPr>
              <a:t>(L)107</a:t>
            </a:r>
            <a:r>
              <a:rPr lang="en-GB" b="1" dirty="0"/>
              <a:t>, MCV </a:t>
            </a:r>
            <a:r>
              <a:rPr lang="en-GB" b="1" dirty="0">
                <a:solidFill>
                  <a:srgbClr val="FFC000"/>
                </a:solidFill>
              </a:rPr>
              <a:t>(H)101.3</a:t>
            </a:r>
            <a:r>
              <a:rPr lang="en-GB" b="1" dirty="0"/>
              <a:t>, PT/APTT normal</a:t>
            </a:r>
          </a:p>
          <a:p>
            <a:pPr lvl="1"/>
            <a:r>
              <a:rPr lang="en-GB" dirty="0"/>
              <a:t>Haematinics – normal</a:t>
            </a:r>
          </a:p>
          <a:p>
            <a:pPr lvl="1"/>
            <a:r>
              <a:rPr lang="en-GB" dirty="0"/>
              <a:t>G+S – only one (</a:t>
            </a:r>
            <a:r>
              <a:rPr lang="en-GB" dirty="0" err="1"/>
              <a:t>anaes</a:t>
            </a:r>
            <a:r>
              <a:rPr lang="en-GB" dirty="0"/>
              <a:t> cons asked for 2</a:t>
            </a:r>
            <a:r>
              <a:rPr lang="en-GB" baseline="30000" dirty="0"/>
              <a:t>nd</a:t>
            </a:r>
            <a:r>
              <a:rPr lang="en-GB" dirty="0"/>
              <a:t>)</a:t>
            </a:r>
          </a:p>
          <a:p>
            <a:pPr lvl="1"/>
            <a:r>
              <a:rPr lang="en-GB" dirty="0"/>
              <a:t>Na</a:t>
            </a:r>
            <a:r>
              <a:rPr lang="en-GB" baseline="30000" dirty="0"/>
              <a:t>+</a:t>
            </a:r>
            <a:r>
              <a:rPr lang="en-GB" dirty="0"/>
              <a:t> 136, K</a:t>
            </a:r>
            <a:r>
              <a:rPr lang="en-GB" baseline="30000" dirty="0"/>
              <a:t>+</a:t>
            </a:r>
            <a:r>
              <a:rPr lang="en-GB" dirty="0"/>
              <a:t> 4.6, </a:t>
            </a:r>
            <a:r>
              <a:rPr lang="en-GB" b="1" dirty="0"/>
              <a:t>eGFR *26,</a:t>
            </a:r>
            <a:r>
              <a:rPr lang="en-GB" dirty="0"/>
              <a:t> </a:t>
            </a:r>
          </a:p>
          <a:p>
            <a:pPr lvl="1"/>
            <a:r>
              <a:rPr lang="en-GB" dirty="0"/>
              <a:t>ECHO (2013) – </a:t>
            </a:r>
          </a:p>
          <a:p>
            <a:pPr lvl="2"/>
            <a:r>
              <a:rPr lang="en-GB" dirty="0"/>
              <a:t>non-dilated </a:t>
            </a:r>
            <a:r>
              <a:rPr lang="en-GB" b="1" dirty="0"/>
              <a:t>LV with severe systolic impairment</a:t>
            </a:r>
            <a:r>
              <a:rPr lang="en-GB" dirty="0"/>
              <a:t>; </a:t>
            </a:r>
          </a:p>
          <a:p>
            <a:pPr lvl="2"/>
            <a:r>
              <a:rPr lang="en-GB" b="1" dirty="0"/>
              <a:t>dilated RV with severe systolic dysfunction</a:t>
            </a:r>
            <a:r>
              <a:rPr lang="en-GB" dirty="0"/>
              <a:t>; </a:t>
            </a:r>
          </a:p>
          <a:p>
            <a:pPr lvl="2"/>
            <a:r>
              <a:rPr lang="en-GB" dirty="0"/>
              <a:t>mod AR; mild MS; </a:t>
            </a:r>
            <a:r>
              <a:rPr lang="en-GB" b="1" dirty="0"/>
              <a:t>severe MR; severe TR</a:t>
            </a:r>
            <a:r>
              <a:rPr lang="en-GB" dirty="0"/>
              <a:t>; mild PR; </a:t>
            </a:r>
          </a:p>
          <a:p>
            <a:pPr lvl="2"/>
            <a:r>
              <a:rPr lang="en-GB" b="1" dirty="0"/>
              <a:t>severe PASP elevation; bi-atrial dilatation</a:t>
            </a:r>
            <a:r>
              <a:rPr lang="en-GB" dirty="0"/>
              <a:t>.</a:t>
            </a:r>
          </a:p>
        </p:txBody>
      </p:sp>
      <p:sp>
        <p:nvSpPr>
          <p:cNvPr id="2" name="TextBox 1">
            <a:extLst>
              <a:ext uri="{FF2B5EF4-FFF2-40B4-BE49-F238E27FC236}">
                <a16:creationId xmlns:a16="http://schemas.microsoft.com/office/drawing/2014/main" id="{B6B15BE5-FCEE-48DA-811D-CD2D9C6A0F03}"/>
              </a:ext>
            </a:extLst>
          </p:cNvPr>
          <p:cNvSpPr txBox="1"/>
          <p:nvPr/>
        </p:nvSpPr>
        <p:spPr>
          <a:xfrm>
            <a:off x="9321775" y="2146292"/>
            <a:ext cx="2464981" cy="923330"/>
          </a:xfrm>
          <a:prstGeom prst="rect">
            <a:avLst/>
          </a:prstGeom>
          <a:ln>
            <a:no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Reported as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rPr>
              <a:t>Obs</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within normal limits” by </a:t>
            </a:r>
            <a:r>
              <a:rPr lang="en-GB" dirty="0">
                <a:solidFill>
                  <a:prstClr val="white"/>
                </a:solidFill>
                <a:latin typeface="Calibri" panose="020F0502020204030204"/>
              </a:rPr>
              <a:t>admitting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junior doctor</a:t>
            </a:r>
          </a:p>
        </p:txBody>
      </p:sp>
      <p:sp>
        <p:nvSpPr>
          <p:cNvPr id="6" name="TextBox 5">
            <a:extLst>
              <a:ext uri="{FF2B5EF4-FFF2-40B4-BE49-F238E27FC236}">
                <a16:creationId xmlns:a16="http://schemas.microsoft.com/office/drawing/2014/main" id="{A3A20067-89CC-4E83-8845-5578BB5530AB}"/>
              </a:ext>
            </a:extLst>
          </p:cNvPr>
          <p:cNvSpPr txBox="1"/>
          <p:nvPr/>
        </p:nvSpPr>
        <p:spPr>
          <a:xfrm>
            <a:off x="4634842" y="363627"/>
            <a:ext cx="7151914" cy="923330"/>
          </a:xfrm>
          <a:prstGeom prst="rect">
            <a:avLst/>
          </a:prstGeom>
          <a:ln>
            <a:no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lvl="0">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Risk scoring: 	NHFS 29 	</a:t>
            </a:r>
            <a:r>
              <a:rPr lang="en-GB" dirty="0">
                <a:solidFill>
                  <a:prstClr val="white"/>
                </a:solidFill>
                <a:latin typeface="Calibri" panose="020F0502020204030204"/>
              </a:rPr>
              <a:t>-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30% 30</a:t>
            </a:r>
            <a:r>
              <a:rPr kumimoji="0" lang="en-GB" sz="1800" b="0" i="0" u="none" strike="noStrike" kern="1200" cap="none" spc="0" normalizeH="0" noProof="0" dirty="0">
                <a:ln>
                  <a:noFill/>
                </a:ln>
                <a:solidFill>
                  <a:prstClr val="white"/>
                </a:solidFill>
                <a:effectLst/>
                <a:uLnTx/>
                <a:uFillTx/>
                <a:latin typeface="Calibri" panose="020F0502020204030204"/>
                <a:ea typeface="+mn-ea"/>
                <a:cs typeface="+mn-cs"/>
              </a:rPr>
              <a:t> day</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 (NB SORT – </a:t>
            </a:r>
            <a:r>
              <a:rPr lang="en-GB" dirty="0">
                <a:solidFill>
                  <a:prstClr val="white"/>
                </a:solidFill>
              </a:rPr>
              <a:t>20.6% †)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alibri" panose="020F0502020204030204"/>
              </a:rPr>
              <a:t>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CFS 6 </a:t>
            </a:r>
            <a:r>
              <a:rPr lang="en-GB" dirty="0">
                <a:solidFill>
                  <a:prstClr val="white"/>
                </a:solidFill>
                <a:latin typeface="Calibri" panose="020F0502020204030204"/>
              </a:rPr>
              <a:t>	-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moderately frail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alibri" panose="020F0502020204030204"/>
              </a:rPr>
              <a:t>		4AT 6	- possible delirium +/- cognitive impairment</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7C80DEF-0F1E-479B-B0C0-63B736DECE5E}"/>
              </a:ext>
            </a:extLst>
          </p:cNvPr>
          <p:cNvSpPr txBox="1"/>
          <p:nvPr/>
        </p:nvSpPr>
        <p:spPr>
          <a:xfrm>
            <a:off x="6019800" y="3653796"/>
            <a:ext cx="5181599" cy="646331"/>
          </a:xfrm>
          <a:prstGeom prst="rect">
            <a:avLst/>
          </a:prstGeom>
          <a:solidFill>
            <a:schemeClr val="bg2"/>
          </a:solidFill>
        </p:spPr>
        <p:txBody>
          <a:bodyPr wrap="square" rtlCol="0">
            <a:spAutoFit/>
          </a:bodyPr>
          <a:lstStyle/>
          <a:p>
            <a:pPr marL="742950" lvl="1" indent="-285750">
              <a:buFont typeface="Arial" panose="020B0604020202020204" pitchFamily="34" charset="0"/>
              <a:buChar char="•"/>
            </a:pPr>
            <a:r>
              <a:rPr lang="en-GB" b="1" dirty="0"/>
              <a:t>Hb </a:t>
            </a:r>
            <a:r>
              <a:rPr lang="en-GB" b="1" dirty="0">
                <a:solidFill>
                  <a:srgbClr val="00B0F0"/>
                </a:solidFill>
              </a:rPr>
              <a:t>(L)107</a:t>
            </a:r>
            <a:r>
              <a:rPr lang="en-GB" b="1" dirty="0"/>
              <a:t>, MCV </a:t>
            </a:r>
            <a:r>
              <a:rPr lang="en-GB" b="1" dirty="0">
                <a:solidFill>
                  <a:srgbClr val="FFC000"/>
                </a:solidFill>
              </a:rPr>
              <a:t>(H)101.3</a:t>
            </a:r>
            <a:r>
              <a:rPr lang="en-GB" b="1" dirty="0"/>
              <a:t>, PT/APTT normal</a:t>
            </a:r>
          </a:p>
          <a:p>
            <a:pPr marL="742950" lvl="1" indent="-285750">
              <a:buFont typeface="Arial" panose="020B0604020202020204" pitchFamily="34" charset="0"/>
              <a:buChar char="•"/>
            </a:pPr>
            <a:r>
              <a:rPr lang="en-GB" dirty="0"/>
              <a:t>Haematinics – normal</a:t>
            </a:r>
          </a:p>
        </p:txBody>
      </p:sp>
    </p:spTree>
    <p:extLst>
      <p:ext uri="{BB962C8B-B14F-4D97-AF65-F5344CB8AC3E}">
        <p14:creationId xmlns:p14="http://schemas.microsoft.com/office/powerpoint/2010/main" val="107424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P spid="3"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7628EE-DA50-4AA1-8474-C39F6E139E14}"/>
              </a:ext>
            </a:extLst>
          </p:cNvPr>
          <p:cNvPicPr>
            <a:picLocks noChangeAspect="1"/>
          </p:cNvPicPr>
          <p:nvPr/>
        </p:nvPicPr>
        <p:blipFill>
          <a:blip r:embed="rId2"/>
          <a:stretch>
            <a:fillRect/>
          </a:stretch>
        </p:blipFill>
        <p:spPr>
          <a:xfrm>
            <a:off x="1184787" y="0"/>
            <a:ext cx="9822426" cy="6858000"/>
          </a:xfrm>
          <a:prstGeom prst="rect">
            <a:avLst/>
          </a:prstGeom>
        </p:spPr>
      </p:pic>
      <p:sp>
        <p:nvSpPr>
          <p:cNvPr id="2" name="Rectangle 1">
            <a:extLst>
              <a:ext uri="{FF2B5EF4-FFF2-40B4-BE49-F238E27FC236}">
                <a16:creationId xmlns:a16="http://schemas.microsoft.com/office/drawing/2014/main" id="{0A453DA8-E4B8-4946-9A5C-9BEB418F54A6}"/>
              </a:ext>
            </a:extLst>
          </p:cNvPr>
          <p:cNvSpPr/>
          <p:nvPr/>
        </p:nvSpPr>
        <p:spPr>
          <a:xfrm>
            <a:off x="4558150" y="55415"/>
            <a:ext cx="3075709" cy="15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8BA4556-FF31-4CAF-8276-B857664A60AA}"/>
              </a:ext>
            </a:extLst>
          </p:cNvPr>
          <p:cNvSpPr/>
          <p:nvPr/>
        </p:nvSpPr>
        <p:spPr>
          <a:xfrm>
            <a:off x="1870368" y="360215"/>
            <a:ext cx="789705" cy="969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FF1CF02-ACF5-46A2-B9E0-CB69C43F9BEA}"/>
              </a:ext>
            </a:extLst>
          </p:cNvPr>
          <p:cNvSpPr/>
          <p:nvPr/>
        </p:nvSpPr>
        <p:spPr>
          <a:xfrm>
            <a:off x="1870368" y="623452"/>
            <a:ext cx="789705" cy="969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9965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chine generated alternative text:&#10;AP Semi-Erect ">
            <a:extLst>
              <a:ext uri="{FF2B5EF4-FFF2-40B4-BE49-F238E27FC236}">
                <a16:creationId xmlns:a16="http://schemas.microsoft.com/office/drawing/2014/main" id="{76B66915-0D98-4BC8-9507-8FA985848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537" y="124287"/>
            <a:ext cx="6636057" cy="657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5629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515149-5C1A-4243-87AC-994324398C87}"/>
              </a:ext>
            </a:extLst>
          </p:cNvPr>
          <p:cNvPicPr>
            <a:picLocks noChangeAspect="1"/>
          </p:cNvPicPr>
          <p:nvPr/>
        </p:nvPicPr>
        <p:blipFill>
          <a:blip r:embed="rId3"/>
          <a:stretch>
            <a:fillRect/>
          </a:stretch>
        </p:blipFill>
        <p:spPr>
          <a:xfrm>
            <a:off x="4156862" y="4465580"/>
            <a:ext cx="1939138" cy="2355812"/>
          </a:xfrm>
          <a:prstGeom prst="rect">
            <a:avLst/>
          </a:prstGeom>
        </p:spPr>
      </p:pic>
      <p:pic>
        <p:nvPicPr>
          <p:cNvPr id="3" name="Picture 2">
            <a:extLst>
              <a:ext uri="{FF2B5EF4-FFF2-40B4-BE49-F238E27FC236}">
                <a16:creationId xmlns:a16="http://schemas.microsoft.com/office/drawing/2014/main" id="{403AD1B9-617B-4A32-8902-B5AE6013DCE6}"/>
              </a:ext>
            </a:extLst>
          </p:cNvPr>
          <p:cNvPicPr>
            <a:picLocks noChangeAspect="1"/>
          </p:cNvPicPr>
          <p:nvPr/>
        </p:nvPicPr>
        <p:blipFill>
          <a:blip r:embed="rId4"/>
          <a:stretch>
            <a:fillRect/>
          </a:stretch>
        </p:blipFill>
        <p:spPr>
          <a:xfrm>
            <a:off x="351365" y="1367282"/>
            <a:ext cx="10808047" cy="3034153"/>
          </a:xfrm>
          <a:prstGeom prst="rect">
            <a:avLst/>
          </a:prstGeom>
        </p:spPr>
      </p:pic>
      <p:sp>
        <p:nvSpPr>
          <p:cNvPr id="7" name="Title 6">
            <a:extLst>
              <a:ext uri="{FF2B5EF4-FFF2-40B4-BE49-F238E27FC236}">
                <a16:creationId xmlns:a16="http://schemas.microsoft.com/office/drawing/2014/main" id="{62E13FC7-3FF4-4182-BC84-B6411B4100A1}"/>
              </a:ext>
            </a:extLst>
          </p:cNvPr>
          <p:cNvSpPr>
            <a:spLocks noGrp="1"/>
          </p:cNvSpPr>
          <p:nvPr>
            <p:ph type="title"/>
          </p:nvPr>
        </p:nvSpPr>
        <p:spPr/>
        <p:txBody>
          <a:bodyPr/>
          <a:lstStyle/>
          <a:p>
            <a:r>
              <a:rPr lang="en-GB" dirty="0"/>
              <a:t>Plans – ED and junior clerking</a:t>
            </a:r>
          </a:p>
        </p:txBody>
      </p:sp>
    </p:spTree>
    <p:extLst>
      <p:ext uri="{BB962C8B-B14F-4D97-AF65-F5344CB8AC3E}">
        <p14:creationId xmlns:p14="http://schemas.microsoft.com/office/powerpoint/2010/main" val="20420999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3DC05A-0649-46F5-B90E-695A49906E65}"/>
              </a:ext>
            </a:extLst>
          </p:cNvPr>
          <p:cNvPicPr>
            <a:picLocks noChangeAspect="1"/>
          </p:cNvPicPr>
          <p:nvPr/>
        </p:nvPicPr>
        <p:blipFill>
          <a:blip r:embed="rId3"/>
          <a:stretch>
            <a:fillRect/>
          </a:stretch>
        </p:blipFill>
        <p:spPr>
          <a:xfrm>
            <a:off x="575053" y="1912776"/>
            <a:ext cx="5821432" cy="1406666"/>
          </a:xfrm>
          <a:prstGeom prst="rect">
            <a:avLst/>
          </a:prstGeom>
        </p:spPr>
      </p:pic>
      <p:pic>
        <p:nvPicPr>
          <p:cNvPr id="5" name="Picture 4">
            <a:extLst>
              <a:ext uri="{FF2B5EF4-FFF2-40B4-BE49-F238E27FC236}">
                <a16:creationId xmlns:a16="http://schemas.microsoft.com/office/drawing/2014/main" id="{3CA27442-270A-4BE0-BBC3-8DA776658E0F}"/>
              </a:ext>
            </a:extLst>
          </p:cNvPr>
          <p:cNvPicPr>
            <a:picLocks noChangeAspect="1"/>
          </p:cNvPicPr>
          <p:nvPr/>
        </p:nvPicPr>
        <p:blipFill>
          <a:blip r:embed="rId4"/>
          <a:stretch>
            <a:fillRect/>
          </a:stretch>
        </p:blipFill>
        <p:spPr>
          <a:xfrm>
            <a:off x="575053" y="3852723"/>
            <a:ext cx="11590433" cy="2322732"/>
          </a:xfrm>
          <a:prstGeom prst="rect">
            <a:avLst/>
          </a:prstGeom>
        </p:spPr>
      </p:pic>
      <p:sp>
        <p:nvSpPr>
          <p:cNvPr id="6" name="Title 5">
            <a:extLst>
              <a:ext uri="{FF2B5EF4-FFF2-40B4-BE49-F238E27FC236}">
                <a16:creationId xmlns:a16="http://schemas.microsoft.com/office/drawing/2014/main" id="{83500E51-1CA3-4FBB-B3AE-2C0052E935B6}"/>
              </a:ext>
            </a:extLst>
          </p:cNvPr>
          <p:cNvSpPr>
            <a:spLocks noGrp="1"/>
          </p:cNvSpPr>
          <p:nvPr>
            <p:ph type="title"/>
          </p:nvPr>
        </p:nvSpPr>
        <p:spPr/>
        <p:txBody>
          <a:bodyPr/>
          <a:lstStyle/>
          <a:p>
            <a:r>
              <a:rPr lang="en-GB" dirty="0"/>
              <a:t>Anaesthetic plans</a:t>
            </a:r>
          </a:p>
        </p:txBody>
      </p:sp>
      <p:pic>
        <p:nvPicPr>
          <p:cNvPr id="9" name="Picture 8">
            <a:extLst>
              <a:ext uri="{FF2B5EF4-FFF2-40B4-BE49-F238E27FC236}">
                <a16:creationId xmlns:a16="http://schemas.microsoft.com/office/drawing/2014/main" id="{EEDBC0A1-8A0E-43EC-A936-AA8F303ACAF6}"/>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6911309" y="109558"/>
            <a:ext cx="4553593" cy="3319442"/>
          </a:xfrm>
          <a:prstGeom prst="rect">
            <a:avLst/>
          </a:prstGeom>
        </p:spPr>
      </p:pic>
    </p:spTree>
    <p:extLst>
      <p:ext uri="{BB962C8B-B14F-4D97-AF65-F5344CB8AC3E}">
        <p14:creationId xmlns:p14="http://schemas.microsoft.com/office/powerpoint/2010/main" val="9089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CA0F9-D769-4B8D-A2D4-5803C012EE55}"/>
              </a:ext>
            </a:extLst>
          </p:cNvPr>
          <p:cNvSpPr>
            <a:spLocks noGrp="1"/>
          </p:cNvSpPr>
          <p:nvPr>
            <p:ph type="title"/>
          </p:nvPr>
        </p:nvSpPr>
        <p:spPr/>
        <p:txBody>
          <a:bodyPr/>
          <a:lstStyle/>
          <a:p>
            <a:r>
              <a:rPr lang="en-GB" dirty="0"/>
              <a:t>Pre-surgical management</a:t>
            </a:r>
          </a:p>
        </p:txBody>
      </p:sp>
      <p:sp>
        <p:nvSpPr>
          <p:cNvPr id="3" name="Content Placeholder 2">
            <a:extLst>
              <a:ext uri="{FF2B5EF4-FFF2-40B4-BE49-F238E27FC236}">
                <a16:creationId xmlns:a16="http://schemas.microsoft.com/office/drawing/2014/main" id="{7D732C73-B385-4CBC-9590-C5D5C35CDDD6}"/>
              </a:ext>
            </a:extLst>
          </p:cNvPr>
          <p:cNvSpPr>
            <a:spLocks noGrp="1"/>
          </p:cNvSpPr>
          <p:nvPr>
            <p:ph sz="half" idx="1"/>
          </p:nvPr>
        </p:nvSpPr>
        <p:spPr/>
        <p:txBody>
          <a:bodyPr>
            <a:normAutofit lnSpcReduction="10000"/>
          </a:bodyPr>
          <a:lstStyle/>
          <a:p>
            <a:r>
              <a:rPr lang="en-GB" dirty="0"/>
              <a:t>Analgesia</a:t>
            </a:r>
          </a:p>
          <a:p>
            <a:pPr lvl="1"/>
            <a:r>
              <a:rPr lang="en-GB" dirty="0"/>
              <a:t>Pre-hospital – 1g Paracetamol IV; Morphine 4mg IV divided doses</a:t>
            </a:r>
          </a:p>
          <a:p>
            <a:pPr lvl="1"/>
            <a:r>
              <a:rPr lang="en-GB" dirty="0"/>
              <a:t>ED – Morphine 3mg IV</a:t>
            </a:r>
          </a:p>
          <a:p>
            <a:pPr lvl="1"/>
            <a:r>
              <a:rPr lang="en-GB" dirty="0"/>
              <a:t>NOF ward – Morphine 5mg PO</a:t>
            </a:r>
          </a:p>
          <a:p>
            <a:pPr lvl="1"/>
            <a:r>
              <a:rPr lang="en-GB" dirty="0"/>
              <a:t>No FICB because of Apixaban</a:t>
            </a:r>
          </a:p>
          <a:p>
            <a:r>
              <a:rPr lang="en-GB" dirty="0"/>
              <a:t>IV fluid</a:t>
            </a:r>
          </a:p>
          <a:p>
            <a:pPr lvl="1"/>
            <a:r>
              <a:rPr lang="en-GB" dirty="0"/>
              <a:t>NaCl 125ml/hr  - on ward only; no more pre-op</a:t>
            </a:r>
          </a:p>
          <a:p>
            <a:r>
              <a:rPr lang="en-GB" dirty="0"/>
              <a:t>Oxygen</a:t>
            </a:r>
          </a:p>
          <a:p>
            <a:pPr lvl="1"/>
            <a:r>
              <a:rPr lang="en-GB" dirty="0"/>
              <a:t>Once SpO2 fell to 84%</a:t>
            </a:r>
          </a:p>
        </p:txBody>
      </p:sp>
      <p:sp>
        <p:nvSpPr>
          <p:cNvPr id="4" name="Content Placeholder 3">
            <a:extLst>
              <a:ext uri="{FF2B5EF4-FFF2-40B4-BE49-F238E27FC236}">
                <a16:creationId xmlns:a16="http://schemas.microsoft.com/office/drawing/2014/main" id="{E97FC1B0-35EB-41B8-B882-DD18913FE22C}"/>
              </a:ext>
            </a:extLst>
          </p:cNvPr>
          <p:cNvSpPr>
            <a:spLocks noGrp="1"/>
          </p:cNvSpPr>
          <p:nvPr>
            <p:ph sz="half" idx="2"/>
          </p:nvPr>
        </p:nvSpPr>
        <p:spPr/>
        <p:txBody>
          <a:bodyPr>
            <a:normAutofit lnSpcReduction="10000"/>
          </a:bodyPr>
          <a:lstStyle/>
          <a:p>
            <a:r>
              <a:rPr lang="en-GB" dirty="0"/>
              <a:t>I would have done a FICB</a:t>
            </a:r>
          </a:p>
          <a:p>
            <a:pPr lvl="1"/>
            <a:r>
              <a:rPr lang="en-GB" dirty="0"/>
              <a:t>Pain scores were high at rest until surgery</a:t>
            </a:r>
          </a:p>
          <a:p>
            <a:pPr lvl="1"/>
            <a:r>
              <a:rPr lang="en-GB" dirty="0"/>
              <a:t>Apixaban C/I in our guideline</a:t>
            </a:r>
          </a:p>
          <a:p>
            <a:endParaRPr lang="en-GB" dirty="0"/>
          </a:p>
          <a:p>
            <a:r>
              <a:rPr lang="en-GB" dirty="0"/>
              <a:t>Oxycodone not morphine in renal failure</a:t>
            </a:r>
          </a:p>
          <a:p>
            <a:endParaRPr lang="en-GB" dirty="0"/>
          </a:p>
          <a:p>
            <a:r>
              <a:rPr lang="en-GB" dirty="0"/>
              <a:t>Fluid resuscitation issues are common in these patients</a:t>
            </a:r>
          </a:p>
          <a:p>
            <a:pPr lvl="1"/>
            <a:r>
              <a:rPr lang="en-GB" dirty="0"/>
              <a:t>Prescriptive – EC vs IC??</a:t>
            </a:r>
          </a:p>
        </p:txBody>
      </p:sp>
    </p:spTree>
    <p:extLst>
      <p:ext uri="{BB962C8B-B14F-4D97-AF65-F5344CB8AC3E}">
        <p14:creationId xmlns:p14="http://schemas.microsoft.com/office/powerpoint/2010/main" val="313576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D807ED-6721-4F42-99AC-F27C1B66E3C9}"/>
              </a:ext>
            </a:extLst>
          </p:cNvPr>
          <p:cNvPicPr>
            <a:picLocks noChangeAspect="1"/>
          </p:cNvPicPr>
          <p:nvPr/>
        </p:nvPicPr>
        <p:blipFill>
          <a:blip r:embed="rId3"/>
          <a:stretch>
            <a:fillRect/>
          </a:stretch>
        </p:blipFill>
        <p:spPr>
          <a:xfrm>
            <a:off x="4427622" y="24515"/>
            <a:ext cx="7764378" cy="6808969"/>
          </a:xfrm>
          <a:prstGeom prst="rect">
            <a:avLst/>
          </a:prstGeom>
        </p:spPr>
      </p:pic>
      <p:sp>
        <p:nvSpPr>
          <p:cNvPr id="4" name="Title 3">
            <a:extLst>
              <a:ext uri="{FF2B5EF4-FFF2-40B4-BE49-F238E27FC236}">
                <a16:creationId xmlns:a16="http://schemas.microsoft.com/office/drawing/2014/main" id="{8A069CE0-0137-44F3-BB33-1331A3440694}"/>
              </a:ext>
            </a:extLst>
          </p:cNvPr>
          <p:cNvSpPr>
            <a:spLocks noGrp="1"/>
          </p:cNvSpPr>
          <p:nvPr>
            <p:ph type="title"/>
          </p:nvPr>
        </p:nvSpPr>
        <p:spPr>
          <a:xfrm>
            <a:off x="110412" y="365125"/>
            <a:ext cx="10515600" cy="1325563"/>
          </a:xfrm>
        </p:spPr>
        <p:txBody>
          <a:bodyPr/>
          <a:lstStyle/>
          <a:p>
            <a:r>
              <a:rPr lang="en-GB" dirty="0"/>
              <a:t>The Anaesthetic</a:t>
            </a:r>
          </a:p>
        </p:txBody>
      </p:sp>
    </p:spTree>
    <p:extLst>
      <p:ext uri="{BB962C8B-B14F-4D97-AF65-F5344CB8AC3E}">
        <p14:creationId xmlns:p14="http://schemas.microsoft.com/office/powerpoint/2010/main" val="192062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1F252D-C0EA-43EB-8C07-30BB6E5D64A7}"/>
              </a:ext>
            </a:extLst>
          </p:cNvPr>
          <p:cNvSpPr>
            <a:spLocks noGrp="1"/>
          </p:cNvSpPr>
          <p:nvPr>
            <p:ph type="title"/>
          </p:nvPr>
        </p:nvSpPr>
        <p:spPr/>
        <p:txBody>
          <a:bodyPr/>
          <a:lstStyle/>
          <a:p>
            <a:r>
              <a:rPr lang="en-GB" dirty="0"/>
              <a:t>The Anaesthetic </a:t>
            </a:r>
          </a:p>
        </p:txBody>
      </p:sp>
      <p:sp>
        <p:nvSpPr>
          <p:cNvPr id="7" name="Content Placeholder 6">
            <a:extLst>
              <a:ext uri="{FF2B5EF4-FFF2-40B4-BE49-F238E27FC236}">
                <a16:creationId xmlns:a16="http://schemas.microsoft.com/office/drawing/2014/main" id="{5E01412E-914A-496F-AFEE-4200FEF793D0}"/>
              </a:ext>
            </a:extLst>
          </p:cNvPr>
          <p:cNvSpPr>
            <a:spLocks noGrp="1"/>
          </p:cNvSpPr>
          <p:nvPr>
            <p:ph sz="half" idx="1"/>
          </p:nvPr>
        </p:nvSpPr>
        <p:spPr/>
        <p:txBody>
          <a:bodyPr>
            <a:normAutofit fontScale="77500" lnSpcReduction="20000"/>
          </a:bodyPr>
          <a:lstStyle/>
          <a:p>
            <a:r>
              <a:rPr lang="en-GB" dirty="0"/>
              <a:t>Consultant anaesthetist and surgeon</a:t>
            </a:r>
          </a:p>
          <a:p>
            <a:pPr lvl="1"/>
            <a:r>
              <a:rPr lang="en-GB" dirty="0"/>
              <a:t>Both with senior trainees</a:t>
            </a:r>
          </a:p>
          <a:p>
            <a:r>
              <a:rPr lang="en-GB" dirty="0"/>
              <a:t>AAGBI standard monitoring plus arterial line (awake)</a:t>
            </a:r>
          </a:p>
          <a:p>
            <a:r>
              <a:rPr lang="en-GB" dirty="0"/>
              <a:t>GA ETT</a:t>
            </a:r>
          </a:p>
          <a:p>
            <a:pPr lvl="1"/>
            <a:r>
              <a:rPr lang="en-GB" dirty="0"/>
              <a:t>High fentanyl (200</a:t>
            </a:r>
            <a:r>
              <a:rPr lang="el-GR" dirty="0"/>
              <a:t>μ</a:t>
            </a:r>
            <a:r>
              <a:rPr lang="en-GB" dirty="0"/>
              <a:t>g total), low Propofol (20mg)</a:t>
            </a:r>
          </a:p>
          <a:p>
            <a:pPr lvl="1"/>
            <a:r>
              <a:rPr lang="en-GB" dirty="0" err="1"/>
              <a:t>Sevo</a:t>
            </a:r>
            <a:r>
              <a:rPr lang="en-GB" dirty="0"/>
              <a:t> and N</a:t>
            </a:r>
            <a:r>
              <a:rPr lang="en-GB" baseline="-25000" dirty="0"/>
              <a:t>2</a:t>
            </a:r>
            <a:r>
              <a:rPr lang="en-GB" dirty="0"/>
              <a:t>O</a:t>
            </a:r>
          </a:p>
          <a:p>
            <a:pPr lvl="1"/>
            <a:r>
              <a:rPr lang="en-GB" dirty="0"/>
              <a:t>Metaraminol infusion – maintained into Recovery </a:t>
            </a:r>
          </a:p>
          <a:p>
            <a:pPr lvl="1"/>
            <a:r>
              <a:rPr lang="en-GB" dirty="0"/>
              <a:t>Tranexamic Acid (500mg)</a:t>
            </a:r>
          </a:p>
          <a:p>
            <a:pPr lvl="1"/>
            <a:r>
              <a:rPr lang="en-GB" dirty="0"/>
              <a:t>Teicoplanin 400mg, Gentamicin 120mg</a:t>
            </a:r>
          </a:p>
          <a:p>
            <a:r>
              <a:rPr lang="en-GB" dirty="0"/>
              <a:t>Post-op analgesia – Paracetamol 500mg </a:t>
            </a:r>
            <a:r>
              <a:rPr lang="en-GB" dirty="0" err="1"/>
              <a:t>qds</a:t>
            </a:r>
            <a:r>
              <a:rPr lang="en-GB" dirty="0"/>
              <a:t>, Oxycodone 2.5mg QDS + 2hrly PRN</a:t>
            </a:r>
          </a:p>
        </p:txBody>
      </p:sp>
      <p:sp>
        <p:nvSpPr>
          <p:cNvPr id="8" name="Content Placeholder 7">
            <a:extLst>
              <a:ext uri="{FF2B5EF4-FFF2-40B4-BE49-F238E27FC236}">
                <a16:creationId xmlns:a16="http://schemas.microsoft.com/office/drawing/2014/main" id="{F0BD41FF-6568-4E0C-BC91-931ECF7830F9}"/>
              </a:ext>
            </a:extLst>
          </p:cNvPr>
          <p:cNvSpPr>
            <a:spLocks noGrp="1"/>
          </p:cNvSpPr>
          <p:nvPr>
            <p:ph sz="half" idx="2"/>
          </p:nvPr>
        </p:nvSpPr>
        <p:spPr/>
        <p:txBody>
          <a:bodyPr>
            <a:normAutofit fontScale="77500" lnSpcReduction="20000"/>
          </a:bodyPr>
          <a:lstStyle/>
          <a:p>
            <a:r>
              <a:rPr lang="en-GB" dirty="0"/>
              <a:t>I like spinals, but I don’t know anyone who would have been that brave in this case.</a:t>
            </a:r>
          </a:p>
          <a:p>
            <a:endParaRPr lang="en-GB" dirty="0"/>
          </a:p>
          <a:p>
            <a:r>
              <a:rPr lang="en-GB" dirty="0"/>
              <a:t>I would have done a FICB for post-op analgesia</a:t>
            </a:r>
          </a:p>
          <a:p>
            <a:endParaRPr lang="en-GB" dirty="0"/>
          </a:p>
          <a:p>
            <a:r>
              <a:rPr lang="en-GB" dirty="0"/>
              <a:t>I like the metaraminol infusion</a:t>
            </a:r>
          </a:p>
          <a:p>
            <a:endParaRPr lang="en-GB" dirty="0"/>
          </a:p>
          <a:p>
            <a:r>
              <a:rPr lang="en-GB" dirty="0"/>
              <a:t>Currently we lack non-invasive stroke volume ‘measurement’</a:t>
            </a:r>
          </a:p>
          <a:p>
            <a:endParaRPr lang="en-GB" dirty="0"/>
          </a:p>
          <a:p>
            <a:r>
              <a:rPr lang="en-GB" dirty="0"/>
              <a:t>We do have BIS monitoring now</a:t>
            </a:r>
          </a:p>
        </p:txBody>
      </p:sp>
    </p:spTree>
    <p:extLst>
      <p:ext uri="{BB962C8B-B14F-4D97-AF65-F5344CB8AC3E}">
        <p14:creationId xmlns:p14="http://schemas.microsoft.com/office/powerpoint/2010/main" val="168637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EC21BB-FF16-426E-8F35-F5745B9F64F9}"/>
              </a:ext>
            </a:extLst>
          </p:cNvPr>
          <p:cNvSpPr>
            <a:spLocks noGrp="1"/>
          </p:cNvSpPr>
          <p:nvPr>
            <p:ph type="title"/>
          </p:nvPr>
        </p:nvSpPr>
        <p:spPr/>
        <p:txBody>
          <a:bodyPr/>
          <a:lstStyle/>
          <a:p>
            <a:r>
              <a:rPr lang="en-GB" dirty="0"/>
              <a:t>Recovery/PACU</a:t>
            </a:r>
          </a:p>
        </p:txBody>
      </p:sp>
      <p:sp>
        <p:nvSpPr>
          <p:cNvPr id="5" name="Content Placeholder 4">
            <a:extLst>
              <a:ext uri="{FF2B5EF4-FFF2-40B4-BE49-F238E27FC236}">
                <a16:creationId xmlns:a16="http://schemas.microsoft.com/office/drawing/2014/main" id="{F2379484-CCA9-41D3-B97F-2AB9CE27252D}"/>
              </a:ext>
            </a:extLst>
          </p:cNvPr>
          <p:cNvSpPr>
            <a:spLocks noGrp="1"/>
          </p:cNvSpPr>
          <p:nvPr>
            <p:ph sz="half" idx="1"/>
          </p:nvPr>
        </p:nvSpPr>
        <p:spPr/>
        <p:txBody>
          <a:bodyPr>
            <a:normAutofit fontScale="85000" lnSpcReduction="20000"/>
          </a:bodyPr>
          <a:lstStyle/>
          <a:p>
            <a:r>
              <a:rPr lang="en-GB" dirty="0"/>
              <a:t>SV FM 6L/min O</a:t>
            </a:r>
            <a:r>
              <a:rPr lang="en-GB" baseline="-25000" dirty="0"/>
              <a:t>2</a:t>
            </a:r>
            <a:r>
              <a:rPr lang="en-GB" dirty="0"/>
              <a:t> + </a:t>
            </a:r>
            <a:r>
              <a:rPr lang="en-GB" dirty="0" err="1"/>
              <a:t>Guedel</a:t>
            </a:r>
            <a:r>
              <a:rPr lang="en-GB" dirty="0"/>
              <a:t> airway</a:t>
            </a:r>
          </a:p>
          <a:p>
            <a:pPr lvl="1"/>
            <a:r>
              <a:rPr lang="en-GB" dirty="0"/>
              <a:t>Coughing when awake</a:t>
            </a:r>
          </a:p>
          <a:p>
            <a:r>
              <a:rPr lang="en-GB" dirty="0"/>
              <a:t>Analgesia – Oxycodone once </a:t>
            </a:r>
          </a:p>
          <a:p>
            <a:r>
              <a:rPr lang="en-GB" dirty="0"/>
              <a:t>Metaraminol weaned to MAP 65</a:t>
            </a:r>
          </a:p>
          <a:p>
            <a:pPr lvl="1"/>
            <a:r>
              <a:rPr lang="en-GB" dirty="0"/>
              <a:t>Over 3 hours</a:t>
            </a:r>
          </a:p>
          <a:p>
            <a:r>
              <a:rPr lang="en-GB" dirty="0"/>
              <a:t>Extended stay </a:t>
            </a:r>
          </a:p>
          <a:p>
            <a:pPr lvl="1"/>
            <a:r>
              <a:rPr lang="en-GB" dirty="0"/>
              <a:t>could still go back to ward, but potentially overnight </a:t>
            </a:r>
          </a:p>
          <a:p>
            <a:r>
              <a:rPr lang="en-GB" dirty="0"/>
              <a:t>ABG’s </a:t>
            </a:r>
          </a:p>
          <a:p>
            <a:pPr lvl="1"/>
            <a:r>
              <a:rPr lang="en-GB" dirty="0"/>
              <a:t>mild metabolic acidosis resolved with fluid boluses and weaning vasopressor</a:t>
            </a:r>
          </a:p>
          <a:p>
            <a:pPr lvl="1"/>
            <a:r>
              <a:rPr lang="en-GB" dirty="0"/>
              <a:t>Hb 92g/L before discharge (6 ½ hrs)</a:t>
            </a:r>
          </a:p>
          <a:p>
            <a:pPr lvl="2"/>
            <a:r>
              <a:rPr lang="en-GB" dirty="0"/>
              <a:t>Nadir Day 1 – 78g/L - transfused</a:t>
            </a:r>
          </a:p>
          <a:p>
            <a:r>
              <a:rPr lang="en-GB" dirty="0"/>
              <a:t>Discharge criteria met &amp; </a:t>
            </a:r>
            <a:r>
              <a:rPr lang="en-GB" dirty="0" err="1"/>
              <a:t>anaes</a:t>
            </a:r>
            <a:r>
              <a:rPr lang="en-GB" dirty="0"/>
              <a:t> happy</a:t>
            </a:r>
          </a:p>
        </p:txBody>
      </p:sp>
      <p:pic>
        <p:nvPicPr>
          <p:cNvPr id="12" name="Content Placeholder 11">
            <a:extLst>
              <a:ext uri="{FF2B5EF4-FFF2-40B4-BE49-F238E27FC236}">
                <a16:creationId xmlns:a16="http://schemas.microsoft.com/office/drawing/2014/main" id="{D84E167F-E662-41E7-8A95-FE7F83D0FE6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36310" y="494662"/>
            <a:ext cx="5511375" cy="5998213"/>
          </a:xfrm>
        </p:spPr>
      </p:pic>
    </p:spTree>
    <p:extLst>
      <p:ext uri="{BB962C8B-B14F-4D97-AF65-F5344CB8AC3E}">
        <p14:creationId xmlns:p14="http://schemas.microsoft.com/office/powerpoint/2010/main" val="396048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4C617-665B-4FB1-97D3-F4B2075DCA12}"/>
              </a:ext>
            </a:extLst>
          </p:cNvPr>
          <p:cNvSpPr>
            <a:spLocks noGrp="1"/>
          </p:cNvSpPr>
          <p:nvPr>
            <p:ph type="title"/>
          </p:nvPr>
        </p:nvSpPr>
        <p:spPr/>
        <p:txBody>
          <a:bodyPr/>
          <a:lstStyle/>
          <a:p>
            <a:r>
              <a:rPr lang="en-GB" dirty="0"/>
              <a:t>Our case – could we have done anything differently?</a:t>
            </a:r>
          </a:p>
        </p:txBody>
      </p:sp>
      <p:sp>
        <p:nvSpPr>
          <p:cNvPr id="3" name="Content Placeholder 2">
            <a:extLst>
              <a:ext uri="{FF2B5EF4-FFF2-40B4-BE49-F238E27FC236}">
                <a16:creationId xmlns:a16="http://schemas.microsoft.com/office/drawing/2014/main" id="{50081117-F3F3-4A97-A1FE-FF824667C07B}"/>
              </a:ext>
            </a:extLst>
          </p:cNvPr>
          <p:cNvSpPr>
            <a:spLocks noGrp="1"/>
          </p:cNvSpPr>
          <p:nvPr>
            <p:ph idx="1"/>
          </p:nvPr>
        </p:nvSpPr>
        <p:spPr/>
        <p:txBody>
          <a:bodyPr>
            <a:normAutofit fontScale="85000" lnSpcReduction="20000"/>
          </a:bodyPr>
          <a:lstStyle/>
          <a:p>
            <a:r>
              <a:rPr lang="en-GB" dirty="0"/>
              <a:t>Pre-op:</a:t>
            </a:r>
          </a:p>
          <a:p>
            <a:pPr lvl="1"/>
            <a:r>
              <a:rPr lang="en-GB" dirty="0"/>
              <a:t>Assessed in ED, sorted IV fluids (+/- NICOM) + analgesia</a:t>
            </a:r>
          </a:p>
          <a:p>
            <a:pPr lvl="2"/>
            <a:r>
              <a:rPr lang="en-GB" dirty="0"/>
              <a:t>FICB USG</a:t>
            </a:r>
          </a:p>
          <a:p>
            <a:pPr lvl="2"/>
            <a:r>
              <a:rPr lang="en-GB" dirty="0"/>
              <a:t>Change morphine to Oxycodone (prn only) before surgery</a:t>
            </a:r>
          </a:p>
          <a:p>
            <a:pPr lvl="1"/>
            <a:r>
              <a:rPr lang="en-GB" dirty="0"/>
              <a:t>Another ECHO – possible we may have had ITU consultant trained??</a:t>
            </a:r>
          </a:p>
          <a:p>
            <a:pPr lvl="1"/>
            <a:r>
              <a:rPr lang="en-GB" dirty="0"/>
              <a:t>Risk scoring known about and discussed with patient/ relatives</a:t>
            </a:r>
          </a:p>
          <a:p>
            <a:r>
              <a:rPr lang="en-GB" dirty="0"/>
              <a:t>Intra-op:</a:t>
            </a:r>
          </a:p>
          <a:p>
            <a:pPr lvl="1"/>
            <a:r>
              <a:rPr lang="en-GB" dirty="0"/>
              <a:t>BIS monitoring </a:t>
            </a:r>
          </a:p>
          <a:p>
            <a:pPr lvl="1"/>
            <a:r>
              <a:rPr lang="en-GB" dirty="0"/>
              <a:t>Less Fentanyl; Propofol (+/- Alf or Remi)</a:t>
            </a:r>
          </a:p>
          <a:p>
            <a:pPr lvl="1"/>
            <a:r>
              <a:rPr lang="en-GB" dirty="0"/>
              <a:t>FICB for post-op analgesia</a:t>
            </a:r>
          </a:p>
          <a:p>
            <a:pPr lvl="1"/>
            <a:r>
              <a:rPr lang="en-GB" dirty="0"/>
              <a:t>Other drugs to help reduce opioid need/ Delirium prophylaxis – Clonidine, Ketamine, Magnesium??</a:t>
            </a:r>
          </a:p>
          <a:p>
            <a:r>
              <a:rPr lang="en-GB" dirty="0"/>
              <a:t>Post-op:</a:t>
            </a:r>
          </a:p>
          <a:p>
            <a:pPr lvl="1"/>
            <a:r>
              <a:rPr lang="en-GB" dirty="0"/>
              <a:t>Transfusion in recovery?</a:t>
            </a:r>
          </a:p>
          <a:p>
            <a:pPr lvl="1"/>
            <a:r>
              <a:rPr lang="en-GB" dirty="0"/>
              <a:t>Kept overnight anyway?</a:t>
            </a:r>
          </a:p>
        </p:txBody>
      </p:sp>
    </p:spTree>
    <p:extLst>
      <p:ext uri="{BB962C8B-B14F-4D97-AF65-F5344CB8AC3E}">
        <p14:creationId xmlns:p14="http://schemas.microsoft.com/office/powerpoint/2010/main" val="324531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6574C-B3B4-4965-B869-7619F739579A}"/>
              </a:ext>
            </a:extLst>
          </p:cNvPr>
          <p:cNvSpPr>
            <a:spLocks noGrp="1"/>
          </p:cNvSpPr>
          <p:nvPr>
            <p:ph type="title"/>
          </p:nvPr>
        </p:nvSpPr>
        <p:spPr/>
        <p:txBody>
          <a:bodyPr/>
          <a:lstStyle/>
          <a:p>
            <a:r>
              <a:rPr lang="en-GB" dirty="0"/>
              <a:t>Aims</a:t>
            </a:r>
          </a:p>
        </p:txBody>
      </p:sp>
      <p:sp>
        <p:nvSpPr>
          <p:cNvPr id="3" name="Content Placeholder 2">
            <a:extLst>
              <a:ext uri="{FF2B5EF4-FFF2-40B4-BE49-F238E27FC236}">
                <a16:creationId xmlns:a16="http://schemas.microsoft.com/office/drawing/2014/main" id="{A350ABBA-8B32-4430-8012-E0AAFE354129}"/>
              </a:ext>
            </a:extLst>
          </p:cNvPr>
          <p:cNvSpPr>
            <a:spLocks noGrp="1"/>
          </p:cNvSpPr>
          <p:nvPr>
            <p:ph idx="1"/>
          </p:nvPr>
        </p:nvSpPr>
        <p:spPr/>
        <p:txBody>
          <a:bodyPr>
            <a:normAutofit/>
          </a:bodyPr>
          <a:lstStyle/>
          <a:p>
            <a:pPr marL="0" indent="0">
              <a:buNone/>
            </a:pPr>
            <a:r>
              <a:rPr lang="en-GB" b="1" dirty="0"/>
              <a:t>Using National Audit to improve Hip Fracture Care Locally </a:t>
            </a:r>
            <a:endParaRPr lang="en-GB" dirty="0"/>
          </a:p>
          <a:p>
            <a:r>
              <a:rPr lang="en-GB" dirty="0"/>
              <a:t>meeting the NHFD Key Performance Indicators </a:t>
            </a:r>
          </a:p>
          <a:p>
            <a:r>
              <a:rPr lang="en-GB" dirty="0"/>
              <a:t>how do you convince your board to give the highest priority to hip fracture patients?</a:t>
            </a:r>
            <a:r>
              <a:rPr lang="en-GB" b="1" dirty="0"/>
              <a:t> </a:t>
            </a:r>
          </a:p>
          <a:p>
            <a:r>
              <a:rPr lang="en-GB" dirty="0"/>
              <a:t>how we have reduced delays in surgical operations     </a:t>
            </a:r>
          </a:p>
          <a:p>
            <a:pPr marL="0" indent="0">
              <a:buNone/>
            </a:pPr>
            <a:r>
              <a:rPr lang="en-GB" dirty="0"/>
              <a:t>             </a:t>
            </a:r>
          </a:p>
          <a:p>
            <a:pPr marL="0" indent="0">
              <a:buNone/>
            </a:pPr>
            <a:r>
              <a:rPr lang="en-GB" b="1" dirty="0"/>
              <a:t> Impact of Covid-19: changing practice </a:t>
            </a:r>
          </a:p>
          <a:p>
            <a:endParaRPr lang="en-GB" dirty="0"/>
          </a:p>
        </p:txBody>
      </p:sp>
    </p:spTree>
    <p:extLst>
      <p:ext uri="{BB962C8B-B14F-4D97-AF65-F5344CB8AC3E}">
        <p14:creationId xmlns:p14="http://schemas.microsoft.com/office/powerpoint/2010/main" val="9452117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99F54E-660A-4890-8F3F-427EFE6B1617}"/>
              </a:ext>
            </a:extLst>
          </p:cNvPr>
          <p:cNvPicPr>
            <a:picLocks noChangeAspect="1"/>
          </p:cNvPicPr>
          <p:nvPr/>
        </p:nvPicPr>
        <p:blipFill>
          <a:blip r:embed="rId2"/>
          <a:stretch>
            <a:fillRect/>
          </a:stretch>
        </p:blipFill>
        <p:spPr>
          <a:xfrm>
            <a:off x="5808843" y="0"/>
            <a:ext cx="4493172" cy="6858000"/>
          </a:xfrm>
          <a:prstGeom prst="rect">
            <a:avLst/>
          </a:prstGeom>
        </p:spPr>
      </p:pic>
      <p:sp>
        <p:nvSpPr>
          <p:cNvPr id="5" name="Title 4">
            <a:extLst>
              <a:ext uri="{FF2B5EF4-FFF2-40B4-BE49-F238E27FC236}">
                <a16:creationId xmlns:a16="http://schemas.microsoft.com/office/drawing/2014/main" id="{EADA8124-E2E3-4314-BE4F-282EB160534E}"/>
              </a:ext>
            </a:extLst>
          </p:cNvPr>
          <p:cNvSpPr>
            <a:spLocks noGrp="1"/>
          </p:cNvSpPr>
          <p:nvPr>
            <p:ph type="title"/>
          </p:nvPr>
        </p:nvSpPr>
        <p:spPr>
          <a:xfrm>
            <a:off x="1416698" y="365125"/>
            <a:ext cx="10515600" cy="1325563"/>
          </a:xfrm>
        </p:spPr>
        <p:txBody>
          <a:bodyPr/>
          <a:lstStyle/>
          <a:p>
            <a:r>
              <a:rPr lang="en-GB" dirty="0"/>
              <a:t>Standardisation</a:t>
            </a:r>
          </a:p>
        </p:txBody>
      </p:sp>
    </p:spTree>
    <p:extLst>
      <p:ext uri="{BB962C8B-B14F-4D97-AF65-F5344CB8AC3E}">
        <p14:creationId xmlns:p14="http://schemas.microsoft.com/office/powerpoint/2010/main" val="40754532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811548-EE98-4C52-AB20-CAB71B2DBF3D}"/>
              </a:ext>
            </a:extLst>
          </p:cNvPr>
          <p:cNvSpPr>
            <a:spLocks noGrp="1"/>
          </p:cNvSpPr>
          <p:nvPr>
            <p:ph type="title"/>
          </p:nvPr>
        </p:nvSpPr>
        <p:spPr/>
        <p:txBody>
          <a:bodyPr/>
          <a:lstStyle/>
          <a:p>
            <a:r>
              <a:rPr lang="en-GB" dirty="0"/>
              <a:t>COVID response</a:t>
            </a:r>
          </a:p>
        </p:txBody>
      </p:sp>
      <p:sp>
        <p:nvSpPr>
          <p:cNvPr id="6" name="Content Placeholder 5">
            <a:extLst>
              <a:ext uri="{FF2B5EF4-FFF2-40B4-BE49-F238E27FC236}">
                <a16:creationId xmlns:a16="http://schemas.microsoft.com/office/drawing/2014/main" id="{6BC47994-9E14-47B8-969C-DE22D0422661}"/>
              </a:ext>
            </a:extLst>
          </p:cNvPr>
          <p:cNvSpPr>
            <a:spLocks noGrp="1"/>
          </p:cNvSpPr>
          <p:nvPr>
            <p:ph idx="1"/>
          </p:nvPr>
        </p:nvSpPr>
        <p:spPr/>
        <p:txBody>
          <a:bodyPr>
            <a:normAutofit/>
          </a:bodyPr>
          <a:lstStyle/>
          <a:p>
            <a:r>
              <a:rPr lang="en-GB" dirty="0"/>
              <a:t>Initial fear was that all should be done under spinal</a:t>
            </a:r>
          </a:p>
          <a:p>
            <a:r>
              <a:rPr lang="en-GB" dirty="0"/>
              <a:t>Anaesthetists and theatre staff went onto 12 hour emergency rotas </a:t>
            </a:r>
          </a:p>
          <a:p>
            <a:pPr lvl="1"/>
            <a:r>
              <a:rPr lang="en-GB" dirty="0"/>
              <a:t>Keep operating overnight</a:t>
            </a:r>
          </a:p>
          <a:p>
            <a:pPr lvl="1"/>
            <a:r>
              <a:rPr lang="en-GB" dirty="0"/>
              <a:t>Keep trauma list 10-12 hours during the day</a:t>
            </a:r>
          </a:p>
          <a:p>
            <a:r>
              <a:rPr lang="en-GB" dirty="0"/>
              <a:t>Staff attrition rate became too high</a:t>
            </a:r>
          </a:p>
          <a:p>
            <a:r>
              <a:rPr lang="en-GB" dirty="0"/>
              <a:t>Now?</a:t>
            </a:r>
          </a:p>
          <a:p>
            <a:pPr lvl="1"/>
            <a:r>
              <a:rPr lang="en-GB" dirty="0"/>
              <a:t>Still assume all trauma and emergency patients are COVID +</a:t>
            </a:r>
            <a:r>
              <a:rPr lang="en-GB" dirty="0" err="1"/>
              <a:t>ve</a:t>
            </a:r>
            <a:endParaRPr lang="en-GB" dirty="0"/>
          </a:p>
          <a:p>
            <a:pPr lvl="1"/>
            <a:r>
              <a:rPr lang="en-GB" dirty="0"/>
              <a:t>We have agreed a 10-hour trauma list on Saturdays</a:t>
            </a:r>
          </a:p>
          <a:p>
            <a:pPr lvl="1"/>
            <a:r>
              <a:rPr lang="en-GB" dirty="0"/>
              <a:t>All-day trauma list during the week, with ‘golden patient’ assessed by outgoing night anaesthetic registrar. **</a:t>
            </a:r>
          </a:p>
          <a:p>
            <a:pPr marL="0" indent="0">
              <a:buNone/>
            </a:pPr>
            <a:endParaRPr lang="en-GB" dirty="0"/>
          </a:p>
        </p:txBody>
      </p:sp>
    </p:spTree>
    <p:extLst>
      <p:ext uri="{BB962C8B-B14F-4D97-AF65-F5344CB8AC3E}">
        <p14:creationId xmlns:p14="http://schemas.microsoft.com/office/powerpoint/2010/main" val="2987648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C412A3-9149-4ACB-B5B1-ED1E470E8C8D}"/>
              </a:ext>
            </a:extLst>
          </p:cNvPr>
          <p:cNvSpPr>
            <a:spLocks noGrp="1"/>
          </p:cNvSpPr>
          <p:nvPr>
            <p:ph type="ctrTitle"/>
          </p:nvPr>
        </p:nvSpPr>
        <p:spPr/>
        <p:txBody>
          <a:bodyPr>
            <a:normAutofit/>
          </a:bodyPr>
          <a:lstStyle/>
          <a:p>
            <a:r>
              <a:rPr lang="en-GB" sz="4800" i="1" dirty="0"/>
              <a:t>My Dad always said “The first rule in theatre is to always leave the customer wanting more.”</a:t>
            </a:r>
          </a:p>
        </p:txBody>
      </p:sp>
      <p:sp>
        <p:nvSpPr>
          <p:cNvPr id="5" name="Subtitle 4">
            <a:extLst>
              <a:ext uri="{FF2B5EF4-FFF2-40B4-BE49-F238E27FC236}">
                <a16:creationId xmlns:a16="http://schemas.microsoft.com/office/drawing/2014/main" id="{B2DFC929-FC9A-4976-91A3-CE1710CCAA8F}"/>
              </a:ext>
            </a:extLst>
          </p:cNvPr>
          <p:cNvSpPr>
            <a:spLocks noGrp="1"/>
          </p:cNvSpPr>
          <p:nvPr>
            <p:ph type="subTitle" idx="1"/>
          </p:nvPr>
        </p:nvSpPr>
        <p:spPr>
          <a:xfrm>
            <a:off x="1524000" y="4447858"/>
            <a:ext cx="9144000" cy="1198562"/>
          </a:xfrm>
        </p:spPr>
        <p:txBody>
          <a:bodyPr>
            <a:normAutofit/>
          </a:bodyPr>
          <a:lstStyle/>
          <a:p>
            <a:r>
              <a:rPr lang="en-GB" sz="4000" dirty="0"/>
              <a:t>He was a great actor, but a terrible anaesthetist.</a:t>
            </a:r>
          </a:p>
        </p:txBody>
      </p:sp>
    </p:spTree>
    <p:extLst>
      <p:ext uri="{BB962C8B-B14F-4D97-AF65-F5344CB8AC3E}">
        <p14:creationId xmlns:p14="http://schemas.microsoft.com/office/powerpoint/2010/main" val="6940026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B780C9-03B7-4DA8-BF20-BE49E74E3460}"/>
              </a:ext>
            </a:extLst>
          </p:cNvPr>
          <p:cNvSpPr>
            <a:spLocks noGrp="1"/>
          </p:cNvSpPr>
          <p:nvPr>
            <p:ph type="title"/>
          </p:nvPr>
        </p:nvSpPr>
        <p:spPr/>
        <p:txBody>
          <a:bodyPr/>
          <a:lstStyle/>
          <a:p>
            <a:r>
              <a:rPr lang="en-GB" dirty="0"/>
              <a:t>Physiotherapy</a:t>
            </a:r>
          </a:p>
        </p:txBody>
      </p:sp>
      <p:sp>
        <p:nvSpPr>
          <p:cNvPr id="5" name="Subtitle 4">
            <a:extLst>
              <a:ext uri="{FF2B5EF4-FFF2-40B4-BE49-F238E27FC236}">
                <a16:creationId xmlns:a16="http://schemas.microsoft.com/office/drawing/2014/main" id="{04629093-EFC0-4EFD-AD68-0B27B7B2C0E6}"/>
              </a:ext>
            </a:extLst>
          </p:cNvPr>
          <p:cNvSpPr>
            <a:spLocks noGrp="1"/>
          </p:cNvSpPr>
          <p:nvPr>
            <p:ph type="body" idx="1"/>
          </p:nvPr>
        </p:nvSpPr>
        <p:spPr/>
        <p:txBody>
          <a:bodyPr/>
          <a:lstStyle/>
          <a:p>
            <a:r>
              <a:rPr lang="en-GB" dirty="0"/>
              <a:t>Helen Dockerill</a:t>
            </a:r>
          </a:p>
        </p:txBody>
      </p:sp>
      <p:pic>
        <p:nvPicPr>
          <p:cNvPr id="2" name="Picture 1">
            <a:extLst>
              <a:ext uri="{FF2B5EF4-FFF2-40B4-BE49-F238E27FC236}">
                <a16:creationId xmlns:a16="http://schemas.microsoft.com/office/drawing/2014/main" id="{08BF6222-C5F5-422A-9717-F37D1A7494C6}"/>
              </a:ext>
            </a:extLst>
          </p:cNvPr>
          <p:cNvPicPr>
            <a:picLocks noChangeAspect="1"/>
          </p:cNvPicPr>
          <p:nvPr/>
        </p:nvPicPr>
        <p:blipFill>
          <a:blip r:embed="rId2"/>
          <a:stretch>
            <a:fillRect/>
          </a:stretch>
        </p:blipFill>
        <p:spPr>
          <a:xfrm>
            <a:off x="9242936" y="90111"/>
            <a:ext cx="2850127" cy="1356478"/>
          </a:xfrm>
          <a:prstGeom prst="rect">
            <a:avLst/>
          </a:prstGeom>
        </p:spPr>
      </p:pic>
    </p:spTree>
    <p:extLst>
      <p:ext uri="{BB962C8B-B14F-4D97-AF65-F5344CB8AC3E}">
        <p14:creationId xmlns:p14="http://schemas.microsoft.com/office/powerpoint/2010/main" val="5802077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u="sng" dirty="0"/>
              <a:t>Physiotherapy and Occupational Therapy</a:t>
            </a:r>
          </a:p>
        </p:txBody>
      </p:sp>
      <p:sp>
        <p:nvSpPr>
          <p:cNvPr id="5" name="Content Placeholder 4"/>
          <p:cNvSpPr>
            <a:spLocks noGrp="1"/>
          </p:cNvSpPr>
          <p:nvPr>
            <p:ph idx="1"/>
          </p:nvPr>
        </p:nvSpPr>
        <p:spPr/>
        <p:txBody>
          <a:bodyPr>
            <a:normAutofit lnSpcReduction="10000"/>
          </a:bodyPr>
          <a:lstStyle/>
          <a:p>
            <a:r>
              <a:rPr lang="en-GB" sz="2200" dirty="0"/>
              <a:t>Review all day 1 post-operative patients as a priority on the ward</a:t>
            </a:r>
          </a:p>
          <a:p>
            <a:pPr marL="0" indent="0">
              <a:buNone/>
            </a:pPr>
            <a:endParaRPr lang="en-GB" sz="2200" dirty="0"/>
          </a:p>
          <a:p>
            <a:r>
              <a:rPr lang="en-GB" sz="2200" dirty="0"/>
              <a:t>Aim to ascertain their pre-admission mobility/ function/ cognition</a:t>
            </a:r>
          </a:p>
          <a:p>
            <a:pPr marL="0" indent="0">
              <a:buNone/>
            </a:pPr>
            <a:endParaRPr lang="en-GB" sz="2200" dirty="0"/>
          </a:p>
          <a:p>
            <a:r>
              <a:rPr lang="en-GB" sz="2200" dirty="0"/>
              <a:t>Sensation and lower limb motor power assessment</a:t>
            </a:r>
          </a:p>
          <a:p>
            <a:pPr marL="0" indent="0">
              <a:buNone/>
            </a:pPr>
            <a:endParaRPr lang="en-GB" sz="2200" dirty="0"/>
          </a:p>
          <a:p>
            <a:r>
              <a:rPr lang="en-GB" sz="2200" dirty="0"/>
              <a:t>Chest assessment as indicated</a:t>
            </a:r>
          </a:p>
          <a:p>
            <a:pPr marL="0" indent="0">
              <a:buNone/>
            </a:pPr>
            <a:endParaRPr lang="en-GB" sz="2200" dirty="0"/>
          </a:p>
          <a:p>
            <a:r>
              <a:rPr lang="en-GB" sz="2200" dirty="0"/>
              <a:t>Lying/standing blood pressure within the initial assessment if possible</a:t>
            </a:r>
          </a:p>
          <a:p>
            <a:endParaRPr lang="en-GB" sz="2200" dirty="0"/>
          </a:p>
          <a:p>
            <a:r>
              <a:rPr lang="en-GB" sz="2200" dirty="0"/>
              <a:t>Mobility assessment</a:t>
            </a:r>
          </a:p>
        </p:txBody>
      </p:sp>
    </p:spTree>
    <p:extLst>
      <p:ext uri="{BB962C8B-B14F-4D97-AF65-F5344CB8AC3E}">
        <p14:creationId xmlns:p14="http://schemas.microsoft.com/office/powerpoint/2010/main" val="42891860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a:t>Patient Journey</a:t>
            </a:r>
          </a:p>
        </p:txBody>
      </p:sp>
      <p:sp>
        <p:nvSpPr>
          <p:cNvPr id="3" name="Content Placeholder 2"/>
          <p:cNvSpPr>
            <a:spLocks noGrp="1"/>
          </p:cNvSpPr>
          <p:nvPr>
            <p:ph idx="1"/>
          </p:nvPr>
        </p:nvSpPr>
        <p:spPr/>
        <p:txBody>
          <a:bodyPr/>
          <a:lstStyle/>
          <a:p>
            <a:r>
              <a:rPr lang="en-GB" sz="2200" dirty="0"/>
              <a:t>Day 1 post-operative assessment</a:t>
            </a:r>
          </a:p>
          <a:p>
            <a:pPr lvl="1"/>
            <a:r>
              <a:rPr lang="en-GB" sz="2200" dirty="0"/>
              <a:t>Sensation</a:t>
            </a:r>
          </a:p>
          <a:p>
            <a:pPr lvl="1"/>
            <a:r>
              <a:rPr lang="en-GB" sz="2200" dirty="0"/>
              <a:t>Motor function</a:t>
            </a:r>
          </a:p>
          <a:p>
            <a:pPr lvl="1"/>
            <a:r>
              <a:rPr lang="en-GB" sz="2200" dirty="0"/>
              <a:t>Observations – low blood pressure 92/57</a:t>
            </a:r>
          </a:p>
          <a:p>
            <a:pPr lvl="1"/>
            <a:endParaRPr lang="en-GB" sz="2200" dirty="0"/>
          </a:p>
          <a:p>
            <a:r>
              <a:rPr lang="en-GB" sz="2200" dirty="0"/>
              <a:t>Day 1 post-operative afternoon review</a:t>
            </a:r>
          </a:p>
          <a:p>
            <a:pPr lvl="1"/>
            <a:r>
              <a:rPr lang="en-GB" sz="2200" dirty="0"/>
              <a:t>Low </a:t>
            </a:r>
            <a:r>
              <a:rPr lang="en-GB" sz="2200" dirty="0" err="1"/>
              <a:t>Bp</a:t>
            </a:r>
            <a:r>
              <a:rPr lang="en-GB" sz="2200" dirty="0"/>
              <a:t> 86/55</a:t>
            </a:r>
          </a:p>
          <a:p>
            <a:pPr lvl="1"/>
            <a:r>
              <a:rPr lang="en-GB" sz="2200" dirty="0"/>
              <a:t>Low </a:t>
            </a:r>
            <a:r>
              <a:rPr lang="en-GB" sz="2200" dirty="0" err="1"/>
              <a:t>Hb</a:t>
            </a:r>
            <a:r>
              <a:rPr lang="en-GB" sz="2200" dirty="0"/>
              <a:t> 78  - due blood transfusion</a:t>
            </a:r>
          </a:p>
          <a:p>
            <a:pPr lvl="1"/>
            <a:r>
              <a:rPr lang="en-GB" sz="2200" dirty="0"/>
              <a:t>Appeared confused</a:t>
            </a:r>
          </a:p>
          <a:p>
            <a:pPr lvl="1"/>
            <a:endParaRPr lang="en-GB" dirty="0"/>
          </a:p>
        </p:txBody>
      </p:sp>
    </p:spTree>
    <p:extLst>
      <p:ext uri="{BB962C8B-B14F-4D97-AF65-F5344CB8AC3E}">
        <p14:creationId xmlns:p14="http://schemas.microsoft.com/office/powerpoint/2010/main" val="18851697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8CA2A2-22AB-4F36-80E9-EC14BF8FDE59}"/>
              </a:ext>
            </a:extLst>
          </p:cNvPr>
          <p:cNvSpPr>
            <a:spLocks noGrp="1"/>
          </p:cNvSpPr>
          <p:nvPr>
            <p:ph idx="1"/>
          </p:nvPr>
        </p:nvSpPr>
        <p:spPr/>
        <p:txBody>
          <a:bodyPr>
            <a:normAutofit/>
          </a:bodyPr>
          <a:lstStyle/>
          <a:p>
            <a:r>
              <a:rPr lang="en-GB" sz="2600" dirty="0"/>
              <a:t>Day 2 Assessment</a:t>
            </a:r>
          </a:p>
          <a:p>
            <a:pPr lvl="1"/>
            <a:r>
              <a:rPr lang="en-GB" sz="2600" dirty="0"/>
              <a:t>Sat edge of the bed with assistance two</a:t>
            </a:r>
          </a:p>
          <a:p>
            <a:pPr lvl="1"/>
            <a:r>
              <a:rPr lang="en-GB" sz="2600" dirty="0"/>
              <a:t>Attempted stand to a stand aid with max assistance of two</a:t>
            </a:r>
          </a:p>
          <a:p>
            <a:pPr lvl="1"/>
            <a:r>
              <a:rPr lang="en-GB" sz="2600" dirty="0"/>
              <a:t>Declined further attempt</a:t>
            </a:r>
          </a:p>
          <a:p>
            <a:pPr lvl="1"/>
            <a:endParaRPr lang="en-GB" sz="2600" dirty="0"/>
          </a:p>
          <a:p>
            <a:r>
              <a:rPr lang="en-GB" sz="2600" dirty="0"/>
              <a:t>Day 3 Assessment</a:t>
            </a:r>
          </a:p>
          <a:p>
            <a:pPr lvl="1"/>
            <a:r>
              <a:rPr lang="en-GB" sz="2600" dirty="0"/>
              <a:t>Transferred to chair with stand aid</a:t>
            </a:r>
          </a:p>
          <a:p>
            <a:pPr lvl="1"/>
            <a:r>
              <a:rPr lang="en-GB" sz="2600" dirty="0"/>
              <a:t>Has continued to work and progressed to transferring with frame and two</a:t>
            </a:r>
          </a:p>
          <a:p>
            <a:pPr lvl="1"/>
            <a:r>
              <a:rPr lang="en-GB" sz="2600" dirty="0"/>
              <a:t>Some anxiety, fear of falling limiting input</a:t>
            </a:r>
          </a:p>
          <a:p>
            <a:endParaRPr lang="en-GB" dirty="0"/>
          </a:p>
          <a:p>
            <a:endParaRPr lang="en-GB" dirty="0"/>
          </a:p>
          <a:p>
            <a:pPr lvl="1"/>
            <a:endParaRPr lang="en-GB" dirty="0"/>
          </a:p>
        </p:txBody>
      </p:sp>
    </p:spTree>
    <p:extLst>
      <p:ext uri="{BB962C8B-B14F-4D97-AF65-F5344CB8AC3E}">
        <p14:creationId xmlns:p14="http://schemas.microsoft.com/office/powerpoint/2010/main" val="18051100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z="2200" dirty="0"/>
              <a:t>Aim of post-op day 1 assessment</a:t>
            </a:r>
          </a:p>
          <a:p>
            <a:pPr lvl="1"/>
            <a:r>
              <a:rPr lang="en-GB" sz="2200" dirty="0"/>
              <a:t>To transfer to a chair</a:t>
            </a:r>
          </a:p>
          <a:p>
            <a:pPr lvl="1"/>
            <a:endParaRPr lang="en-GB" sz="2200" dirty="0"/>
          </a:p>
          <a:p>
            <a:r>
              <a:rPr lang="en-GB" sz="2200" dirty="0"/>
              <a:t>Factors affecting this</a:t>
            </a:r>
          </a:p>
          <a:p>
            <a:pPr lvl="1"/>
            <a:r>
              <a:rPr lang="en-GB" sz="2200" dirty="0"/>
              <a:t>Cognition</a:t>
            </a:r>
          </a:p>
          <a:p>
            <a:pPr lvl="1"/>
            <a:r>
              <a:rPr lang="en-GB" sz="2200" dirty="0"/>
              <a:t>Pain</a:t>
            </a:r>
          </a:p>
          <a:p>
            <a:pPr lvl="1"/>
            <a:r>
              <a:rPr lang="en-GB" sz="2200" dirty="0"/>
              <a:t>Blood pressure – postural hypotension</a:t>
            </a:r>
          </a:p>
          <a:p>
            <a:pPr lvl="1"/>
            <a:endParaRPr lang="en-GB" sz="2200" dirty="0"/>
          </a:p>
          <a:p>
            <a:r>
              <a:rPr lang="en-GB" sz="2200" dirty="0"/>
              <a:t>Recent audit to identify and examine our day 1 mobilisation rates</a:t>
            </a:r>
          </a:p>
        </p:txBody>
      </p:sp>
    </p:spTree>
    <p:extLst>
      <p:ext uri="{BB962C8B-B14F-4D97-AF65-F5344CB8AC3E}">
        <p14:creationId xmlns:p14="http://schemas.microsoft.com/office/powerpoint/2010/main" val="27565337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z="2200" dirty="0"/>
              <a:t>Aim to be seen daily Monday to Friday (post-op day 1 seen as priority at weekend)</a:t>
            </a:r>
          </a:p>
          <a:p>
            <a:pPr marL="0" indent="0">
              <a:buNone/>
            </a:pPr>
            <a:endParaRPr lang="en-GB" sz="2200" dirty="0"/>
          </a:p>
          <a:p>
            <a:r>
              <a:rPr lang="en-GB" sz="2200" dirty="0"/>
              <a:t>Early discharge planning</a:t>
            </a:r>
          </a:p>
          <a:p>
            <a:pPr marL="0" indent="0">
              <a:buNone/>
            </a:pPr>
            <a:endParaRPr lang="en-GB" sz="2200" dirty="0"/>
          </a:p>
          <a:p>
            <a:r>
              <a:rPr lang="en-GB" sz="2200" dirty="0"/>
              <a:t>Highlight concerns/ difficulties at daily red-to-green meeting</a:t>
            </a:r>
          </a:p>
          <a:p>
            <a:pPr marL="0" indent="0">
              <a:buNone/>
            </a:pPr>
            <a:endParaRPr lang="en-GB" sz="2200" dirty="0"/>
          </a:p>
          <a:p>
            <a:r>
              <a:rPr lang="en-GB" sz="2200" dirty="0"/>
              <a:t>Postural hypotension highlighted immediately to ward doctors</a:t>
            </a:r>
          </a:p>
          <a:p>
            <a:pPr marL="0" indent="0">
              <a:buNone/>
            </a:pPr>
            <a:endParaRPr lang="en-GB" sz="2200" dirty="0"/>
          </a:p>
          <a:p>
            <a:r>
              <a:rPr lang="en-GB" sz="2200" dirty="0"/>
              <a:t>Work with nursing staff towards encouraging mobility as patient progresses with their post-op recovery</a:t>
            </a:r>
          </a:p>
        </p:txBody>
      </p:sp>
    </p:spTree>
    <p:extLst>
      <p:ext uri="{BB962C8B-B14F-4D97-AF65-F5344CB8AC3E}">
        <p14:creationId xmlns:p14="http://schemas.microsoft.com/office/powerpoint/2010/main" val="41344435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z="2200" dirty="0"/>
              <a:t>Discharge individualised depending on each patient</a:t>
            </a:r>
          </a:p>
          <a:p>
            <a:endParaRPr lang="en-GB" sz="2200" dirty="0"/>
          </a:p>
          <a:p>
            <a:r>
              <a:rPr lang="en-GB" sz="2200" dirty="0"/>
              <a:t>This patient was discharged back to her care home</a:t>
            </a:r>
          </a:p>
          <a:p>
            <a:pPr marL="0" indent="0">
              <a:buNone/>
            </a:pPr>
            <a:endParaRPr lang="en-GB" sz="2200" dirty="0"/>
          </a:p>
          <a:p>
            <a:r>
              <a:rPr lang="en-GB" sz="2200" dirty="0"/>
              <a:t>Referred on to community services for further progression and falls assessment</a:t>
            </a:r>
          </a:p>
          <a:p>
            <a:endParaRPr lang="en-GB" dirty="0"/>
          </a:p>
        </p:txBody>
      </p:sp>
    </p:spTree>
    <p:extLst>
      <p:ext uri="{BB962C8B-B14F-4D97-AF65-F5344CB8AC3E}">
        <p14:creationId xmlns:p14="http://schemas.microsoft.com/office/powerpoint/2010/main" val="23431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640E-6739-F545-86B2-C59BB76CF31A}"/>
              </a:ext>
            </a:extLst>
          </p:cNvPr>
          <p:cNvSpPr>
            <a:spLocks noGrp="1"/>
          </p:cNvSpPr>
          <p:nvPr>
            <p:ph type="title"/>
          </p:nvPr>
        </p:nvSpPr>
        <p:spPr/>
        <p:txBody>
          <a:bodyPr>
            <a:normAutofit fontScale="90000"/>
          </a:bodyPr>
          <a:lstStyle/>
          <a:p>
            <a:pPr algn="ctr"/>
            <a:r>
              <a:rPr lang="en-US" dirty="0"/>
              <a:t>	Trauma and </a:t>
            </a:r>
            <a:r>
              <a:rPr lang="en-US" dirty="0" err="1"/>
              <a:t>Orthopaedic</a:t>
            </a:r>
            <a:r>
              <a:rPr lang="en-US" dirty="0"/>
              <a:t> Department</a:t>
            </a:r>
          </a:p>
        </p:txBody>
      </p:sp>
      <p:sp>
        <p:nvSpPr>
          <p:cNvPr id="4" name="Content Placeholder 3"/>
          <p:cNvSpPr>
            <a:spLocks noGrp="1"/>
          </p:cNvSpPr>
          <p:nvPr>
            <p:ph type="body" sz="half" idx="1"/>
          </p:nvPr>
        </p:nvSpPr>
        <p:spPr>
          <a:xfrm>
            <a:off x="1851379" y="2261757"/>
            <a:ext cx="4154311" cy="4114800"/>
          </a:xfrm>
        </p:spPr>
        <p:txBody>
          <a:bodyPr>
            <a:normAutofit fontScale="92500" lnSpcReduction="10000"/>
          </a:bodyPr>
          <a:lstStyle/>
          <a:p>
            <a:r>
              <a:rPr lang="en-US" dirty="0"/>
              <a:t>13 Cons (9 O/C) </a:t>
            </a:r>
          </a:p>
          <a:p>
            <a:endParaRPr lang="en-US" dirty="0"/>
          </a:p>
          <a:p>
            <a:r>
              <a:rPr lang="en-US" dirty="0"/>
              <a:t>1 Cons </a:t>
            </a:r>
            <a:r>
              <a:rPr lang="en-US" dirty="0" err="1"/>
              <a:t>Orthogeriatrician</a:t>
            </a:r>
            <a:r>
              <a:rPr lang="en-US" dirty="0"/>
              <a:t> </a:t>
            </a:r>
          </a:p>
          <a:p>
            <a:endParaRPr lang="en-US" dirty="0"/>
          </a:p>
          <a:p>
            <a:r>
              <a:rPr lang="en-US" dirty="0"/>
              <a:t>9 ST trainees </a:t>
            </a:r>
          </a:p>
          <a:p>
            <a:endParaRPr lang="en-US" dirty="0"/>
          </a:p>
          <a:p>
            <a:r>
              <a:rPr lang="en-US" dirty="0"/>
              <a:t>8 F2/GP trainee doctors</a:t>
            </a:r>
          </a:p>
          <a:p>
            <a:endParaRPr lang="en-US" dirty="0"/>
          </a:p>
          <a:p>
            <a:r>
              <a:rPr lang="en-US" dirty="0"/>
              <a:t>2 Trauma Practitioners</a:t>
            </a:r>
          </a:p>
          <a:p>
            <a:endParaRPr lang="en-GB" dirty="0"/>
          </a:p>
        </p:txBody>
      </p:sp>
      <p:sp>
        <p:nvSpPr>
          <p:cNvPr id="3" name="Content Placeholder 2">
            <a:extLst>
              <a:ext uri="{FF2B5EF4-FFF2-40B4-BE49-F238E27FC236}">
                <a16:creationId xmlns:a16="http://schemas.microsoft.com/office/drawing/2014/main" id="{578BAB6D-8E78-A240-8B96-1556D69E8853}"/>
              </a:ext>
            </a:extLst>
          </p:cNvPr>
          <p:cNvSpPr>
            <a:spLocks noGrp="1"/>
          </p:cNvSpPr>
          <p:nvPr>
            <p:ph sz="half" idx="2"/>
          </p:nvPr>
        </p:nvSpPr>
        <p:spPr>
          <a:xfrm>
            <a:off x="6186313" y="2261757"/>
            <a:ext cx="4154311" cy="4114800"/>
          </a:xfrm>
        </p:spPr>
        <p:txBody>
          <a:bodyPr vert="horz" lIns="91440" tIns="45720" rIns="91440" bIns="45720" rtlCol="0">
            <a:normAutofit fontScale="92500" lnSpcReduction="20000"/>
          </a:bodyPr>
          <a:lstStyle/>
          <a:p>
            <a:r>
              <a:rPr lang="en-GB" dirty="0"/>
              <a:t>ACP</a:t>
            </a:r>
          </a:p>
          <a:p>
            <a:endParaRPr lang="en-GB" dirty="0"/>
          </a:p>
          <a:p>
            <a:r>
              <a:rPr lang="en-GB" dirty="0"/>
              <a:t>SCP (6 elective)</a:t>
            </a:r>
          </a:p>
          <a:p>
            <a:endParaRPr lang="en-GB" dirty="0"/>
          </a:p>
          <a:p>
            <a:r>
              <a:rPr lang="en-GB" dirty="0"/>
              <a:t>PT/OT</a:t>
            </a:r>
          </a:p>
          <a:p>
            <a:endParaRPr lang="en-GB" dirty="0"/>
          </a:p>
          <a:p>
            <a:r>
              <a:rPr lang="en-GB" dirty="0"/>
              <a:t>Data Collection Team NHFD, NJR.</a:t>
            </a:r>
          </a:p>
          <a:p>
            <a:endParaRPr lang="en-GB" dirty="0"/>
          </a:p>
          <a:p>
            <a:r>
              <a:rPr lang="en-GB" dirty="0"/>
              <a:t>F3 Trauma Ward</a:t>
            </a:r>
            <a:endParaRPr lang="en-US" dirty="0"/>
          </a:p>
          <a:p>
            <a:endParaRPr lang="en-US" dirty="0"/>
          </a:p>
          <a:p>
            <a:endParaRPr lang="en-US" dirty="0"/>
          </a:p>
        </p:txBody>
      </p:sp>
    </p:spTree>
    <p:extLst>
      <p:ext uri="{BB962C8B-B14F-4D97-AF65-F5344CB8AC3E}">
        <p14:creationId xmlns:p14="http://schemas.microsoft.com/office/powerpoint/2010/main" val="9542961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2F22-5ECD-4A4B-8F63-A4D1ECA4C405}"/>
              </a:ext>
            </a:extLst>
          </p:cNvPr>
          <p:cNvSpPr>
            <a:spLocks noGrp="1"/>
          </p:cNvSpPr>
          <p:nvPr>
            <p:ph type="ctrTitle"/>
          </p:nvPr>
        </p:nvSpPr>
        <p:spPr/>
        <p:txBody>
          <a:bodyPr/>
          <a:lstStyle/>
          <a:p>
            <a:r>
              <a:rPr lang="en-GB" dirty="0"/>
              <a:t>Dr Mohanraj Suresh </a:t>
            </a:r>
          </a:p>
        </p:txBody>
      </p:sp>
      <p:sp>
        <p:nvSpPr>
          <p:cNvPr id="3" name="Subtitle 2">
            <a:extLst>
              <a:ext uri="{FF2B5EF4-FFF2-40B4-BE49-F238E27FC236}">
                <a16:creationId xmlns:a16="http://schemas.microsoft.com/office/drawing/2014/main" id="{9773409A-2F99-44D1-A483-F96C786D9A64}"/>
              </a:ext>
            </a:extLst>
          </p:cNvPr>
          <p:cNvSpPr>
            <a:spLocks noGrp="1"/>
          </p:cNvSpPr>
          <p:nvPr>
            <p:ph type="subTitle" idx="1"/>
          </p:nvPr>
        </p:nvSpPr>
        <p:spPr/>
        <p:txBody>
          <a:bodyPr/>
          <a:lstStyle/>
          <a:p>
            <a:r>
              <a:rPr lang="en-GB" dirty="0"/>
              <a:t>Trauma Physician</a:t>
            </a:r>
          </a:p>
        </p:txBody>
      </p:sp>
      <p:pic>
        <p:nvPicPr>
          <p:cNvPr id="4" name="Picture 3">
            <a:extLst>
              <a:ext uri="{FF2B5EF4-FFF2-40B4-BE49-F238E27FC236}">
                <a16:creationId xmlns:a16="http://schemas.microsoft.com/office/drawing/2014/main" id="{C6980374-B83F-4CA1-86E6-1BF11C1D7230}"/>
              </a:ext>
            </a:extLst>
          </p:cNvPr>
          <p:cNvPicPr>
            <a:picLocks noChangeAspect="1"/>
          </p:cNvPicPr>
          <p:nvPr/>
        </p:nvPicPr>
        <p:blipFill>
          <a:blip r:embed="rId2"/>
          <a:stretch>
            <a:fillRect/>
          </a:stretch>
        </p:blipFill>
        <p:spPr>
          <a:xfrm>
            <a:off x="9242936" y="104543"/>
            <a:ext cx="2850127" cy="1356478"/>
          </a:xfrm>
          <a:prstGeom prst="rect">
            <a:avLst/>
          </a:prstGeom>
        </p:spPr>
      </p:pic>
    </p:spTree>
    <p:extLst>
      <p:ext uri="{BB962C8B-B14F-4D97-AF65-F5344CB8AC3E}">
        <p14:creationId xmlns:p14="http://schemas.microsoft.com/office/powerpoint/2010/main" val="18686457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EDF8-4EAE-4074-B6BB-C0E57BA8FB16}"/>
              </a:ext>
            </a:extLst>
          </p:cNvPr>
          <p:cNvSpPr>
            <a:spLocks noGrp="1"/>
          </p:cNvSpPr>
          <p:nvPr>
            <p:ph type="title"/>
          </p:nvPr>
        </p:nvSpPr>
        <p:spPr/>
        <p:txBody>
          <a:bodyPr/>
          <a:lstStyle/>
          <a:p>
            <a:r>
              <a:rPr lang="en-GB" dirty="0"/>
              <a:t>Role of Orthogeriatric department.</a:t>
            </a:r>
          </a:p>
        </p:txBody>
      </p:sp>
      <p:sp>
        <p:nvSpPr>
          <p:cNvPr id="3" name="Content Placeholder 2">
            <a:extLst>
              <a:ext uri="{FF2B5EF4-FFF2-40B4-BE49-F238E27FC236}">
                <a16:creationId xmlns:a16="http://schemas.microsoft.com/office/drawing/2014/main" id="{338434AA-3C18-48B6-88A9-CFA462831482}"/>
              </a:ext>
            </a:extLst>
          </p:cNvPr>
          <p:cNvSpPr>
            <a:spLocks noGrp="1"/>
          </p:cNvSpPr>
          <p:nvPr>
            <p:ph idx="1"/>
          </p:nvPr>
        </p:nvSpPr>
        <p:spPr/>
        <p:txBody>
          <a:bodyPr/>
          <a:lstStyle/>
          <a:p>
            <a:r>
              <a:rPr lang="en-GB" dirty="0"/>
              <a:t>Oversee comprehensive geriatric assessment.</a:t>
            </a:r>
          </a:p>
          <a:p>
            <a:r>
              <a:rPr lang="en-GB" dirty="0"/>
              <a:t>Medical liaison for orthopaedic patients.</a:t>
            </a:r>
          </a:p>
          <a:p>
            <a:r>
              <a:rPr lang="en-GB" dirty="0"/>
              <a:t>Develop the team to provide holistic geriatric care.</a:t>
            </a:r>
          </a:p>
          <a:p>
            <a:r>
              <a:rPr lang="en-GB" dirty="0"/>
              <a:t>After care.</a:t>
            </a:r>
          </a:p>
          <a:p>
            <a:pPr marL="0" indent="0">
              <a:buNone/>
            </a:pPr>
            <a:endParaRPr lang="en-GB" dirty="0"/>
          </a:p>
          <a:p>
            <a:endParaRPr lang="en-GB" dirty="0"/>
          </a:p>
        </p:txBody>
      </p:sp>
    </p:spTree>
    <p:extLst>
      <p:ext uri="{BB962C8B-B14F-4D97-AF65-F5344CB8AC3E}">
        <p14:creationId xmlns:p14="http://schemas.microsoft.com/office/powerpoint/2010/main" val="506723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587A-B3CC-411D-A6D5-C1514C5F2EAF}"/>
              </a:ext>
            </a:extLst>
          </p:cNvPr>
          <p:cNvSpPr>
            <a:spLocks noGrp="1"/>
          </p:cNvSpPr>
          <p:nvPr>
            <p:ph type="title"/>
          </p:nvPr>
        </p:nvSpPr>
        <p:spPr/>
        <p:txBody>
          <a:bodyPr/>
          <a:lstStyle/>
          <a:p>
            <a:r>
              <a:rPr lang="en-GB" dirty="0"/>
              <a:t>Outside the box</a:t>
            </a:r>
          </a:p>
        </p:txBody>
      </p:sp>
      <p:sp>
        <p:nvSpPr>
          <p:cNvPr id="3" name="Content Placeholder 2">
            <a:extLst>
              <a:ext uri="{FF2B5EF4-FFF2-40B4-BE49-F238E27FC236}">
                <a16:creationId xmlns:a16="http://schemas.microsoft.com/office/drawing/2014/main" id="{06331BC2-B948-4328-99F1-63780A1B9581}"/>
              </a:ext>
            </a:extLst>
          </p:cNvPr>
          <p:cNvSpPr>
            <a:spLocks noGrp="1"/>
          </p:cNvSpPr>
          <p:nvPr>
            <p:ph idx="1"/>
          </p:nvPr>
        </p:nvSpPr>
        <p:spPr/>
        <p:txBody>
          <a:bodyPr/>
          <a:lstStyle/>
          <a:p>
            <a:r>
              <a:rPr lang="en-GB" dirty="0"/>
              <a:t>Do not waste on skills which others are able to do.</a:t>
            </a:r>
          </a:p>
          <a:p>
            <a:r>
              <a:rPr lang="en-GB" dirty="0"/>
              <a:t>Do a lot in my office than in the ward – electronic patient record system. </a:t>
            </a:r>
          </a:p>
          <a:p>
            <a:r>
              <a:rPr lang="en-GB" dirty="0"/>
              <a:t>Set up escalation process when crisis happens.</a:t>
            </a:r>
          </a:p>
          <a:p>
            <a:r>
              <a:rPr lang="en-GB" dirty="0"/>
              <a:t>Spend more time in theatres and emergency department.</a:t>
            </a:r>
          </a:p>
          <a:p>
            <a:r>
              <a:rPr lang="en-GB" dirty="0"/>
              <a:t>Provide bone health clinics along with rheumatology. More outpatient activity.</a:t>
            </a:r>
          </a:p>
          <a:p>
            <a:endParaRPr lang="en-GB" dirty="0"/>
          </a:p>
          <a:p>
            <a:endParaRPr lang="en-GB" dirty="0"/>
          </a:p>
        </p:txBody>
      </p:sp>
    </p:spTree>
    <p:extLst>
      <p:ext uri="{BB962C8B-B14F-4D97-AF65-F5344CB8AC3E}">
        <p14:creationId xmlns:p14="http://schemas.microsoft.com/office/powerpoint/2010/main" val="19420393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25FC-4878-4B92-8BB5-0357CB4B4664}"/>
              </a:ext>
            </a:extLst>
          </p:cNvPr>
          <p:cNvSpPr>
            <a:spLocks noGrp="1"/>
          </p:cNvSpPr>
          <p:nvPr>
            <p:ph type="title"/>
          </p:nvPr>
        </p:nvSpPr>
        <p:spPr/>
        <p:txBody>
          <a:bodyPr/>
          <a:lstStyle/>
          <a:p>
            <a:r>
              <a:rPr lang="en-GB" dirty="0"/>
              <a:t>What are we good at ?</a:t>
            </a:r>
          </a:p>
        </p:txBody>
      </p:sp>
      <p:sp>
        <p:nvSpPr>
          <p:cNvPr id="3" name="Content Placeholder 2">
            <a:extLst>
              <a:ext uri="{FF2B5EF4-FFF2-40B4-BE49-F238E27FC236}">
                <a16:creationId xmlns:a16="http://schemas.microsoft.com/office/drawing/2014/main" id="{081B78D9-0304-4FAC-B088-913BEA89C92E}"/>
              </a:ext>
            </a:extLst>
          </p:cNvPr>
          <p:cNvSpPr>
            <a:spLocks noGrp="1"/>
          </p:cNvSpPr>
          <p:nvPr>
            <p:ph idx="1"/>
          </p:nvPr>
        </p:nvSpPr>
        <p:spPr/>
        <p:txBody>
          <a:bodyPr/>
          <a:lstStyle/>
          <a:p>
            <a:r>
              <a:rPr lang="en-GB" dirty="0"/>
              <a:t>Addressing delirium – PINCH ME. Issues with bowel care and dehydration.</a:t>
            </a:r>
          </a:p>
          <a:p>
            <a:r>
              <a:rPr lang="en-GB" dirty="0">
                <a:solidFill>
                  <a:schemeClr val="bg1">
                    <a:lumMod val="85000"/>
                  </a:schemeClr>
                </a:solidFill>
              </a:rPr>
              <a:t>Educate juniors to look at basic care.</a:t>
            </a:r>
          </a:p>
          <a:p>
            <a:r>
              <a:rPr lang="en-GB" dirty="0">
                <a:solidFill>
                  <a:schemeClr val="bg1">
                    <a:lumMod val="85000"/>
                  </a:schemeClr>
                </a:solidFill>
              </a:rPr>
              <a:t>Pain relief - basic and reduced opiates.</a:t>
            </a:r>
          </a:p>
          <a:p>
            <a:r>
              <a:rPr lang="en-GB" dirty="0" err="1">
                <a:solidFill>
                  <a:schemeClr val="bg1">
                    <a:lumMod val="85000"/>
                  </a:schemeClr>
                </a:solidFill>
              </a:rPr>
              <a:t>Iliofascial</a:t>
            </a:r>
            <a:r>
              <a:rPr lang="en-GB" dirty="0">
                <a:solidFill>
                  <a:schemeClr val="bg1">
                    <a:lumMod val="85000"/>
                  </a:schemeClr>
                </a:solidFill>
              </a:rPr>
              <a:t> nerve block.</a:t>
            </a:r>
          </a:p>
          <a:p>
            <a:r>
              <a:rPr lang="en-GB" dirty="0">
                <a:solidFill>
                  <a:schemeClr val="bg1">
                    <a:lumMod val="85000"/>
                  </a:schemeClr>
                </a:solidFill>
              </a:rPr>
              <a:t>Cardiac investigation -  orthopaedic department owns 24 </a:t>
            </a:r>
            <a:r>
              <a:rPr lang="en-GB" dirty="0" err="1">
                <a:solidFill>
                  <a:schemeClr val="bg1">
                    <a:lumMod val="85000"/>
                  </a:schemeClr>
                </a:solidFill>
              </a:rPr>
              <a:t>ecg</a:t>
            </a:r>
            <a:r>
              <a:rPr lang="en-GB" dirty="0">
                <a:solidFill>
                  <a:schemeClr val="bg1">
                    <a:lumMod val="85000"/>
                  </a:schemeClr>
                </a:solidFill>
              </a:rPr>
              <a:t> machine / carotid hyersenstivity testing.</a:t>
            </a:r>
          </a:p>
          <a:p>
            <a:endParaRPr lang="en-GB" dirty="0"/>
          </a:p>
        </p:txBody>
      </p:sp>
    </p:spTree>
    <p:extLst>
      <p:ext uri="{BB962C8B-B14F-4D97-AF65-F5344CB8AC3E}">
        <p14:creationId xmlns:p14="http://schemas.microsoft.com/office/powerpoint/2010/main" val="23151286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640" y="677636"/>
            <a:ext cx="9407245" cy="579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68701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25FC-4878-4B92-8BB5-0357CB4B4664}"/>
              </a:ext>
            </a:extLst>
          </p:cNvPr>
          <p:cNvSpPr>
            <a:spLocks noGrp="1"/>
          </p:cNvSpPr>
          <p:nvPr>
            <p:ph type="title"/>
          </p:nvPr>
        </p:nvSpPr>
        <p:spPr/>
        <p:txBody>
          <a:bodyPr/>
          <a:lstStyle/>
          <a:p>
            <a:r>
              <a:rPr lang="en-GB" dirty="0"/>
              <a:t>What are we good at ?</a:t>
            </a:r>
          </a:p>
        </p:txBody>
      </p:sp>
      <p:sp>
        <p:nvSpPr>
          <p:cNvPr id="3" name="Content Placeholder 2">
            <a:extLst>
              <a:ext uri="{FF2B5EF4-FFF2-40B4-BE49-F238E27FC236}">
                <a16:creationId xmlns:a16="http://schemas.microsoft.com/office/drawing/2014/main" id="{081B78D9-0304-4FAC-B088-913BEA89C92E}"/>
              </a:ext>
            </a:extLst>
          </p:cNvPr>
          <p:cNvSpPr>
            <a:spLocks noGrp="1"/>
          </p:cNvSpPr>
          <p:nvPr>
            <p:ph idx="1"/>
          </p:nvPr>
        </p:nvSpPr>
        <p:spPr/>
        <p:txBody>
          <a:bodyPr/>
          <a:lstStyle/>
          <a:p>
            <a:r>
              <a:rPr lang="en-GB" dirty="0">
                <a:solidFill>
                  <a:schemeClr val="bg1">
                    <a:lumMod val="75000"/>
                  </a:schemeClr>
                </a:solidFill>
              </a:rPr>
              <a:t>Addressing delirium – PINCH ME. Issues with bowel care and dehydration.</a:t>
            </a:r>
          </a:p>
          <a:p>
            <a:r>
              <a:rPr lang="en-GB" dirty="0"/>
              <a:t>Educate juniors to look at basic care.</a:t>
            </a:r>
          </a:p>
          <a:p>
            <a:r>
              <a:rPr lang="en-GB" dirty="0"/>
              <a:t>Pain relief - basic and reduced opiates.</a:t>
            </a:r>
          </a:p>
          <a:p>
            <a:r>
              <a:rPr lang="en-GB" dirty="0" err="1"/>
              <a:t>Iliofascial</a:t>
            </a:r>
            <a:r>
              <a:rPr lang="en-GB" dirty="0"/>
              <a:t> nerve block.</a:t>
            </a:r>
          </a:p>
          <a:p>
            <a:r>
              <a:rPr lang="en-GB" dirty="0"/>
              <a:t>Cardiac investigation -  orthopaedic department owns 24 </a:t>
            </a:r>
            <a:r>
              <a:rPr lang="en-GB" dirty="0" err="1"/>
              <a:t>ecg</a:t>
            </a:r>
            <a:r>
              <a:rPr lang="en-GB" dirty="0"/>
              <a:t> machine / carotid hyersenstivity testing.</a:t>
            </a:r>
          </a:p>
          <a:p>
            <a:endParaRPr lang="en-GB" dirty="0"/>
          </a:p>
        </p:txBody>
      </p:sp>
    </p:spTree>
    <p:extLst>
      <p:ext uri="{BB962C8B-B14F-4D97-AF65-F5344CB8AC3E}">
        <p14:creationId xmlns:p14="http://schemas.microsoft.com/office/powerpoint/2010/main" val="20450048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22A-2633-468C-87C8-11AC69769439}"/>
              </a:ext>
            </a:extLst>
          </p:cNvPr>
          <p:cNvSpPr>
            <a:spLocks noGrp="1"/>
          </p:cNvSpPr>
          <p:nvPr>
            <p:ph type="title"/>
          </p:nvPr>
        </p:nvSpPr>
        <p:spPr/>
        <p:txBody>
          <a:bodyPr/>
          <a:lstStyle/>
          <a:p>
            <a:r>
              <a:rPr lang="en-GB" dirty="0"/>
              <a:t>Management level</a:t>
            </a:r>
          </a:p>
        </p:txBody>
      </p:sp>
      <p:sp>
        <p:nvSpPr>
          <p:cNvPr id="3" name="Content Placeholder 2">
            <a:extLst>
              <a:ext uri="{FF2B5EF4-FFF2-40B4-BE49-F238E27FC236}">
                <a16:creationId xmlns:a16="http://schemas.microsoft.com/office/drawing/2014/main" id="{488D96E6-C352-495E-8C28-E2564A29F994}"/>
              </a:ext>
            </a:extLst>
          </p:cNvPr>
          <p:cNvSpPr>
            <a:spLocks noGrp="1"/>
          </p:cNvSpPr>
          <p:nvPr>
            <p:ph idx="1"/>
          </p:nvPr>
        </p:nvSpPr>
        <p:spPr/>
        <p:txBody>
          <a:bodyPr/>
          <a:lstStyle/>
          <a:p>
            <a:r>
              <a:rPr lang="en-GB" dirty="0"/>
              <a:t>Continuity of service. </a:t>
            </a:r>
          </a:p>
          <a:p>
            <a:r>
              <a:rPr lang="en-GB" dirty="0"/>
              <a:t>Working with other specialties in medicine – show case orthogeriatric work.</a:t>
            </a:r>
          </a:p>
          <a:p>
            <a:r>
              <a:rPr lang="en-GB" dirty="0"/>
              <a:t>Liaison with community teams - FFFLS</a:t>
            </a:r>
          </a:p>
          <a:p>
            <a:r>
              <a:rPr lang="en-GB" dirty="0"/>
              <a:t>Being a mischief-maker.</a:t>
            </a:r>
          </a:p>
          <a:p>
            <a:r>
              <a:rPr lang="en-GB" dirty="0"/>
              <a:t>Establish credibility.</a:t>
            </a:r>
          </a:p>
          <a:p>
            <a:r>
              <a:rPr lang="en-GB" dirty="0"/>
              <a:t>Reflect on our performance regularly.</a:t>
            </a:r>
          </a:p>
          <a:p>
            <a:endParaRPr lang="en-GB" dirty="0"/>
          </a:p>
          <a:p>
            <a:endParaRPr lang="en-GB" dirty="0"/>
          </a:p>
        </p:txBody>
      </p:sp>
    </p:spTree>
    <p:extLst>
      <p:ext uri="{BB962C8B-B14F-4D97-AF65-F5344CB8AC3E}">
        <p14:creationId xmlns:p14="http://schemas.microsoft.com/office/powerpoint/2010/main" val="20663853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AE585-B940-4A9E-99D0-978563957DF1}"/>
              </a:ext>
            </a:extLst>
          </p:cNvPr>
          <p:cNvSpPr>
            <a:spLocks noGrp="1"/>
          </p:cNvSpPr>
          <p:nvPr>
            <p:ph type="title"/>
          </p:nvPr>
        </p:nvSpPr>
        <p:spPr/>
        <p:txBody>
          <a:bodyPr/>
          <a:lstStyle/>
          <a:p>
            <a:r>
              <a:rPr lang="en-GB" dirty="0"/>
              <a:t>What is next?</a:t>
            </a:r>
          </a:p>
        </p:txBody>
      </p:sp>
      <p:sp>
        <p:nvSpPr>
          <p:cNvPr id="3" name="Content Placeholder 2">
            <a:extLst>
              <a:ext uri="{FF2B5EF4-FFF2-40B4-BE49-F238E27FC236}">
                <a16:creationId xmlns:a16="http://schemas.microsoft.com/office/drawing/2014/main" id="{8F3DFE84-0768-40D3-8D02-F1405DA1C9A8}"/>
              </a:ext>
            </a:extLst>
          </p:cNvPr>
          <p:cNvSpPr>
            <a:spLocks noGrp="1"/>
          </p:cNvSpPr>
          <p:nvPr>
            <p:ph idx="1"/>
          </p:nvPr>
        </p:nvSpPr>
        <p:spPr/>
        <p:txBody>
          <a:bodyPr/>
          <a:lstStyle/>
          <a:p>
            <a:r>
              <a:rPr lang="en-GB" dirty="0"/>
              <a:t>Learning echocardiogram</a:t>
            </a:r>
          </a:p>
          <a:p>
            <a:r>
              <a:rPr lang="en-GB" dirty="0"/>
              <a:t>Establish a level two care along with ITU – perioperative unit.</a:t>
            </a:r>
          </a:p>
          <a:p>
            <a:r>
              <a:rPr lang="en-GB" dirty="0"/>
              <a:t>Early supported discharge and ortho specific rehabilitation unit.</a:t>
            </a:r>
          </a:p>
        </p:txBody>
      </p:sp>
    </p:spTree>
    <p:extLst>
      <p:ext uri="{BB962C8B-B14F-4D97-AF65-F5344CB8AC3E}">
        <p14:creationId xmlns:p14="http://schemas.microsoft.com/office/powerpoint/2010/main" val="1780146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EB2DCA-589B-4F63-A876-DEE56B649391}"/>
              </a:ext>
            </a:extLst>
          </p:cNvPr>
          <p:cNvSpPr>
            <a:spLocks noGrp="1"/>
          </p:cNvSpPr>
          <p:nvPr>
            <p:ph type="title"/>
          </p:nvPr>
        </p:nvSpPr>
        <p:spPr>
          <a:xfrm>
            <a:off x="831850" y="1736726"/>
            <a:ext cx="10515600" cy="2852737"/>
          </a:xfrm>
        </p:spPr>
        <p:txBody>
          <a:bodyPr/>
          <a:lstStyle/>
          <a:p>
            <a:r>
              <a:rPr lang="en-GB" dirty="0"/>
              <a:t>Summary</a:t>
            </a:r>
          </a:p>
        </p:txBody>
      </p:sp>
      <p:sp>
        <p:nvSpPr>
          <p:cNvPr id="5" name="Text Placeholder 4">
            <a:extLst>
              <a:ext uri="{FF2B5EF4-FFF2-40B4-BE49-F238E27FC236}">
                <a16:creationId xmlns:a16="http://schemas.microsoft.com/office/drawing/2014/main" id="{DEF9EFC7-79A9-42E9-B778-AB72B6098665}"/>
              </a:ext>
            </a:extLst>
          </p:cNvPr>
          <p:cNvSpPr>
            <a:spLocks noGrp="1"/>
          </p:cNvSpPr>
          <p:nvPr>
            <p:ph type="body" idx="1"/>
          </p:nvPr>
        </p:nvSpPr>
        <p:spPr/>
        <p:txBody>
          <a:bodyPr/>
          <a:lstStyle/>
          <a:p>
            <a:endParaRPr lang="en-GB"/>
          </a:p>
        </p:txBody>
      </p:sp>
      <p:pic>
        <p:nvPicPr>
          <p:cNvPr id="6" name="Picture 5">
            <a:extLst>
              <a:ext uri="{FF2B5EF4-FFF2-40B4-BE49-F238E27FC236}">
                <a16:creationId xmlns:a16="http://schemas.microsoft.com/office/drawing/2014/main" id="{BB12F9F4-57E7-41E7-A8DC-3003B8EE1931}"/>
              </a:ext>
            </a:extLst>
          </p:cNvPr>
          <p:cNvPicPr>
            <a:picLocks noChangeAspect="1"/>
          </p:cNvPicPr>
          <p:nvPr/>
        </p:nvPicPr>
        <p:blipFill>
          <a:blip r:embed="rId2"/>
          <a:stretch>
            <a:fillRect/>
          </a:stretch>
        </p:blipFill>
        <p:spPr>
          <a:xfrm>
            <a:off x="9215227" y="90111"/>
            <a:ext cx="2850127" cy="1356478"/>
          </a:xfrm>
          <a:prstGeom prst="rect">
            <a:avLst/>
          </a:prstGeom>
        </p:spPr>
      </p:pic>
    </p:spTree>
    <p:extLst>
      <p:ext uri="{BB962C8B-B14F-4D97-AF65-F5344CB8AC3E}">
        <p14:creationId xmlns:p14="http://schemas.microsoft.com/office/powerpoint/2010/main" val="26138042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79ECA5-CE33-455B-8950-C6578F9DB8C9}"/>
              </a:ext>
            </a:extLst>
          </p:cNvPr>
          <p:cNvSpPr>
            <a:spLocks noGrp="1"/>
          </p:cNvSpPr>
          <p:nvPr>
            <p:ph type="title"/>
          </p:nvPr>
        </p:nvSpPr>
        <p:spPr/>
        <p:txBody>
          <a:bodyPr/>
          <a:lstStyle/>
          <a:p>
            <a:r>
              <a:rPr lang="en-GB" dirty="0"/>
              <a:t>What can we say?</a:t>
            </a:r>
          </a:p>
        </p:txBody>
      </p:sp>
      <p:sp>
        <p:nvSpPr>
          <p:cNvPr id="4" name="Content Placeholder 3">
            <a:extLst>
              <a:ext uri="{FF2B5EF4-FFF2-40B4-BE49-F238E27FC236}">
                <a16:creationId xmlns:a16="http://schemas.microsoft.com/office/drawing/2014/main" id="{C301B521-7697-4304-8EAE-D940180FE152}"/>
              </a:ext>
            </a:extLst>
          </p:cNvPr>
          <p:cNvSpPr>
            <a:spLocks noGrp="1"/>
          </p:cNvSpPr>
          <p:nvPr>
            <p:ph idx="1"/>
          </p:nvPr>
        </p:nvSpPr>
        <p:spPr>
          <a:xfrm>
            <a:off x="838200" y="1825625"/>
            <a:ext cx="10515600" cy="3409315"/>
          </a:xfrm>
        </p:spPr>
        <p:txBody>
          <a:bodyPr/>
          <a:lstStyle/>
          <a:p>
            <a:r>
              <a:rPr lang="en-GB" dirty="0"/>
              <a:t>While we are proud of how well we are doing, there is always room for improvement</a:t>
            </a:r>
          </a:p>
          <a:p>
            <a:r>
              <a:rPr lang="en-GB" dirty="0"/>
              <a:t>Discussing cases done well is as useful as traditional M&amp;M</a:t>
            </a:r>
          </a:p>
          <a:p>
            <a:r>
              <a:rPr lang="en-GB" dirty="0"/>
              <a:t>Standardisation is vital</a:t>
            </a:r>
          </a:p>
          <a:p>
            <a:r>
              <a:rPr lang="en-GB" dirty="0"/>
              <a:t>Engagement of key (and engaged!) clinical staff at the front door is very important</a:t>
            </a:r>
          </a:p>
          <a:p>
            <a:r>
              <a:rPr lang="en-GB" dirty="0"/>
              <a:t>Better outcomes require everyone to work together</a:t>
            </a:r>
          </a:p>
        </p:txBody>
      </p:sp>
    </p:spTree>
    <p:extLst>
      <p:ext uri="{BB962C8B-B14F-4D97-AF65-F5344CB8AC3E}">
        <p14:creationId xmlns:p14="http://schemas.microsoft.com/office/powerpoint/2010/main" val="2779371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656C-1C47-2F43-9C0D-71AA9A9C103F}"/>
              </a:ext>
            </a:extLst>
          </p:cNvPr>
          <p:cNvSpPr>
            <a:spLocks noGrp="1"/>
          </p:cNvSpPr>
          <p:nvPr>
            <p:ph type="title"/>
          </p:nvPr>
        </p:nvSpPr>
        <p:spPr/>
        <p:txBody>
          <a:bodyPr/>
          <a:lstStyle/>
          <a:p>
            <a:pPr algn="ctr"/>
            <a:r>
              <a:rPr lang="en-US" dirty="0"/>
              <a:t>Trauma Service</a:t>
            </a:r>
          </a:p>
        </p:txBody>
      </p:sp>
      <p:sp>
        <p:nvSpPr>
          <p:cNvPr id="6" name="Text Placeholder 5"/>
          <p:cNvSpPr>
            <a:spLocks noGrp="1"/>
          </p:cNvSpPr>
          <p:nvPr>
            <p:ph type="body" sz="half" idx="1"/>
          </p:nvPr>
        </p:nvSpPr>
        <p:spPr/>
        <p:txBody>
          <a:bodyPr>
            <a:normAutofit fontScale="92500" lnSpcReduction="20000"/>
          </a:bodyPr>
          <a:lstStyle/>
          <a:p>
            <a:r>
              <a:rPr lang="en-US" dirty="0"/>
              <a:t>Cons o/c </a:t>
            </a:r>
          </a:p>
          <a:p>
            <a:r>
              <a:rPr lang="en-US" dirty="0"/>
              <a:t>Mon 8am - Thurs 5pm</a:t>
            </a:r>
          </a:p>
          <a:p>
            <a:r>
              <a:rPr lang="en-US" dirty="0"/>
              <a:t>Thurs 5pm – Mon 8am</a:t>
            </a:r>
          </a:p>
          <a:p>
            <a:endParaRPr lang="en-US" dirty="0"/>
          </a:p>
          <a:p>
            <a:r>
              <a:rPr lang="en-US" dirty="0"/>
              <a:t>Trauma Meeting 8am</a:t>
            </a:r>
          </a:p>
          <a:p>
            <a:r>
              <a:rPr lang="en-US" dirty="0"/>
              <a:t>Ward Round </a:t>
            </a:r>
          </a:p>
          <a:p>
            <a:endParaRPr lang="en-US" dirty="0"/>
          </a:p>
          <a:p>
            <a:r>
              <a:rPr lang="en-US" dirty="0"/>
              <a:t>Trauma List (post </a:t>
            </a:r>
            <a:r>
              <a:rPr lang="en-US" dirty="0" err="1"/>
              <a:t>Covid</a:t>
            </a:r>
            <a:r>
              <a:rPr lang="en-US" dirty="0"/>
              <a:t>)</a:t>
            </a:r>
          </a:p>
          <a:p>
            <a:r>
              <a:rPr lang="en-US" dirty="0"/>
              <a:t>M–F	08:00 – 20:00</a:t>
            </a:r>
          </a:p>
          <a:p>
            <a:r>
              <a:rPr lang="en-GB" dirty="0"/>
              <a:t>Sat 	08:00 – 18:00 </a:t>
            </a:r>
          </a:p>
        </p:txBody>
      </p:sp>
      <p:sp>
        <p:nvSpPr>
          <p:cNvPr id="3" name="Content Placeholder 2">
            <a:extLst>
              <a:ext uri="{FF2B5EF4-FFF2-40B4-BE49-F238E27FC236}">
                <a16:creationId xmlns:a16="http://schemas.microsoft.com/office/drawing/2014/main" id="{C9F16812-9B09-7443-9F6C-6260BC17C7FD}"/>
              </a:ext>
            </a:extLst>
          </p:cNvPr>
          <p:cNvSpPr>
            <a:spLocks noGrp="1"/>
          </p:cNvSpPr>
          <p:nvPr>
            <p:ph sz="half" idx="2"/>
          </p:nvPr>
        </p:nvSpPr>
        <p:spPr/>
        <p:txBody>
          <a:bodyPr>
            <a:normAutofit fontScale="92500" lnSpcReduction="20000"/>
          </a:bodyPr>
          <a:lstStyle/>
          <a:p>
            <a:r>
              <a:rPr lang="en-US" dirty="0"/>
              <a:t>Orthogeriatric WR:</a:t>
            </a:r>
          </a:p>
          <a:p>
            <a:r>
              <a:rPr lang="en-US" dirty="0"/>
              <a:t>Mon/Wed/Friday pm</a:t>
            </a:r>
          </a:p>
          <a:p>
            <a:endParaRPr lang="en-US" dirty="0"/>
          </a:p>
          <a:p>
            <a:r>
              <a:rPr lang="en-US" dirty="0"/>
              <a:t>VFC:</a:t>
            </a:r>
          </a:p>
          <a:p>
            <a:r>
              <a:rPr lang="en-US" dirty="0"/>
              <a:t>Mon/Wed/Fri 7.30-9am </a:t>
            </a:r>
          </a:p>
          <a:p>
            <a:endParaRPr lang="en-US" dirty="0"/>
          </a:p>
          <a:p>
            <a:r>
              <a:rPr lang="en-US" dirty="0"/>
              <a:t>Fracture Clinics – Daily</a:t>
            </a:r>
          </a:p>
          <a:p>
            <a:endParaRPr lang="en-US" dirty="0"/>
          </a:p>
          <a:p>
            <a:r>
              <a:rPr lang="en-US" dirty="0"/>
              <a:t>MTC: Cambridge</a:t>
            </a:r>
          </a:p>
        </p:txBody>
      </p:sp>
    </p:spTree>
    <p:extLst>
      <p:ext uri="{BB962C8B-B14F-4D97-AF65-F5344CB8AC3E}">
        <p14:creationId xmlns:p14="http://schemas.microsoft.com/office/powerpoint/2010/main" val="18422875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E54EBAA-0B33-4B67-8F1B-05611629DF7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0"/>
            <a:ext cx="5192113" cy="3587276"/>
          </a:xfrm>
          <a:prstGeom prst="rect">
            <a:avLst/>
          </a:prstGeom>
        </p:spPr>
      </p:pic>
      <p:pic>
        <p:nvPicPr>
          <p:cNvPr id="11" name="Picture 10">
            <a:extLst>
              <a:ext uri="{FF2B5EF4-FFF2-40B4-BE49-F238E27FC236}">
                <a16:creationId xmlns:a16="http://schemas.microsoft.com/office/drawing/2014/main" id="{8CA3FB09-ACFB-4AAF-86D4-6199D00ED86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3486664"/>
            <a:ext cx="5127453" cy="3426073"/>
          </a:xfrm>
          <a:prstGeom prst="rect">
            <a:avLst/>
          </a:prstGeom>
        </p:spPr>
      </p:pic>
      <p:pic>
        <p:nvPicPr>
          <p:cNvPr id="26" name="Picture 25">
            <a:extLst>
              <a:ext uri="{FF2B5EF4-FFF2-40B4-BE49-F238E27FC236}">
                <a16:creationId xmlns:a16="http://schemas.microsoft.com/office/drawing/2014/main" id="{EEE526C2-27CC-40B1-9B3C-5AFEFECD0926}"/>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7396209" y="3369771"/>
            <a:ext cx="5206118" cy="3470745"/>
          </a:xfrm>
          <a:prstGeom prst="rect">
            <a:avLst/>
          </a:prstGeom>
        </p:spPr>
      </p:pic>
      <p:sp>
        <p:nvSpPr>
          <p:cNvPr id="27" name="TextBox 26">
            <a:extLst>
              <a:ext uri="{FF2B5EF4-FFF2-40B4-BE49-F238E27FC236}">
                <a16:creationId xmlns:a16="http://schemas.microsoft.com/office/drawing/2014/main" id="{55B5B643-67BD-49C9-AD78-1CE277B82AA5}"/>
              </a:ext>
            </a:extLst>
          </p:cNvPr>
          <p:cNvSpPr txBox="1"/>
          <p:nvPr/>
        </p:nvSpPr>
        <p:spPr>
          <a:xfrm>
            <a:off x="952500" y="6858000"/>
            <a:ext cx="10287000" cy="230832"/>
          </a:xfrm>
          <a:prstGeom prst="rect">
            <a:avLst/>
          </a:prstGeom>
          <a:noFill/>
        </p:spPr>
        <p:txBody>
          <a:bodyPr wrap="square" rtlCol="0">
            <a:spAutoFit/>
          </a:bodyPr>
          <a:lstStyle/>
          <a:p>
            <a:r>
              <a:rPr lang="en-GB" sz="900">
                <a:hlinkClick r:id="rId6" tooltip="https://flickr.com/photos/21804434@n02/5398156062"/>
              </a:rPr>
              <a:t>This Photo</a:t>
            </a:r>
            <a:r>
              <a:rPr lang="en-GB" sz="900"/>
              <a:t> by Unknown Author is licensed under </a:t>
            </a:r>
            <a:r>
              <a:rPr lang="en-GB" sz="900">
                <a:hlinkClick r:id="rId7" tooltip="https://creativecommons.org/licenses/by-nc-sa/3.0/"/>
              </a:rPr>
              <a:t>CC BY-SA-NC</a:t>
            </a:r>
            <a:endParaRPr lang="en-GB" sz="900"/>
          </a:p>
        </p:txBody>
      </p:sp>
      <p:sp>
        <p:nvSpPr>
          <p:cNvPr id="30" name="TextBox 29">
            <a:extLst>
              <a:ext uri="{FF2B5EF4-FFF2-40B4-BE49-F238E27FC236}">
                <a16:creationId xmlns:a16="http://schemas.microsoft.com/office/drawing/2014/main" id="{F9C2FC06-4179-40F8-A897-19585DC71BC6}"/>
              </a:ext>
            </a:extLst>
          </p:cNvPr>
          <p:cNvSpPr txBox="1"/>
          <p:nvPr/>
        </p:nvSpPr>
        <p:spPr>
          <a:xfrm>
            <a:off x="1674000" y="7008000"/>
            <a:ext cx="9144000" cy="230832"/>
          </a:xfrm>
          <a:prstGeom prst="rect">
            <a:avLst/>
          </a:prstGeom>
          <a:noFill/>
        </p:spPr>
        <p:txBody>
          <a:bodyPr wrap="square" rtlCol="0">
            <a:spAutoFit/>
          </a:bodyPr>
          <a:lstStyle/>
          <a:p>
            <a:r>
              <a:rPr lang="en-GB" sz="900">
                <a:hlinkClick r:id="rId8" tooltip="https://en.wikipedia.org/wiki/Ickworth_House"/>
              </a:rPr>
              <a:t>This Photo</a:t>
            </a:r>
            <a:r>
              <a:rPr lang="en-GB" sz="900"/>
              <a:t> by Unknown Author is licensed under </a:t>
            </a:r>
            <a:r>
              <a:rPr lang="en-GB" sz="900">
                <a:hlinkClick r:id="rId9" tooltip="https://creativecommons.org/licenses/by-sa/3.0/"/>
              </a:rPr>
              <a:t>CC BY-SA</a:t>
            </a:r>
            <a:endParaRPr lang="en-GB" sz="900"/>
          </a:p>
        </p:txBody>
      </p:sp>
      <p:pic>
        <p:nvPicPr>
          <p:cNvPr id="32" name="Picture 31">
            <a:extLst>
              <a:ext uri="{FF2B5EF4-FFF2-40B4-BE49-F238E27FC236}">
                <a16:creationId xmlns:a16="http://schemas.microsoft.com/office/drawing/2014/main" id="{F0A12939-E86C-4561-BEE6-0C184743EA09}"/>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tretch>
            <a:fillRect/>
          </a:stretch>
        </p:blipFill>
        <p:spPr>
          <a:xfrm>
            <a:off x="4983100" y="4429255"/>
            <a:ext cx="2646473" cy="3462788"/>
          </a:xfrm>
          <a:prstGeom prst="rect">
            <a:avLst/>
          </a:prstGeom>
        </p:spPr>
      </p:pic>
      <p:pic>
        <p:nvPicPr>
          <p:cNvPr id="8" name="Picture 7">
            <a:extLst>
              <a:ext uri="{FF2B5EF4-FFF2-40B4-BE49-F238E27FC236}">
                <a16:creationId xmlns:a16="http://schemas.microsoft.com/office/drawing/2014/main" id="{90363ADB-CCEE-40BD-B5AE-5788FCAA612D}"/>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xmlns="" r:id="rId13"/>
              </a:ext>
            </a:extLst>
          </a:blip>
          <a:stretch>
            <a:fillRect/>
          </a:stretch>
        </p:blipFill>
        <p:spPr>
          <a:xfrm>
            <a:off x="3984150" y="2181591"/>
            <a:ext cx="4223700" cy="2375831"/>
          </a:xfrm>
          <a:prstGeom prst="rect">
            <a:avLst/>
          </a:prstGeom>
        </p:spPr>
      </p:pic>
      <p:pic>
        <p:nvPicPr>
          <p:cNvPr id="14" name="Picture 13">
            <a:extLst>
              <a:ext uri="{FF2B5EF4-FFF2-40B4-BE49-F238E27FC236}">
                <a16:creationId xmlns:a16="http://schemas.microsoft.com/office/drawing/2014/main" id="{606DE27B-3F8A-4A14-BB4D-9886CAEE3BF5}"/>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xmlns="" r:id="rId15"/>
              </a:ext>
            </a:extLst>
          </a:blip>
          <a:stretch>
            <a:fillRect/>
          </a:stretch>
        </p:blipFill>
        <p:spPr>
          <a:xfrm>
            <a:off x="3974958" y="-100611"/>
            <a:ext cx="4124013" cy="2719272"/>
          </a:xfrm>
          <a:prstGeom prst="rect">
            <a:avLst/>
          </a:prstGeom>
        </p:spPr>
      </p:pic>
      <p:pic>
        <p:nvPicPr>
          <p:cNvPr id="29" name="Picture 28">
            <a:extLst>
              <a:ext uri="{FF2B5EF4-FFF2-40B4-BE49-F238E27FC236}">
                <a16:creationId xmlns:a16="http://schemas.microsoft.com/office/drawing/2014/main" id="{65846A62-4306-469D-B2B4-D8D8E3547145}"/>
              </a:ext>
            </a:extLst>
          </p:cNvPr>
          <p:cNvPicPr>
            <a:picLocks noChangeAspect="1"/>
          </p:cNvPicPr>
          <p:nvPr/>
        </p:nvPicPr>
        <p:blipFill>
          <a:blip r:embed="rId16" cstate="print">
            <a:extLst>
              <a:ext uri="{28A0092B-C50C-407E-A947-70E740481C1C}">
                <a14:useLocalDpi xmlns:a14="http://schemas.microsoft.com/office/drawing/2010/main" val="0"/>
              </a:ext>
              <a:ext uri="{837473B0-CC2E-450A-ABE3-18F120FF3D39}">
                <a1611:picAttrSrcUrl xmlns:a1611="http://schemas.microsoft.com/office/drawing/2016/11/main" xmlns="" r:id="rId17"/>
              </a:ext>
            </a:extLst>
          </a:blip>
          <a:stretch>
            <a:fillRect/>
          </a:stretch>
        </p:blipFill>
        <p:spPr>
          <a:xfrm>
            <a:off x="7796659" y="-83128"/>
            <a:ext cx="4603159" cy="3452369"/>
          </a:xfrm>
          <a:prstGeom prst="rect">
            <a:avLst/>
          </a:prstGeom>
        </p:spPr>
      </p:pic>
    </p:spTree>
    <p:extLst>
      <p:ext uri="{BB962C8B-B14F-4D97-AF65-F5344CB8AC3E}">
        <p14:creationId xmlns:p14="http://schemas.microsoft.com/office/powerpoint/2010/main" val="956727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9CA4E15EF9D343AA4ED91880B12E51" ma:contentTypeVersion="2" ma:contentTypeDescription="Create a new document." ma:contentTypeScope="" ma:versionID="469e287d0ff0a2ffab5e15de9b0bd7f2">
  <xsd:schema xmlns:xsd="http://www.w3.org/2001/XMLSchema" xmlns:xs="http://www.w3.org/2001/XMLSchema" xmlns:p="http://schemas.microsoft.com/office/2006/metadata/properties" xmlns:ns3="e36ff322-b074-429e-9849-be1c23d2110e" targetNamespace="http://schemas.microsoft.com/office/2006/metadata/properties" ma:root="true" ma:fieldsID="8abb36f1a71cf448f18aaba6fa3241c7" ns3:_="">
    <xsd:import namespace="e36ff322-b074-429e-9849-be1c23d2110e"/>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f322-b074-429e-9849-be1c23d21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EF0426-8A3B-4086-8878-9074AFDE48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f322-b074-429e-9849-be1c23d211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794D67-EC5A-4A9F-94AA-AB32ECDE4F40}">
  <ds:schemaRefs>
    <ds:schemaRef ds:uri="http://schemas.microsoft.com/sharepoint/v3/contenttype/forms"/>
  </ds:schemaRefs>
</ds:datastoreItem>
</file>

<file path=customXml/itemProps3.xml><?xml version="1.0" encoding="utf-8"?>
<ds:datastoreItem xmlns:ds="http://schemas.openxmlformats.org/officeDocument/2006/customXml" ds:itemID="{6DD32098-1E12-4EAE-9CDA-B1A47F4A993D}">
  <ds:schemaRefs>
    <ds:schemaRef ds:uri="e36ff322-b074-429e-9849-be1c23d2110e"/>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Slice</Template>
  <TotalTime>12270</TotalTime>
  <Words>5378</Words>
  <Application>Microsoft Office PowerPoint</Application>
  <PresentationFormat>Widescreen</PresentationFormat>
  <Paragraphs>754</Paragraphs>
  <Slides>90</Slides>
  <Notes>35</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90</vt:i4>
      </vt:variant>
    </vt:vector>
  </HeadingPairs>
  <TitlesOfParts>
    <vt:vector size="96" baseType="lpstr">
      <vt:lpstr>Arial</vt:lpstr>
      <vt:lpstr>Calibri</vt:lpstr>
      <vt:lpstr>Calibri Light</vt:lpstr>
      <vt:lpstr>MS Reference Sans Serif</vt:lpstr>
      <vt:lpstr>Times New Roman</vt:lpstr>
      <vt:lpstr>Office Theme</vt:lpstr>
      <vt:lpstr>Hip Fracture Summit 2021 WSFT Hip Fracture Team</vt:lpstr>
      <vt:lpstr> East of England</vt:lpstr>
      <vt:lpstr> Bury St Edmunds</vt:lpstr>
      <vt:lpstr>Bury St Edmunds</vt:lpstr>
      <vt:lpstr>West Suffolk Hospital – Hip Fracture Team</vt:lpstr>
      <vt:lpstr>Hip Fracture Summit 2021</vt:lpstr>
      <vt:lpstr>Aims</vt:lpstr>
      <vt:lpstr> Trauma and Orthopaedic Department</vt:lpstr>
      <vt:lpstr>Trauma Service</vt:lpstr>
      <vt:lpstr>Hip Fracture Team</vt:lpstr>
      <vt:lpstr>Patient Journey</vt:lpstr>
      <vt:lpstr>Meeting the NHFD Key Performance Indicators </vt:lpstr>
      <vt:lpstr>Patient Journey </vt:lpstr>
      <vt:lpstr>PowerPoint Presentation</vt:lpstr>
      <vt:lpstr>Surgery</vt:lpstr>
      <vt:lpstr>How we have reduced delays</vt:lpstr>
      <vt:lpstr> Best Performing Trust? </vt:lpstr>
      <vt:lpstr>NHFD 2017</vt:lpstr>
      <vt:lpstr>NHFD 2018</vt:lpstr>
      <vt:lpstr>2019</vt:lpstr>
      <vt:lpstr>Results – COVID- 19 Times</vt:lpstr>
      <vt:lpstr>How do you convince your board to give the highest priority to hip fracture patients?  </vt:lpstr>
      <vt:lpstr>How do you convince your board to give the highest priority to hip fracture patients? – Covid-19</vt:lpstr>
      <vt:lpstr>GIRFT for Trauma review Nov 2020</vt:lpstr>
      <vt:lpstr>Our NHFD results</vt:lpstr>
      <vt:lpstr>PowerPoint Presentation</vt:lpstr>
      <vt:lpstr>PowerPoint Presentation</vt:lpstr>
      <vt:lpstr>PowerPoint Presentation</vt:lpstr>
      <vt:lpstr>Patient Journey – D1 post op</vt:lpstr>
      <vt:lpstr>Patient Journey</vt:lpstr>
      <vt:lpstr>WSH Review-Risks We Identified</vt:lpstr>
      <vt:lpstr>Change – Not Easy</vt:lpstr>
      <vt:lpstr> Change – Not Easy</vt:lpstr>
      <vt:lpstr>Scaling up</vt:lpstr>
      <vt:lpstr>Marginal Gains</vt:lpstr>
      <vt:lpstr>Challenges</vt:lpstr>
      <vt:lpstr>Tips for Improvement</vt:lpstr>
      <vt:lpstr>Trauma Practitioners</vt:lpstr>
      <vt:lpstr>Our Role</vt:lpstr>
      <vt:lpstr>The Patient</vt:lpstr>
      <vt:lpstr>NHFD Leaflet </vt:lpstr>
      <vt:lpstr>PowerPoint Presentation</vt:lpstr>
      <vt:lpstr> Patient’s FIRST </vt:lpstr>
      <vt:lpstr>TEAM</vt:lpstr>
      <vt:lpstr>The Anaesthetic Input</vt:lpstr>
      <vt:lpstr>Have I been as involved with the team as I should?</vt:lpstr>
      <vt:lpstr>PowerPoint Presentation</vt:lpstr>
      <vt:lpstr>PowerPoint Presentation</vt:lpstr>
      <vt:lpstr>PowerPoint Presentation</vt:lpstr>
      <vt:lpstr>KPI’s</vt:lpstr>
      <vt:lpstr>PowerPoint Presentation</vt:lpstr>
      <vt:lpstr>WSH surgical and anaesthetic data</vt:lpstr>
      <vt:lpstr>PowerPoint Presentation</vt:lpstr>
      <vt:lpstr>Updated AAGBI guidance 2020 – FFN principles 2018</vt:lpstr>
      <vt:lpstr>PowerPoint Presentation</vt:lpstr>
      <vt:lpstr>Aims of anaesthesia in hip fracture pathway</vt:lpstr>
      <vt:lpstr>What has been updated and why?</vt:lpstr>
      <vt:lpstr>Our patient</vt:lpstr>
      <vt:lpstr>Anaesthetic input</vt:lpstr>
      <vt:lpstr>Assessment</vt:lpstr>
      <vt:lpstr>PowerPoint Presentation</vt:lpstr>
      <vt:lpstr>PowerPoint Presentation</vt:lpstr>
      <vt:lpstr>Plans – ED and junior clerking</vt:lpstr>
      <vt:lpstr>Anaesthetic plans</vt:lpstr>
      <vt:lpstr>Pre-surgical management</vt:lpstr>
      <vt:lpstr>The Anaesthetic</vt:lpstr>
      <vt:lpstr>The Anaesthetic </vt:lpstr>
      <vt:lpstr>Recovery/PACU</vt:lpstr>
      <vt:lpstr>Our case – could we have done anything differently?</vt:lpstr>
      <vt:lpstr>Standardisation</vt:lpstr>
      <vt:lpstr>COVID response</vt:lpstr>
      <vt:lpstr>My Dad always said “The first rule in theatre is to always leave the customer wanting more.”</vt:lpstr>
      <vt:lpstr>Physiotherapy</vt:lpstr>
      <vt:lpstr>Physiotherapy and Occupational Therapy</vt:lpstr>
      <vt:lpstr>Patient Journey</vt:lpstr>
      <vt:lpstr>PowerPoint Presentation</vt:lpstr>
      <vt:lpstr>PowerPoint Presentation</vt:lpstr>
      <vt:lpstr>PowerPoint Presentation</vt:lpstr>
      <vt:lpstr>PowerPoint Presentation</vt:lpstr>
      <vt:lpstr>Dr Mohanraj Suresh </vt:lpstr>
      <vt:lpstr>Role of Orthogeriatric department.</vt:lpstr>
      <vt:lpstr>Outside the box</vt:lpstr>
      <vt:lpstr>What are we good at ?</vt:lpstr>
      <vt:lpstr>PowerPoint Presentation</vt:lpstr>
      <vt:lpstr>What are we good at ?</vt:lpstr>
      <vt:lpstr>Management level</vt:lpstr>
      <vt:lpstr>What is next?</vt:lpstr>
      <vt:lpstr>Summary</vt:lpstr>
      <vt:lpstr>What can we say?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WSFT Hip Fracture Team</dc:title>
  <dc:creator>Nicholson Jonathan</dc:creator>
  <cp:lastModifiedBy>Adam Grant</cp:lastModifiedBy>
  <cp:revision>134</cp:revision>
  <dcterms:created xsi:type="dcterms:W3CDTF">2021-01-04T23:01:17Z</dcterms:created>
  <dcterms:modified xsi:type="dcterms:W3CDTF">2021-10-28T09:23:52Z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0x010100939CA4E15EF9D343AA4ED91880B12E51</vt:lpwstr>
  </property>
</Properties>
</file>