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79" r:id="rId5"/>
    <p:sldId id="280" r:id="rId6"/>
    <p:sldId id="310" r:id="rId7"/>
    <p:sldId id="311" r:id="rId8"/>
    <p:sldId id="312" r:id="rId9"/>
    <p:sldId id="322" r:id="rId10"/>
    <p:sldId id="323" r:id="rId11"/>
    <p:sldId id="325" r:id="rId12"/>
    <p:sldId id="328" r:id="rId13"/>
    <p:sldId id="324" r:id="rId14"/>
    <p:sldId id="299" r:id="rId15"/>
    <p:sldId id="317" r:id="rId16"/>
    <p:sldId id="300" r:id="rId17"/>
    <p:sldId id="296" r:id="rId18"/>
    <p:sldId id="301" r:id="rId19"/>
    <p:sldId id="297" r:id="rId20"/>
    <p:sldId id="304" r:id="rId21"/>
    <p:sldId id="272" r:id="rId22"/>
    <p:sldId id="284" r:id="rId23"/>
    <p:sldId id="283" r:id="rId24"/>
    <p:sldId id="285" r:id="rId25"/>
    <p:sldId id="291" r:id="rId26"/>
    <p:sldId id="293" r:id="rId27"/>
    <p:sldId id="292" r:id="rId28"/>
    <p:sldId id="294" r:id="rId29"/>
    <p:sldId id="276" r:id="rId30"/>
    <p:sldId id="319" r:id="rId31"/>
    <p:sldId id="321" r:id="rId32"/>
    <p:sldId id="265" r:id="rId33"/>
    <p:sldId id="326" r:id="rId34"/>
    <p:sldId id="329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36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49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5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1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4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1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5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9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1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0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5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5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657FDE-5B6F-4A15-ADF9-EF0A3B4848E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6EEE52-9ADE-4B64-9089-1BB2FE977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40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2783-C601-46C2-AB2F-D100C6EB1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 Therapy and Vascular Access Devices – a National and International Update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6FB89-B6C5-4597-A88F-A597C6D13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Sue Rowlands</a:t>
            </a:r>
          </a:p>
          <a:p>
            <a:r>
              <a:rPr lang="en-US" dirty="0"/>
              <a:t>IV Resource Team Lead</a:t>
            </a:r>
          </a:p>
          <a:p>
            <a:r>
              <a:rPr lang="en-US" dirty="0"/>
              <a:t>Royal Wolverhampton NHS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19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DA8C-A893-4E0D-9C8D-92E5A8C3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Regroup and focus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53DE-0591-42EF-AFBF-6BEE8DE9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Preserve resources – physical and time</a:t>
            </a:r>
          </a:p>
          <a:p>
            <a:r>
              <a:rPr lang="en-US" sz="2800" dirty="0"/>
              <a:t>Reduce waste – physical and time</a:t>
            </a:r>
          </a:p>
          <a:p>
            <a:r>
              <a:rPr lang="en-US" sz="2800" dirty="0" err="1"/>
              <a:t>Optimise</a:t>
            </a:r>
            <a:r>
              <a:rPr lang="en-US" sz="2800" dirty="0"/>
              <a:t> care delivery and patient safety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206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5361-652B-453F-8907-DB039227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? – From a vascular access perspective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4A0D5-C2AF-4A9F-B922-DF8F060E9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Variety of devices available include</a:t>
            </a:r>
          </a:p>
          <a:p>
            <a:r>
              <a:rPr lang="en-US" dirty="0"/>
              <a:t>Peripheral </a:t>
            </a:r>
            <a:r>
              <a:rPr lang="en-US" dirty="0" err="1"/>
              <a:t>cannulae</a:t>
            </a:r>
            <a:endParaRPr lang="en-US" dirty="0"/>
          </a:p>
          <a:p>
            <a:r>
              <a:rPr lang="en-US" dirty="0"/>
              <a:t>Mini – midline – up to 15cm – dwell time 28 days max (non-vesicant medication only)</a:t>
            </a:r>
          </a:p>
          <a:p>
            <a:r>
              <a:rPr lang="en-US" dirty="0"/>
              <a:t>Midline – 20 cm  - higher </a:t>
            </a:r>
            <a:r>
              <a:rPr lang="en-US"/>
              <a:t>quality PVC (non-vesicant medication only)</a:t>
            </a:r>
            <a:endParaRPr lang="en-US" dirty="0"/>
          </a:p>
          <a:p>
            <a:r>
              <a:rPr lang="en-US" dirty="0"/>
              <a:t>Peripherally inserted central catheter (PICC)</a:t>
            </a:r>
          </a:p>
          <a:p>
            <a:r>
              <a:rPr lang="en-US" dirty="0"/>
              <a:t>Multi lumen central line</a:t>
            </a:r>
          </a:p>
          <a:p>
            <a:r>
              <a:rPr lang="en-US" dirty="0" err="1"/>
              <a:t>Tunnelled</a:t>
            </a:r>
            <a:r>
              <a:rPr lang="en-US" dirty="0"/>
              <a:t> central line (Hickman)</a:t>
            </a:r>
          </a:p>
          <a:p>
            <a:r>
              <a:rPr lang="en-US" dirty="0"/>
              <a:t>Ports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7C8D4E-E830-45D3-AC66-C0333B1DB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0556" y="2141538"/>
            <a:ext cx="4357475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2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F992D7-C34B-447B-A619-8D4BA5B7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choice – Vessel Health and Preservation Framework  (</a:t>
            </a:r>
            <a:r>
              <a:rPr lang="en-US" dirty="0" err="1"/>
              <a:t>hallam</a:t>
            </a:r>
            <a:r>
              <a:rPr lang="en-US" dirty="0"/>
              <a:t> et al. 2020)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AEA63C-A21D-4126-BA57-1AED3EA1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7" t="7503" r="1478" b="8936"/>
          <a:stretch/>
        </p:blipFill>
        <p:spPr>
          <a:xfrm>
            <a:off x="3139440" y="2140587"/>
            <a:ext cx="5913120" cy="41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AACC-1416-4A94-A4C0-FDBE5D7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Avoid unnecessary PVC insertion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FD7E-1AF8-4624-93AC-C94D71A4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Costly in time and resources (</a:t>
            </a:r>
            <a:r>
              <a:rPr lang="en-US" sz="2400" dirty="0" err="1"/>
              <a:t>Gledstone</a:t>
            </a:r>
            <a:r>
              <a:rPr lang="en-US" sz="2400" dirty="0"/>
              <a:t>-Brown and McHugh, 2018, cited in Oliver 2021)</a:t>
            </a:r>
          </a:p>
          <a:p>
            <a:r>
              <a:rPr lang="en-US" sz="2400" dirty="0"/>
              <a:t>Leads to patient distress</a:t>
            </a:r>
          </a:p>
          <a:p>
            <a:r>
              <a:rPr lang="en-US" sz="2400" dirty="0"/>
              <a:t>Can lead to </a:t>
            </a:r>
            <a:r>
              <a:rPr lang="en-US" sz="2400" dirty="0" err="1"/>
              <a:t>bacteraemias</a:t>
            </a:r>
            <a:r>
              <a:rPr lang="en-US" sz="2400" dirty="0"/>
              <a:t> – require ongoing care and observation</a:t>
            </a:r>
          </a:p>
          <a:p>
            <a:r>
              <a:rPr lang="en-US" sz="2400" dirty="0"/>
              <a:t>Hawkins et al (2018 - cited in Oliver 2021)) demonstrated a reduction of 9.8% in numbers inserted and 12.8% increase in the numbers actually used by asking clinicians to only insert PVCs if they felt they would be &gt;80% chance of being used within the next 24 hours</a:t>
            </a:r>
          </a:p>
          <a:p>
            <a:r>
              <a:rPr lang="en-US" sz="2400" dirty="0"/>
              <a:t>Requires education and difficult but necessary culture shift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3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2743-9B67-4D2E-9836-F4376029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Improved vascular access for acutely ill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A7293-389D-4863-BCF0-44AB4F1D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GAVeCeLT</a:t>
            </a:r>
            <a:r>
              <a:rPr lang="en-US" dirty="0"/>
              <a:t> – </a:t>
            </a:r>
            <a:r>
              <a:rPr lang="en-US" dirty="0" err="1"/>
              <a:t>Pittiruti</a:t>
            </a:r>
            <a:r>
              <a:rPr lang="en-US" dirty="0"/>
              <a:t> et al – vascular access guidelines (April 2020)</a:t>
            </a:r>
          </a:p>
          <a:p>
            <a:r>
              <a:rPr lang="en-US" dirty="0"/>
              <a:t>Advocated the use of mini midlines and midlines for non-vesicant medication and additionally blood sampling</a:t>
            </a:r>
          </a:p>
          <a:p>
            <a:r>
              <a:rPr lang="en-US" dirty="0"/>
              <a:t>Save resources and need for replacement as with PVCs</a:t>
            </a:r>
          </a:p>
          <a:p>
            <a:r>
              <a:rPr lang="en-US" dirty="0"/>
              <a:t>Mini midlines (&lt;15cm) quicker to insert</a:t>
            </a:r>
          </a:p>
          <a:p>
            <a:r>
              <a:rPr lang="en-US" dirty="0"/>
              <a:t>(?? Can swop via a guidewire to a PICC if necessary)</a:t>
            </a:r>
          </a:p>
          <a:p>
            <a:r>
              <a:rPr lang="en-US" b="1" dirty="0"/>
              <a:t>Risks</a:t>
            </a:r>
            <a:r>
              <a:rPr lang="en-US" dirty="0"/>
              <a:t>:</a:t>
            </a:r>
          </a:p>
          <a:p>
            <a:r>
              <a:rPr lang="en-US" dirty="0"/>
              <a:t>Occlusion of axillary veins with CPAP hood underarm strapping</a:t>
            </a:r>
          </a:p>
          <a:p>
            <a:r>
              <a:rPr lang="en-US" dirty="0"/>
              <a:t>Increased chance of line </a:t>
            </a:r>
            <a:r>
              <a:rPr lang="en-US" dirty="0" err="1"/>
              <a:t>malpositioning</a:t>
            </a:r>
            <a:r>
              <a:rPr lang="en-US" dirty="0"/>
              <a:t>/ infiltration with shorter mini midlines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19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A326-39ED-43D4-9E41-62D2F311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CPAP Administration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4042B3-7767-4B2F-A96C-D87B48BD1D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90688"/>
            <a:ext cx="4502626" cy="480218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0A90A1-CCFC-4A0A-A106-2F27B6D83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5266" y="1813560"/>
            <a:ext cx="3702209" cy="37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F31517-E6C1-4F3E-A6AE-C034D1F8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vascular access for acutely ill - </a:t>
            </a:r>
            <a:r>
              <a:rPr lang="en-US" dirty="0" err="1"/>
              <a:t>contd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47C7AB-65D7-481D-9A62-519C0F7B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Advantages of PICCs for critically ill requiring PN, inotropic support, vascular monitoring</a:t>
            </a:r>
          </a:p>
          <a:p>
            <a:r>
              <a:rPr lang="en-US" sz="2400" dirty="0"/>
              <a:t>Reduced risk of pulmonary complications</a:t>
            </a:r>
          </a:p>
          <a:p>
            <a:r>
              <a:rPr lang="en-US" sz="2400" dirty="0"/>
              <a:t>Less need for supine patient position</a:t>
            </a:r>
          </a:p>
          <a:p>
            <a:r>
              <a:rPr lang="en-US" sz="2400" dirty="0"/>
              <a:t>Preferable for patients receiving CPAP as neck remains free</a:t>
            </a:r>
          </a:p>
          <a:p>
            <a:r>
              <a:rPr lang="en-US" sz="2400" dirty="0"/>
              <a:t>Easier to change line dressings</a:t>
            </a:r>
          </a:p>
          <a:p>
            <a:r>
              <a:rPr lang="en-US" sz="2400" dirty="0"/>
              <a:t>Less risk of site contamination if tracheostomy in situ</a:t>
            </a:r>
          </a:p>
          <a:p>
            <a:r>
              <a:rPr lang="en-US" sz="2400" dirty="0"/>
              <a:t>Leave the subclavian and femoral veins free for ECMO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3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3D5238F-34EE-405F-8C61-3C208920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vascular access for acutely ill– general points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C4C789-9CE3-4F61-B310-59B3E63FB1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Urged the need for specialized vascular access services</a:t>
            </a:r>
          </a:p>
          <a:p>
            <a:r>
              <a:rPr lang="en-US" sz="2800" dirty="0"/>
              <a:t>Wireless U/S – ease of cleaning</a:t>
            </a:r>
          </a:p>
          <a:p>
            <a:r>
              <a:rPr lang="en-US" sz="2800" dirty="0"/>
              <a:t>Intra-cavitary ECG – reduce need for radiology</a:t>
            </a:r>
          </a:p>
          <a:p>
            <a:r>
              <a:rPr lang="en-US" sz="2800" dirty="0"/>
              <a:t>Use </a:t>
            </a:r>
            <a:r>
              <a:rPr lang="en-US" sz="2800" dirty="0" err="1"/>
              <a:t>securacaths</a:t>
            </a:r>
            <a:r>
              <a:rPr lang="en-US" sz="2800" dirty="0"/>
              <a:t> to reduce risk of line dislodgement esp. with </a:t>
            </a:r>
            <a:r>
              <a:rPr lang="en-US" sz="2800" dirty="0" err="1"/>
              <a:t>proning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(Full PPE including double gloving and masking)</a:t>
            </a:r>
          </a:p>
          <a:p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745833-53DE-4A00-9A2E-1F3C3217B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4463" y="2141538"/>
            <a:ext cx="364966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9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FB2B-CE4E-4BA6-BC54-9D6700CF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rate of secondary infections for ICCU Covid-19 patients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9E893-852F-46A8-BD68-D4E50B75B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Study by Baskaran et. al, 2021– 7 UK ICCUs</a:t>
            </a:r>
          </a:p>
          <a:p>
            <a:r>
              <a:rPr lang="en-US" sz="2800" dirty="0"/>
              <a:t>254 cases – 139 clin significant</a:t>
            </a:r>
          </a:p>
          <a:p>
            <a:r>
              <a:rPr lang="en-US" sz="2800" dirty="0"/>
              <a:t>Showed increased numbers of klebsiella and E Coli secondary infections – increased resistance and associated mortality</a:t>
            </a:r>
          </a:p>
          <a:p>
            <a:r>
              <a:rPr lang="en-US" sz="2800" dirty="0"/>
              <a:t>Potential causes – unnecessary early empirical antimicrobial use/ nosocomial issues associated with prolonged ICCU stay  (procalcitonin levels vital)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AF02B-E36F-415F-8268-82145041A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0866" y="2179290"/>
            <a:ext cx="4995862" cy="3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E040-40BF-4795-ADC2-B0A296AF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Nosocomial issues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E7CE73-D4E5-4362-908C-83030680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Initial confusion re PPE </a:t>
            </a:r>
          </a:p>
          <a:p>
            <a:r>
              <a:rPr lang="en-US" sz="2800" dirty="0"/>
              <a:t>Double gloving – reduced hand hygiene</a:t>
            </a:r>
          </a:p>
          <a:p>
            <a:r>
              <a:rPr lang="en-US" sz="2800" dirty="0"/>
              <a:t>Shorter sleeved gowns ? preferable </a:t>
            </a:r>
          </a:p>
          <a:p>
            <a:r>
              <a:rPr lang="en-US" sz="2800" dirty="0"/>
              <a:t>Inexperienced and relocated staff</a:t>
            </a:r>
          </a:p>
          <a:p>
            <a:r>
              <a:rPr lang="en-US" sz="2800" dirty="0"/>
              <a:t>Proning </a:t>
            </a:r>
          </a:p>
          <a:p>
            <a:endParaRPr lang="en-US" sz="280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0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A6D477-9F2E-447C-95F2-50E1D70C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1908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/>
              <a:t>I’v</a:t>
            </a:r>
            <a:r>
              <a:rPr lang="en-US" sz="7200" dirty="0"/>
              <a:t> Got News For You…..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03867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AEB9-3F1E-4F0E-AABB-B2D29FCC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</a:t>
            </a:r>
            <a:r>
              <a:rPr lang="en-US" dirty="0" err="1"/>
              <a:t>proning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E416-8097-4C44-8D38-2602F769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Precarious procedure for unstable patients</a:t>
            </a:r>
          </a:p>
          <a:p>
            <a:r>
              <a:rPr lang="en-US" sz="2800" dirty="0"/>
              <a:t>Hub cap usage</a:t>
            </a:r>
          </a:p>
          <a:p>
            <a:r>
              <a:rPr lang="en-US" sz="2800" dirty="0"/>
              <a:t>Drainage of oral secretions on to insertion sites</a:t>
            </a:r>
          </a:p>
          <a:p>
            <a:r>
              <a:rPr lang="en-US" sz="2800" dirty="0"/>
              <a:t>Mouthcare – chlorhexidine gel</a:t>
            </a:r>
          </a:p>
          <a:p>
            <a:r>
              <a:rPr lang="en-US" sz="2800" dirty="0"/>
              <a:t>Proning checklist</a:t>
            </a:r>
          </a:p>
          <a:p>
            <a:endParaRPr lang="en-US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26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FA92-B10D-4EF6-B509-F69F3F0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Optimise</a:t>
            </a:r>
            <a:r>
              <a:rPr lang="en-US" dirty="0"/>
              <a:t> Device insertion and care – UK Device Related Infection Prevention Practice (DRIPPs) Collaborative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EA60-DF84-4DDB-A988-F29AECD9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Why?</a:t>
            </a:r>
          </a:p>
          <a:p>
            <a:r>
              <a:rPr lang="en-US" sz="2800" dirty="0"/>
              <a:t>Aware of ongoing issues relating to device related </a:t>
            </a:r>
            <a:r>
              <a:rPr lang="en-US" sz="2800" dirty="0" err="1"/>
              <a:t>bacteraemias</a:t>
            </a:r>
            <a:r>
              <a:rPr lang="en-US" sz="2800" dirty="0"/>
              <a:t> – urinary catheters and vascular access devices</a:t>
            </a:r>
          </a:p>
          <a:p>
            <a:r>
              <a:rPr lang="en-US" sz="2800" dirty="0"/>
              <a:t>Aim – to improve patient safety and save lives</a:t>
            </a:r>
          </a:p>
          <a:p>
            <a:r>
              <a:rPr lang="en-US" sz="2800" dirty="0"/>
              <a:t>Benefits of specialist collaboration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739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84EA-72A0-4C62-B92C-96E9A9BB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DRIPPs - Collaboration of specialist practitioners: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5849F-3612-40F6-A623-7C859271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IPS </a:t>
            </a:r>
            <a:r>
              <a:rPr lang="en-US" sz="2400" dirty="0"/>
              <a:t>– Infection Prevention Society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ACA </a:t>
            </a:r>
            <a:r>
              <a:rPr lang="en-US" sz="2400" dirty="0"/>
              <a:t>– Association of Continence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ASAP</a:t>
            </a:r>
            <a:r>
              <a:rPr lang="en-US" sz="2400" dirty="0"/>
              <a:t> – Association for Safe Aseptic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BAUN</a:t>
            </a:r>
            <a:r>
              <a:rPr lang="en-US" sz="2400" dirty="0"/>
              <a:t> – British Association of Urology Nurses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NIVAS</a:t>
            </a:r>
            <a:r>
              <a:rPr lang="en-US" sz="2400" dirty="0"/>
              <a:t> – National Infusion and Vascular Access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BD</a:t>
            </a:r>
            <a:r>
              <a:rPr lang="en-US" sz="2400" dirty="0"/>
              <a:t> – Becton Dickinson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11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D8AC-C7AF-425D-B782-C4D4903A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1591"/>
          </a:xfrm>
        </p:spPr>
        <p:txBody>
          <a:bodyPr/>
          <a:lstStyle/>
          <a:p>
            <a:r>
              <a:rPr lang="en-US" dirty="0"/>
              <a:t>DRIPPs – IV workstream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8C73-EC2D-4D40-B1CB-FA54BFAC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Initial meeting identified issues – split over 3 years</a:t>
            </a:r>
          </a:p>
          <a:p>
            <a:r>
              <a:rPr lang="en-US" sz="2400" dirty="0"/>
              <a:t>Delayed via the pandemic – moved forwards via MS Teams</a:t>
            </a:r>
          </a:p>
          <a:p>
            <a:r>
              <a:rPr lang="en-GB" sz="2400" dirty="0"/>
              <a:t>First priorities – </a:t>
            </a:r>
          </a:p>
          <a:p>
            <a:pPr marL="0" indent="0">
              <a:buNone/>
            </a:pPr>
            <a:r>
              <a:rPr lang="en-GB" sz="2400" dirty="0"/>
              <a:t>           Vascular access device  care bundles</a:t>
            </a:r>
          </a:p>
          <a:p>
            <a:pPr marL="0" indent="0">
              <a:buNone/>
            </a:pPr>
            <a:r>
              <a:rPr lang="en-GB" sz="2400" dirty="0"/>
              <a:t>           Vascular access pathway</a:t>
            </a:r>
          </a:p>
          <a:p>
            <a:pPr marL="0" indent="0">
              <a:buNone/>
            </a:pPr>
            <a:r>
              <a:rPr lang="en-GB" sz="2400" dirty="0"/>
              <a:t>           Standardised line related bacteraemia identification tool and report template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4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AFD3-8CCC-49F8-BBA5-CD803026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Access Device Pathway Poster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8906CCE-D397-4D1F-8560-BEA4222BD1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Guidance from insertion, administration of medicines to removal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Evidence-based statements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Referenced with national and international guidance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E73BAF-8AE0-4C4C-8C0B-3DD8330438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3123" y="2141538"/>
            <a:ext cx="259234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A9619-4D86-4639-AB06-9BBDDC07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of the VAD HII (Care Bundles)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90E8EB-B333-48FB-B371-81AE7619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Liaised with NHS E/I for permission to revise and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Used evidence-based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Reflect same wording as VAD pathway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943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0FBA-CD45-4F78-B0D0-4079080B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guidelines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DF0B-4198-42D3-A8BB-D0184385D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Not intended to replace National surveillance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Intended to be </a:t>
            </a:r>
            <a:r>
              <a:rPr lang="en-US" sz="2200" b="1" dirty="0"/>
              <a:t>simple</a:t>
            </a:r>
            <a:r>
              <a:rPr lang="en-US" sz="2200" dirty="0"/>
              <a:t> for use by single wards or </a:t>
            </a:r>
            <a:r>
              <a:rPr lang="en-US" sz="2200" dirty="0" err="1"/>
              <a:t>trustwide</a:t>
            </a:r>
            <a:r>
              <a:rPr lang="en-US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Includes</a:t>
            </a:r>
          </a:p>
          <a:p>
            <a:pPr marL="70007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Standardized criteria for VAD related BSI – checklist approach</a:t>
            </a:r>
          </a:p>
          <a:p>
            <a:pPr marL="70007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Sample report template for feedback</a:t>
            </a:r>
          </a:p>
          <a:p>
            <a:pPr marL="70007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VAD definitions </a:t>
            </a:r>
            <a:r>
              <a:rPr lang="en-US" sz="2200" dirty="0" err="1"/>
              <a:t>standardised</a:t>
            </a:r>
            <a:endParaRPr lang="en-US" sz="2200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66388-3920-4C30-9863-CF8241755D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6089" y="2141538"/>
            <a:ext cx="2766410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2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E6570D-A532-4F8D-9E2E-7E8FD95F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DRIPPs Website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68B9C2-BE3B-48AC-BEAF-60271CFF62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 DRIPP website went live in January 2021  </a:t>
            </a:r>
          </a:p>
          <a:p>
            <a:pPr marL="70007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Resources page and enables feedback on the draft documents</a:t>
            </a:r>
          </a:p>
          <a:p>
            <a:pPr marL="70007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Events page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website visits &gt;6,000</a:t>
            </a:r>
            <a:endParaRPr lang="en-GB" sz="1800" dirty="0"/>
          </a:p>
          <a:p>
            <a:endParaRPr lang="en-GB" dirty="0"/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E13F9AD0-80ED-4400-A0A3-65CFD2E6C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6186" y="1352550"/>
            <a:ext cx="4077494" cy="407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0DF1-6B32-48FB-AA52-B5D199E1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Phase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7D794A-CC42-4A98-BE49-A3C4B554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Trialling</a:t>
            </a:r>
            <a:r>
              <a:rPr lang="en-US" sz="3200" dirty="0"/>
              <a:t> surveillance tool</a:t>
            </a:r>
          </a:p>
          <a:p>
            <a:r>
              <a:rPr lang="en-US" sz="3200" dirty="0"/>
              <a:t>Developments of further resources relating to device maintenance / complications / education</a:t>
            </a:r>
          </a:p>
          <a:p>
            <a:r>
              <a:rPr lang="en-US" sz="3200" dirty="0"/>
              <a:t>Preparing case studies for addition to website</a:t>
            </a:r>
          </a:p>
          <a:p>
            <a:r>
              <a:rPr lang="en-US" sz="3200" dirty="0"/>
              <a:t>Launching event planned for later this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59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E61F-8288-4536-8DD5-9418AC88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Increase patient discharge via Outpatient Parenteral Antimicrobial Therapy (OPAT) services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09B5E-FEC3-488A-AE6B-F6A30DD463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Reliable vascular access vital to prevent repeat cannulation often via ED</a:t>
            </a:r>
          </a:p>
          <a:p>
            <a:r>
              <a:rPr lang="en-US" sz="2000" dirty="0"/>
              <a:t>Innovations – use of elastomeric pumps could broaden patient acceptance onto service and reduce community administration times/ ease self administration - ?? Financial savings</a:t>
            </a:r>
          </a:p>
          <a:p>
            <a:r>
              <a:rPr lang="en-US" sz="2000" dirty="0"/>
              <a:t>Improves antimicrobial stewardship</a:t>
            </a:r>
            <a:endParaRPr lang="en-GB" sz="20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D46E1DF-5D78-4FB0-9409-76E3A02CE2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7669" y="2790031"/>
            <a:ext cx="3143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92D-210F-4A78-A2EA-0EC0C90F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News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8B6E-CBC5-4E25-A4AA-6AD58827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Dec 2019 – Wuhan health authorities identified a cluster of cases of unusual pneumonia</a:t>
            </a:r>
          </a:p>
          <a:p>
            <a:r>
              <a:rPr lang="en-US" sz="2400" dirty="0"/>
              <a:t>Jan 31 2020 – First identified case in UK</a:t>
            </a:r>
          </a:p>
          <a:p>
            <a:r>
              <a:rPr lang="en-US" sz="2400" dirty="0"/>
              <a:t>Mar 6</a:t>
            </a:r>
            <a:r>
              <a:rPr lang="en-US" sz="2400" baseline="30000" dirty="0"/>
              <a:t>th</a:t>
            </a:r>
            <a:r>
              <a:rPr lang="en-US" sz="2400" dirty="0"/>
              <a:t> 2020 – I was speaking at a conference in the De Vere Centre</a:t>
            </a:r>
          </a:p>
          <a:p>
            <a:r>
              <a:rPr lang="en-US" sz="2400" dirty="0"/>
              <a:t>Mar 7</a:t>
            </a:r>
            <a:r>
              <a:rPr lang="en-US" sz="2400" baseline="30000" dirty="0"/>
              <a:t>th</a:t>
            </a:r>
            <a:r>
              <a:rPr lang="en-US" sz="2400" dirty="0"/>
              <a:t> 2020 – First case identified in Wolverhampton (ICCU)</a:t>
            </a:r>
          </a:p>
          <a:p>
            <a:r>
              <a:rPr lang="en-US" sz="2400" dirty="0"/>
              <a:t>Mar 20</a:t>
            </a:r>
            <a:r>
              <a:rPr lang="en-US" sz="2400" baseline="30000" dirty="0"/>
              <a:t>th</a:t>
            </a:r>
            <a:r>
              <a:rPr lang="en-US" sz="2400" dirty="0"/>
              <a:t> 2020 - &gt; 3200 cases in UK</a:t>
            </a:r>
          </a:p>
          <a:p>
            <a:r>
              <a:rPr lang="en-US" sz="2400" dirty="0"/>
              <a:t>Mar 23</a:t>
            </a:r>
            <a:r>
              <a:rPr lang="en-US" sz="2400" baseline="30000" dirty="0"/>
              <a:t>rd</a:t>
            </a:r>
            <a:r>
              <a:rPr lang="en-US" sz="2400" dirty="0"/>
              <a:t> 2020 – social distancing commenced in 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218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C70E-F7E8-4C40-B90D-7F734D83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Reduce the need for hospital attendance especially for high risk groups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82CC-9A0A-476C-96D4-2D3F589B7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UK Centre's extended the time between flushing ports during the pandemic </a:t>
            </a:r>
          </a:p>
          <a:p>
            <a:r>
              <a:rPr lang="en-US" sz="2400" dirty="0"/>
              <a:t>Reduces risk of cross infection with COVID-19</a:t>
            </a:r>
          </a:p>
          <a:p>
            <a:r>
              <a:rPr lang="en-US" sz="2400" dirty="0"/>
              <a:t>Extended duration between clinics – preservation of healthcare time and funds</a:t>
            </a:r>
          </a:p>
          <a:p>
            <a:r>
              <a:rPr lang="en-US" sz="2400" dirty="0"/>
              <a:t>PICCs and </a:t>
            </a:r>
            <a:r>
              <a:rPr lang="en-US" sz="2400" dirty="0" err="1"/>
              <a:t>Hickmans</a:t>
            </a:r>
            <a:r>
              <a:rPr lang="en-US" sz="2400" dirty="0"/>
              <a:t> - ? Consider patient/ </a:t>
            </a:r>
            <a:r>
              <a:rPr lang="en-US" sz="2400" dirty="0" err="1"/>
              <a:t>carer</a:t>
            </a:r>
            <a:r>
              <a:rPr lang="en-US" sz="2400" dirty="0"/>
              <a:t> involvement</a:t>
            </a:r>
          </a:p>
          <a:p>
            <a:r>
              <a:rPr lang="en-US" sz="2400" dirty="0"/>
              <a:t>Leads to improved patient quality of life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8915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9E63-9521-4911-8927-6DD0EE28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Infusion Nurses  Society Standards (USA, revised 2021)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344C-0C49-4CDD-A9E3-EDD414B78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Detailed and extensive version of the RCN standards for infusion</a:t>
            </a:r>
          </a:p>
          <a:p>
            <a:r>
              <a:rPr lang="en-US" dirty="0"/>
              <a:t>66 standards covering vascular access care – from competency assessment to pain relief during procedures</a:t>
            </a:r>
          </a:p>
          <a:p>
            <a:r>
              <a:rPr lang="en-US" dirty="0"/>
              <a:t>Standard 41 - Flushing and locking</a:t>
            </a:r>
          </a:p>
          <a:p>
            <a:r>
              <a:rPr lang="en-GB" dirty="0"/>
              <a:t>Point H.5. – “</a:t>
            </a:r>
            <a:r>
              <a:rPr lang="en-GB" b="1" dirty="0"/>
              <a:t>There is insufficient evidence to recommend the optimal frequency, solution, or volume </a:t>
            </a:r>
            <a:r>
              <a:rPr lang="en-GB" dirty="0"/>
              <a:t>to maintain the patency of implanted vascular access ports not accessed for infusion</a:t>
            </a:r>
          </a:p>
          <a:p>
            <a:r>
              <a:rPr lang="en-GB" dirty="0"/>
              <a:t>c) Extending flushing to every 3 months with 10ml 0.9% sodium chloride and 3 or 5 ml of heparin (100 units/mL)was found to be safe and effective in maintaining patency.”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563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E2F4-E36A-4105-BF6D-F080BC79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06C9-FD41-4BCE-B8BA-20839B8D9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9600" dirty="0"/>
              <a:t>To save resources we must – </a:t>
            </a:r>
          </a:p>
          <a:p>
            <a:r>
              <a:rPr lang="en-US" sz="9600" dirty="0"/>
              <a:t>Need for vascular access teams unprecedented</a:t>
            </a:r>
          </a:p>
          <a:p>
            <a:r>
              <a:rPr lang="en-US" sz="9600" dirty="0"/>
              <a:t>Improved vascular access improves care and speeds recovery</a:t>
            </a:r>
          </a:p>
          <a:p>
            <a:r>
              <a:rPr lang="en-US" sz="9600" dirty="0"/>
              <a:t>Cross site working enables promotion of good practice and continuity of care </a:t>
            </a:r>
          </a:p>
          <a:p>
            <a:r>
              <a:rPr lang="en-US" sz="9600" dirty="0"/>
              <a:t>Avoid the unnecessary</a:t>
            </a:r>
          </a:p>
          <a:p>
            <a:r>
              <a:rPr lang="en-US" sz="9600" dirty="0" err="1"/>
              <a:t>Optimise</a:t>
            </a:r>
            <a:r>
              <a:rPr lang="en-US" sz="9600" dirty="0"/>
              <a:t> appropriate vascular access insertion and care</a:t>
            </a:r>
          </a:p>
          <a:p>
            <a:r>
              <a:rPr lang="en-US" sz="9600" dirty="0"/>
              <a:t>Save hospital based resources – consider alternative approaches</a:t>
            </a:r>
          </a:p>
          <a:p>
            <a:r>
              <a:rPr lang="en-US" sz="9600" dirty="0"/>
              <a:t>“# No Going Back</a:t>
            </a:r>
            <a:r>
              <a:rPr lang="en-US" sz="3200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1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BCD9-E37D-46F6-998D-7488EA3D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Thank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3240-C7D5-4AFF-BAD0-8509B5541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25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F6FD-71F5-41BA-8368-033CE528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3816-CB7C-4F22-B3C4-59D12C84B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J.; ; Lim, W S</a:t>
            </a:r>
            <a:r>
              <a:rPr lang="en-GB" b="0" i="0" dirty="0">
                <a:solidFill>
                  <a:srgbClr val="3A3A3A"/>
                </a:solidFill>
                <a:effectLst/>
                <a:latin typeface="Source Sans Pro" panose="020B0604020202020204" pitchFamily="34" charset="0"/>
              </a:rPr>
              <a:t>I </a:t>
            </a:r>
          </a:p>
          <a:p>
            <a:r>
              <a:rPr lang="en-GB" sz="1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Baskaran et al. ‘Co-infection in critically ill patients with Covid-19: an observational cohort study from England’ Journal of medical microbiology, Apr. 2021 Vol.70(4)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Source Sans Pro" panose="020B0604020202020204" pitchFamily="34" charset="0"/>
              </a:rPr>
              <a:t>aan</a:t>
            </a:r>
            <a:r>
              <a:rPr lang="en-GB" b="0" i="0" dirty="0">
                <a:solidFill>
                  <a:srgbClr val="3A3A3A"/>
                </a:solidFill>
                <a:effectLst/>
                <a:latin typeface="Source Sans Pro" panose="020B0604020202020204" pitchFamily="34" charset="0"/>
              </a:rPr>
              <a:t> McKeever, Tricia M ; Beed, Martin ; Lim, Wei Shen</a:t>
            </a:r>
            <a:endParaRPr lang="en-GB" dirty="0"/>
          </a:p>
          <a:p>
            <a:r>
              <a:rPr lang="en-GB" dirty="0"/>
              <a:t>Burch, J. “Providing gastrointestinal nurse education during the pandemic”, British Journal of Nursing vol. 30 (19) </a:t>
            </a:r>
            <a:r>
              <a:rPr lang="en-US" dirty="0"/>
              <a:t>p 1146-1148 </a:t>
            </a:r>
            <a:r>
              <a:rPr lang="en-GB" dirty="0"/>
              <a:t>Oct. 2021 </a:t>
            </a:r>
            <a:endParaRPr lang="en-US" dirty="0"/>
          </a:p>
          <a:p>
            <a:r>
              <a:rPr lang="en-GB" dirty="0"/>
              <a:t>Infusion Nurses Society Standards,  2021</a:t>
            </a:r>
          </a:p>
          <a:p>
            <a:r>
              <a:rPr lang="en-GB" dirty="0"/>
              <a:t>Oliver, G.  “Can ‘just in case’ PIVC placement still be justified?’ British Journal of Nursing vol. 30 (19) S3 Oct. 2021</a:t>
            </a:r>
          </a:p>
          <a:p>
            <a:r>
              <a:rPr lang="en-GB" dirty="0" err="1"/>
              <a:t>Pittiruti</a:t>
            </a:r>
            <a:r>
              <a:rPr lang="en-GB" dirty="0"/>
              <a:t>, M.; </a:t>
            </a:r>
            <a:r>
              <a:rPr lang="en-GB" dirty="0" err="1"/>
              <a:t>Pinelli</a:t>
            </a:r>
            <a:r>
              <a:rPr lang="en-GB" dirty="0"/>
              <a:t>, F.;  </a:t>
            </a:r>
            <a:r>
              <a:rPr lang="en-GB" dirty="0" err="1"/>
              <a:t>Guiseppina</a:t>
            </a:r>
            <a:r>
              <a:rPr lang="en-GB" dirty="0"/>
              <a:t> Annetta, M.; </a:t>
            </a:r>
            <a:r>
              <a:rPr lang="en-GB" dirty="0" err="1"/>
              <a:t>Bertoglio</a:t>
            </a:r>
            <a:r>
              <a:rPr lang="en-GB" dirty="0"/>
              <a:t>, s.;  </a:t>
            </a:r>
            <a:r>
              <a:rPr lang="en-GB" dirty="0" err="1"/>
              <a:t>Biffi</a:t>
            </a:r>
            <a:r>
              <a:rPr lang="en-GB" dirty="0"/>
              <a:t>, R.; Biondi, S.;  Brescia, F.;  </a:t>
            </a:r>
            <a:r>
              <a:rPr lang="en-GB" dirty="0" err="1"/>
              <a:t>buonato</a:t>
            </a:r>
            <a:r>
              <a:rPr lang="en-GB" dirty="0"/>
              <a:t>, M.;  Capozzoli, G.; </a:t>
            </a:r>
            <a:r>
              <a:rPr lang="en-GB" dirty="0" err="1"/>
              <a:t>Cotogni</a:t>
            </a:r>
            <a:r>
              <a:rPr lang="en-GB" dirty="0"/>
              <a:t>, P.;  </a:t>
            </a:r>
            <a:r>
              <a:rPr lang="en-GB" dirty="0" err="1"/>
              <a:t>Deganello</a:t>
            </a:r>
            <a:r>
              <a:rPr lang="en-GB" dirty="0"/>
              <a:t>, E.;  </a:t>
            </a:r>
            <a:r>
              <a:rPr lang="en-GB" dirty="0" err="1"/>
              <a:t>Dolcetti</a:t>
            </a:r>
            <a:r>
              <a:rPr lang="en-GB" dirty="0"/>
              <a:t>, L.;  Elli, S.;  </a:t>
            </a:r>
            <a:r>
              <a:rPr lang="en-GB" dirty="0" err="1"/>
              <a:t>Giustivi</a:t>
            </a:r>
            <a:r>
              <a:rPr lang="en-GB" dirty="0"/>
              <a:t>, D.;  </a:t>
            </a:r>
            <a:r>
              <a:rPr lang="en-GB" dirty="0" err="1"/>
              <a:t>Iacobone</a:t>
            </a:r>
            <a:r>
              <a:rPr lang="en-GB" dirty="0"/>
              <a:t>, E.;  </a:t>
            </a:r>
            <a:r>
              <a:rPr lang="en-GB" dirty="0" err="1"/>
              <a:t>LaGrea</a:t>
            </a:r>
            <a:r>
              <a:rPr lang="en-GB" dirty="0"/>
              <a:t>, A.;  </a:t>
            </a:r>
            <a:r>
              <a:rPr lang="en-GB" dirty="0" err="1"/>
              <a:t>Lampertyi</a:t>
            </a:r>
            <a:r>
              <a:rPr lang="en-GB" dirty="0"/>
              <a:t>, M.;  </a:t>
            </a:r>
            <a:r>
              <a:rPr lang="en-GB" dirty="0" err="1"/>
              <a:t>Maspero</a:t>
            </a:r>
            <a:r>
              <a:rPr lang="en-GB" dirty="0"/>
              <a:t>, G.;  </a:t>
            </a:r>
            <a:r>
              <a:rPr lang="en-GB" dirty="0" err="1"/>
              <a:t>Scopolettuolo</a:t>
            </a:r>
            <a:r>
              <a:rPr lang="en-GB" dirty="0"/>
              <a:t>, G.; </a:t>
            </a:r>
            <a:r>
              <a:rPr lang="en-GB" dirty="0" err="1"/>
              <a:t>Vailati</a:t>
            </a:r>
            <a:r>
              <a:rPr lang="en-GB" dirty="0"/>
              <a:t>, D.; </a:t>
            </a:r>
            <a:r>
              <a:rPr lang="en-GB" dirty="0" err="1"/>
              <a:t>Vezzali</a:t>
            </a:r>
            <a:r>
              <a:rPr lang="en-GB" dirty="0"/>
              <a:t>, D.  “Considerations on the use of vascular access devices in patients with COVID-19 (and some practical recommendations)”.  April 2020 </a:t>
            </a:r>
            <a:r>
              <a:rPr lang="en-GB" dirty="0" err="1"/>
              <a:t>GAVeCeLT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35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DD44-63FA-4057-8C5E-BBFB2767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Epidemiological Models 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8A09F18-8CA3-4793-99D9-A337F81FF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836" y="2141538"/>
            <a:ext cx="7415353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9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58E9-233A-4E59-B9F3-8F3231E4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Pandemic Predictor –</a:t>
            </a:r>
            <a:br>
              <a:rPr lang="en-US" dirty="0"/>
            </a:br>
            <a:r>
              <a:rPr lang="en-US" dirty="0"/>
              <a:t>Hospital Car Parks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40C3BF-C9E1-4B43-BFF0-CAC7CEC140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January 2020</a:t>
            </a:r>
          </a:p>
          <a:p>
            <a:pPr marL="0" indent="0">
              <a:buNone/>
            </a:pPr>
            <a:r>
              <a:rPr lang="en-US" sz="2400" dirty="0"/>
              <a:t>Staff parking areas over-crowded</a:t>
            </a:r>
          </a:p>
          <a:p>
            <a:pPr marL="0" indent="0">
              <a:buNone/>
            </a:pPr>
            <a:r>
              <a:rPr lang="en-US" sz="2400" dirty="0"/>
              <a:t>Queues for visitor car parks</a:t>
            </a:r>
          </a:p>
          <a:p>
            <a:pPr marL="0" indent="0">
              <a:buNone/>
            </a:pPr>
            <a:r>
              <a:rPr lang="en-US" sz="2400" dirty="0"/>
              <a:t>Hospital roadways stop-start</a:t>
            </a:r>
            <a:endParaRPr lang="en-GB" sz="24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5D8C3C-CCFB-4658-BF76-44FF53ED98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558711"/>
            <a:ext cx="4995862" cy="28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ECD333-8C2D-4E60-A21A-1E1F137A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March 2020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E2E029-F112-4077-A4C7-83D654D0AC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Spacious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Birdsong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Calibri" panose="020F0502020204030204"/>
              </a:rPr>
              <a:t>Place of rest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Breakout room for staff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Calibri" panose="020F0502020204030204"/>
              </a:rPr>
              <a:t>Staff resilience and loyalty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“Clap for </a:t>
            </a:r>
            <a:r>
              <a:rPr lang="en-US" sz="2800" dirty="0">
                <a:latin typeface="Calibri" panose="020F0502020204030204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Reflection of </a:t>
            </a:r>
            <a:r>
              <a:rPr lang="en-US" sz="2800" dirty="0">
                <a:latin typeface="Calibri" panose="020F0502020204030204"/>
              </a:rPr>
              <a:t>high pandemic numbers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ADE81C-EC8D-4CAD-BD37-8B6538BAE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303041"/>
            <a:ext cx="4995862" cy="33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4E37B7-B026-434A-A46B-FAF265D3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– Car Park Evolution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406A8-12B4-4EA6-BDA3-48854598D3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Still relatively quiet – COVID-19 still here</a:t>
            </a:r>
          </a:p>
          <a:p>
            <a:r>
              <a:rPr lang="en-US" sz="2800" dirty="0"/>
              <a:t>Outdoor restrooms</a:t>
            </a:r>
          </a:p>
          <a:p>
            <a:r>
              <a:rPr lang="en-US" sz="2800" dirty="0"/>
              <a:t>Drive through COVID swabbing</a:t>
            </a:r>
          </a:p>
          <a:p>
            <a:r>
              <a:rPr lang="en-US" sz="2800" dirty="0"/>
              <a:t>Pacemaker checks</a:t>
            </a:r>
          </a:p>
          <a:p>
            <a:r>
              <a:rPr lang="en-US" sz="2800" dirty="0"/>
              <a:t>Spirometry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4AF38F-2AB3-4542-A613-BE6DACF86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347340"/>
            <a:ext cx="4995862" cy="323805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DCD6891E-4EE6-4F4C-8C58-6409D153FC3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1960" y="-1908810"/>
              <a:ext cx="3048000" cy="1714500"/>
            </p:xfrm>
            <a:graphic>
              <a:graphicData uri="http://schemas.microsoft.com/office/powerpoint/2016/slidezoom">
                <pslz:sldZm>
                  <pslz:sldZmObj sldId="281" cId="882670068">
                    <pslz:zmPr id="{E9526B9F-BC0F-476C-8710-AF083677833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DCD6891E-4EE6-4F4C-8C58-6409D153FC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60" y="-19088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15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F695-E5D3-45C6-8FE6-881AB746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C387-5E4A-44FA-A3F8-C4F07E03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7589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“So much has changed in such a short time and credit should be given to everyone for adapting so quickly.”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r">
              <a:buNone/>
            </a:pPr>
            <a:r>
              <a:rPr lang="en-US" sz="4000" i="1" dirty="0"/>
              <a:t>Jennifer Burch, 2021 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72117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EC51-BF3A-4BCD-83D2-DC43E57C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NOW?....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9A8F-9721-4A69-8697-B65D29A8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NHS facing massive challenges</a:t>
            </a:r>
          </a:p>
          <a:p>
            <a:pPr marL="0" indent="0">
              <a:buNone/>
            </a:pPr>
            <a:r>
              <a:rPr lang="en-US" sz="2800" dirty="0"/>
              <a:t>COVID-19 still an issue</a:t>
            </a:r>
          </a:p>
          <a:p>
            <a:pPr marL="0" indent="0">
              <a:buNone/>
            </a:pPr>
            <a:r>
              <a:rPr lang="en-US" sz="2800" dirty="0"/>
              <a:t>Massive backlog / waiting lists</a:t>
            </a:r>
          </a:p>
          <a:p>
            <a:pPr marL="0" indent="0">
              <a:buNone/>
            </a:pPr>
            <a:r>
              <a:rPr lang="en-US" sz="2800" dirty="0"/>
              <a:t>Staff leaving/ retirement/ burn out/ isolation</a:t>
            </a:r>
          </a:p>
          <a:p>
            <a:pPr marL="0" indent="0">
              <a:buNone/>
            </a:pPr>
            <a:r>
              <a:rPr lang="en-US" sz="2800" dirty="0"/>
              <a:t>New recruits – international/ inexperienced</a:t>
            </a:r>
          </a:p>
          <a:p>
            <a:pPr marL="0" indent="0">
              <a:buNone/>
            </a:pPr>
            <a:r>
              <a:rPr lang="en-US" sz="2800" dirty="0"/>
              <a:t>Supply issues</a:t>
            </a:r>
          </a:p>
          <a:p>
            <a:pPr marL="0" indent="0">
              <a:buNone/>
            </a:pPr>
            <a:r>
              <a:rPr lang="en-US" sz="2800" dirty="0"/>
              <a:t>Cut costs</a:t>
            </a:r>
          </a:p>
          <a:p>
            <a:pPr marL="0" indent="0">
              <a:buNone/>
            </a:pPr>
            <a:r>
              <a:rPr lang="en-US" sz="2800" dirty="0"/>
              <a:t>Environmental awareness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622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910</TotalTime>
  <Words>1555</Words>
  <Application>Microsoft Office PowerPoint</Application>
  <PresentationFormat>Widescreen</PresentationFormat>
  <Paragraphs>188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Source Sans Pro</vt:lpstr>
      <vt:lpstr>Celestial</vt:lpstr>
      <vt:lpstr>IV Therapy and Vascular Access Devices – a National and International Update</vt:lpstr>
      <vt:lpstr>I’v Got News For You…..</vt:lpstr>
      <vt:lpstr>Old News</vt:lpstr>
      <vt:lpstr>Various Epidemiological Models </vt:lpstr>
      <vt:lpstr>Personal Pandemic Predictor – Hospital Car Parks</vt:lpstr>
      <vt:lpstr>Late March 2020</vt:lpstr>
      <vt:lpstr>2021 – Car Park Evolution</vt:lpstr>
      <vt:lpstr>PowerPoint Presentation</vt:lpstr>
      <vt:lpstr>Where are we NOW?....</vt:lpstr>
      <vt:lpstr>Regroup and focus</vt:lpstr>
      <vt:lpstr>How ? – From a vascular access perspective</vt:lpstr>
      <vt:lpstr>Device choice – Vessel Health and Preservation Framework  (hallam et al. 2020)</vt:lpstr>
      <vt:lpstr>1.  Avoid unnecessary PVC insertion</vt:lpstr>
      <vt:lpstr>2. Improved vascular access for acutely ill</vt:lpstr>
      <vt:lpstr>Choice of CPAP Administration </vt:lpstr>
      <vt:lpstr>Improved vascular access for acutely ill - contd</vt:lpstr>
      <vt:lpstr>Improved vascular access for acutely ill– general points</vt:lpstr>
      <vt:lpstr>Increased rate of secondary infections for ICCU Covid-19 patients</vt:lpstr>
      <vt:lpstr>Nosocomial issues</vt:lpstr>
      <vt:lpstr>challenges of proning</vt:lpstr>
      <vt:lpstr>4. Optimise Device insertion and care – UK Device Related Infection Prevention Practice (DRIPPs) Collaborative </vt:lpstr>
      <vt:lpstr> DRIPPs - Collaboration of specialist practitioners: </vt:lpstr>
      <vt:lpstr>DRIPPs – IV workstream</vt:lpstr>
      <vt:lpstr>Vascular Access Device Pathway Poster</vt:lpstr>
      <vt:lpstr>Revision of the VAD HII (Care Bundles)</vt:lpstr>
      <vt:lpstr>Surveillance guidelines</vt:lpstr>
      <vt:lpstr>DRIPPs Website</vt:lpstr>
      <vt:lpstr>Next Phase</vt:lpstr>
      <vt:lpstr>4. Increase patient discharge via Outpatient Parenteral Antimicrobial Therapy (OPAT) services</vt:lpstr>
      <vt:lpstr>5. Reduce the need for hospital attendance especially for high risk groups</vt:lpstr>
      <vt:lpstr>Infusion Nurses  Society Standards (USA, revised 2021)</vt:lpstr>
      <vt:lpstr>Conclusions</vt:lpstr>
      <vt:lpstr>                                   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Therapy and vascular access devices – a national and international update</dc:title>
  <dc:creator>Susan Rowlands</dc:creator>
  <cp:lastModifiedBy>ROWLANDS, Susan (THE ROYAL WOLVERHAMPTON NHS TRUST)</cp:lastModifiedBy>
  <cp:revision>5</cp:revision>
  <cp:lastPrinted>2021-11-17T19:53:58Z</cp:lastPrinted>
  <dcterms:created xsi:type="dcterms:W3CDTF">2021-11-12T10:35:10Z</dcterms:created>
  <dcterms:modified xsi:type="dcterms:W3CDTF">2021-11-18T10:38:03Z</dcterms:modified>
</cp:coreProperties>
</file>