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1"/>
  </p:notesMasterIdLst>
  <p:sldIdLst>
    <p:sldId id="256" r:id="rId2"/>
    <p:sldId id="376" r:id="rId3"/>
    <p:sldId id="377" r:id="rId4"/>
    <p:sldId id="380" r:id="rId5"/>
    <p:sldId id="381" r:id="rId6"/>
    <p:sldId id="340" r:id="rId7"/>
    <p:sldId id="371" r:id="rId8"/>
    <p:sldId id="374" r:id="rId9"/>
    <p:sldId id="378" r:id="rId10"/>
    <p:sldId id="279" r:id="rId11"/>
    <p:sldId id="277" r:id="rId12"/>
    <p:sldId id="359" r:id="rId13"/>
    <p:sldId id="286" r:id="rId14"/>
    <p:sldId id="363" r:id="rId15"/>
    <p:sldId id="276" r:id="rId16"/>
    <p:sldId id="284" r:id="rId17"/>
    <p:sldId id="383" r:id="rId18"/>
    <p:sldId id="318" r:id="rId19"/>
    <p:sldId id="341" r:id="rId20"/>
    <p:sldId id="364" r:id="rId21"/>
    <p:sldId id="285" r:id="rId22"/>
    <p:sldId id="379" r:id="rId23"/>
    <p:sldId id="375" r:id="rId24"/>
    <p:sldId id="373" r:id="rId25"/>
    <p:sldId id="382" r:id="rId26"/>
    <p:sldId id="365" r:id="rId27"/>
    <p:sldId id="384" r:id="rId28"/>
    <p:sldId id="361" r:id="rId29"/>
    <p:sldId id="36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93792" autoAdjust="0"/>
  </p:normalViewPr>
  <p:slideViewPr>
    <p:cSldViewPr snapToGrid="0">
      <p:cViewPr varScale="1">
        <p:scale>
          <a:sx n="113" d="100"/>
          <a:sy n="113" d="100"/>
        </p:scale>
        <p:origin x="102" y="354"/>
      </p:cViewPr>
      <p:guideLst/>
    </p:cSldViewPr>
  </p:slideViewPr>
  <p:notesTextViewPr>
    <p:cViewPr>
      <p:scale>
        <a:sx n="3" d="2"/>
        <a:sy n="3" d="2"/>
      </p:scale>
      <p:origin x="0" y="0"/>
    </p:cViewPr>
  </p:notesTextViewPr>
  <p:sorterViewPr>
    <p:cViewPr>
      <p:scale>
        <a:sx n="100" d="100"/>
        <a:sy n="100" d="100"/>
      </p:scale>
      <p:origin x="0" y="-1398"/>
    </p:cViewPr>
  </p:sorterViewPr>
  <p:notesViewPr>
    <p:cSldViewPr snapToGrid="0">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GB" b="0" i="0" u="none" strike="noStrike" dirty="0">
                <a:solidFill>
                  <a:schemeClr val="tx1"/>
                </a:solidFill>
                <a:latin typeface="Calibri"/>
              </a:rPr>
              <a:t>Sectors where death occurred</a:t>
            </a:r>
          </a:p>
        </c:rich>
      </c:tx>
      <c:layout/>
      <c:overlay val="0"/>
    </c:title>
    <c:autoTitleDeleted val="0"/>
    <c:plotArea>
      <c:layout/>
      <c:pieChart>
        <c:varyColors val="1"/>
        <c:ser>
          <c:idx val="0"/>
          <c:order val="0"/>
          <c:tx>
            <c:strRef>
              <c:f>Data!$A$1</c:f>
              <c:strCache>
                <c:ptCount val="1"/>
                <c:pt idx="0">
                  <c:v>X-axis</c:v>
                </c:pt>
              </c:strCache>
            </c:strRef>
          </c:tx>
          <c:dPt>
            <c:idx val="3"/>
            <c:bubble3D val="0"/>
            <c:spPr>
              <a:solidFill>
                <a:srgbClr val="FF9900"/>
              </a:solidFill>
            </c:spPr>
            <c:extLst xmlns:c16r2="http://schemas.microsoft.com/office/drawing/2015/06/chart">
              <c:ext xmlns:c16="http://schemas.microsoft.com/office/drawing/2014/chart" uri="{C3380CC4-5D6E-409C-BE32-E72D297353CC}">
                <c16:uniqueId val="{00000001-0721-463E-8DD9-6777DC89DEB3}"/>
              </c:ext>
            </c:extLst>
          </c:dPt>
          <c:dLbls>
            <c:spPr>
              <a:noFill/>
              <a:ln>
                <a:noFill/>
              </a:ln>
              <a:effectLst/>
            </c:spPr>
            <c:showLegendKey val="0"/>
            <c:showVal val="0"/>
            <c:showCatName val="1"/>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Data!$A$2:$A$8</c:f>
              <c:strCache>
                <c:ptCount val="7"/>
                <c:pt idx="0">
                  <c:v>Acute Hospital</c:v>
                </c:pt>
                <c:pt idx="1">
                  <c:v>Community Hospital</c:v>
                </c:pt>
                <c:pt idx="2">
                  <c:v>Nursing Home</c:v>
                </c:pt>
                <c:pt idx="3">
                  <c:v>Residential Home</c:v>
                </c:pt>
                <c:pt idx="4">
                  <c:v>Hospice</c:v>
                </c:pt>
                <c:pt idx="5">
                  <c:v>Own home address</c:v>
                </c:pt>
                <c:pt idx="6">
                  <c:v>Other</c:v>
                </c:pt>
              </c:strCache>
            </c:strRef>
          </c:cat>
          <c:val>
            <c:numRef>
              <c:f>Data!$B$2:$B$8</c:f>
              <c:numCache>
                <c:formatCode>General</c:formatCode>
                <c:ptCount val="7"/>
                <c:pt idx="0">
                  <c:v>4503</c:v>
                </c:pt>
                <c:pt idx="1">
                  <c:v>499</c:v>
                </c:pt>
                <c:pt idx="2">
                  <c:v>5</c:v>
                </c:pt>
                <c:pt idx="3">
                  <c:v>9</c:v>
                </c:pt>
                <c:pt idx="4">
                  <c:v>176</c:v>
                </c:pt>
                <c:pt idx="5">
                  <c:v>17</c:v>
                </c:pt>
                <c:pt idx="6">
                  <c:v>5</c:v>
                </c:pt>
              </c:numCache>
            </c:numRef>
          </c:val>
          <c:extLst xmlns:c16r2="http://schemas.microsoft.com/office/drawing/2015/06/chart">
            <c:ext xmlns:c16="http://schemas.microsoft.com/office/drawing/2014/chart" uri="{C3380CC4-5D6E-409C-BE32-E72D297353CC}">
              <c16:uniqueId val="{00000002-0721-463E-8DD9-6777DC89DEB3}"/>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6.png"/><Relationship Id="rId6" Type="http://schemas.openxmlformats.org/officeDocument/2006/relationships/image" Target="../media/image8.svg"/><Relationship Id="rId5" Type="http://schemas.openxmlformats.org/officeDocument/2006/relationships/image" Target="../media/image8.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6.png"/><Relationship Id="rId6" Type="http://schemas.openxmlformats.org/officeDocument/2006/relationships/image" Target="../media/image8.svg"/><Relationship Id="rId5" Type="http://schemas.openxmlformats.org/officeDocument/2006/relationships/image" Target="../media/image8.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C179D-9DCF-46EC-BDA1-E2B61AE4F19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F0C06E9-48EB-4C08-B23B-710088231D2F}">
      <dgm:prSet/>
      <dgm:spPr/>
      <dgm:t>
        <a:bodyPr/>
        <a:lstStyle/>
        <a:p>
          <a:r>
            <a:rPr lang="en-GB"/>
            <a:t>Do medical examiners have a role?</a:t>
          </a:r>
          <a:endParaRPr lang="en-US"/>
        </a:p>
      </dgm:t>
    </dgm:pt>
    <dgm:pt modelId="{4EFD448E-816C-46E7-9ABC-ABDCEC59E79F}" type="parTrans" cxnId="{15EED33F-7136-4A02-A9D9-C2E38F955BFA}">
      <dgm:prSet/>
      <dgm:spPr/>
      <dgm:t>
        <a:bodyPr/>
        <a:lstStyle/>
        <a:p>
          <a:endParaRPr lang="en-US"/>
        </a:p>
      </dgm:t>
    </dgm:pt>
    <dgm:pt modelId="{828A8810-D6C1-4A58-9817-C44F36A651FE}" type="sibTrans" cxnId="{15EED33F-7136-4A02-A9D9-C2E38F955BFA}">
      <dgm:prSet/>
      <dgm:spPr/>
      <dgm:t>
        <a:bodyPr/>
        <a:lstStyle/>
        <a:p>
          <a:endParaRPr lang="en-US"/>
        </a:p>
      </dgm:t>
    </dgm:pt>
    <dgm:pt modelId="{C9B7D082-96BF-49C9-81ED-94BE3E2FAAAF}">
      <dgm:prSet/>
      <dgm:spPr/>
      <dgm:t>
        <a:bodyPr/>
        <a:lstStyle/>
        <a:p>
          <a:r>
            <a:rPr lang="en-GB" dirty="0" smtClean="0"/>
            <a:t>Independence</a:t>
          </a:r>
          <a:endParaRPr lang="en-US" dirty="0"/>
        </a:p>
      </dgm:t>
    </dgm:pt>
    <dgm:pt modelId="{2771EC4F-C229-43F5-BC75-1068A2BC1D29}" type="parTrans" cxnId="{5A3495C5-5D4E-482E-90D4-3506F8552354}">
      <dgm:prSet/>
      <dgm:spPr/>
      <dgm:t>
        <a:bodyPr/>
        <a:lstStyle/>
        <a:p>
          <a:endParaRPr lang="en-US"/>
        </a:p>
      </dgm:t>
    </dgm:pt>
    <dgm:pt modelId="{3D5D1ECF-32A8-4837-BBCB-4EC023C3CAD0}" type="sibTrans" cxnId="{5A3495C5-5D4E-482E-90D4-3506F8552354}">
      <dgm:prSet/>
      <dgm:spPr/>
      <dgm:t>
        <a:bodyPr/>
        <a:lstStyle/>
        <a:p>
          <a:endParaRPr lang="en-US"/>
        </a:p>
      </dgm:t>
    </dgm:pt>
    <dgm:pt modelId="{34605E6E-EFE1-4A71-9E7C-2C412C7B4E1F}">
      <dgm:prSet/>
      <dgm:spPr/>
      <dgm:t>
        <a:bodyPr/>
        <a:lstStyle/>
        <a:p>
          <a:r>
            <a:rPr lang="en-GB"/>
            <a:t>Host organisations</a:t>
          </a:r>
          <a:endParaRPr lang="en-US"/>
        </a:p>
      </dgm:t>
    </dgm:pt>
    <dgm:pt modelId="{E8F5064E-D8B2-49F1-B28F-52A6FA1D51E6}" type="parTrans" cxnId="{409A8385-EDB8-408A-B3A8-BC7FC2B234CB}">
      <dgm:prSet/>
      <dgm:spPr/>
      <dgm:t>
        <a:bodyPr/>
        <a:lstStyle/>
        <a:p>
          <a:endParaRPr lang="en-US"/>
        </a:p>
      </dgm:t>
    </dgm:pt>
    <dgm:pt modelId="{F10DBBBE-A332-41A8-A28B-530619FAD75B}" type="sibTrans" cxnId="{409A8385-EDB8-408A-B3A8-BC7FC2B234CB}">
      <dgm:prSet/>
      <dgm:spPr/>
      <dgm:t>
        <a:bodyPr/>
        <a:lstStyle/>
        <a:p>
          <a:endParaRPr lang="en-US"/>
        </a:p>
      </dgm:t>
    </dgm:pt>
    <dgm:pt modelId="{7ED1AE35-A988-4EA9-A096-BFC3BB03E36B}">
      <dgm:prSet/>
      <dgm:spPr/>
      <dgm:t>
        <a:bodyPr/>
        <a:lstStyle/>
        <a:p>
          <a:r>
            <a:rPr lang="en-GB" dirty="0"/>
            <a:t>Boundaries between roles in the </a:t>
          </a:r>
          <a:r>
            <a:rPr lang="en-GB" dirty="0" smtClean="0"/>
            <a:t>wider process</a:t>
          </a:r>
          <a:endParaRPr lang="en-US" dirty="0"/>
        </a:p>
      </dgm:t>
    </dgm:pt>
    <dgm:pt modelId="{6BDD9164-4984-49B8-BA70-4807FA45757F}" type="parTrans" cxnId="{6CA1B433-317E-417F-9738-C7BFC0380D74}">
      <dgm:prSet/>
      <dgm:spPr/>
      <dgm:t>
        <a:bodyPr/>
        <a:lstStyle/>
        <a:p>
          <a:endParaRPr lang="en-US"/>
        </a:p>
      </dgm:t>
    </dgm:pt>
    <dgm:pt modelId="{B24B722C-0514-4920-B45D-9E470B3A9256}" type="sibTrans" cxnId="{6CA1B433-317E-417F-9738-C7BFC0380D74}">
      <dgm:prSet/>
      <dgm:spPr/>
      <dgm:t>
        <a:bodyPr/>
        <a:lstStyle/>
        <a:p>
          <a:endParaRPr lang="en-US"/>
        </a:p>
      </dgm:t>
    </dgm:pt>
    <dgm:pt modelId="{3FC94651-8A3E-451F-9713-4764EB70CD4E}">
      <dgm:prSet/>
      <dgm:spPr/>
      <dgm:t>
        <a:bodyPr/>
        <a:lstStyle/>
        <a:p>
          <a:r>
            <a:rPr lang="en-GB" dirty="0" smtClean="0"/>
            <a:t>Clarity about </a:t>
          </a:r>
          <a:r>
            <a:rPr lang="en-GB" dirty="0"/>
            <a:t>what they will and won’t do as part of this process</a:t>
          </a:r>
          <a:endParaRPr lang="en-US" dirty="0"/>
        </a:p>
      </dgm:t>
    </dgm:pt>
    <dgm:pt modelId="{1B03D92F-498C-4ABA-81B9-602DEBB5DB29}" type="parTrans" cxnId="{C28D4231-1DFE-4AA9-BA86-88E79D6F5ECF}">
      <dgm:prSet/>
      <dgm:spPr/>
      <dgm:t>
        <a:bodyPr/>
        <a:lstStyle/>
        <a:p>
          <a:endParaRPr lang="en-US"/>
        </a:p>
      </dgm:t>
    </dgm:pt>
    <dgm:pt modelId="{F4BE8922-E70C-4E78-92F2-AB3135DD8396}" type="sibTrans" cxnId="{C28D4231-1DFE-4AA9-BA86-88E79D6F5ECF}">
      <dgm:prSet/>
      <dgm:spPr/>
      <dgm:t>
        <a:bodyPr/>
        <a:lstStyle/>
        <a:p>
          <a:endParaRPr lang="en-US"/>
        </a:p>
      </dgm:t>
    </dgm:pt>
    <dgm:pt modelId="{84D5C37B-42B3-47AC-BFE9-6B20C0E03264}">
      <dgm:prSet/>
      <dgm:spPr/>
      <dgm:t>
        <a:bodyPr/>
        <a:lstStyle/>
        <a:p>
          <a:r>
            <a:rPr lang="en-US" smtClean="0"/>
            <a:t>Competency</a:t>
          </a:r>
          <a:endParaRPr lang="en-US" dirty="0"/>
        </a:p>
      </dgm:t>
    </dgm:pt>
    <dgm:pt modelId="{C9E2D670-9480-4325-8906-1ED21F83071F}" type="parTrans" cxnId="{7A81256D-DD1A-462E-93E5-6EBC8154097B}">
      <dgm:prSet/>
      <dgm:spPr/>
      <dgm:t>
        <a:bodyPr/>
        <a:lstStyle/>
        <a:p>
          <a:endParaRPr lang="en-GB"/>
        </a:p>
      </dgm:t>
    </dgm:pt>
    <dgm:pt modelId="{9B5CDDB4-3A66-4237-A1AF-79C2C6C5F78D}" type="sibTrans" cxnId="{7A81256D-DD1A-462E-93E5-6EBC8154097B}">
      <dgm:prSet/>
      <dgm:spPr/>
      <dgm:t>
        <a:bodyPr/>
        <a:lstStyle/>
        <a:p>
          <a:endParaRPr lang="en-GB"/>
        </a:p>
      </dgm:t>
    </dgm:pt>
    <dgm:pt modelId="{006E0C11-AA46-42BE-BE1C-7192A62ABD2D}">
      <dgm:prSet/>
      <dgm:spPr/>
      <dgm:t>
        <a:bodyPr/>
        <a:lstStyle/>
        <a:p>
          <a:r>
            <a:rPr lang="en-GB" dirty="0" smtClean="0"/>
            <a:t>Public perception is important</a:t>
          </a:r>
          <a:endParaRPr lang="en-US" dirty="0"/>
        </a:p>
      </dgm:t>
    </dgm:pt>
    <dgm:pt modelId="{8D558EE8-FAFE-4FB3-94DF-F1876504AAEC}" type="parTrans" cxnId="{1863FF20-A32E-46A3-99CA-E3D7B778EB5F}">
      <dgm:prSet/>
      <dgm:spPr/>
      <dgm:t>
        <a:bodyPr/>
        <a:lstStyle/>
        <a:p>
          <a:endParaRPr lang="en-GB"/>
        </a:p>
      </dgm:t>
    </dgm:pt>
    <dgm:pt modelId="{01EDA2BF-49B2-4C37-9A7B-0099144EA39F}" type="sibTrans" cxnId="{1863FF20-A32E-46A3-99CA-E3D7B778EB5F}">
      <dgm:prSet/>
      <dgm:spPr/>
      <dgm:t>
        <a:bodyPr/>
        <a:lstStyle/>
        <a:p>
          <a:endParaRPr lang="en-GB"/>
        </a:p>
      </dgm:t>
    </dgm:pt>
    <dgm:pt modelId="{394568FA-7174-4501-8E7A-4279FC0C5052}" type="pres">
      <dgm:prSet presAssocID="{741C179D-9DCF-46EC-BDA1-E2B61AE4F199}" presName="linear" presStyleCnt="0">
        <dgm:presLayoutVars>
          <dgm:animLvl val="lvl"/>
          <dgm:resizeHandles val="exact"/>
        </dgm:presLayoutVars>
      </dgm:prSet>
      <dgm:spPr/>
      <dgm:t>
        <a:bodyPr/>
        <a:lstStyle/>
        <a:p>
          <a:endParaRPr lang="en-GB"/>
        </a:p>
      </dgm:t>
    </dgm:pt>
    <dgm:pt modelId="{13EC04CD-1F81-4056-9340-0A4BF12CCDCA}" type="pres">
      <dgm:prSet presAssocID="{8F0C06E9-48EB-4C08-B23B-710088231D2F}" presName="parentText" presStyleLbl="node1" presStyleIdx="0" presStyleCnt="7">
        <dgm:presLayoutVars>
          <dgm:chMax val="0"/>
          <dgm:bulletEnabled val="1"/>
        </dgm:presLayoutVars>
      </dgm:prSet>
      <dgm:spPr/>
      <dgm:t>
        <a:bodyPr/>
        <a:lstStyle/>
        <a:p>
          <a:endParaRPr lang="en-GB"/>
        </a:p>
      </dgm:t>
    </dgm:pt>
    <dgm:pt modelId="{D8F55982-B72B-421F-8FBC-899B330B4E70}" type="pres">
      <dgm:prSet presAssocID="{828A8810-D6C1-4A58-9817-C44F36A651FE}" presName="spacer" presStyleCnt="0"/>
      <dgm:spPr/>
    </dgm:pt>
    <dgm:pt modelId="{F264CB71-2806-4909-8245-8F1010B192E7}" type="pres">
      <dgm:prSet presAssocID="{C9B7D082-96BF-49C9-81ED-94BE3E2FAAAF}" presName="parentText" presStyleLbl="node1" presStyleIdx="1" presStyleCnt="7">
        <dgm:presLayoutVars>
          <dgm:chMax val="0"/>
          <dgm:bulletEnabled val="1"/>
        </dgm:presLayoutVars>
      </dgm:prSet>
      <dgm:spPr/>
      <dgm:t>
        <a:bodyPr/>
        <a:lstStyle/>
        <a:p>
          <a:endParaRPr lang="en-GB"/>
        </a:p>
      </dgm:t>
    </dgm:pt>
    <dgm:pt modelId="{32DEC268-0B89-4E48-8869-82028BA9D400}" type="pres">
      <dgm:prSet presAssocID="{3D5D1ECF-32A8-4837-BBCB-4EC023C3CAD0}" presName="spacer" presStyleCnt="0"/>
      <dgm:spPr/>
    </dgm:pt>
    <dgm:pt modelId="{4AFE9E44-5631-4F6F-A2D2-CCA19696062B}" type="pres">
      <dgm:prSet presAssocID="{84D5C37B-42B3-47AC-BFE9-6B20C0E03264}" presName="parentText" presStyleLbl="node1" presStyleIdx="2" presStyleCnt="7">
        <dgm:presLayoutVars>
          <dgm:chMax val="0"/>
          <dgm:bulletEnabled val="1"/>
        </dgm:presLayoutVars>
      </dgm:prSet>
      <dgm:spPr/>
      <dgm:t>
        <a:bodyPr/>
        <a:lstStyle/>
        <a:p>
          <a:endParaRPr lang="en-GB"/>
        </a:p>
      </dgm:t>
    </dgm:pt>
    <dgm:pt modelId="{DAA0ECB5-16C5-4466-89DE-092AC385B834}" type="pres">
      <dgm:prSet presAssocID="{9B5CDDB4-3A66-4237-A1AF-79C2C6C5F78D}" presName="spacer" presStyleCnt="0"/>
      <dgm:spPr/>
    </dgm:pt>
    <dgm:pt modelId="{AE51BD1A-D4D3-4CB4-AC15-527ADBE49031}" type="pres">
      <dgm:prSet presAssocID="{34605E6E-EFE1-4A71-9E7C-2C412C7B4E1F}" presName="parentText" presStyleLbl="node1" presStyleIdx="3" presStyleCnt="7">
        <dgm:presLayoutVars>
          <dgm:chMax val="0"/>
          <dgm:bulletEnabled val="1"/>
        </dgm:presLayoutVars>
      </dgm:prSet>
      <dgm:spPr/>
      <dgm:t>
        <a:bodyPr/>
        <a:lstStyle/>
        <a:p>
          <a:endParaRPr lang="en-GB"/>
        </a:p>
      </dgm:t>
    </dgm:pt>
    <dgm:pt modelId="{91617020-5970-4D67-BA64-53A343DBEC74}" type="pres">
      <dgm:prSet presAssocID="{F10DBBBE-A332-41A8-A28B-530619FAD75B}" presName="spacer" presStyleCnt="0"/>
      <dgm:spPr/>
    </dgm:pt>
    <dgm:pt modelId="{63D3BC72-A7C1-4E31-9919-1061C6C27BC5}" type="pres">
      <dgm:prSet presAssocID="{7ED1AE35-A988-4EA9-A096-BFC3BB03E36B}" presName="parentText" presStyleLbl="node1" presStyleIdx="4" presStyleCnt="7">
        <dgm:presLayoutVars>
          <dgm:chMax val="0"/>
          <dgm:bulletEnabled val="1"/>
        </dgm:presLayoutVars>
      </dgm:prSet>
      <dgm:spPr/>
      <dgm:t>
        <a:bodyPr/>
        <a:lstStyle/>
        <a:p>
          <a:endParaRPr lang="en-GB"/>
        </a:p>
      </dgm:t>
    </dgm:pt>
    <dgm:pt modelId="{638E3BC9-3CAD-4ECE-8C3A-585F7D1CD268}" type="pres">
      <dgm:prSet presAssocID="{B24B722C-0514-4920-B45D-9E470B3A9256}" presName="spacer" presStyleCnt="0"/>
      <dgm:spPr/>
    </dgm:pt>
    <dgm:pt modelId="{488B7A0B-370E-447C-B47F-177C74CDE84D}" type="pres">
      <dgm:prSet presAssocID="{3FC94651-8A3E-451F-9713-4764EB70CD4E}" presName="parentText" presStyleLbl="node1" presStyleIdx="5" presStyleCnt="7">
        <dgm:presLayoutVars>
          <dgm:chMax val="0"/>
          <dgm:bulletEnabled val="1"/>
        </dgm:presLayoutVars>
      </dgm:prSet>
      <dgm:spPr/>
      <dgm:t>
        <a:bodyPr/>
        <a:lstStyle/>
        <a:p>
          <a:endParaRPr lang="en-GB"/>
        </a:p>
      </dgm:t>
    </dgm:pt>
    <dgm:pt modelId="{F22A90BB-BB22-4D25-8FD6-577F9151CF70}" type="pres">
      <dgm:prSet presAssocID="{F4BE8922-E70C-4E78-92F2-AB3135DD8396}" presName="spacer" presStyleCnt="0"/>
      <dgm:spPr/>
    </dgm:pt>
    <dgm:pt modelId="{883B8219-ECFB-46F6-B643-16E5B7101228}" type="pres">
      <dgm:prSet presAssocID="{006E0C11-AA46-42BE-BE1C-7192A62ABD2D}" presName="parentText" presStyleLbl="node1" presStyleIdx="6" presStyleCnt="7">
        <dgm:presLayoutVars>
          <dgm:chMax val="0"/>
          <dgm:bulletEnabled val="1"/>
        </dgm:presLayoutVars>
      </dgm:prSet>
      <dgm:spPr/>
      <dgm:t>
        <a:bodyPr/>
        <a:lstStyle/>
        <a:p>
          <a:endParaRPr lang="en-GB"/>
        </a:p>
      </dgm:t>
    </dgm:pt>
  </dgm:ptLst>
  <dgm:cxnLst>
    <dgm:cxn modelId="{FDCA4ACF-E87C-4BC4-B41F-BC90A16BC2E7}" type="presOf" srcId="{3FC94651-8A3E-451F-9713-4764EB70CD4E}" destId="{488B7A0B-370E-447C-B47F-177C74CDE84D}" srcOrd="0" destOrd="0" presId="urn:microsoft.com/office/officeart/2005/8/layout/vList2"/>
    <dgm:cxn modelId="{15EED33F-7136-4A02-A9D9-C2E38F955BFA}" srcId="{741C179D-9DCF-46EC-BDA1-E2B61AE4F199}" destId="{8F0C06E9-48EB-4C08-B23B-710088231D2F}" srcOrd="0" destOrd="0" parTransId="{4EFD448E-816C-46E7-9ABC-ABDCEC59E79F}" sibTransId="{828A8810-D6C1-4A58-9817-C44F36A651FE}"/>
    <dgm:cxn modelId="{5A8C7CB1-A5B4-488C-9747-36F82A984D8A}" type="presOf" srcId="{741C179D-9DCF-46EC-BDA1-E2B61AE4F199}" destId="{394568FA-7174-4501-8E7A-4279FC0C5052}" srcOrd="0" destOrd="0" presId="urn:microsoft.com/office/officeart/2005/8/layout/vList2"/>
    <dgm:cxn modelId="{409A8385-EDB8-408A-B3A8-BC7FC2B234CB}" srcId="{741C179D-9DCF-46EC-BDA1-E2B61AE4F199}" destId="{34605E6E-EFE1-4A71-9E7C-2C412C7B4E1F}" srcOrd="3" destOrd="0" parTransId="{E8F5064E-D8B2-49F1-B28F-52A6FA1D51E6}" sibTransId="{F10DBBBE-A332-41A8-A28B-530619FAD75B}"/>
    <dgm:cxn modelId="{17817869-B36C-43C2-AA44-ACA8CBEF3988}" type="presOf" srcId="{34605E6E-EFE1-4A71-9E7C-2C412C7B4E1F}" destId="{AE51BD1A-D4D3-4CB4-AC15-527ADBE49031}" srcOrd="0" destOrd="0" presId="urn:microsoft.com/office/officeart/2005/8/layout/vList2"/>
    <dgm:cxn modelId="{6836B717-7F38-4A53-8FC9-D1C0692041BF}" type="presOf" srcId="{84D5C37B-42B3-47AC-BFE9-6B20C0E03264}" destId="{4AFE9E44-5631-4F6F-A2D2-CCA19696062B}" srcOrd="0" destOrd="0" presId="urn:microsoft.com/office/officeart/2005/8/layout/vList2"/>
    <dgm:cxn modelId="{1863FF20-A32E-46A3-99CA-E3D7B778EB5F}" srcId="{741C179D-9DCF-46EC-BDA1-E2B61AE4F199}" destId="{006E0C11-AA46-42BE-BE1C-7192A62ABD2D}" srcOrd="6" destOrd="0" parTransId="{8D558EE8-FAFE-4FB3-94DF-F1876504AAEC}" sibTransId="{01EDA2BF-49B2-4C37-9A7B-0099144EA39F}"/>
    <dgm:cxn modelId="{A9C34279-0C32-4DE6-B904-058BBC96F43B}" type="presOf" srcId="{8F0C06E9-48EB-4C08-B23B-710088231D2F}" destId="{13EC04CD-1F81-4056-9340-0A4BF12CCDCA}" srcOrd="0" destOrd="0" presId="urn:microsoft.com/office/officeart/2005/8/layout/vList2"/>
    <dgm:cxn modelId="{6E227FDE-F3C4-4849-B429-84A576D35128}" type="presOf" srcId="{006E0C11-AA46-42BE-BE1C-7192A62ABD2D}" destId="{883B8219-ECFB-46F6-B643-16E5B7101228}" srcOrd="0" destOrd="0" presId="urn:microsoft.com/office/officeart/2005/8/layout/vList2"/>
    <dgm:cxn modelId="{D81D7184-C61E-42C6-9F4D-B52C32A2B004}" type="presOf" srcId="{C9B7D082-96BF-49C9-81ED-94BE3E2FAAAF}" destId="{F264CB71-2806-4909-8245-8F1010B192E7}" srcOrd="0" destOrd="0" presId="urn:microsoft.com/office/officeart/2005/8/layout/vList2"/>
    <dgm:cxn modelId="{C28D4231-1DFE-4AA9-BA86-88E79D6F5ECF}" srcId="{741C179D-9DCF-46EC-BDA1-E2B61AE4F199}" destId="{3FC94651-8A3E-451F-9713-4764EB70CD4E}" srcOrd="5" destOrd="0" parTransId="{1B03D92F-498C-4ABA-81B9-602DEBB5DB29}" sibTransId="{F4BE8922-E70C-4E78-92F2-AB3135DD8396}"/>
    <dgm:cxn modelId="{7A81256D-DD1A-462E-93E5-6EBC8154097B}" srcId="{741C179D-9DCF-46EC-BDA1-E2B61AE4F199}" destId="{84D5C37B-42B3-47AC-BFE9-6B20C0E03264}" srcOrd="2" destOrd="0" parTransId="{C9E2D670-9480-4325-8906-1ED21F83071F}" sibTransId="{9B5CDDB4-3A66-4237-A1AF-79C2C6C5F78D}"/>
    <dgm:cxn modelId="{72EA7F97-85D3-4745-B495-831DD1CB5123}" type="presOf" srcId="{7ED1AE35-A988-4EA9-A096-BFC3BB03E36B}" destId="{63D3BC72-A7C1-4E31-9919-1061C6C27BC5}" srcOrd="0" destOrd="0" presId="urn:microsoft.com/office/officeart/2005/8/layout/vList2"/>
    <dgm:cxn modelId="{6CA1B433-317E-417F-9738-C7BFC0380D74}" srcId="{741C179D-9DCF-46EC-BDA1-E2B61AE4F199}" destId="{7ED1AE35-A988-4EA9-A096-BFC3BB03E36B}" srcOrd="4" destOrd="0" parTransId="{6BDD9164-4984-49B8-BA70-4807FA45757F}" sibTransId="{B24B722C-0514-4920-B45D-9E470B3A9256}"/>
    <dgm:cxn modelId="{5A3495C5-5D4E-482E-90D4-3506F8552354}" srcId="{741C179D-9DCF-46EC-BDA1-E2B61AE4F199}" destId="{C9B7D082-96BF-49C9-81ED-94BE3E2FAAAF}" srcOrd="1" destOrd="0" parTransId="{2771EC4F-C229-43F5-BC75-1068A2BC1D29}" sibTransId="{3D5D1ECF-32A8-4837-BBCB-4EC023C3CAD0}"/>
    <dgm:cxn modelId="{E999A188-2B1D-4D7A-BE2B-F57A05192ADD}" type="presParOf" srcId="{394568FA-7174-4501-8E7A-4279FC0C5052}" destId="{13EC04CD-1F81-4056-9340-0A4BF12CCDCA}" srcOrd="0" destOrd="0" presId="urn:microsoft.com/office/officeart/2005/8/layout/vList2"/>
    <dgm:cxn modelId="{674E30CE-4CDE-4E11-B8F8-A945CF418375}" type="presParOf" srcId="{394568FA-7174-4501-8E7A-4279FC0C5052}" destId="{D8F55982-B72B-421F-8FBC-899B330B4E70}" srcOrd="1" destOrd="0" presId="urn:microsoft.com/office/officeart/2005/8/layout/vList2"/>
    <dgm:cxn modelId="{4F9BFD48-171C-45F2-870E-E16A10420CB1}" type="presParOf" srcId="{394568FA-7174-4501-8E7A-4279FC0C5052}" destId="{F264CB71-2806-4909-8245-8F1010B192E7}" srcOrd="2" destOrd="0" presId="urn:microsoft.com/office/officeart/2005/8/layout/vList2"/>
    <dgm:cxn modelId="{60D09117-E44F-4EFB-96BA-CD0C0D5C1EE6}" type="presParOf" srcId="{394568FA-7174-4501-8E7A-4279FC0C5052}" destId="{32DEC268-0B89-4E48-8869-82028BA9D400}" srcOrd="3" destOrd="0" presId="urn:microsoft.com/office/officeart/2005/8/layout/vList2"/>
    <dgm:cxn modelId="{E6FB0A1E-65D2-4682-915D-7294DA0E2F5A}" type="presParOf" srcId="{394568FA-7174-4501-8E7A-4279FC0C5052}" destId="{4AFE9E44-5631-4F6F-A2D2-CCA19696062B}" srcOrd="4" destOrd="0" presId="urn:microsoft.com/office/officeart/2005/8/layout/vList2"/>
    <dgm:cxn modelId="{1D90D9BB-2F98-4CD5-B739-8201465040C2}" type="presParOf" srcId="{394568FA-7174-4501-8E7A-4279FC0C5052}" destId="{DAA0ECB5-16C5-4466-89DE-092AC385B834}" srcOrd="5" destOrd="0" presId="urn:microsoft.com/office/officeart/2005/8/layout/vList2"/>
    <dgm:cxn modelId="{34D66C85-8447-4BF9-8037-92DA8B8094BC}" type="presParOf" srcId="{394568FA-7174-4501-8E7A-4279FC0C5052}" destId="{AE51BD1A-D4D3-4CB4-AC15-527ADBE49031}" srcOrd="6" destOrd="0" presId="urn:microsoft.com/office/officeart/2005/8/layout/vList2"/>
    <dgm:cxn modelId="{79C22D63-1310-410E-96DD-86B8BB65B6FB}" type="presParOf" srcId="{394568FA-7174-4501-8E7A-4279FC0C5052}" destId="{91617020-5970-4D67-BA64-53A343DBEC74}" srcOrd="7" destOrd="0" presId="urn:microsoft.com/office/officeart/2005/8/layout/vList2"/>
    <dgm:cxn modelId="{F173D48A-5AA2-41FF-895B-EA6D2B984E64}" type="presParOf" srcId="{394568FA-7174-4501-8E7A-4279FC0C5052}" destId="{63D3BC72-A7C1-4E31-9919-1061C6C27BC5}" srcOrd="8" destOrd="0" presId="urn:microsoft.com/office/officeart/2005/8/layout/vList2"/>
    <dgm:cxn modelId="{67A69F10-5EF1-45C3-8A84-82036705652D}" type="presParOf" srcId="{394568FA-7174-4501-8E7A-4279FC0C5052}" destId="{638E3BC9-3CAD-4ECE-8C3A-585F7D1CD268}" srcOrd="9" destOrd="0" presId="urn:microsoft.com/office/officeart/2005/8/layout/vList2"/>
    <dgm:cxn modelId="{5A2E6AE9-E067-4EE2-831A-79D72447D3B9}" type="presParOf" srcId="{394568FA-7174-4501-8E7A-4279FC0C5052}" destId="{488B7A0B-370E-447C-B47F-177C74CDE84D}" srcOrd="10" destOrd="0" presId="urn:microsoft.com/office/officeart/2005/8/layout/vList2"/>
    <dgm:cxn modelId="{F166A21B-E7F2-4516-99D4-F4F3EB95D7EB}" type="presParOf" srcId="{394568FA-7174-4501-8E7A-4279FC0C5052}" destId="{F22A90BB-BB22-4D25-8FD6-577F9151CF70}" srcOrd="11" destOrd="0" presId="urn:microsoft.com/office/officeart/2005/8/layout/vList2"/>
    <dgm:cxn modelId="{493BFC38-3128-43A7-8A02-000B6089E519}" type="presParOf" srcId="{394568FA-7174-4501-8E7A-4279FC0C5052}" destId="{883B8219-ECFB-46F6-B643-16E5B710122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29B40-D01B-442B-A49C-001C86BD2FB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70226AD5-44EA-48D0-B6A5-CC618D7E5D76}">
      <dgm:prSet/>
      <dgm:spPr/>
      <dgm:t>
        <a:bodyPr/>
        <a:lstStyle/>
        <a:p>
          <a:r>
            <a:rPr lang="en-GB"/>
            <a:t>How do we maximise the INDEPENDENCE of the processes of scrutiny?</a:t>
          </a:r>
          <a:endParaRPr lang="en-US"/>
        </a:p>
      </dgm:t>
    </dgm:pt>
    <dgm:pt modelId="{C819A6D8-EFEA-4D33-9A9B-3B94210F93C1}" type="parTrans" cxnId="{524BF1D0-B208-46FE-8220-944345D2DB62}">
      <dgm:prSet/>
      <dgm:spPr/>
      <dgm:t>
        <a:bodyPr/>
        <a:lstStyle/>
        <a:p>
          <a:endParaRPr lang="en-US"/>
        </a:p>
      </dgm:t>
    </dgm:pt>
    <dgm:pt modelId="{44C689D1-75E4-4D00-9C43-9C0EDC797861}" type="sibTrans" cxnId="{524BF1D0-B208-46FE-8220-944345D2DB62}">
      <dgm:prSet/>
      <dgm:spPr/>
      <dgm:t>
        <a:bodyPr/>
        <a:lstStyle/>
        <a:p>
          <a:endParaRPr lang="en-US"/>
        </a:p>
      </dgm:t>
    </dgm:pt>
    <dgm:pt modelId="{20FA9F63-676C-4BC6-AAEC-04285F80BD88}">
      <dgm:prSet/>
      <dgm:spPr/>
      <dgm:t>
        <a:bodyPr/>
        <a:lstStyle/>
        <a:p>
          <a:r>
            <a:rPr lang="en-GB"/>
            <a:t>How do we know that our ME and MEO staff are confident and COMPETENT in their roles?</a:t>
          </a:r>
          <a:endParaRPr lang="en-US"/>
        </a:p>
      </dgm:t>
    </dgm:pt>
    <dgm:pt modelId="{F6D5D372-FFF0-49C2-8385-ABB2CC8AAED4}" type="parTrans" cxnId="{D4A0C976-5D55-4D69-BECA-CD98ABDCB9B1}">
      <dgm:prSet/>
      <dgm:spPr/>
      <dgm:t>
        <a:bodyPr/>
        <a:lstStyle/>
        <a:p>
          <a:endParaRPr lang="en-US"/>
        </a:p>
      </dgm:t>
    </dgm:pt>
    <dgm:pt modelId="{6FBB27A9-7F0E-4957-B5BF-675EB00DC59D}" type="sibTrans" cxnId="{D4A0C976-5D55-4D69-BECA-CD98ABDCB9B1}">
      <dgm:prSet/>
      <dgm:spPr/>
      <dgm:t>
        <a:bodyPr/>
        <a:lstStyle/>
        <a:p>
          <a:endParaRPr lang="en-US"/>
        </a:p>
      </dgm:t>
    </dgm:pt>
    <dgm:pt modelId="{C45338BD-EB58-47A8-AF90-365D69FB0138}">
      <dgm:prSet/>
      <dgm:spPr/>
      <dgm:t>
        <a:bodyPr/>
        <a:lstStyle/>
        <a:p>
          <a:r>
            <a:rPr lang="en-GB"/>
            <a:t>How do we ensure that health care providers are given CONSISTENT information upon which to base their learning from deaths and other Quality Improvement work?</a:t>
          </a:r>
          <a:endParaRPr lang="en-US"/>
        </a:p>
      </dgm:t>
    </dgm:pt>
    <dgm:pt modelId="{51BAEB8B-3040-47E0-A3B8-0AD241CE1D9E}" type="parTrans" cxnId="{73F2F8C5-AE78-4774-A2C1-2EEC6C60A208}">
      <dgm:prSet/>
      <dgm:spPr/>
      <dgm:t>
        <a:bodyPr/>
        <a:lstStyle/>
        <a:p>
          <a:endParaRPr lang="en-US"/>
        </a:p>
      </dgm:t>
    </dgm:pt>
    <dgm:pt modelId="{184293D5-B6F6-4DFD-9B34-8B065AD8C2F0}" type="sibTrans" cxnId="{73F2F8C5-AE78-4774-A2C1-2EEC6C60A208}">
      <dgm:prSet/>
      <dgm:spPr/>
      <dgm:t>
        <a:bodyPr/>
        <a:lstStyle/>
        <a:p>
          <a:endParaRPr lang="en-US"/>
        </a:p>
      </dgm:t>
    </dgm:pt>
    <dgm:pt modelId="{0B3B7CD5-6FCD-484B-80B8-2975A50EAF23}" type="pres">
      <dgm:prSet presAssocID="{5C029B40-D01B-442B-A49C-001C86BD2FBC}" presName="vert0" presStyleCnt="0">
        <dgm:presLayoutVars>
          <dgm:dir/>
          <dgm:animOne val="branch"/>
          <dgm:animLvl val="lvl"/>
        </dgm:presLayoutVars>
      </dgm:prSet>
      <dgm:spPr/>
      <dgm:t>
        <a:bodyPr/>
        <a:lstStyle/>
        <a:p>
          <a:endParaRPr lang="en-GB"/>
        </a:p>
      </dgm:t>
    </dgm:pt>
    <dgm:pt modelId="{E24FE0F4-6712-4BB4-B532-257108A0AC6C}" type="pres">
      <dgm:prSet presAssocID="{70226AD5-44EA-48D0-B6A5-CC618D7E5D76}" presName="thickLine" presStyleLbl="alignNode1" presStyleIdx="0" presStyleCnt="3"/>
      <dgm:spPr/>
    </dgm:pt>
    <dgm:pt modelId="{6EDC1FFE-43F9-4D2E-826C-8770259431CF}" type="pres">
      <dgm:prSet presAssocID="{70226AD5-44EA-48D0-B6A5-CC618D7E5D76}" presName="horz1" presStyleCnt="0"/>
      <dgm:spPr/>
    </dgm:pt>
    <dgm:pt modelId="{85A4B0CF-3DF8-4983-8AA6-CD82F50A356F}" type="pres">
      <dgm:prSet presAssocID="{70226AD5-44EA-48D0-B6A5-CC618D7E5D76}" presName="tx1" presStyleLbl="revTx" presStyleIdx="0" presStyleCnt="3"/>
      <dgm:spPr/>
      <dgm:t>
        <a:bodyPr/>
        <a:lstStyle/>
        <a:p>
          <a:endParaRPr lang="en-GB"/>
        </a:p>
      </dgm:t>
    </dgm:pt>
    <dgm:pt modelId="{0D26FE0D-B842-47FB-83EF-928F9FBE1BDE}" type="pres">
      <dgm:prSet presAssocID="{70226AD5-44EA-48D0-B6A5-CC618D7E5D76}" presName="vert1" presStyleCnt="0"/>
      <dgm:spPr/>
    </dgm:pt>
    <dgm:pt modelId="{5103FB5D-187A-4486-81E4-BFD4EEC4F493}" type="pres">
      <dgm:prSet presAssocID="{20FA9F63-676C-4BC6-AAEC-04285F80BD88}" presName="thickLine" presStyleLbl="alignNode1" presStyleIdx="1" presStyleCnt="3"/>
      <dgm:spPr/>
    </dgm:pt>
    <dgm:pt modelId="{05679AC6-8BF7-4162-BC02-0F9F7490A79B}" type="pres">
      <dgm:prSet presAssocID="{20FA9F63-676C-4BC6-AAEC-04285F80BD88}" presName="horz1" presStyleCnt="0"/>
      <dgm:spPr/>
    </dgm:pt>
    <dgm:pt modelId="{285A6F98-E6A3-4255-A042-4267E9B00A27}" type="pres">
      <dgm:prSet presAssocID="{20FA9F63-676C-4BC6-AAEC-04285F80BD88}" presName="tx1" presStyleLbl="revTx" presStyleIdx="1" presStyleCnt="3"/>
      <dgm:spPr/>
      <dgm:t>
        <a:bodyPr/>
        <a:lstStyle/>
        <a:p>
          <a:endParaRPr lang="en-GB"/>
        </a:p>
      </dgm:t>
    </dgm:pt>
    <dgm:pt modelId="{13E79CC4-5286-4574-A376-24B7187C5E4E}" type="pres">
      <dgm:prSet presAssocID="{20FA9F63-676C-4BC6-AAEC-04285F80BD88}" presName="vert1" presStyleCnt="0"/>
      <dgm:spPr/>
    </dgm:pt>
    <dgm:pt modelId="{1A6D49D8-BDD8-4BFE-A79E-78C5529F549C}" type="pres">
      <dgm:prSet presAssocID="{C45338BD-EB58-47A8-AF90-365D69FB0138}" presName="thickLine" presStyleLbl="alignNode1" presStyleIdx="2" presStyleCnt="3"/>
      <dgm:spPr/>
    </dgm:pt>
    <dgm:pt modelId="{24B9677D-C9C0-4E94-A317-E97C1AB80F68}" type="pres">
      <dgm:prSet presAssocID="{C45338BD-EB58-47A8-AF90-365D69FB0138}" presName="horz1" presStyleCnt="0"/>
      <dgm:spPr/>
    </dgm:pt>
    <dgm:pt modelId="{FB82FFE8-1D8F-43CB-B9D4-EF179143C733}" type="pres">
      <dgm:prSet presAssocID="{C45338BD-EB58-47A8-AF90-365D69FB0138}" presName="tx1" presStyleLbl="revTx" presStyleIdx="2" presStyleCnt="3"/>
      <dgm:spPr/>
      <dgm:t>
        <a:bodyPr/>
        <a:lstStyle/>
        <a:p>
          <a:endParaRPr lang="en-GB"/>
        </a:p>
      </dgm:t>
    </dgm:pt>
    <dgm:pt modelId="{D92FA24A-E0DE-4F35-BF85-F8AAE9996096}" type="pres">
      <dgm:prSet presAssocID="{C45338BD-EB58-47A8-AF90-365D69FB0138}" presName="vert1" presStyleCnt="0"/>
      <dgm:spPr/>
    </dgm:pt>
  </dgm:ptLst>
  <dgm:cxnLst>
    <dgm:cxn modelId="{382DEDE3-ED3B-4FD7-956F-D67CC42715DD}" type="presOf" srcId="{70226AD5-44EA-48D0-B6A5-CC618D7E5D76}" destId="{85A4B0CF-3DF8-4983-8AA6-CD82F50A356F}" srcOrd="0" destOrd="0" presId="urn:microsoft.com/office/officeart/2008/layout/LinedList"/>
    <dgm:cxn modelId="{73F2F8C5-AE78-4774-A2C1-2EEC6C60A208}" srcId="{5C029B40-D01B-442B-A49C-001C86BD2FBC}" destId="{C45338BD-EB58-47A8-AF90-365D69FB0138}" srcOrd="2" destOrd="0" parTransId="{51BAEB8B-3040-47E0-A3B8-0AD241CE1D9E}" sibTransId="{184293D5-B6F6-4DFD-9B34-8B065AD8C2F0}"/>
    <dgm:cxn modelId="{524BF1D0-B208-46FE-8220-944345D2DB62}" srcId="{5C029B40-D01B-442B-A49C-001C86BD2FBC}" destId="{70226AD5-44EA-48D0-B6A5-CC618D7E5D76}" srcOrd="0" destOrd="0" parTransId="{C819A6D8-EFEA-4D33-9A9B-3B94210F93C1}" sibTransId="{44C689D1-75E4-4D00-9C43-9C0EDC797861}"/>
    <dgm:cxn modelId="{804EF438-3702-46F8-A12D-C8AE37C59214}" type="presOf" srcId="{20FA9F63-676C-4BC6-AAEC-04285F80BD88}" destId="{285A6F98-E6A3-4255-A042-4267E9B00A27}" srcOrd="0" destOrd="0" presId="urn:microsoft.com/office/officeart/2008/layout/LinedList"/>
    <dgm:cxn modelId="{5DBC49D6-234F-4426-BD40-E7E7B5EAED91}" type="presOf" srcId="{C45338BD-EB58-47A8-AF90-365D69FB0138}" destId="{FB82FFE8-1D8F-43CB-B9D4-EF179143C733}" srcOrd="0" destOrd="0" presId="urn:microsoft.com/office/officeart/2008/layout/LinedList"/>
    <dgm:cxn modelId="{D4A0C976-5D55-4D69-BECA-CD98ABDCB9B1}" srcId="{5C029B40-D01B-442B-A49C-001C86BD2FBC}" destId="{20FA9F63-676C-4BC6-AAEC-04285F80BD88}" srcOrd="1" destOrd="0" parTransId="{F6D5D372-FFF0-49C2-8385-ABB2CC8AAED4}" sibTransId="{6FBB27A9-7F0E-4957-B5BF-675EB00DC59D}"/>
    <dgm:cxn modelId="{1BE909CA-3331-4CC1-8EEE-08097970357A}" type="presOf" srcId="{5C029B40-D01B-442B-A49C-001C86BD2FBC}" destId="{0B3B7CD5-6FCD-484B-80B8-2975A50EAF23}" srcOrd="0" destOrd="0" presId="urn:microsoft.com/office/officeart/2008/layout/LinedList"/>
    <dgm:cxn modelId="{F8C73415-77E1-40F0-B97D-368831519C9F}" type="presParOf" srcId="{0B3B7CD5-6FCD-484B-80B8-2975A50EAF23}" destId="{E24FE0F4-6712-4BB4-B532-257108A0AC6C}" srcOrd="0" destOrd="0" presId="urn:microsoft.com/office/officeart/2008/layout/LinedList"/>
    <dgm:cxn modelId="{9AA9A082-AB48-47E9-8787-AD5A563C633E}" type="presParOf" srcId="{0B3B7CD5-6FCD-484B-80B8-2975A50EAF23}" destId="{6EDC1FFE-43F9-4D2E-826C-8770259431CF}" srcOrd="1" destOrd="0" presId="urn:microsoft.com/office/officeart/2008/layout/LinedList"/>
    <dgm:cxn modelId="{C971FA7D-17EE-4827-8D8E-EC022328D770}" type="presParOf" srcId="{6EDC1FFE-43F9-4D2E-826C-8770259431CF}" destId="{85A4B0CF-3DF8-4983-8AA6-CD82F50A356F}" srcOrd="0" destOrd="0" presId="urn:microsoft.com/office/officeart/2008/layout/LinedList"/>
    <dgm:cxn modelId="{29B007B6-26EB-434B-90B3-22EFE556E9FE}" type="presParOf" srcId="{6EDC1FFE-43F9-4D2E-826C-8770259431CF}" destId="{0D26FE0D-B842-47FB-83EF-928F9FBE1BDE}" srcOrd="1" destOrd="0" presId="urn:microsoft.com/office/officeart/2008/layout/LinedList"/>
    <dgm:cxn modelId="{3D4B2F40-3774-42C0-A458-D565B901580A}" type="presParOf" srcId="{0B3B7CD5-6FCD-484B-80B8-2975A50EAF23}" destId="{5103FB5D-187A-4486-81E4-BFD4EEC4F493}" srcOrd="2" destOrd="0" presId="urn:microsoft.com/office/officeart/2008/layout/LinedList"/>
    <dgm:cxn modelId="{4F101390-C581-4294-8DA8-6499803C9317}" type="presParOf" srcId="{0B3B7CD5-6FCD-484B-80B8-2975A50EAF23}" destId="{05679AC6-8BF7-4162-BC02-0F9F7490A79B}" srcOrd="3" destOrd="0" presId="urn:microsoft.com/office/officeart/2008/layout/LinedList"/>
    <dgm:cxn modelId="{643BDE03-3F22-4323-AF48-7B587E84F7DB}" type="presParOf" srcId="{05679AC6-8BF7-4162-BC02-0F9F7490A79B}" destId="{285A6F98-E6A3-4255-A042-4267E9B00A27}" srcOrd="0" destOrd="0" presId="urn:microsoft.com/office/officeart/2008/layout/LinedList"/>
    <dgm:cxn modelId="{0FB004A0-861D-4DC2-9EAD-DCBAC7E48DAF}" type="presParOf" srcId="{05679AC6-8BF7-4162-BC02-0F9F7490A79B}" destId="{13E79CC4-5286-4574-A376-24B7187C5E4E}" srcOrd="1" destOrd="0" presId="urn:microsoft.com/office/officeart/2008/layout/LinedList"/>
    <dgm:cxn modelId="{B1D0E063-21E3-41EC-884E-E58CF656281C}" type="presParOf" srcId="{0B3B7CD5-6FCD-484B-80B8-2975A50EAF23}" destId="{1A6D49D8-BDD8-4BFE-A79E-78C5529F549C}" srcOrd="4" destOrd="0" presId="urn:microsoft.com/office/officeart/2008/layout/LinedList"/>
    <dgm:cxn modelId="{67602FC2-440F-43C3-991C-293E10E8B81D}" type="presParOf" srcId="{0B3B7CD5-6FCD-484B-80B8-2975A50EAF23}" destId="{24B9677D-C9C0-4E94-A317-E97C1AB80F68}" srcOrd="5" destOrd="0" presId="urn:microsoft.com/office/officeart/2008/layout/LinedList"/>
    <dgm:cxn modelId="{05B76895-550C-4F6B-9566-33572DCAC882}" type="presParOf" srcId="{24B9677D-C9C0-4E94-A317-E97C1AB80F68}" destId="{FB82FFE8-1D8F-43CB-B9D4-EF179143C733}" srcOrd="0" destOrd="0" presId="urn:microsoft.com/office/officeart/2008/layout/LinedList"/>
    <dgm:cxn modelId="{FCDA8D7A-7E52-48D6-A15F-7DDF625F9E5E}" type="presParOf" srcId="{24B9677D-C9C0-4E94-A317-E97C1AB80F68}" destId="{D92FA24A-E0DE-4F35-BF85-F8AAE999609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C3C152-90F8-48B1-91B2-20AAC2FD675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7B1BFC6-67CA-48DC-B980-4738F5C7A2F9}">
      <dgm:prSet/>
      <dgm:spPr/>
      <dgm:t>
        <a:bodyPr/>
        <a:lstStyle/>
        <a:p>
          <a:pPr>
            <a:defRPr cap="all"/>
          </a:pPr>
          <a:r>
            <a:rPr lang="en-GB"/>
            <a:t>Investigation</a:t>
          </a:r>
          <a:endParaRPr lang="en-US"/>
        </a:p>
      </dgm:t>
    </dgm:pt>
    <dgm:pt modelId="{AB4DC4C2-0BD0-442C-8741-25B669C8FB7A}" type="parTrans" cxnId="{1418235E-A4B2-461F-ADE2-2677D8D43E2F}">
      <dgm:prSet/>
      <dgm:spPr/>
      <dgm:t>
        <a:bodyPr/>
        <a:lstStyle/>
        <a:p>
          <a:endParaRPr lang="en-US"/>
        </a:p>
      </dgm:t>
    </dgm:pt>
    <dgm:pt modelId="{49335704-06F6-42B1-BF56-565783D2CDDD}" type="sibTrans" cxnId="{1418235E-A4B2-461F-ADE2-2677D8D43E2F}">
      <dgm:prSet/>
      <dgm:spPr/>
      <dgm:t>
        <a:bodyPr/>
        <a:lstStyle/>
        <a:p>
          <a:endParaRPr lang="en-US"/>
        </a:p>
      </dgm:t>
    </dgm:pt>
    <dgm:pt modelId="{675B9DD2-7A10-4608-9F5E-CD1F303DE436}">
      <dgm:prSet/>
      <dgm:spPr/>
      <dgm:t>
        <a:bodyPr/>
        <a:lstStyle/>
        <a:p>
          <a:pPr>
            <a:defRPr cap="all"/>
          </a:pPr>
          <a:r>
            <a:rPr lang="en-GB"/>
            <a:t>Inspection</a:t>
          </a:r>
          <a:endParaRPr lang="en-US"/>
        </a:p>
      </dgm:t>
    </dgm:pt>
    <dgm:pt modelId="{D9AFD3B8-DA6F-45E8-ADBB-94F0C7033AE7}" type="parTrans" cxnId="{1B1EDC56-B5E7-49F9-A1BF-95497DF99164}">
      <dgm:prSet/>
      <dgm:spPr/>
      <dgm:t>
        <a:bodyPr/>
        <a:lstStyle/>
        <a:p>
          <a:endParaRPr lang="en-US"/>
        </a:p>
      </dgm:t>
    </dgm:pt>
    <dgm:pt modelId="{5A816CA2-5A99-44E3-8F15-5D678D709575}" type="sibTrans" cxnId="{1B1EDC56-B5E7-49F9-A1BF-95497DF99164}">
      <dgm:prSet/>
      <dgm:spPr/>
      <dgm:t>
        <a:bodyPr/>
        <a:lstStyle/>
        <a:p>
          <a:endParaRPr lang="en-US"/>
        </a:p>
      </dgm:t>
    </dgm:pt>
    <dgm:pt modelId="{C08070E5-FA23-46E5-89FF-184E483090FD}">
      <dgm:prSet/>
      <dgm:spPr/>
      <dgm:t>
        <a:bodyPr/>
        <a:lstStyle/>
        <a:p>
          <a:pPr>
            <a:defRPr cap="all"/>
          </a:pPr>
          <a:r>
            <a:rPr lang="en-GB"/>
            <a:t>Service improvement</a:t>
          </a:r>
          <a:endParaRPr lang="en-US"/>
        </a:p>
      </dgm:t>
    </dgm:pt>
    <dgm:pt modelId="{A834D45A-6A36-4752-A95F-6FBA46830807}" type="parTrans" cxnId="{2D7A3BE3-2F27-4B6C-8510-886F36B1BCB5}">
      <dgm:prSet/>
      <dgm:spPr/>
      <dgm:t>
        <a:bodyPr/>
        <a:lstStyle/>
        <a:p>
          <a:endParaRPr lang="en-US"/>
        </a:p>
      </dgm:t>
    </dgm:pt>
    <dgm:pt modelId="{8A73366B-658D-495C-9D08-C487640ABA89}" type="sibTrans" cxnId="{2D7A3BE3-2F27-4B6C-8510-886F36B1BCB5}">
      <dgm:prSet/>
      <dgm:spPr/>
      <dgm:t>
        <a:bodyPr/>
        <a:lstStyle/>
        <a:p>
          <a:endParaRPr lang="en-US"/>
        </a:p>
      </dgm:t>
    </dgm:pt>
    <dgm:pt modelId="{94772F49-8D3C-47F5-97F6-22E71DE234F8}">
      <dgm:prSet/>
      <dgm:spPr/>
      <dgm:t>
        <a:bodyPr/>
        <a:lstStyle/>
        <a:p>
          <a:pPr>
            <a:defRPr cap="all"/>
          </a:pPr>
          <a:r>
            <a:rPr lang="en-GB"/>
            <a:t>Counselling</a:t>
          </a:r>
          <a:endParaRPr lang="en-US"/>
        </a:p>
      </dgm:t>
    </dgm:pt>
    <dgm:pt modelId="{EA4CA14B-9AE2-47D1-BDBE-98E87F0A7B5F}" type="parTrans" cxnId="{12980580-62E2-4056-84D4-8A1EFBDF9DD0}">
      <dgm:prSet/>
      <dgm:spPr/>
      <dgm:t>
        <a:bodyPr/>
        <a:lstStyle/>
        <a:p>
          <a:endParaRPr lang="en-US"/>
        </a:p>
      </dgm:t>
    </dgm:pt>
    <dgm:pt modelId="{BFEC0B82-7559-4C1E-B198-95E5ECD904F7}" type="sibTrans" cxnId="{12980580-62E2-4056-84D4-8A1EFBDF9DD0}">
      <dgm:prSet/>
      <dgm:spPr/>
      <dgm:t>
        <a:bodyPr/>
        <a:lstStyle/>
        <a:p>
          <a:endParaRPr lang="en-US"/>
        </a:p>
      </dgm:t>
    </dgm:pt>
    <dgm:pt modelId="{05055875-C5BD-43D8-831D-607317D7E67B}" type="pres">
      <dgm:prSet presAssocID="{D8C3C152-90F8-48B1-91B2-20AAC2FD6758}" presName="root" presStyleCnt="0">
        <dgm:presLayoutVars>
          <dgm:dir/>
          <dgm:resizeHandles val="exact"/>
        </dgm:presLayoutVars>
      </dgm:prSet>
      <dgm:spPr/>
      <dgm:t>
        <a:bodyPr/>
        <a:lstStyle/>
        <a:p>
          <a:endParaRPr lang="en-GB"/>
        </a:p>
      </dgm:t>
    </dgm:pt>
    <dgm:pt modelId="{20988226-84FD-4424-9B35-9F12B4433FC8}" type="pres">
      <dgm:prSet presAssocID="{A7B1BFC6-67CA-48DC-B980-4738F5C7A2F9}" presName="compNode" presStyleCnt="0"/>
      <dgm:spPr/>
    </dgm:pt>
    <dgm:pt modelId="{4C6ECEC4-A325-4CEB-A5BF-317A660E7B9E}" type="pres">
      <dgm:prSet presAssocID="{A7B1BFC6-67CA-48DC-B980-4738F5C7A2F9}" presName="iconBgRect" presStyleLbl="bgShp" presStyleIdx="0" presStyleCnt="4"/>
      <dgm:spPr/>
    </dgm:pt>
    <dgm:pt modelId="{FE742827-ABB2-45BA-9DC1-40783396E395}" type="pres">
      <dgm:prSet presAssocID="{A7B1BFC6-67CA-48DC-B980-4738F5C7A2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icroscope"/>
        </a:ext>
      </dgm:extLst>
    </dgm:pt>
    <dgm:pt modelId="{5179CEE1-456A-4B5E-9684-244AFF5F375A}" type="pres">
      <dgm:prSet presAssocID="{A7B1BFC6-67CA-48DC-B980-4738F5C7A2F9}" presName="spaceRect" presStyleCnt="0"/>
      <dgm:spPr/>
    </dgm:pt>
    <dgm:pt modelId="{FB64B54D-8B99-4526-9817-F2E114F09419}" type="pres">
      <dgm:prSet presAssocID="{A7B1BFC6-67CA-48DC-B980-4738F5C7A2F9}" presName="textRect" presStyleLbl="revTx" presStyleIdx="0" presStyleCnt="4">
        <dgm:presLayoutVars>
          <dgm:chMax val="1"/>
          <dgm:chPref val="1"/>
        </dgm:presLayoutVars>
      </dgm:prSet>
      <dgm:spPr/>
      <dgm:t>
        <a:bodyPr/>
        <a:lstStyle/>
        <a:p>
          <a:endParaRPr lang="en-GB"/>
        </a:p>
      </dgm:t>
    </dgm:pt>
    <dgm:pt modelId="{141E7834-CDB4-42FD-A551-D82FA8B29BAE}" type="pres">
      <dgm:prSet presAssocID="{49335704-06F6-42B1-BF56-565783D2CDDD}" presName="sibTrans" presStyleCnt="0"/>
      <dgm:spPr/>
    </dgm:pt>
    <dgm:pt modelId="{8D4AFBE9-9B43-4968-A6CE-E81A986EAB34}" type="pres">
      <dgm:prSet presAssocID="{675B9DD2-7A10-4608-9F5E-CD1F303DE436}" presName="compNode" presStyleCnt="0"/>
      <dgm:spPr/>
    </dgm:pt>
    <dgm:pt modelId="{0D782C4B-3B52-4CB2-BE18-F66113EAFCD1}" type="pres">
      <dgm:prSet presAssocID="{675B9DD2-7A10-4608-9F5E-CD1F303DE436}" presName="iconBgRect" presStyleLbl="bgShp" presStyleIdx="1" presStyleCnt="4"/>
      <dgm:spPr/>
    </dgm:pt>
    <dgm:pt modelId="{196B7728-BC63-4C33-9E86-5D2F138F3406}" type="pres">
      <dgm:prSet presAssocID="{675B9DD2-7A10-4608-9F5E-CD1F303DE4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agnifying glass"/>
        </a:ext>
      </dgm:extLst>
    </dgm:pt>
    <dgm:pt modelId="{D169F2AB-BDBD-4C3D-BF60-19EF86398189}" type="pres">
      <dgm:prSet presAssocID="{675B9DD2-7A10-4608-9F5E-CD1F303DE436}" presName="spaceRect" presStyleCnt="0"/>
      <dgm:spPr/>
    </dgm:pt>
    <dgm:pt modelId="{FBE81C23-BA8B-465C-B013-DF5DA6BEED00}" type="pres">
      <dgm:prSet presAssocID="{675B9DD2-7A10-4608-9F5E-CD1F303DE436}" presName="textRect" presStyleLbl="revTx" presStyleIdx="1" presStyleCnt="4">
        <dgm:presLayoutVars>
          <dgm:chMax val="1"/>
          <dgm:chPref val="1"/>
        </dgm:presLayoutVars>
      </dgm:prSet>
      <dgm:spPr/>
      <dgm:t>
        <a:bodyPr/>
        <a:lstStyle/>
        <a:p>
          <a:endParaRPr lang="en-GB"/>
        </a:p>
      </dgm:t>
    </dgm:pt>
    <dgm:pt modelId="{FF4785E6-C87A-4D37-9E61-64D3C492D45E}" type="pres">
      <dgm:prSet presAssocID="{5A816CA2-5A99-44E3-8F15-5D678D709575}" presName="sibTrans" presStyleCnt="0"/>
      <dgm:spPr/>
    </dgm:pt>
    <dgm:pt modelId="{1790D652-F99B-480D-819E-C911A5B509ED}" type="pres">
      <dgm:prSet presAssocID="{C08070E5-FA23-46E5-89FF-184E483090FD}" presName="compNode" presStyleCnt="0"/>
      <dgm:spPr/>
    </dgm:pt>
    <dgm:pt modelId="{E5F7F478-72A0-445F-832F-1B2DF17E6838}" type="pres">
      <dgm:prSet presAssocID="{C08070E5-FA23-46E5-89FF-184E483090FD}" presName="iconBgRect" presStyleLbl="bgShp" presStyleIdx="2" presStyleCnt="4"/>
      <dgm:spPr/>
    </dgm:pt>
    <dgm:pt modelId="{D8BB13BE-F810-424F-BE02-BAA0EF90AD3B}" type="pres">
      <dgm:prSet presAssocID="{C08070E5-FA23-46E5-89FF-184E483090F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Upward trend"/>
        </a:ext>
      </dgm:extLst>
    </dgm:pt>
    <dgm:pt modelId="{1163431A-E19F-4124-B5CB-118EA04F6411}" type="pres">
      <dgm:prSet presAssocID="{C08070E5-FA23-46E5-89FF-184E483090FD}" presName="spaceRect" presStyleCnt="0"/>
      <dgm:spPr/>
    </dgm:pt>
    <dgm:pt modelId="{F3772768-F5A5-4720-946B-C0C33C879185}" type="pres">
      <dgm:prSet presAssocID="{C08070E5-FA23-46E5-89FF-184E483090FD}" presName="textRect" presStyleLbl="revTx" presStyleIdx="2" presStyleCnt="4">
        <dgm:presLayoutVars>
          <dgm:chMax val="1"/>
          <dgm:chPref val="1"/>
        </dgm:presLayoutVars>
      </dgm:prSet>
      <dgm:spPr/>
      <dgm:t>
        <a:bodyPr/>
        <a:lstStyle/>
        <a:p>
          <a:endParaRPr lang="en-GB"/>
        </a:p>
      </dgm:t>
    </dgm:pt>
    <dgm:pt modelId="{EFC1A18B-876F-40BA-841A-EA514276F54A}" type="pres">
      <dgm:prSet presAssocID="{8A73366B-658D-495C-9D08-C487640ABA89}" presName="sibTrans" presStyleCnt="0"/>
      <dgm:spPr/>
    </dgm:pt>
    <dgm:pt modelId="{E7699FC8-29FE-4DA1-916C-139E5551AA41}" type="pres">
      <dgm:prSet presAssocID="{94772F49-8D3C-47F5-97F6-22E71DE234F8}" presName="compNode" presStyleCnt="0"/>
      <dgm:spPr/>
    </dgm:pt>
    <dgm:pt modelId="{434B4880-87F1-4F85-BBB0-5F20999D2C42}" type="pres">
      <dgm:prSet presAssocID="{94772F49-8D3C-47F5-97F6-22E71DE234F8}" presName="iconBgRect" presStyleLbl="bgShp" presStyleIdx="3" presStyleCnt="4"/>
      <dgm:spPr/>
    </dgm:pt>
    <dgm:pt modelId="{2403F2D9-511E-4D1B-8A0F-23DAA6B92E44}" type="pres">
      <dgm:prSet presAssocID="{94772F49-8D3C-47F5-97F6-22E71DE234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ead with Gears"/>
        </a:ext>
      </dgm:extLst>
    </dgm:pt>
    <dgm:pt modelId="{DFAEC84D-F5CB-45F9-8A1A-0CC8C8132F98}" type="pres">
      <dgm:prSet presAssocID="{94772F49-8D3C-47F5-97F6-22E71DE234F8}" presName="spaceRect" presStyleCnt="0"/>
      <dgm:spPr/>
    </dgm:pt>
    <dgm:pt modelId="{BE3E64F3-605A-4210-9460-6B23A3B407DA}" type="pres">
      <dgm:prSet presAssocID="{94772F49-8D3C-47F5-97F6-22E71DE234F8}" presName="textRect" presStyleLbl="revTx" presStyleIdx="3" presStyleCnt="4">
        <dgm:presLayoutVars>
          <dgm:chMax val="1"/>
          <dgm:chPref val="1"/>
        </dgm:presLayoutVars>
      </dgm:prSet>
      <dgm:spPr/>
      <dgm:t>
        <a:bodyPr/>
        <a:lstStyle/>
        <a:p>
          <a:endParaRPr lang="en-GB"/>
        </a:p>
      </dgm:t>
    </dgm:pt>
  </dgm:ptLst>
  <dgm:cxnLst>
    <dgm:cxn modelId="{1418235E-A4B2-461F-ADE2-2677D8D43E2F}" srcId="{D8C3C152-90F8-48B1-91B2-20AAC2FD6758}" destId="{A7B1BFC6-67CA-48DC-B980-4738F5C7A2F9}" srcOrd="0" destOrd="0" parTransId="{AB4DC4C2-0BD0-442C-8741-25B669C8FB7A}" sibTransId="{49335704-06F6-42B1-BF56-565783D2CDDD}"/>
    <dgm:cxn modelId="{7628B523-F25F-4517-A4F3-4826D77AD54F}" type="presOf" srcId="{D8C3C152-90F8-48B1-91B2-20AAC2FD6758}" destId="{05055875-C5BD-43D8-831D-607317D7E67B}" srcOrd="0" destOrd="0" presId="urn:microsoft.com/office/officeart/2018/5/layout/IconCircleLabelList"/>
    <dgm:cxn modelId="{4DC76676-D6A0-45EE-A106-A4C0175C417E}" type="presOf" srcId="{A7B1BFC6-67CA-48DC-B980-4738F5C7A2F9}" destId="{FB64B54D-8B99-4526-9817-F2E114F09419}" srcOrd="0" destOrd="0" presId="urn:microsoft.com/office/officeart/2018/5/layout/IconCircleLabelList"/>
    <dgm:cxn modelId="{624FB71C-4168-4F7B-A363-BFE26BD5E432}" type="presOf" srcId="{94772F49-8D3C-47F5-97F6-22E71DE234F8}" destId="{BE3E64F3-605A-4210-9460-6B23A3B407DA}" srcOrd="0" destOrd="0" presId="urn:microsoft.com/office/officeart/2018/5/layout/IconCircleLabelList"/>
    <dgm:cxn modelId="{AB4C02E6-5504-446E-8C1D-17772D617B10}" type="presOf" srcId="{C08070E5-FA23-46E5-89FF-184E483090FD}" destId="{F3772768-F5A5-4720-946B-C0C33C879185}" srcOrd="0" destOrd="0" presId="urn:microsoft.com/office/officeart/2018/5/layout/IconCircleLabelList"/>
    <dgm:cxn modelId="{2D7A3BE3-2F27-4B6C-8510-886F36B1BCB5}" srcId="{D8C3C152-90F8-48B1-91B2-20AAC2FD6758}" destId="{C08070E5-FA23-46E5-89FF-184E483090FD}" srcOrd="2" destOrd="0" parTransId="{A834D45A-6A36-4752-A95F-6FBA46830807}" sibTransId="{8A73366B-658D-495C-9D08-C487640ABA89}"/>
    <dgm:cxn modelId="{12980580-62E2-4056-84D4-8A1EFBDF9DD0}" srcId="{D8C3C152-90F8-48B1-91B2-20AAC2FD6758}" destId="{94772F49-8D3C-47F5-97F6-22E71DE234F8}" srcOrd="3" destOrd="0" parTransId="{EA4CA14B-9AE2-47D1-BDBE-98E87F0A7B5F}" sibTransId="{BFEC0B82-7559-4C1E-B198-95E5ECD904F7}"/>
    <dgm:cxn modelId="{1B1EDC56-B5E7-49F9-A1BF-95497DF99164}" srcId="{D8C3C152-90F8-48B1-91B2-20AAC2FD6758}" destId="{675B9DD2-7A10-4608-9F5E-CD1F303DE436}" srcOrd="1" destOrd="0" parTransId="{D9AFD3B8-DA6F-45E8-ADBB-94F0C7033AE7}" sibTransId="{5A816CA2-5A99-44E3-8F15-5D678D709575}"/>
    <dgm:cxn modelId="{3A494C40-7DEA-4652-9401-FE9F463F5E44}" type="presOf" srcId="{675B9DD2-7A10-4608-9F5E-CD1F303DE436}" destId="{FBE81C23-BA8B-465C-B013-DF5DA6BEED00}" srcOrd="0" destOrd="0" presId="urn:microsoft.com/office/officeart/2018/5/layout/IconCircleLabelList"/>
    <dgm:cxn modelId="{FFE5CDB0-3DC0-46B1-9E1E-67902A04F56A}" type="presParOf" srcId="{05055875-C5BD-43D8-831D-607317D7E67B}" destId="{20988226-84FD-4424-9B35-9F12B4433FC8}" srcOrd="0" destOrd="0" presId="urn:microsoft.com/office/officeart/2018/5/layout/IconCircleLabelList"/>
    <dgm:cxn modelId="{91991E6D-4755-4842-A971-3477BB367EFE}" type="presParOf" srcId="{20988226-84FD-4424-9B35-9F12B4433FC8}" destId="{4C6ECEC4-A325-4CEB-A5BF-317A660E7B9E}" srcOrd="0" destOrd="0" presId="urn:microsoft.com/office/officeart/2018/5/layout/IconCircleLabelList"/>
    <dgm:cxn modelId="{DAF5F6A4-74D8-421A-90FE-2EA9849BD5C1}" type="presParOf" srcId="{20988226-84FD-4424-9B35-9F12B4433FC8}" destId="{FE742827-ABB2-45BA-9DC1-40783396E395}" srcOrd="1" destOrd="0" presId="urn:microsoft.com/office/officeart/2018/5/layout/IconCircleLabelList"/>
    <dgm:cxn modelId="{14FEA8C5-B884-40A8-82A3-3EC6D0253FF3}" type="presParOf" srcId="{20988226-84FD-4424-9B35-9F12B4433FC8}" destId="{5179CEE1-456A-4B5E-9684-244AFF5F375A}" srcOrd="2" destOrd="0" presId="urn:microsoft.com/office/officeart/2018/5/layout/IconCircleLabelList"/>
    <dgm:cxn modelId="{AAE34CC0-CE6D-4C72-9A44-1B9727B0819E}" type="presParOf" srcId="{20988226-84FD-4424-9B35-9F12B4433FC8}" destId="{FB64B54D-8B99-4526-9817-F2E114F09419}" srcOrd="3" destOrd="0" presId="urn:microsoft.com/office/officeart/2018/5/layout/IconCircleLabelList"/>
    <dgm:cxn modelId="{DD7E0BB9-9CDF-4780-B5B4-583481467A46}" type="presParOf" srcId="{05055875-C5BD-43D8-831D-607317D7E67B}" destId="{141E7834-CDB4-42FD-A551-D82FA8B29BAE}" srcOrd="1" destOrd="0" presId="urn:microsoft.com/office/officeart/2018/5/layout/IconCircleLabelList"/>
    <dgm:cxn modelId="{6D336EA3-9223-4700-A1B1-061CE7382BEA}" type="presParOf" srcId="{05055875-C5BD-43D8-831D-607317D7E67B}" destId="{8D4AFBE9-9B43-4968-A6CE-E81A986EAB34}" srcOrd="2" destOrd="0" presId="urn:microsoft.com/office/officeart/2018/5/layout/IconCircleLabelList"/>
    <dgm:cxn modelId="{A27C6F6F-927D-4B47-96BE-61F5416989D0}" type="presParOf" srcId="{8D4AFBE9-9B43-4968-A6CE-E81A986EAB34}" destId="{0D782C4B-3B52-4CB2-BE18-F66113EAFCD1}" srcOrd="0" destOrd="0" presId="urn:microsoft.com/office/officeart/2018/5/layout/IconCircleLabelList"/>
    <dgm:cxn modelId="{3D2D2340-CF0A-4453-9870-3B2E978631F8}" type="presParOf" srcId="{8D4AFBE9-9B43-4968-A6CE-E81A986EAB34}" destId="{196B7728-BC63-4C33-9E86-5D2F138F3406}" srcOrd="1" destOrd="0" presId="urn:microsoft.com/office/officeart/2018/5/layout/IconCircleLabelList"/>
    <dgm:cxn modelId="{CB8192FD-1F55-4898-89BD-0D09E5789409}" type="presParOf" srcId="{8D4AFBE9-9B43-4968-A6CE-E81A986EAB34}" destId="{D169F2AB-BDBD-4C3D-BF60-19EF86398189}" srcOrd="2" destOrd="0" presId="urn:microsoft.com/office/officeart/2018/5/layout/IconCircleLabelList"/>
    <dgm:cxn modelId="{25E9E713-08BC-4C4F-9466-E59055725C38}" type="presParOf" srcId="{8D4AFBE9-9B43-4968-A6CE-E81A986EAB34}" destId="{FBE81C23-BA8B-465C-B013-DF5DA6BEED00}" srcOrd="3" destOrd="0" presId="urn:microsoft.com/office/officeart/2018/5/layout/IconCircleLabelList"/>
    <dgm:cxn modelId="{BA5335F5-6874-45E0-A260-71D294435CFB}" type="presParOf" srcId="{05055875-C5BD-43D8-831D-607317D7E67B}" destId="{FF4785E6-C87A-4D37-9E61-64D3C492D45E}" srcOrd="3" destOrd="0" presId="urn:microsoft.com/office/officeart/2018/5/layout/IconCircleLabelList"/>
    <dgm:cxn modelId="{3C2D7FAE-637D-45A6-8A39-FF0DAB43EE1F}" type="presParOf" srcId="{05055875-C5BD-43D8-831D-607317D7E67B}" destId="{1790D652-F99B-480D-819E-C911A5B509ED}" srcOrd="4" destOrd="0" presId="urn:microsoft.com/office/officeart/2018/5/layout/IconCircleLabelList"/>
    <dgm:cxn modelId="{4BE002DB-C1D3-4B37-A1DE-398C7F6779BF}" type="presParOf" srcId="{1790D652-F99B-480D-819E-C911A5B509ED}" destId="{E5F7F478-72A0-445F-832F-1B2DF17E6838}" srcOrd="0" destOrd="0" presId="urn:microsoft.com/office/officeart/2018/5/layout/IconCircleLabelList"/>
    <dgm:cxn modelId="{C923AE5A-EABD-4569-9C0C-053E24ED771A}" type="presParOf" srcId="{1790D652-F99B-480D-819E-C911A5B509ED}" destId="{D8BB13BE-F810-424F-BE02-BAA0EF90AD3B}" srcOrd="1" destOrd="0" presId="urn:microsoft.com/office/officeart/2018/5/layout/IconCircleLabelList"/>
    <dgm:cxn modelId="{620F03B4-F87A-4FB2-AE17-45C3A64ABAD0}" type="presParOf" srcId="{1790D652-F99B-480D-819E-C911A5B509ED}" destId="{1163431A-E19F-4124-B5CB-118EA04F6411}" srcOrd="2" destOrd="0" presId="urn:microsoft.com/office/officeart/2018/5/layout/IconCircleLabelList"/>
    <dgm:cxn modelId="{E7BC70DB-10F5-4FAB-9B57-355B4B74EE36}" type="presParOf" srcId="{1790D652-F99B-480D-819E-C911A5B509ED}" destId="{F3772768-F5A5-4720-946B-C0C33C879185}" srcOrd="3" destOrd="0" presId="urn:microsoft.com/office/officeart/2018/5/layout/IconCircleLabelList"/>
    <dgm:cxn modelId="{A9B4798E-5872-4723-B5AC-E984C464F8DF}" type="presParOf" srcId="{05055875-C5BD-43D8-831D-607317D7E67B}" destId="{EFC1A18B-876F-40BA-841A-EA514276F54A}" srcOrd="5" destOrd="0" presId="urn:microsoft.com/office/officeart/2018/5/layout/IconCircleLabelList"/>
    <dgm:cxn modelId="{BF2AC46E-A68E-42C0-AAAD-ABA0189A6675}" type="presParOf" srcId="{05055875-C5BD-43D8-831D-607317D7E67B}" destId="{E7699FC8-29FE-4DA1-916C-139E5551AA41}" srcOrd="6" destOrd="0" presId="urn:microsoft.com/office/officeart/2018/5/layout/IconCircleLabelList"/>
    <dgm:cxn modelId="{6A829FBA-5FDF-43BF-990C-D71C93615802}" type="presParOf" srcId="{E7699FC8-29FE-4DA1-916C-139E5551AA41}" destId="{434B4880-87F1-4F85-BBB0-5F20999D2C42}" srcOrd="0" destOrd="0" presId="urn:microsoft.com/office/officeart/2018/5/layout/IconCircleLabelList"/>
    <dgm:cxn modelId="{062C073D-6B81-4CB0-97C2-57EB0E1FEF94}" type="presParOf" srcId="{E7699FC8-29FE-4DA1-916C-139E5551AA41}" destId="{2403F2D9-511E-4D1B-8A0F-23DAA6B92E44}" srcOrd="1" destOrd="0" presId="urn:microsoft.com/office/officeart/2018/5/layout/IconCircleLabelList"/>
    <dgm:cxn modelId="{FB8C87EF-0153-4901-9D7B-BF3159F253F2}" type="presParOf" srcId="{E7699FC8-29FE-4DA1-916C-139E5551AA41}" destId="{DFAEC84D-F5CB-45F9-8A1A-0CC8C8132F98}" srcOrd="2" destOrd="0" presId="urn:microsoft.com/office/officeart/2018/5/layout/IconCircleLabelList"/>
    <dgm:cxn modelId="{19BB05EC-2A18-4552-8675-C340F066CA02}" type="presParOf" srcId="{E7699FC8-29FE-4DA1-916C-139E5551AA41}" destId="{BE3E64F3-605A-4210-9460-6B23A3B407D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E67ED6-B89A-4237-A1BD-A0A4F955E54B}" type="doc">
      <dgm:prSet loTypeId="urn:microsoft.com/office/officeart/2005/8/layout/hList1" loCatId="list" qsTypeId="urn:microsoft.com/office/officeart/2005/8/quickstyle/simple4" qsCatId="simple" csTypeId="urn:microsoft.com/office/officeart/2005/8/colors/accent5_2" csCatId="accent5" phldr="1"/>
      <dgm:spPr/>
      <dgm:t>
        <a:bodyPr/>
        <a:lstStyle/>
        <a:p>
          <a:endParaRPr lang="en-US"/>
        </a:p>
      </dgm:t>
    </dgm:pt>
    <dgm:pt modelId="{1C750185-11B2-49EF-9D45-4A42A09E13B9}">
      <dgm:prSet/>
      <dgm:spPr/>
      <dgm:t>
        <a:bodyPr/>
        <a:lstStyle/>
        <a:p>
          <a:r>
            <a:rPr lang="en-GB" dirty="0"/>
            <a:t>Maximise independence </a:t>
          </a:r>
          <a:endParaRPr lang="en-US" dirty="0"/>
        </a:p>
      </dgm:t>
    </dgm:pt>
    <dgm:pt modelId="{6EEF7DF7-0888-4E6C-B5AA-99542D9C5418}" type="parTrans" cxnId="{06145DD2-CD8B-46AD-872E-E14E1775EE76}">
      <dgm:prSet/>
      <dgm:spPr/>
      <dgm:t>
        <a:bodyPr/>
        <a:lstStyle/>
        <a:p>
          <a:endParaRPr lang="en-US"/>
        </a:p>
      </dgm:t>
    </dgm:pt>
    <dgm:pt modelId="{5D02C12A-3F17-4373-A0C5-5BF557F8804E}" type="sibTrans" cxnId="{06145DD2-CD8B-46AD-872E-E14E1775EE76}">
      <dgm:prSet/>
      <dgm:spPr/>
      <dgm:t>
        <a:bodyPr/>
        <a:lstStyle/>
        <a:p>
          <a:endParaRPr lang="en-US"/>
        </a:p>
      </dgm:t>
    </dgm:pt>
    <dgm:pt modelId="{43D838F0-AEEA-4EBC-A212-BC40F8F3E53F}">
      <dgm:prSet/>
      <dgm:spPr/>
      <dgm:t>
        <a:bodyPr/>
        <a:lstStyle/>
        <a:p>
          <a:r>
            <a:rPr lang="en-GB"/>
            <a:t>From care provided</a:t>
          </a:r>
          <a:endParaRPr lang="en-US"/>
        </a:p>
      </dgm:t>
    </dgm:pt>
    <dgm:pt modelId="{0CDC214D-3273-4BA2-BB91-8EC96B9E5D88}" type="parTrans" cxnId="{AA23AA6C-540B-4F89-A6ED-C3C5A064CB86}">
      <dgm:prSet/>
      <dgm:spPr/>
      <dgm:t>
        <a:bodyPr/>
        <a:lstStyle/>
        <a:p>
          <a:endParaRPr lang="en-US"/>
        </a:p>
      </dgm:t>
    </dgm:pt>
    <dgm:pt modelId="{D49E748E-8458-4DDC-857B-E59144C48A3A}" type="sibTrans" cxnId="{AA23AA6C-540B-4F89-A6ED-C3C5A064CB86}">
      <dgm:prSet/>
      <dgm:spPr/>
      <dgm:t>
        <a:bodyPr/>
        <a:lstStyle/>
        <a:p>
          <a:endParaRPr lang="en-US"/>
        </a:p>
      </dgm:t>
    </dgm:pt>
    <dgm:pt modelId="{030B8677-1CD9-42CE-A386-3A53E8E252EA}">
      <dgm:prSet/>
      <dgm:spPr/>
      <dgm:t>
        <a:bodyPr/>
        <a:lstStyle/>
        <a:p>
          <a:r>
            <a:rPr lang="en-GB" dirty="0"/>
            <a:t>From hospital providing care</a:t>
          </a:r>
          <a:endParaRPr lang="en-US" dirty="0"/>
        </a:p>
      </dgm:t>
    </dgm:pt>
    <dgm:pt modelId="{D09D6A0E-C453-413C-8B8A-150B401D523D}" type="parTrans" cxnId="{3900197A-4732-4602-816F-D3891CD4B845}">
      <dgm:prSet/>
      <dgm:spPr/>
      <dgm:t>
        <a:bodyPr/>
        <a:lstStyle/>
        <a:p>
          <a:endParaRPr lang="en-US"/>
        </a:p>
      </dgm:t>
    </dgm:pt>
    <dgm:pt modelId="{001A83FD-0B5E-4D57-B8F5-C88442956F77}" type="sibTrans" cxnId="{3900197A-4732-4602-816F-D3891CD4B845}">
      <dgm:prSet/>
      <dgm:spPr/>
      <dgm:t>
        <a:bodyPr/>
        <a:lstStyle/>
        <a:p>
          <a:endParaRPr lang="en-US"/>
        </a:p>
      </dgm:t>
    </dgm:pt>
    <dgm:pt modelId="{7FBCC58F-2174-454B-8AE1-30FF895D1BB1}">
      <dgm:prSet/>
      <dgm:spPr/>
      <dgm:t>
        <a:bodyPr/>
        <a:lstStyle/>
        <a:p>
          <a:r>
            <a:rPr lang="en-GB" dirty="0"/>
            <a:t>From employing care provider</a:t>
          </a:r>
          <a:endParaRPr lang="en-US" dirty="0"/>
        </a:p>
      </dgm:t>
    </dgm:pt>
    <dgm:pt modelId="{A8EF3871-DA6C-4032-A1A2-A33635E05FA9}" type="parTrans" cxnId="{1F843C7A-05DB-48F5-BA70-819A40BD1A60}">
      <dgm:prSet/>
      <dgm:spPr/>
      <dgm:t>
        <a:bodyPr/>
        <a:lstStyle/>
        <a:p>
          <a:endParaRPr lang="en-US"/>
        </a:p>
      </dgm:t>
    </dgm:pt>
    <dgm:pt modelId="{2EBD303B-B79A-4A41-97D8-928C08B1AE31}" type="sibTrans" cxnId="{1F843C7A-05DB-48F5-BA70-819A40BD1A60}">
      <dgm:prSet/>
      <dgm:spPr/>
      <dgm:t>
        <a:bodyPr/>
        <a:lstStyle/>
        <a:p>
          <a:endParaRPr lang="en-US"/>
        </a:p>
      </dgm:t>
    </dgm:pt>
    <dgm:pt modelId="{104598DB-9F3D-4A5F-BF01-7B81A18C1F75}">
      <dgm:prSet/>
      <dgm:spPr/>
      <dgm:t>
        <a:bodyPr/>
        <a:lstStyle/>
        <a:p>
          <a:r>
            <a:rPr lang="en-GB" dirty="0"/>
            <a:t>Consistency to assist those responsible for further investigation</a:t>
          </a:r>
          <a:endParaRPr lang="en-US" dirty="0"/>
        </a:p>
      </dgm:t>
    </dgm:pt>
    <dgm:pt modelId="{2E958099-7B9C-4B49-B12A-3AA2EE6A9541}" type="parTrans" cxnId="{D1475B88-FC0C-4C53-981D-CF282A0AC2A2}">
      <dgm:prSet/>
      <dgm:spPr/>
      <dgm:t>
        <a:bodyPr/>
        <a:lstStyle/>
        <a:p>
          <a:endParaRPr lang="en-US"/>
        </a:p>
      </dgm:t>
    </dgm:pt>
    <dgm:pt modelId="{CAC7E2A0-DA0E-4666-9A5F-2CF0ABA126D8}" type="sibTrans" cxnId="{D1475B88-FC0C-4C53-981D-CF282A0AC2A2}">
      <dgm:prSet/>
      <dgm:spPr/>
      <dgm:t>
        <a:bodyPr/>
        <a:lstStyle/>
        <a:p>
          <a:endParaRPr lang="en-US"/>
        </a:p>
      </dgm:t>
    </dgm:pt>
    <dgm:pt modelId="{D3B19674-701B-41C7-B099-3D59BAD7E68B}">
      <dgm:prSet/>
      <dgm:spPr/>
      <dgm:t>
        <a:bodyPr/>
        <a:lstStyle/>
        <a:p>
          <a:r>
            <a:rPr lang="en-GB"/>
            <a:t>Governance and process</a:t>
          </a:r>
          <a:endParaRPr lang="en-US"/>
        </a:p>
      </dgm:t>
    </dgm:pt>
    <dgm:pt modelId="{41A32D70-25D6-4C7C-A81F-2600ED60A4DB}" type="parTrans" cxnId="{611D5B49-6353-43DA-B68D-1F0AB43B20D5}">
      <dgm:prSet/>
      <dgm:spPr/>
      <dgm:t>
        <a:bodyPr/>
        <a:lstStyle/>
        <a:p>
          <a:endParaRPr lang="en-US"/>
        </a:p>
      </dgm:t>
    </dgm:pt>
    <dgm:pt modelId="{0437057D-F806-474B-89B0-9D4EA4B3ECBD}" type="sibTrans" cxnId="{611D5B49-6353-43DA-B68D-1F0AB43B20D5}">
      <dgm:prSet/>
      <dgm:spPr/>
      <dgm:t>
        <a:bodyPr/>
        <a:lstStyle/>
        <a:p>
          <a:endParaRPr lang="en-US"/>
        </a:p>
      </dgm:t>
    </dgm:pt>
    <dgm:pt modelId="{E8C6FC8B-1658-4239-8EB8-5E4D5CB55654}">
      <dgm:prSet/>
      <dgm:spPr/>
      <dgm:t>
        <a:bodyPr/>
        <a:lstStyle/>
        <a:p>
          <a:r>
            <a:rPr lang="en-GB"/>
            <a:t>Competency</a:t>
          </a:r>
          <a:endParaRPr lang="en-US"/>
        </a:p>
      </dgm:t>
    </dgm:pt>
    <dgm:pt modelId="{A8A09BB8-48B0-4288-9767-9FFC51142B71}" type="parTrans" cxnId="{4DEE4CF7-46E8-4ABA-8E63-E517E8578983}">
      <dgm:prSet/>
      <dgm:spPr/>
      <dgm:t>
        <a:bodyPr/>
        <a:lstStyle/>
        <a:p>
          <a:endParaRPr lang="en-US"/>
        </a:p>
      </dgm:t>
    </dgm:pt>
    <dgm:pt modelId="{67D94216-FDF7-4E25-AD25-85B1B4CEBB20}" type="sibTrans" cxnId="{4DEE4CF7-46E8-4ABA-8E63-E517E8578983}">
      <dgm:prSet/>
      <dgm:spPr/>
      <dgm:t>
        <a:bodyPr/>
        <a:lstStyle/>
        <a:p>
          <a:endParaRPr lang="en-US"/>
        </a:p>
      </dgm:t>
    </dgm:pt>
    <dgm:pt modelId="{242C402C-17FF-4BA7-AAAB-CFBF04C9B8E9}">
      <dgm:prSet/>
      <dgm:spPr/>
      <dgm:t>
        <a:bodyPr/>
        <a:lstStyle/>
        <a:p>
          <a:r>
            <a:rPr lang="en-GB"/>
            <a:t>Ongoing internal CPD training</a:t>
          </a:r>
          <a:endParaRPr lang="en-US"/>
        </a:p>
      </dgm:t>
    </dgm:pt>
    <dgm:pt modelId="{095F6FD6-E4DE-4182-8114-E7D9D2BD41C1}" type="parTrans" cxnId="{5A2800AE-D058-44EE-81B5-D946FC452140}">
      <dgm:prSet/>
      <dgm:spPr/>
      <dgm:t>
        <a:bodyPr/>
        <a:lstStyle/>
        <a:p>
          <a:endParaRPr lang="en-US"/>
        </a:p>
      </dgm:t>
    </dgm:pt>
    <dgm:pt modelId="{8CB8507B-B2C1-4E73-9C30-9BA529E55A2D}" type="sibTrans" cxnId="{5A2800AE-D058-44EE-81B5-D946FC452140}">
      <dgm:prSet/>
      <dgm:spPr/>
      <dgm:t>
        <a:bodyPr/>
        <a:lstStyle/>
        <a:p>
          <a:endParaRPr lang="en-US"/>
        </a:p>
      </dgm:t>
    </dgm:pt>
    <dgm:pt modelId="{842F02AC-8ED1-489A-BB77-22B1B0896FE2}">
      <dgm:prSet/>
      <dgm:spPr/>
      <dgm:t>
        <a:bodyPr/>
        <a:lstStyle/>
        <a:p>
          <a:r>
            <a:rPr lang="en-GB" dirty="0"/>
            <a:t>Avoidance of isolated practice</a:t>
          </a:r>
          <a:endParaRPr lang="en-US" dirty="0"/>
        </a:p>
      </dgm:t>
    </dgm:pt>
    <dgm:pt modelId="{EA56A21C-67B6-4E8D-AA29-446BC7B7B939}" type="parTrans" cxnId="{832F5DA0-D1FB-4564-9ADE-51F1E5C41E9D}">
      <dgm:prSet/>
      <dgm:spPr/>
      <dgm:t>
        <a:bodyPr/>
        <a:lstStyle/>
        <a:p>
          <a:endParaRPr lang="en-US"/>
        </a:p>
      </dgm:t>
    </dgm:pt>
    <dgm:pt modelId="{2163A4C9-7C38-4B62-90BA-A59CAF1E3873}" type="sibTrans" cxnId="{832F5DA0-D1FB-4564-9ADE-51F1E5C41E9D}">
      <dgm:prSet/>
      <dgm:spPr/>
      <dgm:t>
        <a:bodyPr/>
        <a:lstStyle/>
        <a:p>
          <a:endParaRPr lang="en-US"/>
        </a:p>
      </dgm:t>
    </dgm:pt>
    <dgm:pt modelId="{89E574ED-546F-493D-8E3E-973DD632C004}">
      <dgm:prSet/>
      <dgm:spPr/>
      <dgm:t>
        <a:bodyPr/>
        <a:lstStyle/>
        <a:p>
          <a:r>
            <a:rPr lang="en-GB"/>
            <a:t>Sustainable</a:t>
          </a:r>
          <a:endParaRPr lang="en-US"/>
        </a:p>
      </dgm:t>
    </dgm:pt>
    <dgm:pt modelId="{AC607134-9ADA-4A20-8582-1DDF07AC62AE}" type="parTrans" cxnId="{C8AC13E2-2BF9-41E8-9520-ABC04E88F448}">
      <dgm:prSet/>
      <dgm:spPr/>
      <dgm:t>
        <a:bodyPr/>
        <a:lstStyle/>
        <a:p>
          <a:endParaRPr lang="en-US"/>
        </a:p>
      </dgm:t>
    </dgm:pt>
    <dgm:pt modelId="{07951876-847F-464D-BF7F-1043CE694F40}" type="sibTrans" cxnId="{C8AC13E2-2BF9-41E8-9520-ABC04E88F448}">
      <dgm:prSet/>
      <dgm:spPr/>
      <dgm:t>
        <a:bodyPr/>
        <a:lstStyle/>
        <a:p>
          <a:endParaRPr lang="en-US"/>
        </a:p>
      </dgm:t>
    </dgm:pt>
    <dgm:pt modelId="{053F201E-A67F-4E55-82FD-D343EF79793F}">
      <dgm:prSet/>
      <dgm:spPr/>
      <dgm:t>
        <a:bodyPr/>
        <a:lstStyle/>
        <a:p>
          <a:r>
            <a:rPr lang="en-GB"/>
            <a:t>Adherence to Good Practice Guidance from the National Medical Examiner</a:t>
          </a:r>
          <a:endParaRPr lang="en-US"/>
        </a:p>
      </dgm:t>
    </dgm:pt>
    <dgm:pt modelId="{C6483DD3-010E-4067-8AB3-117063B35AAA}" type="parTrans" cxnId="{3561CD37-C84D-45B7-B520-9497C68D895D}">
      <dgm:prSet/>
      <dgm:spPr/>
      <dgm:t>
        <a:bodyPr/>
        <a:lstStyle/>
        <a:p>
          <a:endParaRPr lang="en-US"/>
        </a:p>
      </dgm:t>
    </dgm:pt>
    <dgm:pt modelId="{41DBA825-7E95-4335-8FA9-103FE410E1E0}" type="sibTrans" cxnId="{3561CD37-C84D-45B7-B520-9497C68D895D}">
      <dgm:prSet/>
      <dgm:spPr/>
      <dgm:t>
        <a:bodyPr/>
        <a:lstStyle/>
        <a:p>
          <a:endParaRPr lang="en-US"/>
        </a:p>
      </dgm:t>
    </dgm:pt>
    <dgm:pt modelId="{C70DF75D-95D1-407E-8503-8C089D8E4BBF}">
      <dgm:prSet/>
      <dgm:spPr/>
      <dgm:t>
        <a:bodyPr/>
        <a:lstStyle/>
        <a:p>
          <a:r>
            <a:rPr lang="en-GB" dirty="0"/>
            <a:t>Sufficiently sized</a:t>
          </a:r>
        </a:p>
      </dgm:t>
    </dgm:pt>
    <dgm:pt modelId="{102465AF-FCFF-4208-8404-851C878999C7}" type="parTrans" cxnId="{C5F9EC74-9356-473D-8483-50C88478033F}">
      <dgm:prSet/>
      <dgm:spPr/>
      <dgm:t>
        <a:bodyPr/>
        <a:lstStyle/>
        <a:p>
          <a:endParaRPr lang="en-GB"/>
        </a:p>
      </dgm:t>
    </dgm:pt>
    <dgm:pt modelId="{1AA630D2-0377-4E9A-AFE8-D8A508B4AE6A}" type="sibTrans" cxnId="{C5F9EC74-9356-473D-8483-50C88478033F}">
      <dgm:prSet/>
      <dgm:spPr/>
      <dgm:t>
        <a:bodyPr/>
        <a:lstStyle/>
        <a:p>
          <a:endParaRPr lang="en-GB"/>
        </a:p>
      </dgm:t>
    </dgm:pt>
    <dgm:pt modelId="{0BC98E3B-2F72-4EB9-ADF9-7DD8901DB166}">
      <dgm:prSet/>
      <dgm:spPr/>
      <dgm:t>
        <a:bodyPr/>
        <a:lstStyle/>
        <a:p>
          <a:r>
            <a:rPr lang="en-GB" dirty="0"/>
            <a:t>7 day working</a:t>
          </a:r>
        </a:p>
      </dgm:t>
    </dgm:pt>
    <dgm:pt modelId="{B9C45060-2068-493F-9111-F404D722D2AE}" type="parTrans" cxnId="{A905090F-D002-4EF1-B89F-A8B845EB9607}">
      <dgm:prSet/>
      <dgm:spPr/>
      <dgm:t>
        <a:bodyPr/>
        <a:lstStyle/>
        <a:p>
          <a:endParaRPr lang="en-GB"/>
        </a:p>
      </dgm:t>
    </dgm:pt>
    <dgm:pt modelId="{11A40AA4-C034-4942-8414-B098B8FE44F5}" type="sibTrans" cxnId="{A905090F-D002-4EF1-B89F-A8B845EB9607}">
      <dgm:prSet/>
      <dgm:spPr/>
      <dgm:t>
        <a:bodyPr/>
        <a:lstStyle/>
        <a:p>
          <a:endParaRPr lang="en-GB"/>
        </a:p>
      </dgm:t>
    </dgm:pt>
    <dgm:pt modelId="{761455A2-968D-4070-BE9B-E17C81FA7521}">
      <dgm:prSet/>
      <dgm:spPr/>
      <dgm:t>
        <a:bodyPr/>
        <a:lstStyle/>
        <a:p>
          <a:endParaRPr lang="en-GB" dirty="0"/>
        </a:p>
      </dgm:t>
    </dgm:pt>
    <dgm:pt modelId="{E5AEC779-D443-4658-9F99-C76EDC781EFF}" type="parTrans" cxnId="{7F4EA4B0-D08D-47B6-B7C7-083409D0D798}">
      <dgm:prSet/>
      <dgm:spPr/>
      <dgm:t>
        <a:bodyPr/>
        <a:lstStyle/>
        <a:p>
          <a:endParaRPr lang="en-GB"/>
        </a:p>
      </dgm:t>
    </dgm:pt>
    <dgm:pt modelId="{807DF69A-65DC-4A59-951F-6180930A3085}" type="sibTrans" cxnId="{7F4EA4B0-D08D-47B6-B7C7-083409D0D798}">
      <dgm:prSet/>
      <dgm:spPr/>
      <dgm:t>
        <a:bodyPr/>
        <a:lstStyle/>
        <a:p>
          <a:endParaRPr lang="en-GB"/>
        </a:p>
      </dgm:t>
    </dgm:pt>
    <dgm:pt modelId="{29CA9A2B-24C7-48EB-B44D-AB510B618F63}">
      <dgm:prSet/>
      <dgm:spPr/>
      <dgm:t>
        <a:bodyPr/>
        <a:lstStyle/>
        <a:p>
          <a:r>
            <a:rPr lang="en-US" dirty="0"/>
            <a:t>Appraisal and Revalidation Framework</a:t>
          </a:r>
        </a:p>
      </dgm:t>
    </dgm:pt>
    <dgm:pt modelId="{09B4EC8E-4776-4E81-BDB4-A70A331F588F}" type="parTrans" cxnId="{1815C6B3-F1BB-45DA-9970-96E7B01FD1BF}">
      <dgm:prSet/>
      <dgm:spPr/>
      <dgm:t>
        <a:bodyPr/>
        <a:lstStyle/>
        <a:p>
          <a:endParaRPr lang="en-GB"/>
        </a:p>
      </dgm:t>
    </dgm:pt>
    <dgm:pt modelId="{9D026D15-FBD4-4B33-8152-4D4F8EE7BEC3}" type="sibTrans" cxnId="{1815C6B3-F1BB-45DA-9970-96E7B01FD1BF}">
      <dgm:prSet/>
      <dgm:spPr/>
      <dgm:t>
        <a:bodyPr/>
        <a:lstStyle/>
        <a:p>
          <a:endParaRPr lang="en-GB"/>
        </a:p>
      </dgm:t>
    </dgm:pt>
    <dgm:pt modelId="{DA943BBD-A971-4A7C-982E-0D38F19009E6}">
      <dgm:prSet/>
      <dgm:spPr/>
      <dgm:t>
        <a:bodyPr/>
        <a:lstStyle/>
        <a:p>
          <a:r>
            <a:rPr lang="en-US" dirty="0"/>
            <a:t>From Health Board</a:t>
          </a:r>
        </a:p>
      </dgm:t>
    </dgm:pt>
    <dgm:pt modelId="{DED0E570-549E-4E71-8977-9965F50908BE}" type="parTrans" cxnId="{10166104-ABD6-45A9-975E-0B5AA56B06E1}">
      <dgm:prSet/>
      <dgm:spPr/>
      <dgm:t>
        <a:bodyPr/>
        <a:lstStyle/>
        <a:p>
          <a:endParaRPr lang="en-GB"/>
        </a:p>
      </dgm:t>
    </dgm:pt>
    <dgm:pt modelId="{1095C701-98B0-4393-9708-2739ED459470}" type="sibTrans" cxnId="{10166104-ABD6-45A9-975E-0B5AA56B06E1}">
      <dgm:prSet/>
      <dgm:spPr/>
      <dgm:t>
        <a:bodyPr/>
        <a:lstStyle/>
        <a:p>
          <a:endParaRPr lang="en-GB"/>
        </a:p>
      </dgm:t>
    </dgm:pt>
    <dgm:pt modelId="{A21A4860-22BB-4FDE-B4E9-6B4D841C2F45}">
      <dgm:prSet/>
      <dgm:spPr/>
      <dgm:t>
        <a:bodyPr/>
        <a:lstStyle/>
        <a:p>
          <a:r>
            <a:rPr lang="en-GB" dirty="0"/>
            <a:t>Service for a nation</a:t>
          </a:r>
        </a:p>
      </dgm:t>
    </dgm:pt>
    <dgm:pt modelId="{F5303386-E1EB-479F-969D-6E23FE84119C}" type="parTrans" cxnId="{9EB09C63-C033-473A-BBEB-2D308E5D2684}">
      <dgm:prSet/>
      <dgm:spPr/>
      <dgm:t>
        <a:bodyPr/>
        <a:lstStyle/>
        <a:p>
          <a:endParaRPr lang="en-GB"/>
        </a:p>
      </dgm:t>
    </dgm:pt>
    <dgm:pt modelId="{F7C8C8FA-844E-4317-91ED-20856BD0F863}" type="sibTrans" cxnId="{9EB09C63-C033-473A-BBEB-2D308E5D2684}">
      <dgm:prSet/>
      <dgm:spPr/>
      <dgm:t>
        <a:bodyPr/>
        <a:lstStyle/>
        <a:p>
          <a:endParaRPr lang="en-GB"/>
        </a:p>
      </dgm:t>
    </dgm:pt>
    <dgm:pt modelId="{08B67931-785C-499D-869B-8E5D7A6BE246}">
      <dgm:prSet/>
      <dgm:spPr/>
      <dgm:t>
        <a:bodyPr/>
        <a:lstStyle/>
        <a:p>
          <a:r>
            <a:rPr lang="en-GB" dirty="0"/>
            <a:t>Principles for the service</a:t>
          </a:r>
        </a:p>
      </dgm:t>
    </dgm:pt>
    <dgm:pt modelId="{7C36BB19-008F-47A4-8C02-1085EFB5C736}" type="parTrans" cxnId="{182FDE11-6CF3-4184-B4E3-73BECCEFECF1}">
      <dgm:prSet/>
      <dgm:spPr/>
      <dgm:t>
        <a:bodyPr/>
        <a:lstStyle/>
        <a:p>
          <a:endParaRPr lang="en-GB"/>
        </a:p>
      </dgm:t>
    </dgm:pt>
    <dgm:pt modelId="{875F923D-8B82-412C-B1FB-BCE1D46CF15D}" type="sibTrans" cxnId="{182FDE11-6CF3-4184-B4E3-73BECCEFECF1}">
      <dgm:prSet/>
      <dgm:spPr/>
      <dgm:t>
        <a:bodyPr/>
        <a:lstStyle/>
        <a:p>
          <a:endParaRPr lang="en-GB"/>
        </a:p>
      </dgm:t>
    </dgm:pt>
    <dgm:pt modelId="{23082EFD-37B3-40AD-AD3D-4766CD98E8A8}" type="pres">
      <dgm:prSet presAssocID="{63E67ED6-B89A-4237-A1BD-A0A4F955E54B}" presName="Name0" presStyleCnt="0">
        <dgm:presLayoutVars>
          <dgm:dir/>
          <dgm:animLvl val="lvl"/>
          <dgm:resizeHandles val="exact"/>
        </dgm:presLayoutVars>
      </dgm:prSet>
      <dgm:spPr/>
      <dgm:t>
        <a:bodyPr/>
        <a:lstStyle/>
        <a:p>
          <a:endParaRPr lang="en-GB"/>
        </a:p>
      </dgm:t>
    </dgm:pt>
    <dgm:pt modelId="{D61468B2-B304-4EF2-BC1C-0B141E9AA075}" type="pres">
      <dgm:prSet presAssocID="{1C750185-11B2-49EF-9D45-4A42A09E13B9}" presName="composite" presStyleCnt="0"/>
      <dgm:spPr/>
    </dgm:pt>
    <dgm:pt modelId="{8202E578-5118-4590-B1FA-1DC7BEFB1995}" type="pres">
      <dgm:prSet presAssocID="{1C750185-11B2-49EF-9D45-4A42A09E13B9}" presName="parTx" presStyleLbl="alignNode1" presStyleIdx="0" presStyleCnt="5">
        <dgm:presLayoutVars>
          <dgm:chMax val="0"/>
          <dgm:chPref val="0"/>
          <dgm:bulletEnabled val="1"/>
        </dgm:presLayoutVars>
      </dgm:prSet>
      <dgm:spPr/>
      <dgm:t>
        <a:bodyPr/>
        <a:lstStyle/>
        <a:p>
          <a:endParaRPr lang="en-GB"/>
        </a:p>
      </dgm:t>
    </dgm:pt>
    <dgm:pt modelId="{ACAD698C-1560-4C78-BEA4-1A72C71AA5BA}" type="pres">
      <dgm:prSet presAssocID="{1C750185-11B2-49EF-9D45-4A42A09E13B9}" presName="desTx" presStyleLbl="alignAccFollowNode1" presStyleIdx="0" presStyleCnt="5">
        <dgm:presLayoutVars>
          <dgm:bulletEnabled val="1"/>
        </dgm:presLayoutVars>
      </dgm:prSet>
      <dgm:spPr/>
      <dgm:t>
        <a:bodyPr/>
        <a:lstStyle/>
        <a:p>
          <a:endParaRPr lang="en-GB"/>
        </a:p>
      </dgm:t>
    </dgm:pt>
    <dgm:pt modelId="{2B1EA87B-4165-4EA2-9153-97E77524E71E}" type="pres">
      <dgm:prSet presAssocID="{5D02C12A-3F17-4373-A0C5-5BF557F8804E}" presName="space" presStyleCnt="0"/>
      <dgm:spPr/>
    </dgm:pt>
    <dgm:pt modelId="{E07749B6-9196-47BD-B086-854695406AF5}" type="pres">
      <dgm:prSet presAssocID="{104598DB-9F3D-4A5F-BF01-7B81A18C1F75}" presName="composite" presStyleCnt="0"/>
      <dgm:spPr/>
    </dgm:pt>
    <dgm:pt modelId="{EECEC7C6-496A-49BC-8B2E-C5DFC7AAEC8C}" type="pres">
      <dgm:prSet presAssocID="{104598DB-9F3D-4A5F-BF01-7B81A18C1F75}" presName="parTx" presStyleLbl="alignNode1" presStyleIdx="1" presStyleCnt="5">
        <dgm:presLayoutVars>
          <dgm:chMax val="0"/>
          <dgm:chPref val="0"/>
          <dgm:bulletEnabled val="1"/>
        </dgm:presLayoutVars>
      </dgm:prSet>
      <dgm:spPr/>
      <dgm:t>
        <a:bodyPr/>
        <a:lstStyle/>
        <a:p>
          <a:endParaRPr lang="en-GB"/>
        </a:p>
      </dgm:t>
    </dgm:pt>
    <dgm:pt modelId="{CC48A6D2-F6A2-4944-8856-9754C24184C0}" type="pres">
      <dgm:prSet presAssocID="{104598DB-9F3D-4A5F-BF01-7B81A18C1F75}" presName="desTx" presStyleLbl="alignAccFollowNode1" presStyleIdx="1" presStyleCnt="5">
        <dgm:presLayoutVars>
          <dgm:bulletEnabled val="1"/>
        </dgm:presLayoutVars>
      </dgm:prSet>
      <dgm:spPr/>
      <dgm:t>
        <a:bodyPr/>
        <a:lstStyle/>
        <a:p>
          <a:endParaRPr lang="en-GB"/>
        </a:p>
      </dgm:t>
    </dgm:pt>
    <dgm:pt modelId="{FAE931BC-832F-4808-A8DB-3B66F5BF3F0C}" type="pres">
      <dgm:prSet presAssocID="{CAC7E2A0-DA0E-4666-9A5F-2CF0ABA126D8}" presName="space" presStyleCnt="0"/>
      <dgm:spPr/>
    </dgm:pt>
    <dgm:pt modelId="{58F7F161-BDDC-4295-A4E0-11D94209BF52}" type="pres">
      <dgm:prSet presAssocID="{E8C6FC8B-1658-4239-8EB8-5E4D5CB55654}" presName="composite" presStyleCnt="0"/>
      <dgm:spPr/>
    </dgm:pt>
    <dgm:pt modelId="{4CD3EE6A-2B23-4877-9232-29CBE5E6D355}" type="pres">
      <dgm:prSet presAssocID="{E8C6FC8B-1658-4239-8EB8-5E4D5CB55654}" presName="parTx" presStyleLbl="alignNode1" presStyleIdx="2" presStyleCnt="5">
        <dgm:presLayoutVars>
          <dgm:chMax val="0"/>
          <dgm:chPref val="0"/>
          <dgm:bulletEnabled val="1"/>
        </dgm:presLayoutVars>
      </dgm:prSet>
      <dgm:spPr/>
      <dgm:t>
        <a:bodyPr/>
        <a:lstStyle/>
        <a:p>
          <a:endParaRPr lang="en-GB"/>
        </a:p>
      </dgm:t>
    </dgm:pt>
    <dgm:pt modelId="{4CE311F1-5B88-44E1-8BDB-8FADB3472DCB}" type="pres">
      <dgm:prSet presAssocID="{E8C6FC8B-1658-4239-8EB8-5E4D5CB55654}" presName="desTx" presStyleLbl="alignAccFollowNode1" presStyleIdx="2" presStyleCnt="5">
        <dgm:presLayoutVars>
          <dgm:bulletEnabled val="1"/>
        </dgm:presLayoutVars>
      </dgm:prSet>
      <dgm:spPr/>
      <dgm:t>
        <a:bodyPr/>
        <a:lstStyle/>
        <a:p>
          <a:endParaRPr lang="en-GB"/>
        </a:p>
      </dgm:t>
    </dgm:pt>
    <dgm:pt modelId="{F787967D-A4B1-46A1-91EE-EAF23431A117}" type="pres">
      <dgm:prSet presAssocID="{67D94216-FDF7-4E25-AD25-85B1B4CEBB20}" presName="space" presStyleCnt="0"/>
      <dgm:spPr/>
    </dgm:pt>
    <dgm:pt modelId="{1623488B-A453-4754-9537-3D008B6EA227}" type="pres">
      <dgm:prSet presAssocID="{89E574ED-546F-493D-8E3E-973DD632C004}" presName="composite" presStyleCnt="0"/>
      <dgm:spPr/>
    </dgm:pt>
    <dgm:pt modelId="{E3A1C3D3-61BB-4CF5-A74B-D5635D4C3A2D}" type="pres">
      <dgm:prSet presAssocID="{89E574ED-546F-493D-8E3E-973DD632C004}" presName="parTx" presStyleLbl="alignNode1" presStyleIdx="3" presStyleCnt="5">
        <dgm:presLayoutVars>
          <dgm:chMax val="0"/>
          <dgm:chPref val="0"/>
          <dgm:bulletEnabled val="1"/>
        </dgm:presLayoutVars>
      </dgm:prSet>
      <dgm:spPr/>
      <dgm:t>
        <a:bodyPr/>
        <a:lstStyle/>
        <a:p>
          <a:endParaRPr lang="en-GB"/>
        </a:p>
      </dgm:t>
    </dgm:pt>
    <dgm:pt modelId="{B8CC6711-D651-4D27-9769-CFB17DF74AE1}" type="pres">
      <dgm:prSet presAssocID="{89E574ED-546F-493D-8E3E-973DD632C004}" presName="desTx" presStyleLbl="alignAccFollowNode1" presStyleIdx="3" presStyleCnt="5">
        <dgm:presLayoutVars>
          <dgm:bulletEnabled val="1"/>
        </dgm:presLayoutVars>
      </dgm:prSet>
      <dgm:spPr/>
      <dgm:t>
        <a:bodyPr/>
        <a:lstStyle/>
        <a:p>
          <a:endParaRPr lang="en-GB"/>
        </a:p>
      </dgm:t>
    </dgm:pt>
    <dgm:pt modelId="{437CC63C-E171-4D06-A3A8-904C8F50C394}" type="pres">
      <dgm:prSet presAssocID="{07951876-847F-464D-BF7F-1043CE694F40}" presName="space" presStyleCnt="0"/>
      <dgm:spPr/>
    </dgm:pt>
    <dgm:pt modelId="{4309C8FB-8A90-4E23-BBE3-03141B3BA134}" type="pres">
      <dgm:prSet presAssocID="{053F201E-A67F-4E55-82FD-D343EF79793F}" presName="composite" presStyleCnt="0"/>
      <dgm:spPr/>
    </dgm:pt>
    <dgm:pt modelId="{FCF98392-67AE-4194-B6A7-627941DA942C}" type="pres">
      <dgm:prSet presAssocID="{053F201E-A67F-4E55-82FD-D343EF79793F}" presName="parTx" presStyleLbl="alignNode1" presStyleIdx="4" presStyleCnt="5">
        <dgm:presLayoutVars>
          <dgm:chMax val="0"/>
          <dgm:chPref val="0"/>
          <dgm:bulletEnabled val="1"/>
        </dgm:presLayoutVars>
      </dgm:prSet>
      <dgm:spPr/>
      <dgm:t>
        <a:bodyPr/>
        <a:lstStyle/>
        <a:p>
          <a:endParaRPr lang="en-GB"/>
        </a:p>
      </dgm:t>
    </dgm:pt>
    <dgm:pt modelId="{EEFD2F5A-3499-4BF5-AB90-12452EA4B3BB}" type="pres">
      <dgm:prSet presAssocID="{053F201E-A67F-4E55-82FD-D343EF79793F}" presName="desTx" presStyleLbl="alignAccFollowNode1" presStyleIdx="4" presStyleCnt="5">
        <dgm:presLayoutVars>
          <dgm:bulletEnabled val="1"/>
        </dgm:presLayoutVars>
      </dgm:prSet>
      <dgm:spPr/>
      <dgm:t>
        <a:bodyPr/>
        <a:lstStyle/>
        <a:p>
          <a:endParaRPr lang="en-GB"/>
        </a:p>
      </dgm:t>
    </dgm:pt>
  </dgm:ptLst>
  <dgm:cxnLst>
    <dgm:cxn modelId="{C5F9EC74-9356-473D-8483-50C88478033F}" srcId="{89E574ED-546F-493D-8E3E-973DD632C004}" destId="{C70DF75D-95D1-407E-8503-8C089D8E4BBF}" srcOrd="0" destOrd="0" parTransId="{102465AF-FCFF-4208-8404-851C878999C7}" sibTransId="{1AA630D2-0377-4E9A-AFE8-D8A508B4AE6A}"/>
    <dgm:cxn modelId="{C6F58F5D-52DB-41C2-AE08-6F65DBD88670}" type="presOf" srcId="{63E67ED6-B89A-4237-A1BD-A0A4F955E54B}" destId="{23082EFD-37B3-40AD-AD3D-4766CD98E8A8}" srcOrd="0" destOrd="0" presId="urn:microsoft.com/office/officeart/2005/8/layout/hList1"/>
    <dgm:cxn modelId="{06145DD2-CD8B-46AD-872E-E14E1775EE76}" srcId="{63E67ED6-B89A-4237-A1BD-A0A4F955E54B}" destId="{1C750185-11B2-49EF-9D45-4A42A09E13B9}" srcOrd="0" destOrd="0" parTransId="{6EEF7DF7-0888-4E6C-B5AA-99542D9C5418}" sibTransId="{5D02C12A-3F17-4373-A0C5-5BF557F8804E}"/>
    <dgm:cxn modelId="{75A215D2-2090-401E-A4BF-38DE21749ED5}" type="presOf" srcId="{29CA9A2B-24C7-48EB-B44D-AB510B618F63}" destId="{4CE311F1-5B88-44E1-8BDB-8FADB3472DCB}" srcOrd="0" destOrd="2" presId="urn:microsoft.com/office/officeart/2005/8/layout/hList1"/>
    <dgm:cxn modelId="{95E09A30-5314-4239-AF99-99DF486016C8}" type="presOf" srcId="{C70DF75D-95D1-407E-8503-8C089D8E4BBF}" destId="{B8CC6711-D651-4D27-9769-CFB17DF74AE1}" srcOrd="0" destOrd="0" presId="urn:microsoft.com/office/officeart/2005/8/layout/hList1"/>
    <dgm:cxn modelId="{DC99EC02-3A36-48F2-BE18-741E7B02F871}" type="presOf" srcId="{08B67931-785C-499D-869B-8E5D7A6BE246}" destId="{EEFD2F5A-3499-4BF5-AB90-12452EA4B3BB}" srcOrd="0" destOrd="0" presId="urn:microsoft.com/office/officeart/2005/8/layout/hList1"/>
    <dgm:cxn modelId="{69867FC8-7D1F-4498-AE26-B9D6160D39FD}" type="presOf" srcId="{89E574ED-546F-493D-8E3E-973DD632C004}" destId="{E3A1C3D3-61BB-4CF5-A74B-D5635D4C3A2D}" srcOrd="0" destOrd="0" presId="urn:microsoft.com/office/officeart/2005/8/layout/hList1"/>
    <dgm:cxn modelId="{F9EEA611-F46D-4C43-BD89-7D600B80D6AA}" type="presOf" srcId="{104598DB-9F3D-4A5F-BF01-7B81A18C1F75}" destId="{EECEC7C6-496A-49BC-8B2E-C5DFC7AAEC8C}" srcOrd="0" destOrd="0" presId="urn:microsoft.com/office/officeart/2005/8/layout/hList1"/>
    <dgm:cxn modelId="{182FDE11-6CF3-4184-B4E3-73BECCEFECF1}" srcId="{053F201E-A67F-4E55-82FD-D343EF79793F}" destId="{08B67931-785C-499D-869B-8E5D7A6BE246}" srcOrd="0" destOrd="0" parTransId="{7C36BB19-008F-47A4-8C02-1085EFB5C736}" sibTransId="{875F923D-8B82-412C-B1FB-BCE1D46CF15D}"/>
    <dgm:cxn modelId="{FDF07E9C-94C2-430F-9388-88E49F46F8C0}" type="presOf" srcId="{43D838F0-AEEA-4EBC-A212-BC40F8F3E53F}" destId="{ACAD698C-1560-4C78-BEA4-1A72C71AA5BA}" srcOrd="0" destOrd="0" presId="urn:microsoft.com/office/officeart/2005/8/layout/hList1"/>
    <dgm:cxn modelId="{3561CD37-C84D-45B7-B520-9497C68D895D}" srcId="{63E67ED6-B89A-4237-A1BD-A0A4F955E54B}" destId="{053F201E-A67F-4E55-82FD-D343EF79793F}" srcOrd="4" destOrd="0" parTransId="{C6483DD3-010E-4067-8AB3-117063B35AAA}" sibTransId="{41DBA825-7E95-4335-8FA9-103FE410E1E0}"/>
    <dgm:cxn modelId="{D8AB35FC-96CA-43BA-ABC7-780EF519D82C}" type="presOf" srcId="{7FBCC58F-2174-454B-8AE1-30FF895D1BB1}" destId="{ACAD698C-1560-4C78-BEA4-1A72C71AA5BA}" srcOrd="0" destOrd="3" presId="urn:microsoft.com/office/officeart/2005/8/layout/hList1"/>
    <dgm:cxn modelId="{C8AC13E2-2BF9-41E8-9520-ABC04E88F448}" srcId="{63E67ED6-B89A-4237-A1BD-A0A4F955E54B}" destId="{89E574ED-546F-493D-8E3E-973DD632C004}" srcOrd="3" destOrd="0" parTransId="{AC607134-9ADA-4A20-8582-1DDF07AC62AE}" sibTransId="{07951876-847F-464D-BF7F-1043CE694F40}"/>
    <dgm:cxn modelId="{9EB09C63-C033-473A-BBEB-2D308E5D2684}" srcId="{89E574ED-546F-493D-8E3E-973DD632C004}" destId="{A21A4860-22BB-4FDE-B4E9-6B4D841C2F45}" srcOrd="1" destOrd="0" parTransId="{F5303386-E1EB-479F-969D-6E23FE84119C}" sibTransId="{F7C8C8FA-844E-4317-91ED-20856BD0F863}"/>
    <dgm:cxn modelId="{E4740FDF-A5F3-4F6E-B31A-359830D3B4AE}" type="presOf" srcId="{842F02AC-8ED1-489A-BB77-22B1B0896FE2}" destId="{4CE311F1-5B88-44E1-8BDB-8FADB3472DCB}" srcOrd="0" destOrd="1" presId="urn:microsoft.com/office/officeart/2005/8/layout/hList1"/>
    <dgm:cxn modelId="{3900197A-4732-4602-816F-D3891CD4B845}" srcId="{1C750185-11B2-49EF-9D45-4A42A09E13B9}" destId="{030B8677-1CD9-42CE-A386-3A53E8E252EA}" srcOrd="1" destOrd="0" parTransId="{D09D6A0E-C453-413C-8B8A-150B401D523D}" sibTransId="{001A83FD-0B5E-4D57-B8F5-C88442956F77}"/>
    <dgm:cxn modelId="{46D589A1-63B8-4358-9555-A5E951C20959}" type="presOf" srcId="{030B8677-1CD9-42CE-A386-3A53E8E252EA}" destId="{ACAD698C-1560-4C78-BEA4-1A72C71AA5BA}" srcOrd="0" destOrd="1" presId="urn:microsoft.com/office/officeart/2005/8/layout/hList1"/>
    <dgm:cxn modelId="{6EFA1207-04B2-4CF4-8298-35FC950E1992}" type="presOf" srcId="{053F201E-A67F-4E55-82FD-D343EF79793F}" destId="{FCF98392-67AE-4194-B6A7-627941DA942C}" srcOrd="0" destOrd="0" presId="urn:microsoft.com/office/officeart/2005/8/layout/hList1"/>
    <dgm:cxn modelId="{C700D4F7-0019-4E12-A922-BAC66E330E13}" type="presOf" srcId="{D3B19674-701B-41C7-B099-3D59BAD7E68B}" destId="{CC48A6D2-F6A2-4944-8856-9754C24184C0}" srcOrd="0" destOrd="0" presId="urn:microsoft.com/office/officeart/2005/8/layout/hList1"/>
    <dgm:cxn modelId="{4DEE4CF7-46E8-4ABA-8E63-E517E8578983}" srcId="{63E67ED6-B89A-4237-A1BD-A0A4F955E54B}" destId="{E8C6FC8B-1658-4239-8EB8-5E4D5CB55654}" srcOrd="2" destOrd="0" parTransId="{A8A09BB8-48B0-4288-9767-9FFC51142B71}" sibTransId="{67D94216-FDF7-4E25-AD25-85B1B4CEBB20}"/>
    <dgm:cxn modelId="{460D3196-2B5A-4557-A812-AFE89FE575F2}" type="presOf" srcId="{1C750185-11B2-49EF-9D45-4A42A09E13B9}" destId="{8202E578-5118-4590-B1FA-1DC7BEFB1995}" srcOrd="0" destOrd="0" presId="urn:microsoft.com/office/officeart/2005/8/layout/hList1"/>
    <dgm:cxn modelId="{77287AC4-7992-4740-9DF3-C5D5068901E9}" type="presOf" srcId="{E8C6FC8B-1658-4239-8EB8-5E4D5CB55654}" destId="{4CD3EE6A-2B23-4877-9232-29CBE5E6D355}" srcOrd="0" destOrd="0" presId="urn:microsoft.com/office/officeart/2005/8/layout/hList1"/>
    <dgm:cxn modelId="{CC2E2AB4-78A7-412E-8109-FF0E56691595}" type="presOf" srcId="{242C402C-17FF-4BA7-AAAB-CFBF04C9B8E9}" destId="{4CE311F1-5B88-44E1-8BDB-8FADB3472DCB}" srcOrd="0" destOrd="0" presId="urn:microsoft.com/office/officeart/2005/8/layout/hList1"/>
    <dgm:cxn modelId="{832F5DA0-D1FB-4564-9ADE-51F1E5C41E9D}" srcId="{E8C6FC8B-1658-4239-8EB8-5E4D5CB55654}" destId="{842F02AC-8ED1-489A-BB77-22B1B0896FE2}" srcOrd="1" destOrd="0" parTransId="{EA56A21C-67B6-4E8D-AA29-446BC7B7B939}" sibTransId="{2163A4C9-7C38-4B62-90BA-A59CAF1E3873}"/>
    <dgm:cxn modelId="{611D5B49-6353-43DA-B68D-1F0AB43B20D5}" srcId="{104598DB-9F3D-4A5F-BF01-7B81A18C1F75}" destId="{D3B19674-701B-41C7-B099-3D59BAD7E68B}" srcOrd="0" destOrd="0" parTransId="{41A32D70-25D6-4C7C-A81F-2600ED60A4DB}" sibTransId="{0437057D-F806-474B-89B0-9D4EA4B3ECBD}"/>
    <dgm:cxn modelId="{5A2800AE-D058-44EE-81B5-D946FC452140}" srcId="{E8C6FC8B-1658-4239-8EB8-5E4D5CB55654}" destId="{242C402C-17FF-4BA7-AAAB-CFBF04C9B8E9}" srcOrd="0" destOrd="0" parTransId="{095F6FD6-E4DE-4182-8114-E7D9D2BD41C1}" sibTransId="{8CB8507B-B2C1-4E73-9C30-9BA529E55A2D}"/>
    <dgm:cxn modelId="{B083A1CB-4C82-4203-94FE-4CA5D81CF164}" type="presOf" srcId="{0BC98E3B-2F72-4EB9-ADF9-7DD8901DB166}" destId="{B8CC6711-D651-4D27-9769-CFB17DF74AE1}" srcOrd="0" destOrd="2" presId="urn:microsoft.com/office/officeart/2005/8/layout/hList1"/>
    <dgm:cxn modelId="{ED5A38F4-2C4B-4B51-A198-15AA69BEA920}" type="presOf" srcId="{761455A2-968D-4070-BE9B-E17C81FA7521}" destId="{B8CC6711-D651-4D27-9769-CFB17DF74AE1}" srcOrd="0" destOrd="3" presId="urn:microsoft.com/office/officeart/2005/8/layout/hList1"/>
    <dgm:cxn modelId="{D1475B88-FC0C-4C53-981D-CF282A0AC2A2}" srcId="{63E67ED6-B89A-4237-A1BD-A0A4F955E54B}" destId="{104598DB-9F3D-4A5F-BF01-7B81A18C1F75}" srcOrd="1" destOrd="0" parTransId="{2E958099-7B9C-4B49-B12A-3AA2EE6A9541}" sibTransId="{CAC7E2A0-DA0E-4666-9A5F-2CF0ABA126D8}"/>
    <dgm:cxn modelId="{38C43FB9-99F1-46DB-A85F-9878843F3C4D}" type="presOf" srcId="{DA943BBD-A971-4A7C-982E-0D38F19009E6}" destId="{ACAD698C-1560-4C78-BEA4-1A72C71AA5BA}" srcOrd="0" destOrd="2" presId="urn:microsoft.com/office/officeart/2005/8/layout/hList1"/>
    <dgm:cxn modelId="{10166104-ABD6-45A9-975E-0B5AA56B06E1}" srcId="{1C750185-11B2-49EF-9D45-4A42A09E13B9}" destId="{DA943BBD-A971-4A7C-982E-0D38F19009E6}" srcOrd="2" destOrd="0" parTransId="{DED0E570-549E-4E71-8977-9965F50908BE}" sibTransId="{1095C701-98B0-4393-9708-2739ED459470}"/>
    <dgm:cxn modelId="{AA23AA6C-540B-4F89-A6ED-C3C5A064CB86}" srcId="{1C750185-11B2-49EF-9D45-4A42A09E13B9}" destId="{43D838F0-AEEA-4EBC-A212-BC40F8F3E53F}" srcOrd="0" destOrd="0" parTransId="{0CDC214D-3273-4BA2-BB91-8EC96B9E5D88}" sibTransId="{D49E748E-8458-4DDC-857B-E59144C48A3A}"/>
    <dgm:cxn modelId="{7F4EA4B0-D08D-47B6-B7C7-083409D0D798}" srcId="{89E574ED-546F-493D-8E3E-973DD632C004}" destId="{761455A2-968D-4070-BE9B-E17C81FA7521}" srcOrd="3" destOrd="0" parTransId="{E5AEC779-D443-4658-9F99-C76EDC781EFF}" sibTransId="{807DF69A-65DC-4A59-951F-6180930A3085}"/>
    <dgm:cxn modelId="{B7B66E4F-A589-4B46-81DE-82975157E9AD}" type="presOf" srcId="{A21A4860-22BB-4FDE-B4E9-6B4D841C2F45}" destId="{B8CC6711-D651-4D27-9769-CFB17DF74AE1}" srcOrd="0" destOrd="1" presId="urn:microsoft.com/office/officeart/2005/8/layout/hList1"/>
    <dgm:cxn modelId="{1815C6B3-F1BB-45DA-9970-96E7B01FD1BF}" srcId="{E8C6FC8B-1658-4239-8EB8-5E4D5CB55654}" destId="{29CA9A2B-24C7-48EB-B44D-AB510B618F63}" srcOrd="2" destOrd="0" parTransId="{09B4EC8E-4776-4E81-BDB4-A70A331F588F}" sibTransId="{9D026D15-FBD4-4B33-8152-4D4F8EE7BEC3}"/>
    <dgm:cxn modelId="{A905090F-D002-4EF1-B89F-A8B845EB9607}" srcId="{89E574ED-546F-493D-8E3E-973DD632C004}" destId="{0BC98E3B-2F72-4EB9-ADF9-7DD8901DB166}" srcOrd="2" destOrd="0" parTransId="{B9C45060-2068-493F-9111-F404D722D2AE}" sibTransId="{11A40AA4-C034-4942-8414-B098B8FE44F5}"/>
    <dgm:cxn modelId="{1F843C7A-05DB-48F5-BA70-819A40BD1A60}" srcId="{1C750185-11B2-49EF-9D45-4A42A09E13B9}" destId="{7FBCC58F-2174-454B-8AE1-30FF895D1BB1}" srcOrd="3" destOrd="0" parTransId="{A8EF3871-DA6C-4032-A1A2-A33635E05FA9}" sibTransId="{2EBD303B-B79A-4A41-97D8-928C08B1AE31}"/>
    <dgm:cxn modelId="{D6694D31-7478-4CA0-BDEB-D62946DB94CB}" type="presParOf" srcId="{23082EFD-37B3-40AD-AD3D-4766CD98E8A8}" destId="{D61468B2-B304-4EF2-BC1C-0B141E9AA075}" srcOrd="0" destOrd="0" presId="urn:microsoft.com/office/officeart/2005/8/layout/hList1"/>
    <dgm:cxn modelId="{AE35D303-DDAC-4082-8986-8C8F6824B302}" type="presParOf" srcId="{D61468B2-B304-4EF2-BC1C-0B141E9AA075}" destId="{8202E578-5118-4590-B1FA-1DC7BEFB1995}" srcOrd="0" destOrd="0" presId="urn:microsoft.com/office/officeart/2005/8/layout/hList1"/>
    <dgm:cxn modelId="{88C249C1-B8A8-47A3-AE02-7771547B1775}" type="presParOf" srcId="{D61468B2-B304-4EF2-BC1C-0B141E9AA075}" destId="{ACAD698C-1560-4C78-BEA4-1A72C71AA5BA}" srcOrd="1" destOrd="0" presId="urn:microsoft.com/office/officeart/2005/8/layout/hList1"/>
    <dgm:cxn modelId="{A398E090-45E9-4E09-9B82-832A97C7998F}" type="presParOf" srcId="{23082EFD-37B3-40AD-AD3D-4766CD98E8A8}" destId="{2B1EA87B-4165-4EA2-9153-97E77524E71E}" srcOrd="1" destOrd="0" presId="urn:microsoft.com/office/officeart/2005/8/layout/hList1"/>
    <dgm:cxn modelId="{3A30C2DE-AE01-404D-9E3C-BF3AE7CFD1FB}" type="presParOf" srcId="{23082EFD-37B3-40AD-AD3D-4766CD98E8A8}" destId="{E07749B6-9196-47BD-B086-854695406AF5}" srcOrd="2" destOrd="0" presId="urn:microsoft.com/office/officeart/2005/8/layout/hList1"/>
    <dgm:cxn modelId="{02BFBBAE-72B6-42F7-B3EA-5EBBEB5F61B3}" type="presParOf" srcId="{E07749B6-9196-47BD-B086-854695406AF5}" destId="{EECEC7C6-496A-49BC-8B2E-C5DFC7AAEC8C}" srcOrd="0" destOrd="0" presId="urn:microsoft.com/office/officeart/2005/8/layout/hList1"/>
    <dgm:cxn modelId="{8C1BEBE3-16DD-48BC-94EC-B6785C2DE374}" type="presParOf" srcId="{E07749B6-9196-47BD-B086-854695406AF5}" destId="{CC48A6D2-F6A2-4944-8856-9754C24184C0}" srcOrd="1" destOrd="0" presId="urn:microsoft.com/office/officeart/2005/8/layout/hList1"/>
    <dgm:cxn modelId="{A9517942-8859-4CE7-B1F2-17A19DEC8A50}" type="presParOf" srcId="{23082EFD-37B3-40AD-AD3D-4766CD98E8A8}" destId="{FAE931BC-832F-4808-A8DB-3B66F5BF3F0C}" srcOrd="3" destOrd="0" presId="urn:microsoft.com/office/officeart/2005/8/layout/hList1"/>
    <dgm:cxn modelId="{E8E91423-0805-4585-9235-4631769393AA}" type="presParOf" srcId="{23082EFD-37B3-40AD-AD3D-4766CD98E8A8}" destId="{58F7F161-BDDC-4295-A4E0-11D94209BF52}" srcOrd="4" destOrd="0" presId="urn:microsoft.com/office/officeart/2005/8/layout/hList1"/>
    <dgm:cxn modelId="{960A93ED-205D-46B3-B3D3-D09375F6D9AA}" type="presParOf" srcId="{58F7F161-BDDC-4295-A4E0-11D94209BF52}" destId="{4CD3EE6A-2B23-4877-9232-29CBE5E6D355}" srcOrd="0" destOrd="0" presId="urn:microsoft.com/office/officeart/2005/8/layout/hList1"/>
    <dgm:cxn modelId="{27AE6ECD-010E-4182-B8B5-8223032F5030}" type="presParOf" srcId="{58F7F161-BDDC-4295-A4E0-11D94209BF52}" destId="{4CE311F1-5B88-44E1-8BDB-8FADB3472DCB}" srcOrd="1" destOrd="0" presId="urn:microsoft.com/office/officeart/2005/8/layout/hList1"/>
    <dgm:cxn modelId="{494AC9BC-DE79-4DED-AD40-6836500BE3D5}" type="presParOf" srcId="{23082EFD-37B3-40AD-AD3D-4766CD98E8A8}" destId="{F787967D-A4B1-46A1-91EE-EAF23431A117}" srcOrd="5" destOrd="0" presId="urn:microsoft.com/office/officeart/2005/8/layout/hList1"/>
    <dgm:cxn modelId="{03238004-BF08-49B4-84EF-83B463BB110D}" type="presParOf" srcId="{23082EFD-37B3-40AD-AD3D-4766CD98E8A8}" destId="{1623488B-A453-4754-9537-3D008B6EA227}" srcOrd="6" destOrd="0" presId="urn:microsoft.com/office/officeart/2005/8/layout/hList1"/>
    <dgm:cxn modelId="{6D98CF5F-4682-4133-A6FF-9DFBA4BE82F1}" type="presParOf" srcId="{1623488B-A453-4754-9537-3D008B6EA227}" destId="{E3A1C3D3-61BB-4CF5-A74B-D5635D4C3A2D}" srcOrd="0" destOrd="0" presId="urn:microsoft.com/office/officeart/2005/8/layout/hList1"/>
    <dgm:cxn modelId="{54AB07B5-0F79-40DC-9DA4-CBF45F426506}" type="presParOf" srcId="{1623488B-A453-4754-9537-3D008B6EA227}" destId="{B8CC6711-D651-4D27-9769-CFB17DF74AE1}" srcOrd="1" destOrd="0" presId="urn:microsoft.com/office/officeart/2005/8/layout/hList1"/>
    <dgm:cxn modelId="{CA8F0432-C95E-4748-9AB1-A9C22C525403}" type="presParOf" srcId="{23082EFD-37B3-40AD-AD3D-4766CD98E8A8}" destId="{437CC63C-E171-4D06-A3A8-904C8F50C394}" srcOrd="7" destOrd="0" presId="urn:microsoft.com/office/officeart/2005/8/layout/hList1"/>
    <dgm:cxn modelId="{B5E7151E-8A1F-4AA7-9845-A7E8138F0495}" type="presParOf" srcId="{23082EFD-37B3-40AD-AD3D-4766CD98E8A8}" destId="{4309C8FB-8A90-4E23-BBE3-03141B3BA134}" srcOrd="8" destOrd="0" presId="urn:microsoft.com/office/officeart/2005/8/layout/hList1"/>
    <dgm:cxn modelId="{F1500AA7-EF95-4BFA-843D-A781581FEDE4}" type="presParOf" srcId="{4309C8FB-8A90-4E23-BBE3-03141B3BA134}" destId="{FCF98392-67AE-4194-B6A7-627941DA942C}" srcOrd="0" destOrd="0" presId="urn:microsoft.com/office/officeart/2005/8/layout/hList1"/>
    <dgm:cxn modelId="{76C8AC36-5EA8-49BA-BDE3-21DD9685C681}" type="presParOf" srcId="{4309C8FB-8A90-4E23-BBE3-03141B3BA134}" destId="{EEFD2F5A-3499-4BF5-AB90-12452EA4B3B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8C5B99-8595-45D4-B26C-8E58427919DC}"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19D43175-CB14-4F41-9742-B0E39109A9EA}">
      <dgm:prSet/>
      <dgm:spPr/>
      <dgm:t>
        <a:bodyPr/>
        <a:lstStyle/>
        <a:p>
          <a:r>
            <a:rPr lang="en-GB"/>
            <a:t>Death Certification</a:t>
          </a:r>
          <a:endParaRPr lang="en-US"/>
        </a:p>
      </dgm:t>
    </dgm:pt>
    <dgm:pt modelId="{D3894D52-50D4-4023-86C2-26AB12350A1C}" type="parTrans" cxnId="{13CB1DB7-B040-4F99-A4ED-4C6927212BDA}">
      <dgm:prSet/>
      <dgm:spPr/>
      <dgm:t>
        <a:bodyPr/>
        <a:lstStyle/>
        <a:p>
          <a:endParaRPr lang="en-US"/>
        </a:p>
      </dgm:t>
    </dgm:pt>
    <dgm:pt modelId="{00DFF390-2695-41B1-8839-DCBF40CC4019}" type="sibTrans" cxnId="{13CB1DB7-B040-4F99-A4ED-4C6927212BDA}">
      <dgm:prSet/>
      <dgm:spPr/>
      <dgm:t>
        <a:bodyPr/>
        <a:lstStyle/>
        <a:p>
          <a:endParaRPr lang="en-US"/>
        </a:p>
      </dgm:t>
    </dgm:pt>
    <dgm:pt modelId="{8DC7EED1-ACEE-475A-965F-A82D8D720C10}">
      <dgm:prSet/>
      <dgm:spPr/>
      <dgm:t>
        <a:bodyPr/>
        <a:lstStyle/>
        <a:p>
          <a:r>
            <a:rPr lang="en-GB" dirty="0" smtClean="0"/>
            <a:t>Weight of contribution </a:t>
          </a:r>
          <a:r>
            <a:rPr lang="en-GB" dirty="0"/>
            <a:t>of </a:t>
          </a:r>
          <a:r>
            <a:rPr lang="en-GB" dirty="0" err="1"/>
            <a:t>Covid</a:t>
          </a:r>
          <a:r>
            <a:rPr lang="en-GB" dirty="0"/>
            <a:t> in deaths</a:t>
          </a:r>
          <a:endParaRPr lang="en-US" dirty="0"/>
        </a:p>
      </dgm:t>
    </dgm:pt>
    <dgm:pt modelId="{F4CE010E-84FB-428B-8CA5-61C795F2CD6D}" type="parTrans" cxnId="{75A4923D-E33C-46D4-A4FF-F535852FE697}">
      <dgm:prSet/>
      <dgm:spPr/>
      <dgm:t>
        <a:bodyPr/>
        <a:lstStyle/>
        <a:p>
          <a:endParaRPr lang="en-US"/>
        </a:p>
      </dgm:t>
    </dgm:pt>
    <dgm:pt modelId="{C1004519-1815-45CB-9ADF-29A16717D91C}" type="sibTrans" cxnId="{75A4923D-E33C-46D4-A4FF-F535852FE697}">
      <dgm:prSet/>
      <dgm:spPr/>
      <dgm:t>
        <a:bodyPr/>
        <a:lstStyle/>
        <a:p>
          <a:endParaRPr lang="en-US"/>
        </a:p>
      </dgm:t>
    </dgm:pt>
    <dgm:pt modelId="{2E12EA1E-9C11-440D-8A6F-948652EC4EBB}">
      <dgm:prSet/>
      <dgm:spPr/>
      <dgm:t>
        <a:bodyPr/>
        <a:lstStyle/>
        <a:p>
          <a:r>
            <a:rPr lang="en-GB" dirty="0"/>
            <a:t>Infections acquired in hospital</a:t>
          </a:r>
          <a:endParaRPr lang="en-US" dirty="0"/>
        </a:p>
      </dgm:t>
    </dgm:pt>
    <dgm:pt modelId="{BD1B5BA1-330B-4FDF-B514-B7AF0ABA101F}" type="parTrans" cxnId="{0931AB5C-8021-4E16-B1C5-961FBC6ABD38}">
      <dgm:prSet/>
      <dgm:spPr/>
      <dgm:t>
        <a:bodyPr/>
        <a:lstStyle/>
        <a:p>
          <a:endParaRPr lang="en-US"/>
        </a:p>
      </dgm:t>
    </dgm:pt>
    <dgm:pt modelId="{28FF334E-2935-47C3-9605-CDD74B99405C}" type="sibTrans" cxnId="{0931AB5C-8021-4E16-B1C5-961FBC6ABD38}">
      <dgm:prSet/>
      <dgm:spPr/>
      <dgm:t>
        <a:bodyPr/>
        <a:lstStyle/>
        <a:p>
          <a:endParaRPr lang="en-US"/>
        </a:p>
      </dgm:t>
    </dgm:pt>
    <dgm:pt modelId="{13EB2BF5-4303-4D6F-88DA-56C0EBD6FD21}">
      <dgm:prSet/>
      <dgm:spPr/>
      <dgm:t>
        <a:bodyPr/>
        <a:lstStyle/>
        <a:p>
          <a:r>
            <a:rPr lang="en-US" dirty="0" smtClean="0"/>
            <a:t>Understanding of co-morbidity burden and contribution</a:t>
          </a:r>
          <a:endParaRPr lang="en-US" dirty="0"/>
        </a:p>
      </dgm:t>
    </dgm:pt>
    <dgm:pt modelId="{AB7F8F84-1BDE-4498-BDE4-7BDF8F0A8D4C}" type="parTrans" cxnId="{ECC59628-A109-4068-B783-35ED7E1382D5}">
      <dgm:prSet/>
      <dgm:spPr/>
      <dgm:t>
        <a:bodyPr/>
        <a:lstStyle/>
        <a:p>
          <a:endParaRPr lang="en-GB"/>
        </a:p>
      </dgm:t>
    </dgm:pt>
    <dgm:pt modelId="{72CE8C6E-0556-43AC-9424-FA31453DCC44}" type="sibTrans" cxnId="{ECC59628-A109-4068-B783-35ED7E1382D5}">
      <dgm:prSet/>
      <dgm:spPr/>
      <dgm:t>
        <a:bodyPr/>
        <a:lstStyle/>
        <a:p>
          <a:endParaRPr lang="en-GB"/>
        </a:p>
      </dgm:t>
    </dgm:pt>
    <dgm:pt modelId="{AB244C61-BDB1-45D7-B52B-1B30CCD9B912}">
      <dgm:prSet/>
      <dgm:spPr/>
      <dgm:t>
        <a:bodyPr/>
        <a:lstStyle/>
        <a:p>
          <a:r>
            <a:rPr lang="en-US" dirty="0" smtClean="0"/>
            <a:t>Opportunity to enhance engagement with bereaved at a challenging time</a:t>
          </a:r>
          <a:endParaRPr lang="en-US" dirty="0"/>
        </a:p>
      </dgm:t>
    </dgm:pt>
    <dgm:pt modelId="{AAC19DA3-F46B-4100-A9D0-8D2EA8F928BB}" type="parTrans" cxnId="{179BA057-BBC0-457F-A295-ABDF162CA95B}">
      <dgm:prSet/>
      <dgm:spPr/>
      <dgm:t>
        <a:bodyPr/>
        <a:lstStyle/>
        <a:p>
          <a:endParaRPr lang="en-GB"/>
        </a:p>
      </dgm:t>
    </dgm:pt>
    <dgm:pt modelId="{AEF5948B-5AF5-46A6-9846-41F031925128}" type="sibTrans" cxnId="{179BA057-BBC0-457F-A295-ABDF162CA95B}">
      <dgm:prSet/>
      <dgm:spPr/>
      <dgm:t>
        <a:bodyPr/>
        <a:lstStyle/>
        <a:p>
          <a:endParaRPr lang="en-GB"/>
        </a:p>
      </dgm:t>
    </dgm:pt>
    <dgm:pt modelId="{B4CF7FD6-E2F2-4886-990C-E6104580F82F}">
      <dgm:prSet/>
      <dgm:spPr/>
      <dgm:t>
        <a:bodyPr/>
        <a:lstStyle/>
        <a:p>
          <a:r>
            <a:rPr lang="en-US" dirty="0" smtClean="0"/>
            <a:t>Remote scrutiny of scanned records</a:t>
          </a:r>
          <a:endParaRPr lang="en-US" dirty="0"/>
        </a:p>
      </dgm:t>
    </dgm:pt>
    <dgm:pt modelId="{CF530E75-A02B-4871-BDF7-609D63722AA3}" type="parTrans" cxnId="{CCB68757-8FCE-4BC4-BE13-F37B54AA21BC}">
      <dgm:prSet/>
      <dgm:spPr/>
      <dgm:t>
        <a:bodyPr/>
        <a:lstStyle/>
        <a:p>
          <a:endParaRPr lang="en-GB"/>
        </a:p>
      </dgm:t>
    </dgm:pt>
    <dgm:pt modelId="{D69E2B52-ED72-4401-9F41-9FC9AD083299}" type="sibTrans" cxnId="{CCB68757-8FCE-4BC4-BE13-F37B54AA21BC}">
      <dgm:prSet/>
      <dgm:spPr/>
      <dgm:t>
        <a:bodyPr/>
        <a:lstStyle/>
        <a:p>
          <a:endParaRPr lang="en-GB"/>
        </a:p>
      </dgm:t>
    </dgm:pt>
    <dgm:pt modelId="{1F03C7D7-80FD-4009-9485-23789DE5D5EB}" type="pres">
      <dgm:prSet presAssocID="{CE8C5B99-8595-45D4-B26C-8E58427919DC}" presName="vert0" presStyleCnt="0">
        <dgm:presLayoutVars>
          <dgm:dir/>
          <dgm:animOne val="branch"/>
          <dgm:animLvl val="lvl"/>
        </dgm:presLayoutVars>
      </dgm:prSet>
      <dgm:spPr/>
      <dgm:t>
        <a:bodyPr/>
        <a:lstStyle/>
        <a:p>
          <a:endParaRPr lang="en-GB"/>
        </a:p>
      </dgm:t>
    </dgm:pt>
    <dgm:pt modelId="{799A3261-5544-426E-B352-7CBB0C0DE8C4}" type="pres">
      <dgm:prSet presAssocID="{19D43175-CB14-4F41-9742-B0E39109A9EA}" presName="thickLine" presStyleLbl="alignNode1" presStyleIdx="0" presStyleCnt="6"/>
      <dgm:spPr/>
    </dgm:pt>
    <dgm:pt modelId="{B724E4A5-6A98-49F4-954A-6674954C3927}" type="pres">
      <dgm:prSet presAssocID="{19D43175-CB14-4F41-9742-B0E39109A9EA}" presName="horz1" presStyleCnt="0"/>
      <dgm:spPr/>
    </dgm:pt>
    <dgm:pt modelId="{A7521140-C401-454C-A632-C384DF6915B0}" type="pres">
      <dgm:prSet presAssocID="{19D43175-CB14-4F41-9742-B0E39109A9EA}" presName="tx1" presStyleLbl="revTx" presStyleIdx="0" presStyleCnt="6"/>
      <dgm:spPr/>
      <dgm:t>
        <a:bodyPr/>
        <a:lstStyle/>
        <a:p>
          <a:endParaRPr lang="en-GB"/>
        </a:p>
      </dgm:t>
    </dgm:pt>
    <dgm:pt modelId="{A0E38DBB-8D6C-4CF3-88CB-882AD92C1DAA}" type="pres">
      <dgm:prSet presAssocID="{19D43175-CB14-4F41-9742-B0E39109A9EA}" presName="vert1" presStyleCnt="0"/>
      <dgm:spPr/>
    </dgm:pt>
    <dgm:pt modelId="{2A3C8868-2EB1-4A5E-8D69-B11F0208E6C1}" type="pres">
      <dgm:prSet presAssocID="{8DC7EED1-ACEE-475A-965F-A82D8D720C10}" presName="thickLine" presStyleLbl="alignNode1" presStyleIdx="1" presStyleCnt="6"/>
      <dgm:spPr/>
    </dgm:pt>
    <dgm:pt modelId="{B3309288-9D68-441F-8B74-E396872990BE}" type="pres">
      <dgm:prSet presAssocID="{8DC7EED1-ACEE-475A-965F-A82D8D720C10}" presName="horz1" presStyleCnt="0"/>
      <dgm:spPr/>
    </dgm:pt>
    <dgm:pt modelId="{BB8D5B55-C14C-4F65-A043-AD3EF89407A8}" type="pres">
      <dgm:prSet presAssocID="{8DC7EED1-ACEE-475A-965F-A82D8D720C10}" presName="tx1" presStyleLbl="revTx" presStyleIdx="1" presStyleCnt="6"/>
      <dgm:spPr/>
      <dgm:t>
        <a:bodyPr/>
        <a:lstStyle/>
        <a:p>
          <a:endParaRPr lang="en-GB"/>
        </a:p>
      </dgm:t>
    </dgm:pt>
    <dgm:pt modelId="{50E8B003-6C89-4780-89C1-286F1FFDD6EC}" type="pres">
      <dgm:prSet presAssocID="{8DC7EED1-ACEE-475A-965F-A82D8D720C10}" presName="vert1" presStyleCnt="0"/>
      <dgm:spPr/>
    </dgm:pt>
    <dgm:pt modelId="{2AEC309C-0309-45BC-AA12-DAD5CC84D679}" type="pres">
      <dgm:prSet presAssocID="{13EB2BF5-4303-4D6F-88DA-56C0EBD6FD21}" presName="thickLine" presStyleLbl="alignNode1" presStyleIdx="2" presStyleCnt="6"/>
      <dgm:spPr/>
    </dgm:pt>
    <dgm:pt modelId="{FA5A7953-09CE-4D2B-BE7A-EFC61EBBFF8E}" type="pres">
      <dgm:prSet presAssocID="{13EB2BF5-4303-4D6F-88DA-56C0EBD6FD21}" presName="horz1" presStyleCnt="0"/>
      <dgm:spPr/>
    </dgm:pt>
    <dgm:pt modelId="{7F481B7B-521D-4775-8D63-E6921C2050B7}" type="pres">
      <dgm:prSet presAssocID="{13EB2BF5-4303-4D6F-88DA-56C0EBD6FD21}" presName="tx1" presStyleLbl="revTx" presStyleIdx="2" presStyleCnt="6"/>
      <dgm:spPr/>
      <dgm:t>
        <a:bodyPr/>
        <a:lstStyle/>
        <a:p>
          <a:endParaRPr lang="en-GB"/>
        </a:p>
      </dgm:t>
    </dgm:pt>
    <dgm:pt modelId="{CAD88368-5A84-4ADB-B2CB-A57EE3519BE3}" type="pres">
      <dgm:prSet presAssocID="{13EB2BF5-4303-4D6F-88DA-56C0EBD6FD21}" presName="vert1" presStyleCnt="0"/>
      <dgm:spPr/>
    </dgm:pt>
    <dgm:pt modelId="{38930BAC-346C-4A68-A9DE-3114D9517547}" type="pres">
      <dgm:prSet presAssocID="{2E12EA1E-9C11-440D-8A6F-948652EC4EBB}" presName="thickLine" presStyleLbl="alignNode1" presStyleIdx="3" presStyleCnt="6"/>
      <dgm:spPr/>
    </dgm:pt>
    <dgm:pt modelId="{0F4AC1B5-FBE1-4C40-9E40-762686A8DB85}" type="pres">
      <dgm:prSet presAssocID="{2E12EA1E-9C11-440D-8A6F-948652EC4EBB}" presName="horz1" presStyleCnt="0"/>
      <dgm:spPr/>
    </dgm:pt>
    <dgm:pt modelId="{FFBD990A-A9B1-4E35-A078-26A75F715512}" type="pres">
      <dgm:prSet presAssocID="{2E12EA1E-9C11-440D-8A6F-948652EC4EBB}" presName="tx1" presStyleLbl="revTx" presStyleIdx="3" presStyleCnt="6"/>
      <dgm:spPr/>
      <dgm:t>
        <a:bodyPr/>
        <a:lstStyle/>
        <a:p>
          <a:endParaRPr lang="en-GB"/>
        </a:p>
      </dgm:t>
    </dgm:pt>
    <dgm:pt modelId="{ECE50091-40BD-4A16-8567-328CF41DD3E4}" type="pres">
      <dgm:prSet presAssocID="{2E12EA1E-9C11-440D-8A6F-948652EC4EBB}" presName="vert1" presStyleCnt="0"/>
      <dgm:spPr/>
    </dgm:pt>
    <dgm:pt modelId="{F03B8141-E8F5-4C96-9954-7F548CBBB0B3}" type="pres">
      <dgm:prSet presAssocID="{B4CF7FD6-E2F2-4886-990C-E6104580F82F}" presName="thickLine" presStyleLbl="alignNode1" presStyleIdx="4" presStyleCnt="6"/>
      <dgm:spPr/>
    </dgm:pt>
    <dgm:pt modelId="{26DF29F9-384C-4F0A-A9D4-17F69063402E}" type="pres">
      <dgm:prSet presAssocID="{B4CF7FD6-E2F2-4886-990C-E6104580F82F}" presName="horz1" presStyleCnt="0"/>
      <dgm:spPr/>
    </dgm:pt>
    <dgm:pt modelId="{5BD68F40-5409-4325-A2C9-F4E99A694979}" type="pres">
      <dgm:prSet presAssocID="{B4CF7FD6-E2F2-4886-990C-E6104580F82F}" presName="tx1" presStyleLbl="revTx" presStyleIdx="4" presStyleCnt="6"/>
      <dgm:spPr/>
      <dgm:t>
        <a:bodyPr/>
        <a:lstStyle/>
        <a:p>
          <a:endParaRPr lang="en-GB"/>
        </a:p>
      </dgm:t>
    </dgm:pt>
    <dgm:pt modelId="{2143816C-3440-40E9-976A-9B43F8340140}" type="pres">
      <dgm:prSet presAssocID="{B4CF7FD6-E2F2-4886-990C-E6104580F82F}" presName="vert1" presStyleCnt="0"/>
      <dgm:spPr/>
    </dgm:pt>
    <dgm:pt modelId="{04BADFA5-D24D-41E6-93EF-8B4A952ECB06}" type="pres">
      <dgm:prSet presAssocID="{AB244C61-BDB1-45D7-B52B-1B30CCD9B912}" presName="thickLine" presStyleLbl="alignNode1" presStyleIdx="5" presStyleCnt="6"/>
      <dgm:spPr/>
    </dgm:pt>
    <dgm:pt modelId="{987A5757-9EAA-4120-A1A5-B773F38BDF0E}" type="pres">
      <dgm:prSet presAssocID="{AB244C61-BDB1-45D7-B52B-1B30CCD9B912}" presName="horz1" presStyleCnt="0"/>
      <dgm:spPr/>
    </dgm:pt>
    <dgm:pt modelId="{C9B552C8-D380-4213-83D3-497980346B78}" type="pres">
      <dgm:prSet presAssocID="{AB244C61-BDB1-45D7-B52B-1B30CCD9B912}" presName="tx1" presStyleLbl="revTx" presStyleIdx="5" presStyleCnt="6"/>
      <dgm:spPr/>
      <dgm:t>
        <a:bodyPr/>
        <a:lstStyle/>
        <a:p>
          <a:endParaRPr lang="en-GB"/>
        </a:p>
      </dgm:t>
    </dgm:pt>
    <dgm:pt modelId="{6471EC97-E587-4FFF-AC9B-8E0F8A2F1576}" type="pres">
      <dgm:prSet presAssocID="{AB244C61-BDB1-45D7-B52B-1B30CCD9B912}" presName="vert1" presStyleCnt="0"/>
      <dgm:spPr/>
    </dgm:pt>
  </dgm:ptLst>
  <dgm:cxnLst>
    <dgm:cxn modelId="{179BA057-BBC0-457F-A295-ABDF162CA95B}" srcId="{CE8C5B99-8595-45D4-B26C-8E58427919DC}" destId="{AB244C61-BDB1-45D7-B52B-1B30CCD9B912}" srcOrd="5" destOrd="0" parTransId="{AAC19DA3-F46B-4100-A9D0-8D2EA8F928BB}" sibTransId="{AEF5948B-5AF5-46A6-9846-41F031925128}"/>
    <dgm:cxn modelId="{87047A1D-7228-45C9-AB3B-A519F0C0AAF2}" type="presOf" srcId="{B4CF7FD6-E2F2-4886-990C-E6104580F82F}" destId="{5BD68F40-5409-4325-A2C9-F4E99A694979}" srcOrd="0" destOrd="0" presId="urn:microsoft.com/office/officeart/2008/layout/LinedList"/>
    <dgm:cxn modelId="{323742D1-0BB4-4C57-9B70-A46716374090}" type="presOf" srcId="{8DC7EED1-ACEE-475A-965F-A82D8D720C10}" destId="{BB8D5B55-C14C-4F65-A043-AD3EF89407A8}" srcOrd="0" destOrd="0" presId="urn:microsoft.com/office/officeart/2008/layout/LinedList"/>
    <dgm:cxn modelId="{96F15A11-1132-492E-B1C7-1A79376A90CF}" type="presOf" srcId="{CE8C5B99-8595-45D4-B26C-8E58427919DC}" destId="{1F03C7D7-80FD-4009-9485-23789DE5D5EB}" srcOrd="0" destOrd="0" presId="urn:microsoft.com/office/officeart/2008/layout/LinedList"/>
    <dgm:cxn modelId="{ECC59628-A109-4068-B783-35ED7E1382D5}" srcId="{CE8C5B99-8595-45D4-B26C-8E58427919DC}" destId="{13EB2BF5-4303-4D6F-88DA-56C0EBD6FD21}" srcOrd="2" destOrd="0" parTransId="{AB7F8F84-1BDE-4498-BDE4-7BDF8F0A8D4C}" sibTransId="{72CE8C6E-0556-43AC-9424-FA31453DCC44}"/>
    <dgm:cxn modelId="{CB54BEEC-E012-463D-A1DD-D9ADA0B946F8}" type="presOf" srcId="{13EB2BF5-4303-4D6F-88DA-56C0EBD6FD21}" destId="{7F481B7B-521D-4775-8D63-E6921C2050B7}" srcOrd="0" destOrd="0" presId="urn:microsoft.com/office/officeart/2008/layout/LinedList"/>
    <dgm:cxn modelId="{13CB1DB7-B040-4F99-A4ED-4C6927212BDA}" srcId="{CE8C5B99-8595-45D4-B26C-8E58427919DC}" destId="{19D43175-CB14-4F41-9742-B0E39109A9EA}" srcOrd="0" destOrd="0" parTransId="{D3894D52-50D4-4023-86C2-26AB12350A1C}" sibTransId="{00DFF390-2695-41B1-8839-DCBF40CC4019}"/>
    <dgm:cxn modelId="{30B444A6-1463-46B2-971E-60457D7DCE15}" type="presOf" srcId="{19D43175-CB14-4F41-9742-B0E39109A9EA}" destId="{A7521140-C401-454C-A632-C384DF6915B0}" srcOrd="0" destOrd="0" presId="urn:microsoft.com/office/officeart/2008/layout/LinedList"/>
    <dgm:cxn modelId="{75A4923D-E33C-46D4-A4FF-F535852FE697}" srcId="{CE8C5B99-8595-45D4-B26C-8E58427919DC}" destId="{8DC7EED1-ACEE-475A-965F-A82D8D720C10}" srcOrd="1" destOrd="0" parTransId="{F4CE010E-84FB-428B-8CA5-61C795F2CD6D}" sibTransId="{C1004519-1815-45CB-9ADF-29A16717D91C}"/>
    <dgm:cxn modelId="{0931AB5C-8021-4E16-B1C5-961FBC6ABD38}" srcId="{CE8C5B99-8595-45D4-B26C-8E58427919DC}" destId="{2E12EA1E-9C11-440D-8A6F-948652EC4EBB}" srcOrd="3" destOrd="0" parTransId="{BD1B5BA1-330B-4FDF-B514-B7AF0ABA101F}" sibTransId="{28FF334E-2935-47C3-9605-CDD74B99405C}"/>
    <dgm:cxn modelId="{F05DD60C-AC92-49D5-9E48-346972DC7B7C}" type="presOf" srcId="{2E12EA1E-9C11-440D-8A6F-948652EC4EBB}" destId="{FFBD990A-A9B1-4E35-A078-26A75F715512}" srcOrd="0" destOrd="0" presId="urn:microsoft.com/office/officeart/2008/layout/LinedList"/>
    <dgm:cxn modelId="{CCB68757-8FCE-4BC4-BE13-F37B54AA21BC}" srcId="{CE8C5B99-8595-45D4-B26C-8E58427919DC}" destId="{B4CF7FD6-E2F2-4886-990C-E6104580F82F}" srcOrd="4" destOrd="0" parTransId="{CF530E75-A02B-4871-BDF7-609D63722AA3}" sibTransId="{D69E2B52-ED72-4401-9F41-9FC9AD083299}"/>
    <dgm:cxn modelId="{AA465527-14AF-4F43-8823-A1343B24AFCB}" type="presOf" srcId="{AB244C61-BDB1-45D7-B52B-1B30CCD9B912}" destId="{C9B552C8-D380-4213-83D3-497980346B78}" srcOrd="0" destOrd="0" presId="urn:microsoft.com/office/officeart/2008/layout/LinedList"/>
    <dgm:cxn modelId="{08AEB3D3-8224-4824-B853-90E31D0A32AE}" type="presParOf" srcId="{1F03C7D7-80FD-4009-9485-23789DE5D5EB}" destId="{799A3261-5544-426E-B352-7CBB0C0DE8C4}" srcOrd="0" destOrd="0" presId="urn:microsoft.com/office/officeart/2008/layout/LinedList"/>
    <dgm:cxn modelId="{CC2403B9-709D-4389-A250-E217472065E0}" type="presParOf" srcId="{1F03C7D7-80FD-4009-9485-23789DE5D5EB}" destId="{B724E4A5-6A98-49F4-954A-6674954C3927}" srcOrd="1" destOrd="0" presId="urn:microsoft.com/office/officeart/2008/layout/LinedList"/>
    <dgm:cxn modelId="{2C2DD656-176D-4AF0-89C4-EC2C312B014A}" type="presParOf" srcId="{B724E4A5-6A98-49F4-954A-6674954C3927}" destId="{A7521140-C401-454C-A632-C384DF6915B0}" srcOrd="0" destOrd="0" presId="urn:microsoft.com/office/officeart/2008/layout/LinedList"/>
    <dgm:cxn modelId="{424991DB-DD5A-4244-AE37-C9279E11A158}" type="presParOf" srcId="{B724E4A5-6A98-49F4-954A-6674954C3927}" destId="{A0E38DBB-8D6C-4CF3-88CB-882AD92C1DAA}" srcOrd="1" destOrd="0" presId="urn:microsoft.com/office/officeart/2008/layout/LinedList"/>
    <dgm:cxn modelId="{FD92BCFE-B5D0-4004-BD78-1CE2137DC680}" type="presParOf" srcId="{1F03C7D7-80FD-4009-9485-23789DE5D5EB}" destId="{2A3C8868-2EB1-4A5E-8D69-B11F0208E6C1}" srcOrd="2" destOrd="0" presId="urn:microsoft.com/office/officeart/2008/layout/LinedList"/>
    <dgm:cxn modelId="{CF0A1C70-406B-412C-A5F5-25776E7174B7}" type="presParOf" srcId="{1F03C7D7-80FD-4009-9485-23789DE5D5EB}" destId="{B3309288-9D68-441F-8B74-E396872990BE}" srcOrd="3" destOrd="0" presId="urn:microsoft.com/office/officeart/2008/layout/LinedList"/>
    <dgm:cxn modelId="{D6AB94B5-7E52-4987-8AEC-6EB2ECA13C2F}" type="presParOf" srcId="{B3309288-9D68-441F-8B74-E396872990BE}" destId="{BB8D5B55-C14C-4F65-A043-AD3EF89407A8}" srcOrd="0" destOrd="0" presId="urn:microsoft.com/office/officeart/2008/layout/LinedList"/>
    <dgm:cxn modelId="{9E2DF3B9-A2B0-4913-9108-2B4FDC162278}" type="presParOf" srcId="{B3309288-9D68-441F-8B74-E396872990BE}" destId="{50E8B003-6C89-4780-89C1-286F1FFDD6EC}" srcOrd="1" destOrd="0" presId="urn:microsoft.com/office/officeart/2008/layout/LinedList"/>
    <dgm:cxn modelId="{AB2058DF-C774-4F43-B32E-4B1D260C7DBD}" type="presParOf" srcId="{1F03C7D7-80FD-4009-9485-23789DE5D5EB}" destId="{2AEC309C-0309-45BC-AA12-DAD5CC84D679}" srcOrd="4" destOrd="0" presId="urn:microsoft.com/office/officeart/2008/layout/LinedList"/>
    <dgm:cxn modelId="{E677819A-8CBA-4907-B55C-72B21FD54353}" type="presParOf" srcId="{1F03C7D7-80FD-4009-9485-23789DE5D5EB}" destId="{FA5A7953-09CE-4D2B-BE7A-EFC61EBBFF8E}" srcOrd="5" destOrd="0" presId="urn:microsoft.com/office/officeart/2008/layout/LinedList"/>
    <dgm:cxn modelId="{B8E645E5-BBDC-4A91-913C-E7F8D51AC401}" type="presParOf" srcId="{FA5A7953-09CE-4D2B-BE7A-EFC61EBBFF8E}" destId="{7F481B7B-521D-4775-8D63-E6921C2050B7}" srcOrd="0" destOrd="0" presId="urn:microsoft.com/office/officeart/2008/layout/LinedList"/>
    <dgm:cxn modelId="{9547EA85-A9A7-43BC-B254-CBEAFEEA2B56}" type="presParOf" srcId="{FA5A7953-09CE-4D2B-BE7A-EFC61EBBFF8E}" destId="{CAD88368-5A84-4ADB-B2CB-A57EE3519BE3}" srcOrd="1" destOrd="0" presId="urn:microsoft.com/office/officeart/2008/layout/LinedList"/>
    <dgm:cxn modelId="{E743B3DF-594C-4415-A4E3-F72CDCF935AC}" type="presParOf" srcId="{1F03C7D7-80FD-4009-9485-23789DE5D5EB}" destId="{38930BAC-346C-4A68-A9DE-3114D9517547}" srcOrd="6" destOrd="0" presId="urn:microsoft.com/office/officeart/2008/layout/LinedList"/>
    <dgm:cxn modelId="{0ED1AF0C-CAFE-4F63-9FDC-8EF9F45846D3}" type="presParOf" srcId="{1F03C7D7-80FD-4009-9485-23789DE5D5EB}" destId="{0F4AC1B5-FBE1-4C40-9E40-762686A8DB85}" srcOrd="7" destOrd="0" presId="urn:microsoft.com/office/officeart/2008/layout/LinedList"/>
    <dgm:cxn modelId="{DFBA470F-0136-4174-BDFB-912F8BC23917}" type="presParOf" srcId="{0F4AC1B5-FBE1-4C40-9E40-762686A8DB85}" destId="{FFBD990A-A9B1-4E35-A078-26A75F715512}" srcOrd="0" destOrd="0" presId="urn:microsoft.com/office/officeart/2008/layout/LinedList"/>
    <dgm:cxn modelId="{23BDE6D5-5A37-4A36-B9D2-F7877315DC53}" type="presParOf" srcId="{0F4AC1B5-FBE1-4C40-9E40-762686A8DB85}" destId="{ECE50091-40BD-4A16-8567-328CF41DD3E4}" srcOrd="1" destOrd="0" presId="urn:microsoft.com/office/officeart/2008/layout/LinedList"/>
    <dgm:cxn modelId="{7930A452-49ED-4530-80C3-0E67ECCD7A8D}" type="presParOf" srcId="{1F03C7D7-80FD-4009-9485-23789DE5D5EB}" destId="{F03B8141-E8F5-4C96-9954-7F548CBBB0B3}" srcOrd="8" destOrd="0" presId="urn:microsoft.com/office/officeart/2008/layout/LinedList"/>
    <dgm:cxn modelId="{96658ED3-5242-4EB2-BCDD-BDD99726C303}" type="presParOf" srcId="{1F03C7D7-80FD-4009-9485-23789DE5D5EB}" destId="{26DF29F9-384C-4F0A-A9D4-17F69063402E}" srcOrd="9" destOrd="0" presId="urn:microsoft.com/office/officeart/2008/layout/LinedList"/>
    <dgm:cxn modelId="{B56CE8DB-4996-4EA2-9BA5-A6C4F28BD1C0}" type="presParOf" srcId="{26DF29F9-384C-4F0A-A9D4-17F69063402E}" destId="{5BD68F40-5409-4325-A2C9-F4E99A694979}" srcOrd="0" destOrd="0" presId="urn:microsoft.com/office/officeart/2008/layout/LinedList"/>
    <dgm:cxn modelId="{E00CC462-66EE-476E-8FE8-99D012E46218}" type="presParOf" srcId="{26DF29F9-384C-4F0A-A9D4-17F69063402E}" destId="{2143816C-3440-40E9-976A-9B43F8340140}" srcOrd="1" destOrd="0" presId="urn:microsoft.com/office/officeart/2008/layout/LinedList"/>
    <dgm:cxn modelId="{29F55AB0-DC69-418B-B443-FE64A9804C99}" type="presParOf" srcId="{1F03C7D7-80FD-4009-9485-23789DE5D5EB}" destId="{04BADFA5-D24D-41E6-93EF-8B4A952ECB06}" srcOrd="10" destOrd="0" presId="urn:microsoft.com/office/officeart/2008/layout/LinedList"/>
    <dgm:cxn modelId="{D26DBE9B-E32B-4EC7-91D0-4A63D02B0B70}" type="presParOf" srcId="{1F03C7D7-80FD-4009-9485-23789DE5D5EB}" destId="{987A5757-9EAA-4120-A1A5-B773F38BDF0E}" srcOrd="11" destOrd="0" presId="urn:microsoft.com/office/officeart/2008/layout/LinedList"/>
    <dgm:cxn modelId="{DCDA77C7-FBF0-4940-AF8B-4D38376710EB}" type="presParOf" srcId="{987A5757-9EAA-4120-A1A5-B773F38BDF0E}" destId="{C9B552C8-D380-4213-83D3-497980346B78}" srcOrd="0" destOrd="0" presId="urn:microsoft.com/office/officeart/2008/layout/LinedList"/>
    <dgm:cxn modelId="{6107AEA3-2AE4-408D-9A70-0FFF90225659}" type="presParOf" srcId="{987A5757-9EAA-4120-A1A5-B773F38BDF0E}" destId="{6471EC97-E587-4FFF-AC9B-8E0F8A2F157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2BE438-46CA-427E-BD0D-D2E9F8E8F28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BDBD9EC-DB34-4FD3-99BF-D47260F5E42D}">
      <dgm:prSet/>
      <dgm:spPr/>
      <dgm:t>
        <a:bodyPr/>
        <a:lstStyle/>
        <a:p>
          <a:r>
            <a:rPr lang="en-GB"/>
            <a:t>All deaths not investigated by a coroner</a:t>
          </a:r>
          <a:endParaRPr lang="en-US"/>
        </a:p>
      </dgm:t>
    </dgm:pt>
    <dgm:pt modelId="{4413AC83-44EA-4558-92F0-8CFAC1154D22}" type="parTrans" cxnId="{EEAD0E7D-3A02-436D-A598-D439EA2422FF}">
      <dgm:prSet/>
      <dgm:spPr/>
      <dgm:t>
        <a:bodyPr/>
        <a:lstStyle/>
        <a:p>
          <a:endParaRPr lang="en-US"/>
        </a:p>
      </dgm:t>
    </dgm:pt>
    <dgm:pt modelId="{BC4924F3-F2DD-448D-BA55-EB2158A14506}" type="sibTrans" cxnId="{EEAD0E7D-3A02-436D-A598-D439EA2422FF}">
      <dgm:prSet/>
      <dgm:spPr/>
      <dgm:t>
        <a:bodyPr/>
        <a:lstStyle/>
        <a:p>
          <a:endParaRPr lang="en-US"/>
        </a:p>
      </dgm:t>
    </dgm:pt>
    <dgm:pt modelId="{041C8D95-B88A-42B4-9AEE-400CA97FCE7A}">
      <dgm:prSet/>
      <dgm:spPr/>
      <dgm:t>
        <a:bodyPr/>
        <a:lstStyle/>
        <a:p>
          <a:r>
            <a:rPr lang="en-GB"/>
            <a:t>Non-statutory implementation</a:t>
          </a:r>
          <a:endParaRPr lang="en-US"/>
        </a:p>
      </dgm:t>
    </dgm:pt>
    <dgm:pt modelId="{4BAE1648-2C76-4882-9724-433A99F78296}" type="parTrans" cxnId="{B8C9B20D-6FE3-4C84-A126-902EFA44D8BC}">
      <dgm:prSet/>
      <dgm:spPr/>
      <dgm:t>
        <a:bodyPr/>
        <a:lstStyle/>
        <a:p>
          <a:endParaRPr lang="en-US"/>
        </a:p>
      </dgm:t>
    </dgm:pt>
    <dgm:pt modelId="{72970C14-3782-4848-8534-ED2BAF6E0741}" type="sibTrans" cxnId="{B8C9B20D-6FE3-4C84-A126-902EFA44D8BC}">
      <dgm:prSet/>
      <dgm:spPr/>
      <dgm:t>
        <a:bodyPr/>
        <a:lstStyle/>
        <a:p>
          <a:endParaRPr lang="en-US"/>
        </a:p>
      </dgm:t>
    </dgm:pt>
    <dgm:pt modelId="{AD717A58-B13B-4FCF-82FA-A81445E80805}">
      <dgm:prSet/>
      <dgm:spPr/>
      <dgm:t>
        <a:bodyPr/>
        <a:lstStyle/>
        <a:p>
          <a:r>
            <a:rPr lang="en-GB"/>
            <a:t>Statutory expected in 2022</a:t>
          </a:r>
          <a:endParaRPr lang="en-US"/>
        </a:p>
      </dgm:t>
    </dgm:pt>
    <dgm:pt modelId="{02A5E8A8-DC6D-40DB-98E4-679CDBD2D3E0}" type="parTrans" cxnId="{A0244AA7-59BE-491D-83BF-E90D31A2E876}">
      <dgm:prSet/>
      <dgm:spPr/>
      <dgm:t>
        <a:bodyPr/>
        <a:lstStyle/>
        <a:p>
          <a:endParaRPr lang="en-US"/>
        </a:p>
      </dgm:t>
    </dgm:pt>
    <dgm:pt modelId="{270D63B2-2216-43E5-9DAE-B84B4B97BD54}" type="sibTrans" cxnId="{A0244AA7-59BE-491D-83BF-E90D31A2E876}">
      <dgm:prSet/>
      <dgm:spPr/>
      <dgm:t>
        <a:bodyPr/>
        <a:lstStyle/>
        <a:p>
          <a:endParaRPr lang="en-US"/>
        </a:p>
      </dgm:t>
    </dgm:pt>
    <dgm:pt modelId="{9CE4FF01-CCE2-492F-B1D4-A1B6BCF6A382}">
      <dgm:prSet/>
      <dgm:spPr/>
      <dgm:t>
        <a:bodyPr/>
        <a:lstStyle/>
        <a:p>
          <a:r>
            <a:rPr lang="en-GB"/>
            <a:t>Challenges with role out into non-acute sector</a:t>
          </a:r>
          <a:endParaRPr lang="en-US"/>
        </a:p>
      </dgm:t>
    </dgm:pt>
    <dgm:pt modelId="{B24AE48A-EB4D-4EFF-8E14-FFEB040C8CAB}" type="parTrans" cxnId="{8F298BBB-8EB0-4884-90E9-14A6A78D811D}">
      <dgm:prSet/>
      <dgm:spPr/>
      <dgm:t>
        <a:bodyPr/>
        <a:lstStyle/>
        <a:p>
          <a:endParaRPr lang="en-US"/>
        </a:p>
      </dgm:t>
    </dgm:pt>
    <dgm:pt modelId="{A503EB87-76CF-48BE-85ED-987C25D20ABF}" type="sibTrans" cxnId="{8F298BBB-8EB0-4884-90E9-14A6A78D811D}">
      <dgm:prSet/>
      <dgm:spPr/>
      <dgm:t>
        <a:bodyPr/>
        <a:lstStyle/>
        <a:p>
          <a:endParaRPr lang="en-US"/>
        </a:p>
      </dgm:t>
    </dgm:pt>
    <dgm:pt modelId="{1F253F2F-1961-4F1B-A385-90CE2EAF1432}" type="pres">
      <dgm:prSet presAssocID="{462BE438-46CA-427E-BD0D-D2E9F8E8F281}" presName="linear" presStyleCnt="0">
        <dgm:presLayoutVars>
          <dgm:animLvl val="lvl"/>
          <dgm:resizeHandles val="exact"/>
        </dgm:presLayoutVars>
      </dgm:prSet>
      <dgm:spPr/>
      <dgm:t>
        <a:bodyPr/>
        <a:lstStyle/>
        <a:p>
          <a:endParaRPr lang="en-GB"/>
        </a:p>
      </dgm:t>
    </dgm:pt>
    <dgm:pt modelId="{8ED03345-B438-429B-9028-8FAF26F7B63F}" type="pres">
      <dgm:prSet presAssocID="{6BDBD9EC-DB34-4FD3-99BF-D47260F5E42D}" presName="parentText" presStyleLbl="node1" presStyleIdx="0" presStyleCnt="4">
        <dgm:presLayoutVars>
          <dgm:chMax val="0"/>
          <dgm:bulletEnabled val="1"/>
        </dgm:presLayoutVars>
      </dgm:prSet>
      <dgm:spPr/>
      <dgm:t>
        <a:bodyPr/>
        <a:lstStyle/>
        <a:p>
          <a:endParaRPr lang="en-GB"/>
        </a:p>
      </dgm:t>
    </dgm:pt>
    <dgm:pt modelId="{4BCDC440-5CC9-4104-B4C3-1201176FC9BF}" type="pres">
      <dgm:prSet presAssocID="{BC4924F3-F2DD-448D-BA55-EB2158A14506}" presName="spacer" presStyleCnt="0"/>
      <dgm:spPr/>
    </dgm:pt>
    <dgm:pt modelId="{317D1746-E764-40C3-9F3E-AAB77F303C2E}" type="pres">
      <dgm:prSet presAssocID="{041C8D95-B88A-42B4-9AEE-400CA97FCE7A}" presName="parentText" presStyleLbl="node1" presStyleIdx="1" presStyleCnt="4">
        <dgm:presLayoutVars>
          <dgm:chMax val="0"/>
          <dgm:bulletEnabled val="1"/>
        </dgm:presLayoutVars>
      </dgm:prSet>
      <dgm:spPr/>
      <dgm:t>
        <a:bodyPr/>
        <a:lstStyle/>
        <a:p>
          <a:endParaRPr lang="en-GB"/>
        </a:p>
      </dgm:t>
    </dgm:pt>
    <dgm:pt modelId="{948525D1-7945-4518-A9B8-A1126F4FBD73}" type="pres">
      <dgm:prSet presAssocID="{72970C14-3782-4848-8534-ED2BAF6E0741}" presName="spacer" presStyleCnt="0"/>
      <dgm:spPr/>
    </dgm:pt>
    <dgm:pt modelId="{C59FE668-99FA-4532-82C5-589451B72E10}" type="pres">
      <dgm:prSet presAssocID="{AD717A58-B13B-4FCF-82FA-A81445E80805}" presName="parentText" presStyleLbl="node1" presStyleIdx="2" presStyleCnt="4">
        <dgm:presLayoutVars>
          <dgm:chMax val="0"/>
          <dgm:bulletEnabled val="1"/>
        </dgm:presLayoutVars>
      </dgm:prSet>
      <dgm:spPr/>
      <dgm:t>
        <a:bodyPr/>
        <a:lstStyle/>
        <a:p>
          <a:endParaRPr lang="en-GB"/>
        </a:p>
      </dgm:t>
    </dgm:pt>
    <dgm:pt modelId="{F85DC01A-4A6E-42AD-AD14-C49578A62293}" type="pres">
      <dgm:prSet presAssocID="{270D63B2-2216-43E5-9DAE-B84B4B97BD54}" presName="spacer" presStyleCnt="0"/>
      <dgm:spPr/>
    </dgm:pt>
    <dgm:pt modelId="{CCB93340-F485-41AC-B5F4-4497920E1A26}" type="pres">
      <dgm:prSet presAssocID="{9CE4FF01-CCE2-492F-B1D4-A1B6BCF6A382}" presName="parentText" presStyleLbl="node1" presStyleIdx="3" presStyleCnt="4">
        <dgm:presLayoutVars>
          <dgm:chMax val="0"/>
          <dgm:bulletEnabled val="1"/>
        </dgm:presLayoutVars>
      </dgm:prSet>
      <dgm:spPr/>
      <dgm:t>
        <a:bodyPr/>
        <a:lstStyle/>
        <a:p>
          <a:endParaRPr lang="en-GB"/>
        </a:p>
      </dgm:t>
    </dgm:pt>
  </dgm:ptLst>
  <dgm:cxnLst>
    <dgm:cxn modelId="{EEAD0E7D-3A02-436D-A598-D439EA2422FF}" srcId="{462BE438-46CA-427E-BD0D-D2E9F8E8F281}" destId="{6BDBD9EC-DB34-4FD3-99BF-D47260F5E42D}" srcOrd="0" destOrd="0" parTransId="{4413AC83-44EA-4558-92F0-8CFAC1154D22}" sibTransId="{BC4924F3-F2DD-448D-BA55-EB2158A14506}"/>
    <dgm:cxn modelId="{DFB038B8-76F9-4873-A04A-5F1595DA18E9}" type="presOf" srcId="{AD717A58-B13B-4FCF-82FA-A81445E80805}" destId="{C59FE668-99FA-4532-82C5-589451B72E10}" srcOrd="0" destOrd="0" presId="urn:microsoft.com/office/officeart/2005/8/layout/vList2"/>
    <dgm:cxn modelId="{A0244AA7-59BE-491D-83BF-E90D31A2E876}" srcId="{462BE438-46CA-427E-BD0D-D2E9F8E8F281}" destId="{AD717A58-B13B-4FCF-82FA-A81445E80805}" srcOrd="2" destOrd="0" parTransId="{02A5E8A8-DC6D-40DB-98E4-679CDBD2D3E0}" sibTransId="{270D63B2-2216-43E5-9DAE-B84B4B97BD54}"/>
    <dgm:cxn modelId="{426B2283-E74C-4B64-9164-5445ADC408C4}" type="presOf" srcId="{462BE438-46CA-427E-BD0D-D2E9F8E8F281}" destId="{1F253F2F-1961-4F1B-A385-90CE2EAF1432}" srcOrd="0" destOrd="0" presId="urn:microsoft.com/office/officeart/2005/8/layout/vList2"/>
    <dgm:cxn modelId="{8F298BBB-8EB0-4884-90E9-14A6A78D811D}" srcId="{462BE438-46CA-427E-BD0D-D2E9F8E8F281}" destId="{9CE4FF01-CCE2-492F-B1D4-A1B6BCF6A382}" srcOrd="3" destOrd="0" parTransId="{B24AE48A-EB4D-4EFF-8E14-FFEB040C8CAB}" sibTransId="{A503EB87-76CF-48BE-85ED-987C25D20ABF}"/>
    <dgm:cxn modelId="{9E876073-1C76-4038-8583-C5A80222BB5C}" type="presOf" srcId="{6BDBD9EC-DB34-4FD3-99BF-D47260F5E42D}" destId="{8ED03345-B438-429B-9028-8FAF26F7B63F}" srcOrd="0" destOrd="0" presId="urn:microsoft.com/office/officeart/2005/8/layout/vList2"/>
    <dgm:cxn modelId="{DC7E5D2A-1064-4327-BCE4-1C2B1443FEC6}" type="presOf" srcId="{041C8D95-B88A-42B4-9AEE-400CA97FCE7A}" destId="{317D1746-E764-40C3-9F3E-AAB77F303C2E}" srcOrd="0" destOrd="0" presId="urn:microsoft.com/office/officeart/2005/8/layout/vList2"/>
    <dgm:cxn modelId="{3E81921F-5BCF-4571-84B5-1A790913FC65}" type="presOf" srcId="{9CE4FF01-CCE2-492F-B1D4-A1B6BCF6A382}" destId="{CCB93340-F485-41AC-B5F4-4497920E1A26}" srcOrd="0" destOrd="0" presId="urn:microsoft.com/office/officeart/2005/8/layout/vList2"/>
    <dgm:cxn modelId="{B8C9B20D-6FE3-4C84-A126-902EFA44D8BC}" srcId="{462BE438-46CA-427E-BD0D-D2E9F8E8F281}" destId="{041C8D95-B88A-42B4-9AEE-400CA97FCE7A}" srcOrd="1" destOrd="0" parTransId="{4BAE1648-2C76-4882-9724-433A99F78296}" sibTransId="{72970C14-3782-4848-8534-ED2BAF6E0741}"/>
    <dgm:cxn modelId="{17F5E2FB-3222-4A4C-8170-52899539945E}" type="presParOf" srcId="{1F253F2F-1961-4F1B-A385-90CE2EAF1432}" destId="{8ED03345-B438-429B-9028-8FAF26F7B63F}" srcOrd="0" destOrd="0" presId="urn:microsoft.com/office/officeart/2005/8/layout/vList2"/>
    <dgm:cxn modelId="{71AEA1C8-3CED-4D73-96F5-DD27CB205FE0}" type="presParOf" srcId="{1F253F2F-1961-4F1B-A385-90CE2EAF1432}" destId="{4BCDC440-5CC9-4104-B4C3-1201176FC9BF}" srcOrd="1" destOrd="0" presId="urn:microsoft.com/office/officeart/2005/8/layout/vList2"/>
    <dgm:cxn modelId="{E802DC00-01DB-458D-95F0-123F9E4E8F94}" type="presParOf" srcId="{1F253F2F-1961-4F1B-A385-90CE2EAF1432}" destId="{317D1746-E764-40C3-9F3E-AAB77F303C2E}" srcOrd="2" destOrd="0" presId="urn:microsoft.com/office/officeart/2005/8/layout/vList2"/>
    <dgm:cxn modelId="{1E1C6740-A4B6-4A2D-9B08-E7FA09995CCB}" type="presParOf" srcId="{1F253F2F-1961-4F1B-A385-90CE2EAF1432}" destId="{948525D1-7945-4518-A9B8-A1126F4FBD73}" srcOrd="3" destOrd="0" presId="urn:microsoft.com/office/officeart/2005/8/layout/vList2"/>
    <dgm:cxn modelId="{6C9E5F7B-4F63-4C8D-AF1E-20F8116090C0}" type="presParOf" srcId="{1F253F2F-1961-4F1B-A385-90CE2EAF1432}" destId="{C59FE668-99FA-4532-82C5-589451B72E10}" srcOrd="4" destOrd="0" presId="urn:microsoft.com/office/officeart/2005/8/layout/vList2"/>
    <dgm:cxn modelId="{D41CDC2B-4294-4A18-B587-C2710DBA0D2A}" type="presParOf" srcId="{1F253F2F-1961-4F1B-A385-90CE2EAF1432}" destId="{F85DC01A-4A6E-42AD-AD14-C49578A62293}" srcOrd="5" destOrd="0" presId="urn:microsoft.com/office/officeart/2005/8/layout/vList2"/>
    <dgm:cxn modelId="{CDFAB18E-D0F4-4F32-A075-1091F01F06BA}" type="presParOf" srcId="{1F253F2F-1961-4F1B-A385-90CE2EAF1432}" destId="{CCB93340-F485-41AC-B5F4-4497920E1A2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62BE438-46CA-427E-BD0D-D2E9F8E8F28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BDBD9EC-DB34-4FD3-99BF-D47260F5E42D}">
      <dgm:prSet/>
      <dgm:spPr/>
      <dgm:t>
        <a:bodyPr/>
        <a:lstStyle/>
        <a:p>
          <a:r>
            <a:rPr lang="en-GB" dirty="0" smtClean="0"/>
            <a:t>Not a secondary care service</a:t>
          </a:r>
          <a:endParaRPr lang="en-US" dirty="0"/>
        </a:p>
      </dgm:t>
    </dgm:pt>
    <dgm:pt modelId="{4413AC83-44EA-4558-92F0-8CFAC1154D22}" type="parTrans" cxnId="{EEAD0E7D-3A02-436D-A598-D439EA2422FF}">
      <dgm:prSet/>
      <dgm:spPr/>
      <dgm:t>
        <a:bodyPr/>
        <a:lstStyle/>
        <a:p>
          <a:endParaRPr lang="en-US"/>
        </a:p>
      </dgm:t>
    </dgm:pt>
    <dgm:pt modelId="{BC4924F3-F2DD-448D-BA55-EB2158A14506}" type="sibTrans" cxnId="{EEAD0E7D-3A02-436D-A598-D439EA2422FF}">
      <dgm:prSet/>
      <dgm:spPr/>
      <dgm:t>
        <a:bodyPr/>
        <a:lstStyle/>
        <a:p>
          <a:endParaRPr lang="en-US"/>
        </a:p>
      </dgm:t>
    </dgm:pt>
    <dgm:pt modelId="{041C8D95-B88A-42B4-9AEE-400CA97FCE7A}">
      <dgm:prSet/>
      <dgm:spPr/>
      <dgm:t>
        <a:bodyPr/>
        <a:lstStyle/>
        <a:p>
          <a:r>
            <a:rPr lang="en-GB" dirty="0" smtClean="0"/>
            <a:t>GPs are employed in ME positions</a:t>
          </a:r>
          <a:endParaRPr lang="en-US" dirty="0"/>
        </a:p>
      </dgm:t>
    </dgm:pt>
    <dgm:pt modelId="{4BAE1648-2C76-4882-9724-433A99F78296}" type="parTrans" cxnId="{B8C9B20D-6FE3-4C84-A126-902EFA44D8BC}">
      <dgm:prSet/>
      <dgm:spPr/>
      <dgm:t>
        <a:bodyPr/>
        <a:lstStyle/>
        <a:p>
          <a:endParaRPr lang="en-US"/>
        </a:p>
      </dgm:t>
    </dgm:pt>
    <dgm:pt modelId="{72970C14-3782-4848-8534-ED2BAF6E0741}" type="sibTrans" cxnId="{B8C9B20D-6FE3-4C84-A126-902EFA44D8BC}">
      <dgm:prSet/>
      <dgm:spPr/>
      <dgm:t>
        <a:bodyPr/>
        <a:lstStyle/>
        <a:p>
          <a:endParaRPr lang="en-US"/>
        </a:p>
      </dgm:t>
    </dgm:pt>
    <dgm:pt modelId="{AD717A58-B13B-4FCF-82FA-A81445E80805}">
      <dgm:prSet/>
      <dgm:spPr/>
      <dgm:t>
        <a:bodyPr/>
        <a:lstStyle/>
        <a:p>
          <a:r>
            <a:rPr lang="en-GB" dirty="0" smtClean="0"/>
            <a:t>NHS Wales Shared Services host GP digital services</a:t>
          </a:r>
          <a:endParaRPr lang="en-US" dirty="0"/>
        </a:p>
      </dgm:t>
    </dgm:pt>
    <dgm:pt modelId="{02A5E8A8-DC6D-40DB-98E4-679CDBD2D3E0}" type="parTrans" cxnId="{A0244AA7-59BE-491D-83BF-E90D31A2E876}">
      <dgm:prSet/>
      <dgm:spPr/>
      <dgm:t>
        <a:bodyPr/>
        <a:lstStyle/>
        <a:p>
          <a:endParaRPr lang="en-US"/>
        </a:p>
      </dgm:t>
    </dgm:pt>
    <dgm:pt modelId="{270D63B2-2216-43E5-9DAE-B84B4B97BD54}" type="sibTrans" cxnId="{A0244AA7-59BE-491D-83BF-E90D31A2E876}">
      <dgm:prSet/>
      <dgm:spPr/>
      <dgm:t>
        <a:bodyPr/>
        <a:lstStyle/>
        <a:p>
          <a:endParaRPr lang="en-US"/>
        </a:p>
      </dgm:t>
    </dgm:pt>
    <dgm:pt modelId="{9CE4FF01-CCE2-492F-B1D4-A1B6BCF6A382}">
      <dgm:prSet/>
      <dgm:spPr/>
      <dgm:t>
        <a:bodyPr/>
        <a:lstStyle/>
        <a:p>
          <a:r>
            <a:rPr lang="en-GB" dirty="0" smtClean="0"/>
            <a:t>Data sharing agreements</a:t>
          </a:r>
          <a:endParaRPr lang="en-US" dirty="0"/>
        </a:p>
      </dgm:t>
    </dgm:pt>
    <dgm:pt modelId="{B24AE48A-EB4D-4EFF-8E14-FFEB040C8CAB}" type="parTrans" cxnId="{8F298BBB-8EB0-4884-90E9-14A6A78D811D}">
      <dgm:prSet/>
      <dgm:spPr/>
      <dgm:t>
        <a:bodyPr/>
        <a:lstStyle/>
        <a:p>
          <a:endParaRPr lang="en-US"/>
        </a:p>
      </dgm:t>
    </dgm:pt>
    <dgm:pt modelId="{A503EB87-76CF-48BE-85ED-987C25D20ABF}" type="sibTrans" cxnId="{8F298BBB-8EB0-4884-90E9-14A6A78D811D}">
      <dgm:prSet/>
      <dgm:spPr/>
      <dgm:t>
        <a:bodyPr/>
        <a:lstStyle/>
        <a:p>
          <a:endParaRPr lang="en-US"/>
        </a:p>
      </dgm:t>
    </dgm:pt>
    <dgm:pt modelId="{9E0B15AE-DBC7-46CB-8649-1A611F968D63}">
      <dgm:prSet/>
      <dgm:spPr/>
      <dgm:t>
        <a:bodyPr/>
        <a:lstStyle/>
        <a:p>
          <a:r>
            <a:rPr lang="en-US" dirty="0" smtClean="0"/>
            <a:t>Piecemeal by agreement</a:t>
          </a:r>
          <a:endParaRPr lang="en-US" dirty="0"/>
        </a:p>
      </dgm:t>
    </dgm:pt>
    <dgm:pt modelId="{0470A73F-2150-41A5-95CC-EF55682CA94B}" type="parTrans" cxnId="{C45C6B50-5396-45A0-BAB1-1E1841A63FBF}">
      <dgm:prSet/>
      <dgm:spPr/>
      <dgm:t>
        <a:bodyPr/>
        <a:lstStyle/>
        <a:p>
          <a:endParaRPr lang="en-GB"/>
        </a:p>
      </dgm:t>
    </dgm:pt>
    <dgm:pt modelId="{4817A9E9-C722-4CE4-88EB-8D912EE45872}" type="sibTrans" cxnId="{C45C6B50-5396-45A0-BAB1-1E1841A63FBF}">
      <dgm:prSet/>
      <dgm:spPr/>
      <dgm:t>
        <a:bodyPr/>
        <a:lstStyle/>
        <a:p>
          <a:endParaRPr lang="en-GB"/>
        </a:p>
      </dgm:t>
    </dgm:pt>
    <dgm:pt modelId="{6754A6C9-BDB8-4DD1-898B-6155362EFA97}">
      <dgm:prSet/>
      <dgm:spPr/>
      <dgm:t>
        <a:bodyPr/>
        <a:lstStyle/>
        <a:p>
          <a:r>
            <a:rPr lang="en-US" dirty="0" smtClean="0"/>
            <a:t>Wider engagement with GPC Wales</a:t>
          </a:r>
          <a:endParaRPr lang="en-US" dirty="0"/>
        </a:p>
      </dgm:t>
    </dgm:pt>
    <dgm:pt modelId="{32A0129A-78E4-4C52-B7DF-F3EB793B47ED}" type="parTrans" cxnId="{7985E2CE-F2C7-4CC2-8C62-109B0F9BAF9D}">
      <dgm:prSet/>
      <dgm:spPr/>
      <dgm:t>
        <a:bodyPr/>
        <a:lstStyle/>
        <a:p>
          <a:endParaRPr lang="en-GB"/>
        </a:p>
      </dgm:t>
    </dgm:pt>
    <dgm:pt modelId="{E819293A-BA4E-4559-83D7-297AA4A7A06A}" type="sibTrans" cxnId="{7985E2CE-F2C7-4CC2-8C62-109B0F9BAF9D}">
      <dgm:prSet/>
      <dgm:spPr/>
      <dgm:t>
        <a:bodyPr/>
        <a:lstStyle/>
        <a:p>
          <a:endParaRPr lang="en-GB"/>
        </a:p>
      </dgm:t>
    </dgm:pt>
    <dgm:pt modelId="{1F253F2F-1961-4F1B-A385-90CE2EAF1432}" type="pres">
      <dgm:prSet presAssocID="{462BE438-46CA-427E-BD0D-D2E9F8E8F281}" presName="linear" presStyleCnt="0">
        <dgm:presLayoutVars>
          <dgm:animLvl val="lvl"/>
          <dgm:resizeHandles val="exact"/>
        </dgm:presLayoutVars>
      </dgm:prSet>
      <dgm:spPr/>
      <dgm:t>
        <a:bodyPr/>
        <a:lstStyle/>
        <a:p>
          <a:endParaRPr lang="en-GB"/>
        </a:p>
      </dgm:t>
    </dgm:pt>
    <dgm:pt modelId="{8ED03345-B438-429B-9028-8FAF26F7B63F}" type="pres">
      <dgm:prSet presAssocID="{6BDBD9EC-DB34-4FD3-99BF-D47260F5E42D}" presName="parentText" presStyleLbl="node1" presStyleIdx="0" presStyleCnt="6">
        <dgm:presLayoutVars>
          <dgm:chMax val="0"/>
          <dgm:bulletEnabled val="1"/>
        </dgm:presLayoutVars>
      </dgm:prSet>
      <dgm:spPr/>
      <dgm:t>
        <a:bodyPr/>
        <a:lstStyle/>
        <a:p>
          <a:endParaRPr lang="en-GB"/>
        </a:p>
      </dgm:t>
    </dgm:pt>
    <dgm:pt modelId="{4BCDC440-5CC9-4104-B4C3-1201176FC9BF}" type="pres">
      <dgm:prSet presAssocID="{BC4924F3-F2DD-448D-BA55-EB2158A14506}" presName="spacer" presStyleCnt="0"/>
      <dgm:spPr/>
    </dgm:pt>
    <dgm:pt modelId="{317D1746-E764-40C3-9F3E-AAB77F303C2E}" type="pres">
      <dgm:prSet presAssocID="{041C8D95-B88A-42B4-9AEE-400CA97FCE7A}" presName="parentText" presStyleLbl="node1" presStyleIdx="1" presStyleCnt="6">
        <dgm:presLayoutVars>
          <dgm:chMax val="0"/>
          <dgm:bulletEnabled val="1"/>
        </dgm:presLayoutVars>
      </dgm:prSet>
      <dgm:spPr/>
      <dgm:t>
        <a:bodyPr/>
        <a:lstStyle/>
        <a:p>
          <a:endParaRPr lang="en-GB"/>
        </a:p>
      </dgm:t>
    </dgm:pt>
    <dgm:pt modelId="{948525D1-7945-4518-A9B8-A1126F4FBD73}" type="pres">
      <dgm:prSet presAssocID="{72970C14-3782-4848-8534-ED2BAF6E0741}" presName="spacer" presStyleCnt="0"/>
      <dgm:spPr/>
    </dgm:pt>
    <dgm:pt modelId="{C59FE668-99FA-4532-82C5-589451B72E10}" type="pres">
      <dgm:prSet presAssocID="{AD717A58-B13B-4FCF-82FA-A81445E80805}" presName="parentText" presStyleLbl="node1" presStyleIdx="2" presStyleCnt="6">
        <dgm:presLayoutVars>
          <dgm:chMax val="0"/>
          <dgm:bulletEnabled val="1"/>
        </dgm:presLayoutVars>
      </dgm:prSet>
      <dgm:spPr/>
      <dgm:t>
        <a:bodyPr/>
        <a:lstStyle/>
        <a:p>
          <a:endParaRPr lang="en-GB"/>
        </a:p>
      </dgm:t>
    </dgm:pt>
    <dgm:pt modelId="{F85DC01A-4A6E-42AD-AD14-C49578A62293}" type="pres">
      <dgm:prSet presAssocID="{270D63B2-2216-43E5-9DAE-B84B4B97BD54}" presName="spacer" presStyleCnt="0"/>
      <dgm:spPr/>
    </dgm:pt>
    <dgm:pt modelId="{CCB93340-F485-41AC-B5F4-4497920E1A26}" type="pres">
      <dgm:prSet presAssocID="{9CE4FF01-CCE2-492F-B1D4-A1B6BCF6A382}" presName="parentText" presStyleLbl="node1" presStyleIdx="3" presStyleCnt="6">
        <dgm:presLayoutVars>
          <dgm:chMax val="0"/>
          <dgm:bulletEnabled val="1"/>
        </dgm:presLayoutVars>
      </dgm:prSet>
      <dgm:spPr/>
      <dgm:t>
        <a:bodyPr/>
        <a:lstStyle/>
        <a:p>
          <a:endParaRPr lang="en-GB"/>
        </a:p>
      </dgm:t>
    </dgm:pt>
    <dgm:pt modelId="{CBC22147-7E2A-4F74-BFB5-CECD2656F44E}" type="pres">
      <dgm:prSet presAssocID="{A503EB87-76CF-48BE-85ED-987C25D20ABF}" presName="spacer" presStyleCnt="0"/>
      <dgm:spPr/>
    </dgm:pt>
    <dgm:pt modelId="{EEB8AD41-AFEF-48BD-8606-D6C6B3E18F84}" type="pres">
      <dgm:prSet presAssocID="{9E0B15AE-DBC7-46CB-8649-1A611F968D63}" presName="parentText" presStyleLbl="node1" presStyleIdx="4" presStyleCnt="6">
        <dgm:presLayoutVars>
          <dgm:chMax val="0"/>
          <dgm:bulletEnabled val="1"/>
        </dgm:presLayoutVars>
      </dgm:prSet>
      <dgm:spPr/>
      <dgm:t>
        <a:bodyPr/>
        <a:lstStyle/>
        <a:p>
          <a:endParaRPr lang="en-GB"/>
        </a:p>
      </dgm:t>
    </dgm:pt>
    <dgm:pt modelId="{511F4A5E-052A-496C-865A-A647D88DFF03}" type="pres">
      <dgm:prSet presAssocID="{4817A9E9-C722-4CE4-88EB-8D912EE45872}" presName="spacer" presStyleCnt="0"/>
      <dgm:spPr/>
    </dgm:pt>
    <dgm:pt modelId="{CB7D568A-47E1-4CD7-A4DF-045CE7D5967A}" type="pres">
      <dgm:prSet presAssocID="{6754A6C9-BDB8-4DD1-898B-6155362EFA97}" presName="parentText" presStyleLbl="node1" presStyleIdx="5" presStyleCnt="6">
        <dgm:presLayoutVars>
          <dgm:chMax val="0"/>
          <dgm:bulletEnabled val="1"/>
        </dgm:presLayoutVars>
      </dgm:prSet>
      <dgm:spPr/>
      <dgm:t>
        <a:bodyPr/>
        <a:lstStyle/>
        <a:p>
          <a:endParaRPr lang="en-GB"/>
        </a:p>
      </dgm:t>
    </dgm:pt>
  </dgm:ptLst>
  <dgm:cxnLst>
    <dgm:cxn modelId="{A0244AA7-59BE-491D-83BF-E90D31A2E876}" srcId="{462BE438-46CA-427E-BD0D-D2E9F8E8F281}" destId="{AD717A58-B13B-4FCF-82FA-A81445E80805}" srcOrd="2" destOrd="0" parTransId="{02A5E8A8-DC6D-40DB-98E4-679CDBD2D3E0}" sibTransId="{270D63B2-2216-43E5-9DAE-B84B4B97BD54}"/>
    <dgm:cxn modelId="{EEAD0E7D-3A02-436D-A598-D439EA2422FF}" srcId="{462BE438-46CA-427E-BD0D-D2E9F8E8F281}" destId="{6BDBD9EC-DB34-4FD3-99BF-D47260F5E42D}" srcOrd="0" destOrd="0" parTransId="{4413AC83-44EA-4558-92F0-8CFAC1154D22}" sibTransId="{BC4924F3-F2DD-448D-BA55-EB2158A14506}"/>
    <dgm:cxn modelId="{8F298BBB-8EB0-4884-90E9-14A6A78D811D}" srcId="{462BE438-46CA-427E-BD0D-D2E9F8E8F281}" destId="{9CE4FF01-CCE2-492F-B1D4-A1B6BCF6A382}" srcOrd="3" destOrd="0" parTransId="{B24AE48A-EB4D-4EFF-8E14-FFEB040C8CAB}" sibTransId="{A503EB87-76CF-48BE-85ED-987C25D20ABF}"/>
    <dgm:cxn modelId="{7985E2CE-F2C7-4CC2-8C62-109B0F9BAF9D}" srcId="{462BE438-46CA-427E-BD0D-D2E9F8E8F281}" destId="{6754A6C9-BDB8-4DD1-898B-6155362EFA97}" srcOrd="5" destOrd="0" parTransId="{32A0129A-78E4-4C52-B7DF-F3EB793B47ED}" sibTransId="{E819293A-BA4E-4559-83D7-297AA4A7A06A}"/>
    <dgm:cxn modelId="{85A0E7FA-EE60-4058-8E73-90235871C80E}" type="presOf" srcId="{041C8D95-B88A-42B4-9AEE-400CA97FCE7A}" destId="{317D1746-E764-40C3-9F3E-AAB77F303C2E}" srcOrd="0" destOrd="0" presId="urn:microsoft.com/office/officeart/2005/8/layout/vList2"/>
    <dgm:cxn modelId="{E4921FEC-E4F4-48FE-AB1E-84C22FDA97E7}" type="presOf" srcId="{AD717A58-B13B-4FCF-82FA-A81445E80805}" destId="{C59FE668-99FA-4532-82C5-589451B72E10}" srcOrd="0" destOrd="0" presId="urn:microsoft.com/office/officeart/2005/8/layout/vList2"/>
    <dgm:cxn modelId="{CE9CBE82-94D4-4DD1-8E4F-F45A8C01483C}" type="presOf" srcId="{9CE4FF01-CCE2-492F-B1D4-A1B6BCF6A382}" destId="{CCB93340-F485-41AC-B5F4-4497920E1A26}" srcOrd="0" destOrd="0" presId="urn:microsoft.com/office/officeart/2005/8/layout/vList2"/>
    <dgm:cxn modelId="{B8C9B20D-6FE3-4C84-A126-902EFA44D8BC}" srcId="{462BE438-46CA-427E-BD0D-D2E9F8E8F281}" destId="{041C8D95-B88A-42B4-9AEE-400CA97FCE7A}" srcOrd="1" destOrd="0" parTransId="{4BAE1648-2C76-4882-9724-433A99F78296}" sibTransId="{72970C14-3782-4848-8534-ED2BAF6E0741}"/>
    <dgm:cxn modelId="{FE62F280-5D20-4499-AED1-52B00AD6AE36}" type="presOf" srcId="{6BDBD9EC-DB34-4FD3-99BF-D47260F5E42D}" destId="{8ED03345-B438-429B-9028-8FAF26F7B63F}" srcOrd="0" destOrd="0" presId="urn:microsoft.com/office/officeart/2005/8/layout/vList2"/>
    <dgm:cxn modelId="{3EC3C994-CAC1-455B-B940-77817952F191}" type="presOf" srcId="{9E0B15AE-DBC7-46CB-8649-1A611F968D63}" destId="{EEB8AD41-AFEF-48BD-8606-D6C6B3E18F84}" srcOrd="0" destOrd="0" presId="urn:microsoft.com/office/officeart/2005/8/layout/vList2"/>
    <dgm:cxn modelId="{B59C2C82-04EF-4D9F-906B-9D3C88BE3B2C}" type="presOf" srcId="{462BE438-46CA-427E-BD0D-D2E9F8E8F281}" destId="{1F253F2F-1961-4F1B-A385-90CE2EAF1432}" srcOrd="0" destOrd="0" presId="urn:microsoft.com/office/officeart/2005/8/layout/vList2"/>
    <dgm:cxn modelId="{C45C6B50-5396-45A0-BAB1-1E1841A63FBF}" srcId="{462BE438-46CA-427E-BD0D-D2E9F8E8F281}" destId="{9E0B15AE-DBC7-46CB-8649-1A611F968D63}" srcOrd="4" destOrd="0" parTransId="{0470A73F-2150-41A5-95CC-EF55682CA94B}" sibTransId="{4817A9E9-C722-4CE4-88EB-8D912EE45872}"/>
    <dgm:cxn modelId="{CE049DB6-F2F9-4E7B-8A82-D0C8512E1C14}" type="presOf" srcId="{6754A6C9-BDB8-4DD1-898B-6155362EFA97}" destId="{CB7D568A-47E1-4CD7-A4DF-045CE7D5967A}" srcOrd="0" destOrd="0" presId="urn:microsoft.com/office/officeart/2005/8/layout/vList2"/>
    <dgm:cxn modelId="{68890E28-630D-4250-96CE-A6A2DE04E58C}" type="presParOf" srcId="{1F253F2F-1961-4F1B-A385-90CE2EAF1432}" destId="{8ED03345-B438-429B-9028-8FAF26F7B63F}" srcOrd="0" destOrd="0" presId="urn:microsoft.com/office/officeart/2005/8/layout/vList2"/>
    <dgm:cxn modelId="{54FD3C92-BA37-4D0F-8B7E-9B161E6DD21B}" type="presParOf" srcId="{1F253F2F-1961-4F1B-A385-90CE2EAF1432}" destId="{4BCDC440-5CC9-4104-B4C3-1201176FC9BF}" srcOrd="1" destOrd="0" presId="urn:microsoft.com/office/officeart/2005/8/layout/vList2"/>
    <dgm:cxn modelId="{BCF56874-E0BD-433B-B389-DE0F0EC822D9}" type="presParOf" srcId="{1F253F2F-1961-4F1B-A385-90CE2EAF1432}" destId="{317D1746-E764-40C3-9F3E-AAB77F303C2E}" srcOrd="2" destOrd="0" presId="urn:microsoft.com/office/officeart/2005/8/layout/vList2"/>
    <dgm:cxn modelId="{E2E676A3-4CB9-469F-B8F0-B6A4B434FC25}" type="presParOf" srcId="{1F253F2F-1961-4F1B-A385-90CE2EAF1432}" destId="{948525D1-7945-4518-A9B8-A1126F4FBD73}" srcOrd="3" destOrd="0" presId="urn:microsoft.com/office/officeart/2005/8/layout/vList2"/>
    <dgm:cxn modelId="{C4B3DEF8-7488-492C-9B13-7C9279F38076}" type="presParOf" srcId="{1F253F2F-1961-4F1B-A385-90CE2EAF1432}" destId="{C59FE668-99FA-4532-82C5-589451B72E10}" srcOrd="4" destOrd="0" presId="urn:microsoft.com/office/officeart/2005/8/layout/vList2"/>
    <dgm:cxn modelId="{48A515EB-9A2B-45CA-86B2-6770BF4A0BF1}" type="presParOf" srcId="{1F253F2F-1961-4F1B-A385-90CE2EAF1432}" destId="{F85DC01A-4A6E-42AD-AD14-C49578A62293}" srcOrd="5" destOrd="0" presId="urn:microsoft.com/office/officeart/2005/8/layout/vList2"/>
    <dgm:cxn modelId="{581862C6-F6D0-4A86-ACB7-39AF51BB82FA}" type="presParOf" srcId="{1F253F2F-1961-4F1B-A385-90CE2EAF1432}" destId="{CCB93340-F485-41AC-B5F4-4497920E1A26}" srcOrd="6" destOrd="0" presId="urn:microsoft.com/office/officeart/2005/8/layout/vList2"/>
    <dgm:cxn modelId="{DC46D84F-688A-494B-B268-7C193238E8D9}" type="presParOf" srcId="{1F253F2F-1961-4F1B-A385-90CE2EAF1432}" destId="{CBC22147-7E2A-4F74-BFB5-CECD2656F44E}" srcOrd="7" destOrd="0" presId="urn:microsoft.com/office/officeart/2005/8/layout/vList2"/>
    <dgm:cxn modelId="{85ABE85D-7EC2-4EC2-9AF0-A91ECFC6D631}" type="presParOf" srcId="{1F253F2F-1961-4F1B-A385-90CE2EAF1432}" destId="{EEB8AD41-AFEF-48BD-8606-D6C6B3E18F84}" srcOrd="8" destOrd="0" presId="urn:microsoft.com/office/officeart/2005/8/layout/vList2"/>
    <dgm:cxn modelId="{0DF2631D-E977-408D-9EC1-A3A38049D410}" type="presParOf" srcId="{1F253F2F-1961-4F1B-A385-90CE2EAF1432}" destId="{511F4A5E-052A-496C-865A-A647D88DFF03}" srcOrd="9" destOrd="0" presId="urn:microsoft.com/office/officeart/2005/8/layout/vList2"/>
    <dgm:cxn modelId="{F92029B6-1080-4329-97E6-812E35E8ACCA}" type="presParOf" srcId="{1F253F2F-1961-4F1B-A385-90CE2EAF1432}" destId="{CB7D568A-47E1-4CD7-A4DF-045CE7D5967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EC03E2-2109-4ED1-828C-CCA3B9BA8E0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8F40F5D-A70D-49A3-B1D1-A564A7434176}">
      <dgm:prSet/>
      <dgm:spPr/>
      <dgm:t>
        <a:bodyPr/>
        <a:lstStyle/>
        <a:p>
          <a:r>
            <a:rPr lang="en-GB" dirty="0"/>
            <a:t>Consistency allows meaningful interpretation about concerns detection rates for care providers</a:t>
          </a:r>
          <a:endParaRPr lang="en-US" dirty="0"/>
        </a:p>
      </dgm:t>
    </dgm:pt>
    <dgm:pt modelId="{63038EB9-02B3-4387-B261-DC2200C4CA84}" type="parTrans" cxnId="{5AC0BEB1-7FFC-4720-BB22-223711C7111C}">
      <dgm:prSet/>
      <dgm:spPr/>
      <dgm:t>
        <a:bodyPr/>
        <a:lstStyle/>
        <a:p>
          <a:endParaRPr lang="en-US"/>
        </a:p>
      </dgm:t>
    </dgm:pt>
    <dgm:pt modelId="{FE9C0B89-9541-4523-9040-E7B7B6DAA7E8}" type="sibTrans" cxnId="{5AC0BEB1-7FFC-4720-BB22-223711C7111C}">
      <dgm:prSet/>
      <dgm:spPr/>
      <dgm:t>
        <a:bodyPr/>
        <a:lstStyle/>
        <a:p>
          <a:endParaRPr lang="en-US"/>
        </a:p>
      </dgm:t>
    </dgm:pt>
    <dgm:pt modelId="{A914B51E-9D46-4207-8D3B-6D3CB4547539}">
      <dgm:prSet/>
      <dgm:spPr/>
      <dgm:t>
        <a:bodyPr/>
        <a:lstStyle/>
        <a:p>
          <a:r>
            <a:rPr lang="en-GB" dirty="0"/>
            <a:t>Health Boards acknowledge the richness of both data and </a:t>
          </a:r>
          <a:r>
            <a:rPr lang="en-GB" dirty="0" smtClean="0"/>
            <a:t>narratives as well as case selection for further reviews</a:t>
          </a:r>
          <a:endParaRPr lang="en-US" dirty="0"/>
        </a:p>
      </dgm:t>
    </dgm:pt>
    <dgm:pt modelId="{4B3543A7-954E-4639-AB34-76E3E04F5698}" type="parTrans" cxnId="{461FB16C-BC1B-4718-A908-B4F940DF171A}">
      <dgm:prSet/>
      <dgm:spPr/>
      <dgm:t>
        <a:bodyPr/>
        <a:lstStyle/>
        <a:p>
          <a:endParaRPr lang="en-US"/>
        </a:p>
      </dgm:t>
    </dgm:pt>
    <dgm:pt modelId="{4C8DCB5E-5C96-4B87-A80A-2D58AFA8BCAB}" type="sibTrans" cxnId="{461FB16C-BC1B-4718-A908-B4F940DF171A}">
      <dgm:prSet/>
      <dgm:spPr/>
      <dgm:t>
        <a:bodyPr/>
        <a:lstStyle/>
        <a:p>
          <a:endParaRPr lang="en-US"/>
        </a:p>
      </dgm:t>
    </dgm:pt>
    <dgm:pt modelId="{22866C45-A9E9-454E-8113-D637D1B3402A}">
      <dgm:prSet/>
      <dgm:spPr/>
      <dgm:t>
        <a:bodyPr/>
        <a:lstStyle/>
        <a:p>
          <a:r>
            <a:rPr lang="en-GB" dirty="0"/>
            <a:t>Attending doctors value the support particularly with the application of Notification Regulations and MCCD formulation</a:t>
          </a:r>
          <a:endParaRPr lang="en-US" dirty="0"/>
        </a:p>
      </dgm:t>
    </dgm:pt>
    <dgm:pt modelId="{57F3E13D-97F8-4DA3-9ABD-CC4975AF4F71}" type="parTrans" cxnId="{7FDF7CC4-C9EE-433A-9B62-962324615499}">
      <dgm:prSet/>
      <dgm:spPr/>
      <dgm:t>
        <a:bodyPr/>
        <a:lstStyle/>
        <a:p>
          <a:endParaRPr lang="en-US"/>
        </a:p>
      </dgm:t>
    </dgm:pt>
    <dgm:pt modelId="{137F7DB0-C806-44A0-874E-50827EDE7D29}" type="sibTrans" cxnId="{7FDF7CC4-C9EE-433A-9B62-962324615499}">
      <dgm:prSet/>
      <dgm:spPr/>
      <dgm:t>
        <a:bodyPr/>
        <a:lstStyle/>
        <a:p>
          <a:endParaRPr lang="en-US"/>
        </a:p>
      </dgm:t>
    </dgm:pt>
    <dgm:pt modelId="{A72DC2B0-E2EF-4F1C-8FEC-BBBE610FDA7C}">
      <dgm:prSet/>
      <dgm:spPr/>
      <dgm:t>
        <a:bodyPr/>
        <a:lstStyle/>
        <a:p>
          <a:r>
            <a:rPr lang="en-GB" dirty="0"/>
            <a:t>Coroners have given a vote of confidence by seeking scrutiny to assist with judicial decision making</a:t>
          </a:r>
          <a:endParaRPr lang="en-US" dirty="0"/>
        </a:p>
      </dgm:t>
    </dgm:pt>
    <dgm:pt modelId="{4DB1AF35-A14A-495D-AB0D-D18E2387F246}" type="parTrans" cxnId="{E7F8D233-9A4C-4F21-A66A-8D234B978B38}">
      <dgm:prSet/>
      <dgm:spPr/>
      <dgm:t>
        <a:bodyPr/>
        <a:lstStyle/>
        <a:p>
          <a:endParaRPr lang="en-US"/>
        </a:p>
      </dgm:t>
    </dgm:pt>
    <dgm:pt modelId="{0A67806F-2D11-4510-9364-EFA49EFFEACB}" type="sibTrans" cxnId="{E7F8D233-9A4C-4F21-A66A-8D234B978B38}">
      <dgm:prSet/>
      <dgm:spPr/>
      <dgm:t>
        <a:bodyPr/>
        <a:lstStyle/>
        <a:p>
          <a:endParaRPr lang="en-US"/>
        </a:p>
      </dgm:t>
    </dgm:pt>
    <dgm:pt modelId="{7EC3FAF1-9C4C-4608-B541-FFAB2DC3E32F}">
      <dgm:prSet/>
      <dgm:spPr/>
      <dgm:t>
        <a:bodyPr/>
        <a:lstStyle/>
        <a:p>
          <a:r>
            <a:rPr lang="en-GB" dirty="0"/>
            <a:t>Families have provided positive feedback following their experience</a:t>
          </a:r>
          <a:endParaRPr lang="en-US" dirty="0"/>
        </a:p>
      </dgm:t>
    </dgm:pt>
    <dgm:pt modelId="{C4615788-68C9-4602-A6D0-364F4E2830F4}" type="parTrans" cxnId="{1582D5DA-5192-4405-AB6B-FBB45129604D}">
      <dgm:prSet/>
      <dgm:spPr/>
      <dgm:t>
        <a:bodyPr/>
        <a:lstStyle/>
        <a:p>
          <a:endParaRPr lang="en-US"/>
        </a:p>
      </dgm:t>
    </dgm:pt>
    <dgm:pt modelId="{CDE5A1E2-052D-432E-AE5D-66DEF48E3484}" type="sibTrans" cxnId="{1582D5DA-5192-4405-AB6B-FBB45129604D}">
      <dgm:prSet/>
      <dgm:spPr/>
      <dgm:t>
        <a:bodyPr/>
        <a:lstStyle/>
        <a:p>
          <a:endParaRPr lang="en-US"/>
        </a:p>
      </dgm:t>
    </dgm:pt>
    <dgm:pt modelId="{22405E9F-3010-4084-B019-C0104BAF8C32}">
      <dgm:prSet/>
      <dgm:spPr/>
      <dgm:t>
        <a:bodyPr/>
        <a:lstStyle/>
        <a:p>
          <a:r>
            <a:rPr lang="en-US" dirty="0" smtClean="0"/>
            <a:t>Adds to surveillance of Covid-19 acquired in hospitals</a:t>
          </a:r>
          <a:endParaRPr lang="en-US" dirty="0"/>
        </a:p>
      </dgm:t>
    </dgm:pt>
    <dgm:pt modelId="{FF2A255F-7F53-4AC0-A822-ABCEACD78FE1}" type="parTrans" cxnId="{22EE60BF-B5E5-4753-8034-44C2227C8C9F}">
      <dgm:prSet/>
      <dgm:spPr/>
    </dgm:pt>
    <dgm:pt modelId="{AC903839-FCCC-4F83-8E59-BC1A5CC6E478}" type="sibTrans" cxnId="{22EE60BF-B5E5-4753-8034-44C2227C8C9F}">
      <dgm:prSet/>
      <dgm:spPr/>
    </dgm:pt>
    <dgm:pt modelId="{88284C94-5FA9-4CAC-B61B-B36A8D843DD8}" type="pres">
      <dgm:prSet presAssocID="{80EC03E2-2109-4ED1-828C-CCA3B9BA8E04}" presName="linear" presStyleCnt="0">
        <dgm:presLayoutVars>
          <dgm:animLvl val="lvl"/>
          <dgm:resizeHandles val="exact"/>
        </dgm:presLayoutVars>
      </dgm:prSet>
      <dgm:spPr/>
      <dgm:t>
        <a:bodyPr/>
        <a:lstStyle/>
        <a:p>
          <a:endParaRPr lang="en-GB"/>
        </a:p>
      </dgm:t>
    </dgm:pt>
    <dgm:pt modelId="{A3ADBD98-E775-4B4E-B020-18B53323169A}" type="pres">
      <dgm:prSet presAssocID="{A8F40F5D-A70D-49A3-B1D1-A564A7434176}" presName="parentText" presStyleLbl="node1" presStyleIdx="0" presStyleCnt="6">
        <dgm:presLayoutVars>
          <dgm:chMax val="0"/>
          <dgm:bulletEnabled val="1"/>
        </dgm:presLayoutVars>
      </dgm:prSet>
      <dgm:spPr/>
      <dgm:t>
        <a:bodyPr/>
        <a:lstStyle/>
        <a:p>
          <a:endParaRPr lang="en-GB"/>
        </a:p>
      </dgm:t>
    </dgm:pt>
    <dgm:pt modelId="{B1124C41-1523-4AD5-8547-4C7FFA1B9B76}" type="pres">
      <dgm:prSet presAssocID="{FE9C0B89-9541-4523-9040-E7B7B6DAA7E8}" presName="spacer" presStyleCnt="0"/>
      <dgm:spPr/>
    </dgm:pt>
    <dgm:pt modelId="{8FC756C3-9A35-4894-8426-F7B554452EF1}" type="pres">
      <dgm:prSet presAssocID="{A914B51E-9D46-4207-8D3B-6D3CB4547539}" presName="parentText" presStyleLbl="node1" presStyleIdx="1" presStyleCnt="6">
        <dgm:presLayoutVars>
          <dgm:chMax val="0"/>
          <dgm:bulletEnabled val="1"/>
        </dgm:presLayoutVars>
      </dgm:prSet>
      <dgm:spPr/>
      <dgm:t>
        <a:bodyPr/>
        <a:lstStyle/>
        <a:p>
          <a:endParaRPr lang="en-GB"/>
        </a:p>
      </dgm:t>
    </dgm:pt>
    <dgm:pt modelId="{69C2AA52-1620-49F2-B16B-8FF355615974}" type="pres">
      <dgm:prSet presAssocID="{4C8DCB5E-5C96-4B87-A80A-2D58AFA8BCAB}" presName="spacer" presStyleCnt="0"/>
      <dgm:spPr/>
    </dgm:pt>
    <dgm:pt modelId="{5D623B50-001D-4BC5-9290-DC1975507F6E}" type="pres">
      <dgm:prSet presAssocID="{22405E9F-3010-4084-B019-C0104BAF8C32}" presName="parentText" presStyleLbl="node1" presStyleIdx="2" presStyleCnt="6">
        <dgm:presLayoutVars>
          <dgm:chMax val="0"/>
          <dgm:bulletEnabled val="1"/>
        </dgm:presLayoutVars>
      </dgm:prSet>
      <dgm:spPr/>
      <dgm:t>
        <a:bodyPr/>
        <a:lstStyle/>
        <a:p>
          <a:endParaRPr lang="en-GB"/>
        </a:p>
      </dgm:t>
    </dgm:pt>
    <dgm:pt modelId="{FE3DDC8C-FDB6-4A4C-AC17-51A82D0F5905}" type="pres">
      <dgm:prSet presAssocID="{AC903839-FCCC-4F83-8E59-BC1A5CC6E478}" presName="spacer" presStyleCnt="0"/>
      <dgm:spPr/>
    </dgm:pt>
    <dgm:pt modelId="{C93A2961-D27C-40DE-8C85-6064072E5D27}" type="pres">
      <dgm:prSet presAssocID="{22866C45-A9E9-454E-8113-D637D1B3402A}" presName="parentText" presStyleLbl="node1" presStyleIdx="3" presStyleCnt="6">
        <dgm:presLayoutVars>
          <dgm:chMax val="0"/>
          <dgm:bulletEnabled val="1"/>
        </dgm:presLayoutVars>
      </dgm:prSet>
      <dgm:spPr/>
      <dgm:t>
        <a:bodyPr/>
        <a:lstStyle/>
        <a:p>
          <a:endParaRPr lang="en-GB"/>
        </a:p>
      </dgm:t>
    </dgm:pt>
    <dgm:pt modelId="{5C0A53B0-A9E8-4764-989E-AD49A08808A1}" type="pres">
      <dgm:prSet presAssocID="{137F7DB0-C806-44A0-874E-50827EDE7D29}" presName="spacer" presStyleCnt="0"/>
      <dgm:spPr/>
    </dgm:pt>
    <dgm:pt modelId="{7C591D80-62EF-47ED-AAA1-C8927A2AACAD}" type="pres">
      <dgm:prSet presAssocID="{A72DC2B0-E2EF-4F1C-8FEC-BBBE610FDA7C}" presName="parentText" presStyleLbl="node1" presStyleIdx="4" presStyleCnt="6">
        <dgm:presLayoutVars>
          <dgm:chMax val="0"/>
          <dgm:bulletEnabled val="1"/>
        </dgm:presLayoutVars>
      </dgm:prSet>
      <dgm:spPr/>
      <dgm:t>
        <a:bodyPr/>
        <a:lstStyle/>
        <a:p>
          <a:endParaRPr lang="en-GB"/>
        </a:p>
      </dgm:t>
    </dgm:pt>
    <dgm:pt modelId="{910B91AE-5020-4B5A-BA99-CA4895B54880}" type="pres">
      <dgm:prSet presAssocID="{0A67806F-2D11-4510-9364-EFA49EFFEACB}" presName="spacer" presStyleCnt="0"/>
      <dgm:spPr/>
    </dgm:pt>
    <dgm:pt modelId="{123705C9-ACE1-4B0F-9CF3-CC1B01B4AF6C}" type="pres">
      <dgm:prSet presAssocID="{7EC3FAF1-9C4C-4608-B541-FFAB2DC3E32F}" presName="parentText" presStyleLbl="node1" presStyleIdx="5" presStyleCnt="6">
        <dgm:presLayoutVars>
          <dgm:chMax val="0"/>
          <dgm:bulletEnabled val="1"/>
        </dgm:presLayoutVars>
      </dgm:prSet>
      <dgm:spPr/>
      <dgm:t>
        <a:bodyPr/>
        <a:lstStyle/>
        <a:p>
          <a:endParaRPr lang="en-GB"/>
        </a:p>
      </dgm:t>
    </dgm:pt>
  </dgm:ptLst>
  <dgm:cxnLst>
    <dgm:cxn modelId="{93CD20F8-43EE-4AF4-8E1D-F9EF82A0B8BF}" type="presOf" srcId="{A914B51E-9D46-4207-8D3B-6D3CB4547539}" destId="{8FC756C3-9A35-4894-8426-F7B554452EF1}" srcOrd="0" destOrd="0" presId="urn:microsoft.com/office/officeart/2005/8/layout/vList2"/>
    <dgm:cxn modelId="{461FB16C-BC1B-4718-A908-B4F940DF171A}" srcId="{80EC03E2-2109-4ED1-828C-CCA3B9BA8E04}" destId="{A914B51E-9D46-4207-8D3B-6D3CB4547539}" srcOrd="1" destOrd="0" parTransId="{4B3543A7-954E-4639-AB34-76E3E04F5698}" sibTransId="{4C8DCB5E-5C96-4B87-A80A-2D58AFA8BCAB}"/>
    <dgm:cxn modelId="{6C6C5F47-B546-4847-ADA7-20002DEEE6D4}" type="presOf" srcId="{7EC3FAF1-9C4C-4608-B541-FFAB2DC3E32F}" destId="{123705C9-ACE1-4B0F-9CF3-CC1B01B4AF6C}" srcOrd="0" destOrd="0" presId="urn:microsoft.com/office/officeart/2005/8/layout/vList2"/>
    <dgm:cxn modelId="{D0B17BB5-4D49-4E02-991E-07BE7AE2768F}" type="presOf" srcId="{22405E9F-3010-4084-B019-C0104BAF8C32}" destId="{5D623B50-001D-4BC5-9290-DC1975507F6E}" srcOrd="0" destOrd="0" presId="urn:microsoft.com/office/officeart/2005/8/layout/vList2"/>
    <dgm:cxn modelId="{1582D5DA-5192-4405-AB6B-FBB45129604D}" srcId="{80EC03E2-2109-4ED1-828C-CCA3B9BA8E04}" destId="{7EC3FAF1-9C4C-4608-B541-FFAB2DC3E32F}" srcOrd="5" destOrd="0" parTransId="{C4615788-68C9-4602-A6D0-364F4E2830F4}" sibTransId="{CDE5A1E2-052D-432E-AE5D-66DEF48E3484}"/>
    <dgm:cxn modelId="{5AC0BEB1-7FFC-4720-BB22-223711C7111C}" srcId="{80EC03E2-2109-4ED1-828C-CCA3B9BA8E04}" destId="{A8F40F5D-A70D-49A3-B1D1-A564A7434176}" srcOrd="0" destOrd="0" parTransId="{63038EB9-02B3-4387-B261-DC2200C4CA84}" sibTransId="{FE9C0B89-9541-4523-9040-E7B7B6DAA7E8}"/>
    <dgm:cxn modelId="{E7F8D233-9A4C-4F21-A66A-8D234B978B38}" srcId="{80EC03E2-2109-4ED1-828C-CCA3B9BA8E04}" destId="{A72DC2B0-E2EF-4F1C-8FEC-BBBE610FDA7C}" srcOrd="4" destOrd="0" parTransId="{4DB1AF35-A14A-495D-AB0D-D18E2387F246}" sibTransId="{0A67806F-2D11-4510-9364-EFA49EFFEACB}"/>
    <dgm:cxn modelId="{E554DF4C-0BCE-4DF5-B9C8-6576E59DCD17}" type="presOf" srcId="{22866C45-A9E9-454E-8113-D637D1B3402A}" destId="{C93A2961-D27C-40DE-8C85-6064072E5D27}" srcOrd="0" destOrd="0" presId="urn:microsoft.com/office/officeart/2005/8/layout/vList2"/>
    <dgm:cxn modelId="{F5D6EE10-1B72-4A96-A5A5-64D972604738}" type="presOf" srcId="{80EC03E2-2109-4ED1-828C-CCA3B9BA8E04}" destId="{88284C94-5FA9-4CAC-B61B-B36A8D843DD8}" srcOrd="0" destOrd="0" presId="urn:microsoft.com/office/officeart/2005/8/layout/vList2"/>
    <dgm:cxn modelId="{87DC78A9-3582-4793-B3E5-D26ADD655738}" type="presOf" srcId="{A8F40F5D-A70D-49A3-B1D1-A564A7434176}" destId="{A3ADBD98-E775-4B4E-B020-18B53323169A}" srcOrd="0" destOrd="0" presId="urn:microsoft.com/office/officeart/2005/8/layout/vList2"/>
    <dgm:cxn modelId="{22EE60BF-B5E5-4753-8034-44C2227C8C9F}" srcId="{80EC03E2-2109-4ED1-828C-CCA3B9BA8E04}" destId="{22405E9F-3010-4084-B019-C0104BAF8C32}" srcOrd="2" destOrd="0" parTransId="{FF2A255F-7F53-4AC0-A822-ABCEACD78FE1}" sibTransId="{AC903839-FCCC-4F83-8E59-BC1A5CC6E478}"/>
    <dgm:cxn modelId="{EEC1C461-5BE2-4110-9B1E-2962DAFEA64F}" type="presOf" srcId="{A72DC2B0-E2EF-4F1C-8FEC-BBBE610FDA7C}" destId="{7C591D80-62EF-47ED-AAA1-C8927A2AACAD}" srcOrd="0" destOrd="0" presId="urn:microsoft.com/office/officeart/2005/8/layout/vList2"/>
    <dgm:cxn modelId="{7FDF7CC4-C9EE-433A-9B62-962324615499}" srcId="{80EC03E2-2109-4ED1-828C-CCA3B9BA8E04}" destId="{22866C45-A9E9-454E-8113-D637D1B3402A}" srcOrd="3" destOrd="0" parTransId="{57F3E13D-97F8-4DA3-9ABD-CC4975AF4F71}" sibTransId="{137F7DB0-C806-44A0-874E-50827EDE7D29}"/>
    <dgm:cxn modelId="{2AEDFF22-4BE2-42A4-AA0F-168542BEC551}" type="presParOf" srcId="{88284C94-5FA9-4CAC-B61B-B36A8D843DD8}" destId="{A3ADBD98-E775-4B4E-B020-18B53323169A}" srcOrd="0" destOrd="0" presId="urn:microsoft.com/office/officeart/2005/8/layout/vList2"/>
    <dgm:cxn modelId="{B2D690D4-07E7-4725-A543-8D9EC06514DA}" type="presParOf" srcId="{88284C94-5FA9-4CAC-B61B-B36A8D843DD8}" destId="{B1124C41-1523-4AD5-8547-4C7FFA1B9B76}" srcOrd="1" destOrd="0" presId="urn:microsoft.com/office/officeart/2005/8/layout/vList2"/>
    <dgm:cxn modelId="{0B4A0F07-6D86-4CC4-8E14-1FFD96C5B514}" type="presParOf" srcId="{88284C94-5FA9-4CAC-B61B-B36A8D843DD8}" destId="{8FC756C3-9A35-4894-8426-F7B554452EF1}" srcOrd="2" destOrd="0" presId="urn:microsoft.com/office/officeart/2005/8/layout/vList2"/>
    <dgm:cxn modelId="{278918A6-084A-42F7-902B-CCA8818617BC}" type="presParOf" srcId="{88284C94-5FA9-4CAC-B61B-B36A8D843DD8}" destId="{69C2AA52-1620-49F2-B16B-8FF355615974}" srcOrd="3" destOrd="0" presId="urn:microsoft.com/office/officeart/2005/8/layout/vList2"/>
    <dgm:cxn modelId="{7E836E09-2395-47A9-B88C-AC36EDAC7D09}" type="presParOf" srcId="{88284C94-5FA9-4CAC-B61B-B36A8D843DD8}" destId="{5D623B50-001D-4BC5-9290-DC1975507F6E}" srcOrd="4" destOrd="0" presId="urn:microsoft.com/office/officeart/2005/8/layout/vList2"/>
    <dgm:cxn modelId="{C747C479-08EB-4701-9356-ECEE248C567A}" type="presParOf" srcId="{88284C94-5FA9-4CAC-B61B-B36A8D843DD8}" destId="{FE3DDC8C-FDB6-4A4C-AC17-51A82D0F5905}" srcOrd="5" destOrd="0" presId="urn:microsoft.com/office/officeart/2005/8/layout/vList2"/>
    <dgm:cxn modelId="{2DBE3704-B453-4E38-82DA-5212EA9A4E06}" type="presParOf" srcId="{88284C94-5FA9-4CAC-B61B-B36A8D843DD8}" destId="{C93A2961-D27C-40DE-8C85-6064072E5D27}" srcOrd="6" destOrd="0" presId="urn:microsoft.com/office/officeart/2005/8/layout/vList2"/>
    <dgm:cxn modelId="{DE3EB073-D70B-4448-9151-904D87A39510}" type="presParOf" srcId="{88284C94-5FA9-4CAC-B61B-B36A8D843DD8}" destId="{5C0A53B0-A9E8-4764-989E-AD49A08808A1}" srcOrd="7" destOrd="0" presId="urn:microsoft.com/office/officeart/2005/8/layout/vList2"/>
    <dgm:cxn modelId="{F9BCFF43-1960-4785-8763-7F7FDE969C18}" type="presParOf" srcId="{88284C94-5FA9-4CAC-B61B-B36A8D843DD8}" destId="{7C591D80-62EF-47ED-AAA1-C8927A2AACAD}" srcOrd="8" destOrd="0" presId="urn:microsoft.com/office/officeart/2005/8/layout/vList2"/>
    <dgm:cxn modelId="{2FCAEC50-96C6-4CD4-8ECC-7113E3E8FDA7}" type="presParOf" srcId="{88284C94-5FA9-4CAC-B61B-B36A8D843DD8}" destId="{910B91AE-5020-4B5A-BA99-CA4895B54880}" srcOrd="9" destOrd="0" presId="urn:microsoft.com/office/officeart/2005/8/layout/vList2"/>
    <dgm:cxn modelId="{BF00ECBF-47B2-4891-B1D7-0C7B59504058}" type="presParOf" srcId="{88284C94-5FA9-4CAC-B61B-B36A8D843DD8}" destId="{123705C9-ACE1-4B0F-9CF3-CC1B01B4AF6C}"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2BE438-46CA-427E-BD0D-D2E9F8E8F28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BDBD9EC-DB34-4FD3-99BF-D47260F5E42D}">
      <dgm:prSet/>
      <dgm:spPr/>
      <dgm:t>
        <a:bodyPr/>
        <a:lstStyle/>
        <a:p>
          <a:r>
            <a:rPr lang="en-US" dirty="0" smtClean="0"/>
            <a:t>Whole Nation service based on independence and consistency</a:t>
          </a:r>
          <a:endParaRPr lang="en-US" dirty="0"/>
        </a:p>
      </dgm:t>
    </dgm:pt>
    <dgm:pt modelId="{4413AC83-44EA-4558-92F0-8CFAC1154D22}" type="parTrans" cxnId="{EEAD0E7D-3A02-436D-A598-D439EA2422FF}">
      <dgm:prSet/>
      <dgm:spPr/>
      <dgm:t>
        <a:bodyPr/>
        <a:lstStyle/>
        <a:p>
          <a:endParaRPr lang="en-US"/>
        </a:p>
      </dgm:t>
    </dgm:pt>
    <dgm:pt modelId="{BC4924F3-F2DD-448D-BA55-EB2158A14506}" type="sibTrans" cxnId="{EEAD0E7D-3A02-436D-A598-D439EA2422FF}">
      <dgm:prSet/>
      <dgm:spPr/>
      <dgm:t>
        <a:bodyPr/>
        <a:lstStyle/>
        <a:p>
          <a:endParaRPr lang="en-US"/>
        </a:p>
      </dgm:t>
    </dgm:pt>
    <dgm:pt modelId="{041C8D95-B88A-42B4-9AEE-400CA97FCE7A}">
      <dgm:prSet/>
      <dgm:spPr/>
      <dgm:t>
        <a:bodyPr/>
        <a:lstStyle/>
        <a:p>
          <a:r>
            <a:rPr lang="en-GB" dirty="0" smtClean="0"/>
            <a:t>Patient, departmental, hospital, health board and national level reporting</a:t>
          </a:r>
          <a:endParaRPr lang="en-US" dirty="0"/>
        </a:p>
      </dgm:t>
    </dgm:pt>
    <dgm:pt modelId="{4BAE1648-2C76-4882-9724-433A99F78296}" type="parTrans" cxnId="{B8C9B20D-6FE3-4C84-A126-902EFA44D8BC}">
      <dgm:prSet/>
      <dgm:spPr/>
      <dgm:t>
        <a:bodyPr/>
        <a:lstStyle/>
        <a:p>
          <a:endParaRPr lang="en-US"/>
        </a:p>
      </dgm:t>
    </dgm:pt>
    <dgm:pt modelId="{72970C14-3782-4848-8534-ED2BAF6E0741}" type="sibTrans" cxnId="{B8C9B20D-6FE3-4C84-A126-902EFA44D8BC}">
      <dgm:prSet/>
      <dgm:spPr/>
      <dgm:t>
        <a:bodyPr/>
        <a:lstStyle/>
        <a:p>
          <a:endParaRPr lang="en-US"/>
        </a:p>
      </dgm:t>
    </dgm:pt>
    <dgm:pt modelId="{AD717A58-B13B-4FCF-82FA-A81445E80805}">
      <dgm:prSet/>
      <dgm:spPr/>
      <dgm:t>
        <a:bodyPr/>
        <a:lstStyle/>
        <a:p>
          <a:r>
            <a:rPr lang="en-US" dirty="0" smtClean="0"/>
            <a:t>Acute alerting to clinical Executive Directors</a:t>
          </a:r>
          <a:endParaRPr lang="en-US" dirty="0"/>
        </a:p>
      </dgm:t>
    </dgm:pt>
    <dgm:pt modelId="{02A5E8A8-DC6D-40DB-98E4-679CDBD2D3E0}" type="parTrans" cxnId="{A0244AA7-59BE-491D-83BF-E90D31A2E876}">
      <dgm:prSet/>
      <dgm:spPr/>
      <dgm:t>
        <a:bodyPr/>
        <a:lstStyle/>
        <a:p>
          <a:endParaRPr lang="en-US"/>
        </a:p>
      </dgm:t>
    </dgm:pt>
    <dgm:pt modelId="{270D63B2-2216-43E5-9DAE-B84B4B97BD54}" type="sibTrans" cxnId="{A0244AA7-59BE-491D-83BF-E90D31A2E876}">
      <dgm:prSet/>
      <dgm:spPr/>
      <dgm:t>
        <a:bodyPr/>
        <a:lstStyle/>
        <a:p>
          <a:endParaRPr lang="en-US"/>
        </a:p>
      </dgm:t>
    </dgm:pt>
    <dgm:pt modelId="{9CE4FF01-CCE2-492F-B1D4-A1B6BCF6A382}">
      <dgm:prSet/>
      <dgm:spPr/>
      <dgm:t>
        <a:bodyPr/>
        <a:lstStyle/>
        <a:p>
          <a:r>
            <a:rPr lang="en-GB" dirty="0" smtClean="0"/>
            <a:t>Business Intelligence tools</a:t>
          </a:r>
          <a:endParaRPr lang="en-US" dirty="0"/>
        </a:p>
      </dgm:t>
    </dgm:pt>
    <dgm:pt modelId="{B24AE48A-EB4D-4EFF-8E14-FFEB040C8CAB}" type="parTrans" cxnId="{8F298BBB-8EB0-4884-90E9-14A6A78D811D}">
      <dgm:prSet/>
      <dgm:spPr/>
      <dgm:t>
        <a:bodyPr/>
        <a:lstStyle/>
        <a:p>
          <a:endParaRPr lang="en-US"/>
        </a:p>
      </dgm:t>
    </dgm:pt>
    <dgm:pt modelId="{A503EB87-76CF-48BE-85ED-987C25D20ABF}" type="sibTrans" cxnId="{8F298BBB-8EB0-4884-90E9-14A6A78D811D}">
      <dgm:prSet/>
      <dgm:spPr/>
      <dgm:t>
        <a:bodyPr/>
        <a:lstStyle/>
        <a:p>
          <a:endParaRPr lang="en-US"/>
        </a:p>
      </dgm:t>
    </dgm:pt>
    <dgm:pt modelId="{9E0B15AE-DBC7-46CB-8649-1A611F968D63}">
      <dgm:prSet/>
      <dgm:spPr/>
      <dgm:t>
        <a:bodyPr/>
        <a:lstStyle/>
        <a:p>
          <a:r>
            <a:rPr lang="en-US" dirty="0" smtClean="0"/>
            <a:t>Artificial Intelligence application?</a:t>
          </a:r>
          <a:endParaRPr lang="en-US" dirty="0"/>
        </a:p>
      </dgm:t>
    </dgm:pt>
    <dgm:pt modelId="{0470A73F-2150-41A5-95CC-EF55682CA94B}" type="parTrans" cxnId="{C45C6B50-5396-45A0-BAB1-1E1841A63FBF}">
      <dgm:prSet/>
      <dgm:spPr/>
      <dgm:t>
        <a:bodyPr/>
        <a:lstStyle/>
        <a:p>
          <a:endParaRPr lang="en-GB"/>
        </a:p>
      </dgm:t>
    </dgm:pt>
    <dgm:pt modelId="{4817A9E9-C722-4CE4-88EB-8D912EE45872}" type="sibTrans" cxnId="{C45C6B50-5396-45A0-BAB1-1E1841A63FBF}">
      <dgm:prSet/>
      <dgm:spPr/>
      <dgm:t>
        <a:bodyPr/>
        <a:lstStyle/>
        <a:p>
          <a:endParaRPr lang="en-GB"/>
        </a:p>
      </dgm:t>
    </dgm:pt>
    <dgm:pt modelId="{1F253F2F-1961-4F1B-A385-90CE2EAF1432}" type="pres">
      <dgm:prSet presAssocID="{462BE438-46CA-427E-BD0D-D2E9F8E8F281}" presName="linear" presStyleCnt="0">
        <dgm:presLayoutVars>
          <dgm:animLvl val="lvl"/>
          <dgm:resizeHandles val="exact"/>
        </dgm:presLayoutVars>
      </dgm:prSet>
      <dgm:spPr/>
      <dgm:t>
        <a:bodyPr/>
        <a:lstStyle/>
        <a:p>
          <a:endParaRPr lang="en-GB"/>
        </a:p>
      </dgm:t>
    </dgm:pt>
    <dgm:pt modelId="{8ED03345-B438-429B-9028-8FAF26F7B63F}" type="pres">
      <dgm:prSet presAssocID="{6BDBD9EC-DB34-4FD3-99BF-D47260F5E42D}" presName="parentText" presStyleLbl="node1" presStyleIdx="0" presStyleCnt="5">
        <dgm:presLayoutVars>
          <dgm:chMax val="0"/>
          <dgm:bulletEnabled val="1"/>
        </dgm:presLayoutVars>
      </dgm:prSet>
      <dgm:spPr/>
      <dgm:t>
        <a:bodyPr/>
        <a:lstStyle/>
        <a:p>
          <a:endParaRPr lang="en-GB"/>
        </a:p>
      </dgm:t>
    </dgm:pt>
    <dgm:pt modelId="{4BCDC440-5CC9-4104-B4C3-1201176FC9BF}" type="pres">
      <dgm:prSet presAssocID="{BC4924F3-F2DD-448D-BA55-EB2158A14506}" presName="spacer" presStyleCnt="0"/>
      <dgm:spPr/>
    </dgm:pt>
    <dgm:pt modelId="{317D1746-E764-40C3-9F3E-AAB77F303C2E}" type="pres">
      <dgm:prSet presAssocID="{041C8D95-B88A-42B4-9AEE-400CA97FCE7A}" presName="parentText" presStyleLbl="node1" presStyleIdx="1" presStyleCnt="5">
        <dgm:presLayoutVars>
          <dgm:chMax val="0"/>
          <dgm:bulletEnabled val="1"/>
        </dgm:presLayoutVars>
      </dgm:prSet>
      <dgm:spPr/>
      <dgm:t>
        <a:bodyPr/>
        <a:lstStyle/>
        <a:p>
          <a:endParaRPr lang="en-GB"/>
        </a:p>
      </dgm:t>
    </dgm:pt>
    <dgm:pt modelId="{948525D1-7945-4518-A9B8-A1126F4FBD73}" type="pres">
      <dgm:prSet presAssocID="{72970C14-3782-4848-8534-ED2BAF6E0741}" presName="spacer" presStyleCnt="0"/>
      <dgm:spPr/>
    </dgm:pt>
    <dgm:pt modelId="{C59FE668-99FA-4532-82C5-589451B72E10}" type="pres">
      <dgm:prSet presAssocID="{AD717A58-B13B-4FCF-82FA-A81445E80805}" presName="parentText" presStyleLbl="node1" presStyleIdx="2" presStyleCnt="5">
        <dgm:presLayoutVars>
          <dgm:chMax val="0"/>
          <dgm:bulletEnabled val="1"/>
        </dgm:presLayoutVars>
      </dgm:prSet>
      <dgm:spPr/>
      <dgm:t>
        <a:bodyPr/>
        <a:lstStyle/>
        <a:p>
          <a:endParaRPr lang="en-GB"/>
        </a:p>
      </dgm:t>
    </dgm:pt>
    <dgm:pt modelId="{F85DC01A-4A6E-42AD-AD14-C49578A62293}" type="pres">
      <dgm:prSet presAssocID="{270D63B2-2216-43E5-9DAE-B84B4B97BD54}" presName="spacer" presStyleCnt="0"/>
      <dgm:spPr/>
    </dgm:pt>
    <dgm:pt modelId="{CCB93340-F485-41AC-B5F4-4497920E1A26}" type="pres">
      <dgm:prSet presAssocID="{9CE4FF01-CCE2-492F-B1D4-A1B6BCF6A382}" presName="parentText" presStyleLbl="node1" presStyleIdx="3" presStyleCnt="5">
        <dgm:presLayoutVars>
          <dgm:chMax val="0"/>
          <dgm:bulletEnabled val="1"/>
        </dgm:presLayoutVars>
      </dgm:prSet>
      <dgm:spPr/>
      <dgm:t>
        <a:bodyPr/>
        <a:lstStyle/>
        <a:p>
          <a:endParaRPr lang="en-GB"/>
        </a:p>
      </dgm:t>
    </dgm:pt>
    <dgm:pt modelId="{CBC22147-7E2A-4F74-BFB5-CECD2656F44E}" type="pres">
      <dgm:prSet presAssocID="{A503EB87-76CF-48BE-85ED-987C25D20ABF}" presName="spacer" presStyleCnt="0"/>
      <dgm:spPr/>
    </dgm:pt>
    <dgm:pt modelId="{EEB8AD41-AFEF-48BD-8606-D6C6B3E18F84}" type="pres">
      <dgm:prSet presAssocID="{9E0B15AE-DBC7-46CB-8649-1A611F968D63}" presName="parentText" presStyleLbl="node1" presStyleIdx="4" presStyleCnt="5">
        <dgm:presLayoutVars>
          <dgm:chMax val="0"/>
          <dgm:bulletEnabled val="1"/>
        </dgm:presLayoutVars>
      </dgm:prSet>
      <dgm:spPr/>
      <dgm:t>
        <a:bodyPr/>
        <a:lstStyle/>
        <a:p>
          <a:endParaRPr lang="en-GB"/>
        </a:p>
      </dgm:t>
    </dgm:pt>
  </dgm:ptLst>
  <dgm:cxnLst>
    <dgm:cxn modelId="{A0244AA7-59BE-491D-83BF-E90D31A2E876}" srcId="{462BE438-46CA-427E-BD0D-D2E9F8E8F281}" destId="{AD717A58-B13B-4FCF-82FA-A81445E80805}" srcOrd="2" destOrd="0" parTransId="{02A5E8A8-DC6D-40DB-98E4-679CDBD2D3E0}" sibTransId="{270D63B2-2216-43E5-9DAE-B84B4B97BD54}"/>
    <dgm:cxn modelId="{EEAD0E7D-3A02-436D-A598-D439EA2422FF}" srcId="{462BE438-46CA-427E-BD0D-D2E9F8E8F281}" destId="{6BDBD9EC-DB34-4FD3-99BF-D47260F5E42D}" srcOrd="0" destOrd="0" parTransId="{4413AC83-44EA-4558-92F0-8CFAC1154D22}" sibTransId="{BC4924F3-F2DD-448D-BA55-EB2158A14506}"/>
    <dgm:cxn modelId="{8F298BBB-8EB0-4884-90E9-14A6A78D811D}" srcId="{462BE438-46CA-427E-BD0D-D2E9F8E8F281}" destId="{9CE4FF01-CCE2-492F-B1D4-A1B6BCF6A382}" srcOrd="3" destOrd="0" parTransId="{B24AE48A-EB4D-4EFF-8E14-FFEB040C8CAB}" sibTransId="{A503EB87-76CF-48BE-85ED-987C25D20ABF}"/>
    <dgm:cxn modelId="{5A2E5245-C860-410E-A044-698CF8F248D5}" type="presOf" srcId="{9E0B15AE-DBC7-46CB-8649-1A611F968D63}" destId="{EEB8AD41-AFEF-48BD-8606-D6C6B3E18F84}" srcOrd="0" destOrd="0" presId="urn:microsoft.com/office/officeart/2005/8/layout/vList2"/>
    <dgm:cxn modelId="{ACC9A1DE-8435-4AC8-BF45-E0C061946DBB}" type="presOf" srcId="{9CE4FF01-CCE2-492F-B1D4-A1B6BCF6A382}" destId="{CCB93340-F485-41AC-B5F4-4497920E1A26}" srcOrd="0" destOrd="0" presId="urn:microsoft.com/office/officeart/2005/8/layout/vList2"/>
    <dgm:cxn modelId="{B8C9B20D-6FE3-4C84-A126-902EFA44D8BC}" srcId="{462BE438-46CA-427E-BD0D-D2E9F8E8F281}" destId="{041C8D95-B88A-42B4-9AEE-400CA97FCE7A}" srcOrd="1" destOrd="0" parTransId="{4BAE1648-2C76-4882-9724-433A99F78296}" sibTransId="{72970C14-3782-4848-8534-ED2BAF6E0741}"/>
    <dgm:cxn modelId="{F8D1BA81-3965-4722-97AB-94D417CFA37E}" type="presOf" srcId="{462BE438-46CA-427E-BD0D-D2E9F8E8F281}" destId="{1F253F2F-1961-4F1B-A385-90CE2EAF1432}" srcOrd="0" destOrd="0" presId="urn:microsoft.com/office/officeart/2005/8/layout/vList2"/>
    <dgm:cxn modelId="{2D6BB76F-C569-4E0A-8915-DA9F41F23A8C}" type="presOf" srcId="{041C8D95-B88A-42B4-9AEE-400CA97FCE7A}" destId="{317D1746-E764-40C3-9F3E-AAB77F303C2E}" srcOrd="0" destOrd="0" presId="urn:microsoft.com/office/officeart/2005/8/layout/vList2"/>
    <dgm:cxn modelId="{02332050-55D8-4EF7-ACC3-1A85AC432C1A}" type="presOf" srcId="{AD717A58-B13B-4FCF-82FA-A81445E80805}" destId="{C59FE668-99FA-4532-82C5-589451B72E10}" srcOrd="0" destOrd="0" presId="urn:microsoft.com/office/officeart/2005/8/layout/vList2"/>
    <dgm:cxn modelId="{9D6BBC7B-CB21-4AA4-83D2-737B94859144}" type="presOf" srcId="{6BDBD9EC-DB34-4FD3-99BF-D47260F5E42D}" destId="{8ED03345-B438-429B-9028-8FAF26F7B63F}" srcOrd="0" destOrd="0" presId="urn:microsoft.com/office/officeart/2005/8/layout/vList2"/>
    <dgm:cxn modelId="{C45C6B50-5396-45A0-BAB1-1E1841A63FBF}" srcId="{462BE438-46CA-427E-BD0D-D2E9F8E8F281}" destId="{9E0B15AE-DBC7-46CB-8649-1A611F968D63}" srcOrd="4" destOrd="0" parTransId="{0470A73F-2150-41A5-95CC-EF55682CA94B}" sibTransId="{4817A9E9-C722-4CE4-88EB-8D912EE45872}"/>
    <dgm:cxn modelId="{F41B0704-9EE9-486C-8522-4CBD58E165EC}" type="presParOf" srcId="{1F253F2F-1961-4F1B-A385-90CE2EAF1432}" destId="{8ED03345-B438-429B-9028-8FAF26F7B63F}" srcOrd="0" destOrd="0" presId="urn:microsoft.com/office/officeart/2005/8/layout/vList2"/>
    <dgm:cxn modelId="{AF825B06-A7CD-4825-B3B0-DC2613FEF717}" type="presParOf" srcId="{1F253F2F-1961-4F1B-A385-90CE2EAF1432}" destId="{4BCDC440-5CC9-4104-B4C3-1201176FC9BF}" srcOrd="1" destOrd="0" presId="urn:microsoft.com/office/officeart/2005/8/layout/vList2"/>
    <dgm:cxn modelId="{1172D66C-ABEC-40EF-BAC2-5312FCB3A4A8}" type="presParOf" srcId="{1F253F2F-1961-4F1B-A385-90CE2EAF1432}" destId="{317D1746-E764-40C3-9F3E-AAB77F303C2E}" srcOrd="2" destOrd="0" presId="urn:microsoft.com/office/officeart/2005/8/layout/vList2"/>
    <dgm:cxn modelId="{33458113-CAE7-4FA5-9C50-3C81943F46D1}" type="presParOf" srcId="{1F253F2F-1961-4F1B-A385-90CE2EAF1432}" destId="{948525D1-7945-4518-A9B8-A1126F4FBD73}" srcOrd="3" destOrd="0" presId="urn:microsoft.com/office/officeart/2005/8/layout/vList2"/>
    <dgm:cxn modelId="{F317CAC4-1BA9-4606-A454-6E09D4A27B0B}" type="presParOf" srcId="{1F253F2F-1961-4F1B-A385-90CE2EAF1432}" destId="{C59FE668-99FA-4532-82C5-589451B72E10}" srcOrd="4" destOrd="0" presId="urn:microsoft.com/office/officeart/2005/8/layout/vList2"/>
    <dgm:cxn modelId="{E4145C25-E29B-4AF0-8589-8573A4AACE31}" type="presParOf" srcId="{1F253F2F-1961-4F1B-A385-90CE2EAF1432}" destId="{F85DC01A-4A6E-42AD-AD14-C49578A62293}" srcOrd="5" destOrd="0" presId="urn:microsoft.com/office/officeart/2005/8/layout/vList2"/>
    <dgm:cxn modelId="{F7656EB5-2265-413D-B2A9-6C72483E0739}" type="presParOf" srcId="{1F253F2F-1961-4F1B-A385-90CE2EAF1432}" destId="{CCB93340-F485-41AC-B5F4-4497920E1A26}" srcOrd="6" destOrd="0" presId="urn:microsoft.com/office/officeart/2005/8/layout/vList2"/>
    <dgm:cxn modelId="{2A149E3D-5AFB-4AE7-9B05-DEA6DA99DDA7}" type="presParOf" srcId="{1F253F2F-1961-4F1B-A385-90CE2EAF1432}" destId="{CBC22147-7E2A-4F74-BFB5-CECD2656F44E}" srcOrd="7" destOrd="0" presId="urn:microsoft.com/office/officeart/2005/8/layout/vList2"/>
    <dgm:cxn modelId="{C6F95F4B-613E-4701-9794-8C2711C80870}" type="presParOf" srcId="{1F253F2F-1961-4F1B-A385-90CE2EAF1432}" destId="{EEB8AD41-AFEF-48BD-8606-D6C6B3E18F8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C04CD-1F81-4056-9340-0A4BF12CCDCA}">
      <dsp:nvSpPr>
        <dsp:cNvPr id="0" name=""/>
        <dsp:cNvSpPr/>
      </dsp:nvSpPr>
      <dsp:spPr>
        <a:xfrm>
          <a:off x="0" y="921427"/>
          <a:ext cx="6656769" cy="397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Do medical examiners have a role?</a:t>
          </a:r>
          <a:endParaRPr lang="en-US" sz="1700" kern="1200"/>
        </a:p>
      </dsp:txBody>
      <dsp:txXfrm>
        <a:off x="19419" y="940846"/>
        <a:ext cx="6617931" cy="358962"/>
      </dsp:txXfrm>
    </dsp:sp>
    <dsp:sp modelId="{F264CB71-2806-4909-8245-8F1010B192E7}">
      <dsp:nvSpPr>
        <dsp:cNvPr id="0" name=""/>
        <dsp:cNvSpPr/>
      </dsp:nvSpPr>
      <dsp:spPr>
        <a:xfrm>
          <a:off x="0" y="1368187"/>
          <a:ext cx="6656769" cy="397800"/>
        </a:xfrm>
        <a:prstGeom prst="roundRect">
          <a:avLst/>
        </a:prstGeom>
        <a:gradFill rotWithShape="0">
          <a:gsLst>
            <a:gs pos="0">
              <a:schemeClr val="accent2">
                <a:hueOff val="-494048"/>
                <a:satOff val="2367"/>
                <a:lumOff val="2190"/>
                <a:alphaOff val="0"/>
                <a:tint val="96000"/>
                <a:lumMod val="100000"/>
              </a:schemeClr>
            </a:gs>
            <a:gs pos="78000">
              <a:schemeClr val="accent2">
                <a:hueOff val="-494048"/>
                <a:satOff val="2367"/>
                <a:lumOff val="21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t>Independence</a:t>
          </a:r>
          <a:endParaRPr lang="en-US" sz="1700" kern="1200" dirty="0"/>
        </a:p>
      </dsp:txBody>
      <dsp:txXfrm>
        <a:off x="19419" y="1387606"/>
        <a:ext cx="6617931" cy="358962"/>
      </dsp:txXfrm>
    </dsp:sp>
    <dsp:sp modelId="{4AFE9E44-5631-4F6F-A2D2-CCA19696062B}">
      <dsp:nvSpPr>
        <dsp:cNvPr id="0" name=""/>
        <dsp:cNvSpPr/>
      </dsp:nvSpPr>
      <dsp:spPr>
        <a:xfrm>
          <a:off x="0" y="1814947"/>
          <a:ext cx="6656769" cy="397800"/>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mtClean="0"/>
            <a:t>Competency</a:t>
          </a:r>
          <a:endParaRPr lang="en-US" sz="1700" kern="1200" dirty="0"/>
        </a:p>
      </dsp:txBody>
      <dsp:txXfrm>
        <a:off x="19419" y="1834366"/>
        <a:ext cx="6617931" cy="358962"/>
      </dsp:txXfrm>
    </dsp:sp>
    <dsp:sp modelId="{AE51BD1A-D4D3-4CB4-AC15-527ADBE49031}">
      <dsp:nvSpPr>
        <dsp:cNvPr id="0" name=""/>
        <dsp:cNvSpPr/>
      </dsp:nvSpPr>
      <dsp:spPr>
        <a:xfrm>
          <a:off x="0" y="2261707"/>
          <a:ext cx="6656769" cy="397800"/>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a:t>Host organisations</a:t>
          </a:r>
          <a:endParaRPr lang="en-US" sz="1700" kern="1200"/>
        </a:p>
      </dsp:txBody>
      <dsp:txXfrm>
        <a:off x="19419" y="2281126"/>
        <a:ext cx="6617931" cy="358962"/>
      </dsp:txXfrm>
    </dsp:sp>
    <dsp:sp modelId="{63D3BC72-A7C1-4E31-9919-1061C6C27BC5}">
      <dsp:nvSpPr>
        <dsp:cNvPr id="0" name=""/>
        <dsp:cNvSpPr/>
      </dsp:nvSpPr>
      <dsp:spPr>
        <a:xfrm>
          <a:off x="0" y="2708467"/>
          <a:ext cx="6656769" cy="397800"/>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Boundaries between roles in the </a:t>
          </a:r>
          <a:r>
            <a:rPr lang="en-GB" sz="1700" kern="1200" dirty="0" smtClean="0"/>
            <a:t>wider process</a:t>
          </a:r>
          <a:endParaRPr lang="en-US" sz="1700" kern="1200" dirty="0"/>
        </a:p>
      </dsp:txBody>
      <dsp:txXfrm>
        <a:off x="19419" y="2727886"/>
        <a:ext cx="6617931" cy="358962"/>
      </dsp:txXfrm>
    </dsp:sp>
    <dsp:sp modelId="{488B7A0B-370E-447C-B47F-177C74CDE84D}">
      <dsp:nvSpPr>
        <dsp:cNvPr id="0" name=""/>
        <dsp:cNvSpPr/>
      </dsp:nvSpPr>
      <dsp:spPr>
        <a:xfrm>
          <a:off x="0" y="3155227"/>
          <a:ext cx="6656769" cy="397800"/>
        </a:xfrm>
        <a:prstGeom prst="roundRect">
          <a:avLst/>
        </a:prstGeom>
        <a:gradFill rotWithShape="0">
          <a:gsLst>
            <a:gs pos="0">
              <a:schemeClr val="accent2">
                <a:hueOff val="-2470238"/>
                <a:satOff val="11833"/>
                <a:lumOff val="10948"/>
                <a:alphaOff val="0"/>
                <a:tint val="96000"/>
                <a:lumMod val="100000"/>
              </a:schemeClr>
            </a:gs>
            <a:gs pos="78000">
              <a:schemeClr val="accent2">
                <a:hueOff val="-2470238"/>
                <a:satOff val="11833"/>
                <a:lumOff val="1094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t>Clarity about </a:t>
          </a:r>
          <a:r>
            <a:rPr lang="en-GB" sz="1700" kern="1200" dirty="0"/>
            <a:t>what they will and won’t do as part of this process</a:t>
          </a:r>
          <a:endParaRPr lang="en-US" sz="1700" kern="1200" dirty="0"/>
        </a:p>
      </dsp:txBody>
      <dsp:txXfrm>
        <a:off x="19419" y="3174646"/>
        <a:ext cx="6617931" cy="358962"/>
      </dsp:txXfrm>
    </dsp:sp>
    <dsp:sp modelId="{883B8219-ECFB-46F6-B643-16E5B7101228}">
      <dsp:nvSpPr>
        <dsp:cNvPr id="0" name=""/>
        <dsp:cNvSpPr/>
      </dsp:nvSpPr>
      <dsp:spPr>
        <a:xfrm>
          <a:off x="0" y="3601987"/>
          <a:ext cx="6656769" cy="397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smtClean="0"/>
            <a:t>Public perception is important</a:t>
          </a:r>
          <a:endParaRPr lang="en-US" sz="1700" kern="1200" dirty="0"/>
        </a:p>
      </dsp:txBody>
      <dsp:txXfrm>
        <a:off x="19419" y="3621406"/>
        <a:ext cx="6617931" cy="35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FE0F4-6712-4BB4-B532-257108A0AC6C}">
      <dsp:nvSpPr>
        <dsp:cNvPr id="0" name=""/>
        <dsp:cNvSpPr/>
      </dsp:nvSpPr>
      <dsp:spPr>
        <a:xfrm>
          <a:off x="0" y="2402"/>
          <a:ext cx="6656769"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5A4B0CF-3DF8-4983-8AA6-CD82F50A356F}">
      <dsp:nvSpPr>
        <dsp:cNvPr id="0" name=""/>
        <dsp:cNvSpPr/>
      </dsp:nvSpPr>
      <dsp:spPr>
        <a:xfrm>
          <a:off x="0" y="2402"/>
          <a:ext cx="6656769" cy="163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kern="1200"/>
            <a:t>How do we maximise the INDEPENDENCE of the processes of scrutiny?</a:t>
          </a:r>
          <a:endParaRPr lang="en-US" sz="2500" kern="1200"/>
        </a:p>
      </dsp:txBody>
      <dsp:txXfrm>
        <a:off x="0" y="2402"/>
        <a:ext cx="6656769" cy="1638803"/>
      </dsp:txXfrm>
    </dsp:sp>
    <dsp:sp modelId="{5103FB5D-187A-4486-81E4-BFD4EEC4F493}">
      <dsp:nvSpPr>
        <dsp:cNvPr id="0" name=""/>
        <dsp:cNvSpPr/>
      </dsp:nvSpPr>
      <dsp:spPr>
        <a:xfrm>
          <a:off x="0" y="1641205"/>
          <a:ext cx="6656769" cy="0"/>
        </a:xfrm>
        <a:prstGeom prst="line">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w="12700" cap="rnd" cmpd="sng" algn="ctr">
          <a:solidFill>
            <a:schemeClr val="accent2">
              <a:hueOff val="-1482143"/>
              <a:satOff val="7100"/>
              <a:lumOff val="6569"/>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85A6F98-E6A3-4255-A042-4267E9B00A27}">
      <dsp:nvSpPr>
        <dsp:cNvPr id="0" name=""/>
        <dsp:cNvSpPr/>
      </dsp:nvSpPr>
      <dsp:spPr>
        <a:xfrm>
          <a:off x="0" y="1641205"/>
          <a:ext cx="6656769" cy="163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kern="1200"/>
            <a:t>How do we know that our ME and MEO staff are confident and COMPETENT in their roles?</a:t>
          </a:r>
          <a:endParaRPr lang="en-US" sz="2500" kern="1200"/>
        </a:p>
      </dsp:txBody>
      <dsp:txXfrm>
        <a:off x="0" y="1641205"/>
        <a:ext cx="6656769" cy="1638803"/>
      </dsp:txXfrm>
    </dsp:sp>
    <dsp:sp modelId="{1A6D49D8-BDD8-4BFE-A79E-78C5529F549C}">
      <dsp:nvSpPr>
        <dsp:cNvPr id="0" name=""/>
        <dsp:cNvSpPr/>
      </dsp:nvSpPr>
      <dsp:spPr>
        <a:xfrm>
          <a:off x="0" y="3280009"/>
          <a:ext cx="6656769" cy="0"/>
        </a:xfrm>
        <a:prstGeom prst="line">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82FFE8-1D8F-43CB-B9D4-EF179143C733}">
      <dsp:nvSpPr>
        <dsp:cNvPr id="0" name=""/>
        <dsp:cNvSpPr/>
      </dsp:nvSpPr>
      <dsp:spPr>
        <a:xfrm>
          <a:off x="0" y="3280009"/>
          <a:ext cx="6656769" cy="1638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GB" sz="2500" kern="1200"/>
            <a:t>How do we ensure that health care providers are given CONSISTENT information upon which to base their learning from deaths and other Quality Improvement work?</a:t>
          </a:r>
          <a:endParaRPr lang="en-US" sz="2500" kern="1200"/>
        </a:p>
      </dsp:txBody>
      <dsp:txXfrm>
        <a:off x="0" y="3280009"/>
        <a:ext cx="6656769" cy="1638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ECEC4-A325-4CEB-A5BF-317A660E7B9E}">
      <dsp:nvSpPr>
        <dsp:cNvPr id="0" name=""/>
        <dsp:cNvSpPr/>
      </dsp:nvSpPr>
      <dsp:spPr>
        <a:xfrm>
          <a:off x="582441" y="869014"/>
          <a:ext cx="1247033" cy="12470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42827-ABB2-45BA-9DC1-40783396E395}">
      <dsp:nvSpPr>
        <dsp:cNvPr id="0" name=""/>
        <dsp:cNvSpPr/>
      </dsp:nvSpPr>
      <dsp:spPr>
        <a:xfrm>
          <a:off x="848202" y="1134775"/>
          <a:ext cx="715510" cy="7155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64B54D-8B99-4526-9817-F2E114F09419}">
      <dsp:nvSpPr>
        <dsp:cNvPr id="0" name=""/>
        <dsp:cNvSpPr/>
      </dsp:nvSpPr>
      <dsp:spPr>
        <a:xfrm>
          <a:off x="183800"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en-GB" sz="2300" kern="1200"/>
            <a:t>Investigation</a:t>
          </a:r>
          <a:endParaRPr lang="en-US" sz="2300" kern="1200"/>
        </a:p>
      </dsp:txBody>
      <dsp:txXfrm>
        <a:off x="183800" y="2504467"/>
        <a:ext cx="2044316" cy="720000"/>
      </dsp:txXfrm>
    </dsp:sp>
    <dsp:sp modelId="{0D782C4B-3B52-4CB2-BE18-F66113EAFCD1}">
      <dsp:nvSpPr>
        <dsp:cNvPr id="0" name=""/>
        <dsp:cNvSpPr/>
      </dsp:nvSpPr>
      <dsp:spPr>
        <a:xfrm>
          <a:off x="2984513" y="869014"/>
          <a:ext cx="1247033" cy="12470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B7728-BC63-4C33-9E86-5D2F138F3406}">
      <dsp:nvSpPr>
        <dsp:cNvPr id="0" name=""/>
        <dsp:cNvSpPr/>
      </dsp:nvSpPr>
      <dsp:spPr>
        <a:xfrm>
          <a:off x="3250275" y="1134775"/>
          <a:ext cx="715510" cy="7155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E81C23-BA8B-465C-B013-DF5DA6BEED00}">
      <dsp:nvSpPr>
        <dsp:cNvPr id="0" name=""/>
        <dsp:cNvSpPr/>
      </dsp:nvSpPr>
      <dsp:spPr>
        <a:xfrm>
          <a:off x="2585872"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en-GB" sz="2300" kern="1200"/>
            <a:t>Inspection</a:t>
          </a:r>
          <a:endParaRPr lang="en-US" sz="2300" kern="1200"/>
        </a:p>
      </dsp:txBody>
      <dsp:txXfrm>
        <a:off x="2585872" y="2504467"/>
        <a:ext cx="2044316" cy="720000"/>
      </dsp:txXfrm>
    </dsp:sp>
    <dsp:sp modelId="{E5F7F478-72A0-445F-832F-1B2DF17E6838}">
      <dsp:nvSpPr>
        <dsp:cNvPr id="0" name=""/>
        <dsp:cNvSpPr/>
      </dsp:nvSpPr>
      <dsp:spPr>
        <a:xfrm>
          <a:off x="5386585" y="869014"/>
          <a:ext cx="1247033" cy="12470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B13BE-F810-424F-BE02-BAA0EF90AD3B}">
      <dsp:nvSpPr>
        <dsp:cNvPr id="0" name=""/>
        <dsp:cNvSpPr/>
      </dsp:nvSpPr>
      <dsp:spPr>
        <a:xfrm>
          <a:off x="5652347" y="1134775"/>
          <a:ext cx="715510" cy="7155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3772768-F5A5-4720-946B-C0C33C879185}">
      <dsp:nvSpPr>
        <dsp:cNvPr id="0" name=""/>
        <dsp:cNvSpPr/>
      </dsp:nvSpPr>
      <dsp:spPr>
        <a:xfrm>
          <a:off x="4987944"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en-GB" sz="2300" kern="1200"/>
            <a:t>Service improvement</a:t>
          </a:r>
          <a:endParaRPr lang="en-US" sz="2300" kern="1200"/>
        </a:p>
      </dsp:txBody>
      <dsp:txXfrm>
        <a:off x="4987944" y="2504467"/>
        <a:ext cx="2044316" cy="720000"/>
      </dsp:txXfrm>
    </dsp:sp>
    <dsp:sp modelId="{434B4880-87F1-4F85-BBB0-5F20999D2C42}">
      <dsp:nvSpPr>
        <dsp:cNvPr id="0" name=""/>
        <dsp:cNvSpPr/>
      </dsp:nvSpPr>
      <dsp:spPr>
        <a:xfrm>
          <a:off x="7788658" y="869014"/>
          <a:ext cx="1247033" cy="12470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3F2D9-511E-4D1B-8A0F-23DAA6B92E44}">
      <dsp:nvSpPr>
        <dsp:cNvPr id="0" name=""/>
        <dsp:cNvSpPr/>
      </dsp:nvSpPr>
      <dsp:spPr>
        <a:xfrm>
          <a:off x="8054419" y="1134775"/>
          <a:ext cx="715510" cy="71551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3E64F3-605A-4210-9460-6B23A3B407DA}">
      <dsp:nvSpPr>
        <dsp:cNvPr id="0" name=""/>
        <dsp:cNvSpPr/>
      </dsp:nvSpPr>
      <dsp:spPr>
        <a:xfrm>
          <a:off x="7390016" y="2504467"/>
          <a:ext cx="20443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90000"/>
            </a:lnSpc>
            <a:spcBef>
              <a:spcPct val="0"/>
            </a:spcBef>
            <a:spcAft>
              <a:spcPct val="35000"/>
            </a:spcAft>
            <a:defRPr cap="all"/>
          </a:pPr>
          <a:r>
            <a:rPr lang="en-GB" sz="2300" kern="1200"/>
            <a:t>Counselling</a:t>
          </a:r>
          <a:endParaRPr lang="en-US" sz="2300" kern="1200"/>
        </a:p>
      </dsp:txBody>
      <dsp:txXfrm>
        <a:off x="7390016" y="2504467"/>
        <a:ext cx="2044316"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2E578-5118-4590-B1FA-1DC7BEFB1995}">
      <dsp:nvSpPr>
        <dsp:cNvPr id="0" name=""/>
        <dsp:cNvSpPr/>
      </dsp:nvSpPr>
      <dsp:spPr>
        <a:xfrm>
          <a:off x="5497" y="1507986"/>
          <a:ext cx="2107292" cy="801738"/>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a:t>Maximise independence </a:t>
          </a:r>
          <a:endParaRPr lang="en-US" sz="1300" kern="1200" dirty="0"/>
        </a:p>
      </dsp:txBody>
      <dsp:txXfrm>
        <a:off x="5497" y="1507986"/>
        <a:ext cx="2107292" cy="801738"/>
      </dsp:txXfrm>
    </dsp:sp>
    <dsp:sp modelId="{ACAD698C-1560-4C78-BEA4-1A72C71AA5BA}">
      <dsp:nvSpPr>
        <dsp:cNvPr id="0" name=""/>
        <dsp:cNvSpPr/>
      </dsp:nvSpPr>
      <dsp:spPr>
        <a:xfrm>
          <a:off x="5497" y="2309725"/>
          <a:ext cx="2107292" cy="1320345"/>
        </a:xfrm>
        <a:prstGeom prst="rect">
          <a:avLst/>
        </a:prstGeom>
        <a:solidFill>
          <a:schemeClr val="accent5">
            <a:alpha val="90000"/>
            <a:tint val="40000"/>
            <a:hueOff val="0"/>
            <a:satOff val="0"/>
            <a:lumOff val="0"/>
            <a:alphaOff val="0"/>
          </a:schemeClr>
        </a:solidFill>
        <a:ln w="12700"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a:t>From care provided</a:t>
          </a:r>
          <a:endParaRPr lang="en-US" sz="1300" kern="1200"/>
        </a:p>
        <a:p>
          <a:pPr marL="114300" lvl="1" indent="-114300" algn="l" defTabSz="577850">
            <a:lnSpc>
              <a:spcPct val="90000"/>
            </a:lnSpc>
            <a:spcBef>
              <a:spcPct val="0"/>
            </a:spcBef>
            <a:spcAft>
              <a:spcPct val="15000"/>
            </a:spcAft>
            <a:buChar char="••"/>
          </a:pPr>
          <a:r>
            <a:rPr lang="en-GB" sz="1300" kern="1200" dirty="0"/>
            <a:t>From hospital providing care</a:t>
          </a:r>
          <a:endParaRPr lang="en-US" sz="1300" kern="1200" dirty="0"/>
        </a:p>
        <a:p>
          <a:pPr marL="114300" lvl="1" indent="-114300" algn="l" defTabSz="577850">
            <a:lnSpc>
              <a:spcPct val="90000"/>
            </a:lnSpc>
            <a:spcBef>
              <a:spcPct val="0"/>
            </a:spcBef>
            <a:spcAft>
              <a:spcPct val="15000"/>
            </a:spcAft>
            <a:buChar char="••"/>
          </a:pPr>
          <a:r>
            <a:rPr lang="en-US" sz="1300" kern="1200" dirty="0"/>
            <a:t>From Health Board</a:t>
          </a:r>
        </a:p>
        <a:p>
          <a:pPr marL="114300" lvl="1" indent="-114300" algn="l" defTabSz="577850">
            <a:lnSpc>
              <a:spcPct val="90000"/>
            </a:lnSpc>
            <a:spcBef>
              <a:spcPct val="0"/>
            </a:spcBef>
            <a:spcAft>
              <a:spcPct val="15000"/>
            </a:spcAft>
            <a:buChar char="••"/>
          </a:pPr>
          <a:r>
            <a:rPr lang="en-GB" sz="1300" kern="1200" dirty="0"/>
            <a:t>From employing care provider</a:t>
          </a:r>
          <a:endParaRPr lang="en-US" sz="1300" kern="1200" dirty="0"/>
        </a:p>
      </dsp:txBody>
      <dsp:txXfrm>
        <a:off x="5497" y="2309725"/>
        <a:ext cx="2107292" cy="1320345"/>
      </dsp:txXfrm>
    </dsp:sp>
    <dsp:sp modelId="{EECEC7C6-496A-49BC-8B2E-C5DFC7AAEC8C}">
      <dsp:nvSpPr>
        <dsp:cNvPr id="0" name=""/>
        <dsp:cNvSpPr/>
      </dsp:nvSpPr>
      <dsp:spPr>
        <a:xfrm>
          <a:off x="2407811" y="1507986"/>
          <a:ext cx="2107292" cy="801738"/>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dirty="0"/>
            <a:t>Consistency to assist those responsible for further investigation</a:t>
          </a:r>
          <a:endParaRPr lang="en-US" sz="1300" kern="1200" dirty="0"/>
        </a:p>
      </dsp:txBody>
      <dsp:txXfrm>
        <a:off x="2407811" y="1507986"/>
        <a:ext cx="2107292" cy="801738"/>
      </dsp:txXfrm>
    </dsp:sp>
    <dsp:sp modelId="{CC48A6D2-F6A2-4944-8856-9754C24184C0}">
      <dsp:nvSpPr>
        <dsp:cNvPr id="0" name=""/>
        <dsp:cNvSpPr/>
      </dsp:nvSpPr>
      <dsp:spPr>
        <a:xfrm>
          <a:off x="2407811" y="2309725"/>
          <a:ext cx="2107292" cy="1320345"/>
        </a:xfrm>
        <a:prstGeom prst="rect">
          <a:avLst/>
        </a:prstGeom>
        <a:solidFill>
          <a:schemeClr val="accent5">
            <a:alpha val="90000"/>
            <a:tint val="40000"/>
            <a:hueOff val="0"/>
            <a:satOff val="0"/>
            <a:lumOff val="0"/>
            <a:alphaOff val="0"/>
          </a:schemeClr>
        </a:solidFill>
        <a:ln w="12700"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a:t>Governance and process</a:t>
          </a:r>
          <a:endParaRPr lang="en-US" sz="1300" kern="1200"/>
        </a:p>
      </dsp:txBody>
      <dsp:txXfrm>
        <a:off x="2407811" y="2309725"/>
        <a:ext cx="2107292" cy="1320345"/>
      </dsp:txXfrm>
    </dsp:sp>
    <dsp:sp modelId="{4CD3EE6A-2B23-4877-9232-29CBE5E6D355}">
      <dsp:nvSpPr>
        <dsp:cNvPr id="0" name=""/>
        <dsp:cNvSpPr/>
      </dsp:nvSpPr>
      <dsp:spPr>
        <a:xfrm>
          <a:off x="4810125" y="1507986"/>
          <a:ext cx="2107292" cy="801738"/>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a:t>Competency</a:t>
          </a:r>
          <a:endParaRPr lang="en-US" sz="1300" kern="1200"/>
        </a:p>
      </dsp:txBody>
      <dsp:txXfrm>
        <a:off x="4810125" y="1507986"/>
        <a:ext cx="2107292" cy="801738"/>
      </dsp:txXfrm>
    </dsp:sp>
    <dsp:sp modelId="{4CE311F1-5B88-44E1-8BDB-8FADB3472DCB}">
      <dsp:nvSpPr>
        <dsp:cNvPr id="0" name=""/>
        <dsp:cNvSpPr/>
      </dsp:nvSpPr>
      <dsp:spPr>
        <a:xfrm>
          <a:off x="4810125" y="2309725"/>
          <a:ext cx="2107292" cy="1320345"/>
        </a:xfrm>
        <a:prstGeom prst="rect">
          <a:avLst/>
        </a:prstGeom>
        <a:solidFill>
          <a:schemeClr val="accent5">
            <a:alpha val="90000"/>
            <a:tint val="40000"/>
            <a:hueOff val="0"/>
            <a:satOff val="0"/>
            <a:lumOff val="0"/>
            <a:alphaOff val="0"/>
          </a:schemeClr>
        </a:solidFill>
        <a:ln w="12700"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a:t>Ongoing internal CPD training</a:t>
          </a:r>
          <a:endParaRPr lang="en-US" sz="1300" kern="1200"/>
        </a:p>
        <a:p>
          <a:pPr marL="114300" lvl="1" indent="-114300" algn="l" defTabSz="577850">
            <a:lnSpc>
              <a:spcPct val="90000"/>
            </a:lnSpc>
            <a:spcBef>
              <a:spcPct val="0"/>
            </a:spcBef>
            <a:spcAft>
              <a:spcPct val="15000"/>
            </a:spcAft>
            <a:buChar char="••"/>
          </a:pPr>
          <a:r>
            <a:rPr lang="en-GB" sz="1300" kern="1200" dirty="0"/>
            <a:t>Avoidance of isolated practice</a:t>
          </a:r>
          <a:endParaRPr lang="en-US" sz="1300" kern="1200" dirty="0"/>
        </a:p>
        <a:p>
          <a:pPr marL="114300" lvl="1" indent="-114300" algn="l" defTabSz="577850">
            <a:lnSpc>
              <a:spcPct val="90000"/>
            </a:lnSpc>
            <a:spcBef>
              <a:spcPct val="0"/>
            </a:spcBef>
            <a:spcAft>
              <a:spcPct val="15000"/>
            </a:spcAft>
            <a:buChar char="••"/>
          </a:pPr>
          <a:r>
            <a:rPr lang="en-US" sz="1300" kern="1200" dirty="0"/>
            <a:t>Appraisal and Revalidation Framework</a:t>
          </a:r>
        </a:p>
      </dsp:txBody>
      <dsp:txXfrm>
        <a:off x="4810125" y="2309725"/>
        <a:ext cx="2107292" cy="1320345"/>
      </dsp:txXfrm>
    </dsp:sp>
    <dsp:sp modelId="{E3A1C3D3-61BB-4CF5-A74B-D5635D4C3A2D}">
      <dsp:nvSpPr>
        <dsp:cNvPr id="0" name=""/>
        <dsp:cNvSpPr/>
      </dsp:nvSpPr>
      <dsp:spPr>
        <a:xfrm>
          <a:off x="7212438" y="1507986"/>
          <a:ext cx="2107292" cy="801738"/>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a:t>Sustainable</a:t>
          </a:r>
          <a:endParaRPr lang="en-US" sz="1300" kern="1200"/>
        </a:p>
      </dsp:txBody>
      <dsp:txXfrm>
        <a:off x="7212438" y="1507986"/>
        <a:ext cx="2107292" cy="801738"/>
      </dsp:txXfrm>
    </dsp:sp>
    <dsp:sp modelId="{B8CC6711-D651-4D27-9769-CFB17DF74AE1}">
      <dsp:nvSpPr>
        <dsp:cNvPr id="0" name=""/>
        <dsp:cNvSpPr/>
      </dsp:nvSpPr>
      <dsp:spPr>
        <a:xfrm>
          <a:off x="7212438" y="2309725"/>
          <a:ext cx="2107292" cy="1320345"/>
        </a:xfrm>
        <a:prstGeom prst="rect">
          <a:avLst/>
        </a:prstGeom>
        <a:solidFill>
          <a:schemeClr val="accent5">
            <a:alpha val="90000"/>
            <a:tint val="40000"/>
            <a:hueOff val="0"/>
            <a:satOff val="0"/>
            <a:lumOff val="0"/>
            <a:alphaOff val="0"/>
          </a:schemeClr>
        </a:solidFill>
        <a:ln w="12700"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Sufficiently sized</a:t>
          </a:r>
        </a:p>
        <a:p>
          <a:pPr marL="114300" lvl="1" indent="-114300" algn="l" defTabSz="577850">
            <a:lnSpc>
              <a:spcPct val="90000"/>
            </a:lnSpc>
            <a:spcBef>
              <a:spcPct val="0"/>
            </a:spcBef>
            <a:spcAft>
              <a:spcPct val="15000"/>
            </a:spcAft>
            <a:buChar char="••"/>
          </a:pPr>
          <a:r>
            <a:rPr lang="en-GB" sz="1300" kern="1200" dirty="0"/>
            <a:t>Service for a nation</a:t>
          </a:r>
        </a:p>
        <a:p>
          <a:pPr marL="114300" lvl="1" indent="-114300" algn="l" defTabSz="577850">
            <a:lnSpc>
              <a:spcPct val="90000"/>
            </a:lnSpc>
            <a:spcBef>
              <a:spcPct val="0"/>
            </a:spcBef>
            <a:spcAft>
              <a:spcPct val="15000"/>
            </a:spcAft>
            <a:buChar char="••"/>
          </a:pPr>
          <a:r>
            <a:rPr lang="en-GB" sz="1300" kern="1200" dirty="0"/>
            <a:t>7 day working</a:t>
          </a:r>
        </a:p>
        <a:p>
          <a:pPr marL="114300" lvl="1" indent="-114300" algn="l" defTabSz="577850">
            <a:lnSpc>
              <a:spcPct val="90000"/>
            </a:lnSpc>
            <a:spcBef>
              <a:spcPct val="0"/>
            </a:spcBef>
            <a:spcAft>
              <a:spcPct val="15000"/>
            </a:spcAft>
            <a:buChar char="••"/>
          </a:pPr>
          <a:endParaRPr lang="en-GB" sz="1300" kern="1200" dirty="0"/>
        </a:p>
      </dsp:txBody>
      <dsp:txXfrm>
        <a:off x="7212438" y="2309725"/>
        <a:ext cx="2107292" cy="1320345"/>
      </dsp:txXfrm>
    </dsp:sp>
    <dsp:sp modelId="{FCF98392-67AE-4194-B6A7-627941DA942C}">
      <dsp:nvSpPr>
        <dsp:cNvPr id="0" name=""/>
        <dsp:cNvSpPr/>
      </dsp:nvSpPr>
      <dsp:spPr>
        <a:xfrm>
          <a:off x="9614752" y="1507986"/>
          <a:ext cx="2107292" cy="801738"/>
        </a:xfrm>
        <a:prstGeom prst="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n-GB" sz="1300" kern="1200"/>
            <a:t>Adherence to Good Practice Guidance from the National Medical Examiner</a:t>
          </a:r>
          <a:endParaRPr lang="en-US" sz="1300" kern="1200"/>
        </a:p>
      </dsp:txBody>
      <dsp:txXfrm>
        <a:off x="9614752" y="1507986"/>
        <a:ext cx="2107292" cy="801738"/>
      </dsp:txXfrm>
    </dsp:sp>
    <dsp:sp modelId="{EEFD2F5A-3499-4BF5-AB90-12452EA4B3BB}">
      <dsp:nvSpPr>
        <dsp:cNvPr id="0" name=""/>
        <dsp:cNvSpPr/>
      </dsp:nvSpPr>
      <dsp:spPr>
        <a:xfrm>
          <a:off x="9614752" y="2309725"/>
          <a:ext cx="2107292" cy="1320345"/>
        </a:xfrm>
        <a:prstGeom prst="rect">
          <a:avLst/>
        </a:prstGeom>
        <a:solidFill>
          <a:schemeClr val="accent5">
            <a:alpha val="90000"/>
            <a:tint val="40000"/>
            <a:hueOff val="0"/>
            <a:satOff val="0"/>
            <a:lumOff val="0"/>
            <a:alphaOff val="0"/>
          </a:schemeClr>
        </a:solidFill>
        <a:ln w="12700" cap="rnd"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GB" sz="1300" kern="1200" dirty="0"/>
            <a:t>Principles for the service</a:t>
          </a:r>
        </a:p>
      </dsp:txBody>
      <dsp:txXfrm>
        <a:off x="9614752" y="2309725"/>
        <a:ext cx="2107292" cy="1320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A3261-5544-426E-B352-7CBB0C0DE8C4}">
      <dsp:nvSpPr>
        <dsp:cNvPr id="0" name=""/>
        <dsp:cNvSpPr/>
      </dsp:nvSpPr>
      <dsp:spPr>
        <a:xfrm>
          <a:off x="0" y="2402"/>
          <a:ext cx="6656769" cy="0"/>
        </a:xfrm>
        <a:prstGeom prst="lin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7521140-C401-454C-A632-C384DF6915B0}">
      <dsp:nvSpPr>
        <dsp:cNvPr id="0" name=""/>
        <dsp:cNvSpPr/>
      </dsp:nvSpPr>
      <dsp:spPr>
        <a:xfrm>
          <a:off x="0" y="2402"/>
          <a:ext cx="6656769" cy="819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a:t>Death Certification</a:t>
          </a:r>
          <a:endParaRPr lang="en-US" sz="2300" kern="1200"/>
        </a:p>
      </dsp:txBody>
      <dsp:txXfrm>
        <a:off x="0" y="2402"/>
        <a:ext cx="6656769" cy="819401"/>
      </dsp:txXfrm>
    </dsp:sp>
    <dsp:sp modelId="{2A3C8868-2EB1-4A5E-8D69-B11F0208E6C1}">
      <dsp:nvSpPr>
        <dsp:cNvPr id="0" name=""/>
        <dsp:cNvSpPr/>
      </dsp:nvSpPr>
      <dsp:spPr>
        <a:xfrm>
          <a:off x="0" y="821804"/>
          <a:ext cx="6656769" cy="0"/>
        </a:xfrm>
        <a:prstGeom prst="line">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w="12700" cap="rnd" cmpd="sng" algn="ctr">
          <a:solidFill>
            <a:schemeClr val="accent2">
              <a:hueOff val="-592857"/>
              <a:satOff val="2840"/>
              <a:lumOff val="262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B8D5B55-C14C-4F65-A043-AD3EF89407A8}">
      <dsp:nvSpPr>
        <dsp:cNvPr id="0" name=""/>
        <dsp:cNvSpPr/>
      </dsp:nvSpPr>
      <dsp:spPr>
        <a:xfrm>
          <a:off x="0" y="821804"/>
          <a:ext cx="6656769" cy="819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smtClean="0"/>
            <a:t>Weight of contribution </a:t>
          </a:r>
          <a:r>
            <a:rPr lang="en-GB" sz="2300" kern="1200" dirty="0"/>
            <a:t>of </a:t>
          </a:r>
          <a:r>
            <a:rPr lang="en-GB" sz="2300" kern="1200" dirty="0" err="1"/>
            <a:t>Covid</a:t>
          </a:r>
          <a:r>
            <a:rPr lang="en-GB" sz="2300" kern="1200" dirty="0"/>
            <a:t> in deaths</a:t>
          </a:r>
          <a:endParaRPr lang="en-US" sz="2300" kern="1200" dirty="0"/>
        </a:p>
      </dsp:txBody>
      <dsp:txXfrm>
        <a:off x="0" y="821804"/>
        <a:ext cx="6656769" cy="819401"/>
      </dsp:txXfrm>
    </dsp:sp>
    <dsp:sp modelId="{2AEC309C-0309-45BC-AA12-DAD5CC84D679}">
      <dsp:nvSpPr>
        <dsp:cNvPr id="0" name=""/>
        <dsp:cNvSpPr/>
      </dsp:nvSpPr>
      <dsp:spPr>
        <a:xfrm>
          <a:off x="0" y="1641205"/>
          <a:ext cx="6656769" cy="0"/>
        </a:xfrm>
        <a:prstGeom prst="line">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w="12700" cap="rnd" cmpd="sng" algn="ctr">
          <a:solidFill>
            <a:schemeClr val="accent2">
              <a:hueOff val="-1185714"/>
              <a:satOff val="5680"/>
              <a:lumOff val="5255"/>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F481B7B-521D-4775-8D63-E6921C2050B7}">
      <dsp:nvSpPr>
        <dsp:cNvPr id="0" name=""/>
        <dsp:cNvSpPr/>
      </dsp:nvSpPr>
      <dsp:spPr>
        <a:xfrm>
          <a:off x="0" y="1641205"/>
          <a:ext cx="6656769" cy="819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Understanding of co-morbidity burden and contribution</a:t>
          </a:r>
          <a:endParaRPr lang="en-US" sz="2300" kern="1200" dirty="0"/>
        </a:p>
      </dsp:txBody>
      <dsp:txXfrm>
        <a:off x="0" y="1641205"/>
        <a:ext cx="6656769" cy="819401"/>
      </dsp:txXfrm>
    </dsp:sp>
    <dsp:sp modelId="{38930BAC-346C-4A68-A9DE-3114D9517547}">
      <dsp:nvSpPr>
        <dsp:cNvPr id="0" name=""/>
        <dsp:cNvSpPr/>
      </dsp:nvSpPr>
      <dsp:spPr>
        <a:xfrm>
          <a:off x="0" y="2460607"/>
          <a:ext cx="6656769" cy="0"/>
        </a:xfrm>
        <a:prstGeom prst="line">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w="12700" cap="rnd" cmpd="sng" algn="ctr">
          <a:solidFill>
            <a:schemeClr val="accent2">
              <a:hueOff val="-1778572"/>
              <a:satOff val="8520"/>
              <a:lumOff val="7882"/>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FBD990A-A9B1-4E35-A078-26A75F715512}">
      <dsp:nvSpPr>
        <dsp:cNvPr id="0" name=""/>
        <dsp:cNvSpPr/>
      </dsp:nvSpPr>
      <dsp:spPr>
        <a:xfrm>
          <a:off x="0" y="2460607"/>
          <a:ext cx="6656769" cy="819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a:t>Infections acquired in hospital</a:t>
          </a:r>
          <a:endParaRPr lang="en-US" sz="2300" kern="1200" dirty="0"/>
        </a:p>
      </dsp:txBody>
      <dsp:txXfrm>
        <a:off x="0" y="2460607"/>
        <a:ext cx="6656769" cy="819401"/>
      </dsp:txXfrm>
    </dsp:sp>
    <dsp:sp modelId="{F03B8141-E8F5-4C96-9954-7F548CBBB0B3}">
      <dsp:nvSpPr>
        <dsp:cNvPr id="0" name=""/>
        <dsp:cNvSpPr/>
      </dsp:nvSpPr>
      <dsp:spPr>
        <a:xfrm>
          <a:off x="0" y="3280009"/>
          <a:ext cx="6656769" cy="0"/>
        </a:xfrm>
        <a:prstGeom prst="line">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w="12700" cap="rnd" cmpd="sng" algn="ctr">
          <a:solidFill>
            <a:schemeClr val="accent2">
              <a:hueOff val="-2371429"/>
              <a:satOff val="11360"/>
              <a:lumOff val="1051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5BD68F40-5409-4325-A2C9-F4E99A694979}">
      <dsp:nvSpPr>
        <dsp:cNvPr id="0" name=""/>
        <dsp:cNvSpPr/>
      </dsp:nvSpPr>
      <dsp:spPr>
        <a:xfrm>
          <a:off x="0" y="3280009"/>
          <a:ext cx="6656769" cy="819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Remote scrutiny of scanned records</a:t>
          </a:r>
          <a:endParaRPr lang="en-US" sz="2300" kern="1200" dirty="0"/>
        </a:p>
      </dsp:txBody>
      <dsp:txXfrm>
        <a:off x="0" y="3280009"/>
        <a:ext cx="6656769" cy="819401"/>
      </dsp:txXfrm>
    </dsp:sp>
    <dsp:sp modelId="{04BADFA5-D24D-41E6-93EF-8B4A952ECB06}">
      <dsp:nvSpPr>
        <dsp:cNvPr id="0" name=""/>
        <dsp:cNvSpPr/>
      </dsp:nvSpPr>
      <dsp:spPr>
        <a:xfrm>
          <a:off x="0" y="4099410"/>
          <a:ext cx="6656769" cy="0"/>
        </a:xfrm>
        <a:prstGeom prst="line">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w="12700" cap="rnd" cmpd="sng" algn="ctr">
          <a:solidFill>
            <a:schemeClr val="accent2">
              <a:hueOff val="-2964286"/>
              <a:satOff val="14200"/>
              <a:lumOff val="13137"/>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9B552C8-D380-4213-83D3-497980346B78}">
      <dsp:nvSpPr>
        <dsp:cNvPr id="0" name=""/>
        <dsp:cNvSpPr/>
      </dsp:nvSpPr>
      <dsp:spPr>
        <a:xfrm>
          <a:off x="0" y="4099410"/>
          <a:ext cx="6656769" cy="819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smtClean="0"/>
            <a:t>Opportunity to enhance engagement with bereaved at a challenging time</a:t>
          </a:r>
          <a:endParaRPr lang="en-US" sz="2300" kern="1200" dirty="0"/>
        </a:p>
      </dsp:txBody>
      <dsp:txXfrm>
        <a:off x="0" y="4099410"/>
        <a:ext cx="6656769" cy="819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03345-B438-429B-9028-8FAF26F7B63F}">
      <dsp:nvSpPr>
        <dsp:cNvPr id="0" name=""/>
        <dsp:cNvSpPr/>
      </dsp:nvSpPr>
      <dsp:spPr>
        <a:xfrm>
          <a:off x="0" y="14407"/>
          <a:ext cx="6656769" cy="11582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All deaths not investigated by a coroner</a:t>
          </a:r>
          <a:endParaRPr lang="en-US" sz="3000" kern="1200"/>
        </a:p>
      </dsp:txBody>
      <dsp:txXfrm>
        <a:off x="56543" y="70950"/>
        <a:ext cx="6543683" cy="1045213"/>
      </dsp:txXfrm>
    </dsp:sp>
    <dsp:sp modelId="{317D1746-E764-40C3-9F3E-AAB77F303C2E}">
      <dsp:nvSpPr>
        <dsp:cNvPr id="0" name=""/>
        <dsp:cNvSpPr/>
      </dsp:nvSpPr>
      <dsp:spPr>
        <a:xfrm>
          <a:off x="0" y="1259107"/>
          <a:ext cx="6656769" cy="1158299"/>
        </a:xfrm>
        <a:prstGeom prst="roundRect">
          <a:avLst/>
        </a:prstGeom>
        <a:gradFill rotWithShape="0">
          <a:gsLst>
            <a:gs pos="0">
              <a:schemeClr val="accent2">
                <a:hueOff val="-988095"/>
                <a:satOff val="4733"/>
                <a:lumOff val="4379"/>
                <a:alphaOff val="0"/>
                <a:tint val="96000"/>
                <a:lumMod val="100000"/>
              </a:schemeClr>
            </a:gs>
            <a:gs pos="78000">
              <a:schemeClr val="accent2">
                <a:hueOff val="-988095"/>
                <a:satOff val="4733"/>
                <a:lumOff val="437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Non-statutory implementation</a:t>
          </a:r>
          <a:endParaRPr lang="en-US" sz="3000" kern="1200"/>
        </a:p>
      </dsp:txBody>
      <dsp:txXfrm>
        <a:off x="56543" y="1315650"/>
        <a:ext cx="6543683" cy="1045213"/>
      </dsp:txXfrm>
    </dsp:sp>
    <dsp:sp modelId="{C59FE668-99FA-4532-82C5-589451B72E10}">
      <dsp:nvSpPr>
        <dsp:cNvPr id="0" name=""/>
        <dsp:cNvSpPr/>
      </dsp:nvSpPr>
      <dsp:spPr>
        <a:xfrm>
          <a:off x="0" y="2503807"/>
          <a:ext cx="6656769" cy="1158299"/>
        </a:xfrm>
        <a:prstGeom prst="roundRect">
          <a:avLst/>
        </a:prstGeom>
        <a:gradFill rotWithShape="0">
          <a:gsLst>
            <a:gs pos="0">
              <a:schemeClr val="accent2">
                <a:hueOff val="-1976191"/>
                <a:satOff val="9467"/>
                <a:lumOff val="8758"/>
                <a:alphaOff val="0"/>
                <a:tint val="96000"/>
                <a:lumMod val="100000"/>
              </a:schemeClr>
            </a:gs>
            <a:gs pos="78000">
              <a:schemeClr val="accent2">
                <a:hueOff val="-1976191"/>
                <a:satOff val="9467"/>
                <a:lumOff val="8758"/>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Statutory expected in 2022</a:t>
          </a:r>
          <a:endParaRPr lang="en-US" sz="3000" kern="1200"/>
        </a:p>
      </dsp:txBody>
      <dsp:txXfrm>
        <a:off x="56543" y="2560350"/>
        <a:ext cx="6543683" cy="1045213"/>
      </dsp:txXfrm>
    </dsp:sp>
    <dsp:sp modelId="{CCB93340-F485-41AC-B5F4-4497920E1A26}">
      <dsp:nvSpPr>
        <dsp:cNvPr id="0" name=""/>
        <dsp:cNvSpPr/>
      </dsp:nvSpPr>
      <dsp:spPr>
        <a:xfrm>
          <a:off x="0" y="3748507"/>
          <a:ext cx="6656769" cy="11582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GB" sz="3000" kern="1200"/>
            <a:t>Challenges with role out into non-acute sector</a:t>
          </a:r>
          <a:endParaRPr lang="en-US" sz="3000" kern="1200"/>
        </a:p>
      </dsp:txBody>
      <dsp:txXfrm>
        <a:off x="56543" y="3805050"/>
        <a:ext cx="6543683" cy="1045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03345-B438-429B-9028-8FAF26F7B63F}">
      <dsp:nvSpPr>
        <dsp:cNvPr id="0" name=""/>
        <dsp:cNvSpPr/>
      </dsp:nvSpPr>
      <dsp:spPr>
        <a:xfrm>
          <a:off x="0" y="757807"/>
          <a:ext cx="6656769" cy="51480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t>Not a secondary care service</a:t>
          </a:r>
          <a:endParaRPr lang="en-US" sz="2200" kern="1200" dirty="0"/>
        </a:p>
      </dsp:txBody>
      <dsp:txXfrm>
        <a:off x="25130" y="782937"/>
        <a:ext cx="6606509" cy="464540"/>
      </dsp:txXfrm>
    </dsp:sp>
    <dsp:sp modelId="{317D1746-E764-40C3-9F3E-AAB77F303C2E}">
      <dsp:nvSpPr>
        <dsp:cNvPr id="0" name=""/>
        <dsp:cNvSpPr/>
      </dsp:nvSpPr>
      <dsp:spPr>
        <a:xfrm>
          <a:off x="0" y="1335967"/>
          <a:ext cx="6656769" cy="51480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t>GPs are employed in ME positions</a:t>
          </a:r>
          <a:endParaRPr lang="en-US" sz="2200" kern="1200" dirty="0"/>
        </a:p>
      </dsp:txBody>
      <dsp:txXfrm>
        <a:off x="25130" y="1361097"/>
        <a:ext cx="6606509" cy="464540"/>
      </dsp:txXfrm>
    </dsp:sp>
    <dsp:sp modelId="{C59FE668-99FA-4532-82C5-589451B72E10}">
      <dsp:nvSpPr>
        <dsp:cNvPr id="0" name=""/>
        <dsp:cNvSpPr/>
      </dsp:nvSpPr>
      <dsp:spPr>
        <a:xfrm>
          <a:off x="0" y="1914127"/>
          <a:ext cx="6656769" cy="51480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t>NHS Wales Shared Services host GP digital services</a:t>
          </a:r>
          <a:endParaRPr lang="en-US" sz="2200" kern="1200" dirty="0"/>
        </a:p>
      </dsp:txBody>
      <dsp:txXfrm>
        <a:off x="25130" y="1939257"/>
        <a:ext cx="6606509" cy="464540"/>
      </dsp:txXfrm>
    </dsp:sp>
    <dsp:sp modelId="{CCB93340-F485-41AC-B5F4-4497920E1A26}">
      <dsp:nvSpPr>
        <dsp:cNvPr id="0" name=""/>
        <dsp:cNvSpPr/>
      </dsp:nvSpPr>
      <dsp:spPr>
        <a:xfrm>
          <a:off x="0" y="2492287"/>
          <a:ext cx="6656769" cy="51480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smtClean="0"/>
            <a:t>Data sharing agreements</a:t>
          </a:r>
          <a:endParaRPr lang="en-US" sz="2200" kern="1200" dirty="0"/>
        </a:p>
      </dsp:txBody>
      <dsp:txXfrm>
        <a:off x="25130" y="2517417"/>
        <a:ext cx="6606509" cy="464540"/>
      </dsp:txXfrm>
    </dsp:sp>
    <dsp:sp modelId="{EEB8AD41-AFEF-48BD-8606-D6C6B3E18F84}">
      <dsp:nvSpPr>
        <dsp:cNvPr id="0" name=""/>
        <dsp:cNvSpPr/>
      </dsp:nvSpPr>
      <dsp:spPr>
        <a:xfrm>
          <a:off x="0" y="3070447"/>
          <a:ext cx="6656769" cy="51480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Piecemeal by agreement</a:t>
          </a:r>
          <a:endParaRPr lang="en-US" sz="2200" kern="1200" dirty="0"/>
        </a:p>
      </dsp:txBody>
      <dsp:txXfrm>
        <a:off x="25130" y="3095577"/>
        <a:ext cx="6606509" cy="464540"/>
      </dsp:txXfrm>
    </dsp:sp>
    <dsp:sp modelId="{CB7D568A-47E1-4CD7-A4DF-045CE7D5967A}">
      <dsp:nvSpPr>
        <dsp:cNvPr id="0" name=""/>
        <dsp:cNvSpPr/>
      </dsp:nvSpPr>
      <dsp:spPr>
        <a:xfrm>
          <a:off x="0" y="3648607"/>
          <a:ext cx="6656769" cy="51480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t>Wider engagement with GPC Wales</a:t>
          </a:r>
          <a:endParaRPr lang="en-US" sz="2200" kern="1200" dirty="0"/>
        </a:p>
      </dsp:txBody>
      <dsp:txXfrm>
        <a:off x="25130" y="3673737"/>
        <a:ext cx="6606509" cy="464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DBD98-E775-4B4E-B020-18B53323169A}">
      <dsp:nvSpPr>
        <dsp:cNvPr id="0" name=""/>
        <dsp:cNvSpPr/>
      </dsp:nvSpPr>
      <dsp:spPr>
        <a:xfrm>
          <a:off x="0" y="275250"/>
          <a:ext cx="6628804" cy="69498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Consistency allows meaningful interpretation about concerns detection rates for care providers</a:t>
          </a:r>
          <a:endParaRPr lang="en-US" sz="1800" kern="1200" dirty="0"/>
        </a:p>
      </dsp:txBody>
      <dsp:txXfrm>
        <a:off x="33926" y="309176"/>
        <a:ext cx="6560952" cy="627128"/>
      </dsp:txXfrm>
    </dsp:sp>
    <dsp:sp modelId="{8FC756C3-9A35-4894-8426-F7B554452EF1}">
      <dsp:nvSpPr>
        <dsp:cNvPr id="0" name=""/>
        <dsp:cNvSpPr/>
      </dsp:nvSpPr>
      <dsp:spPr>
        <a:xfrm>
          <a:off x="0" y="1022070"/>
          <a:ext cx="6628804" cy="694980"/>
        </a:xfrm>
        <a:prstGeom prst="roundRect">
          <a:avLst/>
        </a:prstGeom>
        <a:gradFill rotWithShape="0">
          <a:gsLst>
            <a:gs pos="0">
              <a:schemeClr val="accent2">
                <a:hueOff val="-592857"/>
                <a:satOff val="2840"/>
                <a:lumOff val="2627"/>
                <a:alphaOff val="0"/>
                <a:tint val="96000"/>
                <a:lumMod val="100000"/>
              </a:schemeClr>
            </a:gs>
            <a:gs pos="78000">
              <a:schemeClr val="accent2">
                <a:hueOff val="-592857"/>
                <a:satOff val="2840"/>
                <a:lumOff val="262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Health Boards acknowledge the richness of both data and </a:t>
          </a:r>
          <a:r>
            <a:rPr lang="en-GB" sz="1800" kern="1200" dirty="0" smtClean="0"/>
            <a:t>narratives as well as case selection for further reviews</a:t>
          </a:r>
          <a:endParaRPr lang="en-US" sz="1800" kern="1200" dirty="0"/>
        </a:p>
      </dsp:txBody>
      <dsp:txXfrm>
        <a:off x="33926" y="1055996"/>
        <a:ext cx="6560952" cy="627128"/>
      </dsp:txXfrm>
    </dsp:sp>
    <dsp:sp modelId="{5D623B50-001D-4BC5-9290-DC1975507F6E}">
      <dsp:nvSpPr>
        <dsp:cNvPr id="0" name=""/>
        <dsp:cNvSpPr/>
      </dsp:nvSpPr>
      <dsp:spPr>
        <a:xfrm>
          <a:off x="0" y="1768890"/>
          <a:ext cx="6628804" cy="694980"/>
        </a:xfrm>
        <a:prstGeom prst="roundRect">
          <a:avLst/>
        </a:prstGeom>
        <a:gradFill rotWithShape="0">
          <a:gsLst>
            <a:gs pos="0">
              <a:schemeClr val="accent2">
                <a:hueOff val="-1185714"/>
                <a:satOff val="5680"/>
                <a:lumOff val="5255"/>
                <a:alphaOff val="0"/>
                <a:tint val="96000"/>
                <a:lumMod val="100000"/>
              </a:schemeClr>
            </a:gs>
            <a:gs pos="78000">
              <a:schemeClr val="accent2">
                <a:hueOff val="-1185714"/>
                <a:satOff val="5680"/>
                <a:lumOff val="5255"/>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Adds to surveillance of Covid-19 acquired in hospitals</a:t>
          </a:r>
          <a:endParaRPr lang="en-US" sz="1800" kern="1200" dirty="0"/>
        </a:p>
      </dsp:txBody>
      <dsp:txXfrm>
        <a:off x="33926" y="1802816"/>
        <a:ext cx="6560952" cy="627128"/>
      </dsp:txXfrm>
    </dsp:sp>
    <dsp:sp modelId="{C93A2961-D27C-40DE-8C85-6064072E5D27}">
      <dsp:nvSpPr>
        <dsp:cNvPr id="0" name=""/>
        <dsp:cNvSpPr/>
      </dsp:nvSpPr>
      <dsp:spPr>
        <a:xfrm>
          <a:off x="0" y="2515710"/>
          <a:ext cx="6628804" cy="694980"/>
        </a:xfrm>
        <a:prstGeom prst="roundRect">
          <a:avLst/>
        </a:prstGeom>
        <a:gradFill rotWithShape="0">
          <a:gsLst>
            <a:gs pos="0">
              <a:schemeClr val="accent2">
                <a:hueOff val="-1778572"/>
                <a:satOff val="8520"/>
                <a:lumOff val="7882"/>
                <a:alphaOff val="0"/>
                <a:tint val="96000"/>
                <a:lumMod val="100000"/>
              </a:schemeClr>
            </a:gs>
            <a:gs pos="78000">
              <a:schemeClr val="accent2">
                <a:hueOff val="-1778572"/>
                <a:satOff val="8520"/>
                <a:lumOff val="788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Attending doctors value the support particularly with the application of Notification Regulations and MCCD formulation</a:t>
          </a:r>
          <a:endParaRPr lang="en-US" sz="1800" kern="1200" dirty="0"/>
        </a:p>
      </dsp:txBody>
      <dsp:txXfrm>
        <a:off x="33926" y="2549636"/>
        <a:ext cx="6560952" cy="627128"/>
      </dsp:txXfrm>
    </dsp:sp>
    <dsp:sp modelId="{7C591D80-62EF-47ED-AAA1-C8927A2AACAD}">
      <dsp:nvSpPr>
        <dsp:cNvPr id="0" name=""/>
        <dsp:cNvSpPr/>
      </dsp:nvSpPr>
      <dsp:spPr>
        <a:xfrm>
          <a:off x="0" y="3262530"/>
          <a:ext cx="6628804" cy="694980"/>
        </a:xfrm>
        <a:prstGeom prst="roundRect">
          <a:avLst/>
        </a:prstGeom>
        <a:gradFill rotWithShape="0">
          <a:gsLst>
            <a:gs pos="0">
              <a:schemeClr val="accent2">
                <a:hueOff val="-2371429"/>
                <a:satOff val="11360"/>
                <a:lumOff val="10510"/>
                <a:alphaOff val="0"/>
                <a:tint val="96000"/>
                <a:lumMod val="100000"/>
              </a:schemeClr>
            </a:gs>
            <a:gs pos="78000">
              <a:schemeClr val="accent2">
                <a:hueOff val="-2371429"/>
                <a:satOff val="11360"/>
                <a:lumOff val="1051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Coroners have given a vote of confidence by seeking scrutiny to assist with judicial decision making</a:t>
          </a:r>
          <a:endParaRPr lang="en-US" sz="1800" kern="1200" dirty="0"/>
        </a:p>
      </dsp:txBody>
      <dsp:txXfrm>
        <a:off x="33926" y="3296456"/>
        <a:ext cx="6560952" cy="627128"/>
      </dsp:txXfrm>
    </dsp:sp>
    <dsp:sp modelId="{123705C9-ACE1-4B0F-9CF3-CC1B01B4AF6C}">
      <dsp:nvSpPr>
        <dsp:cNvPr id="0" name=""/>
        <dsp:cNvSpPr/>
      </dsp:nvSpPr>
      <dsp:spPr>
        <a:xfrm>
          <a:off x="0" y="4009350"/>
          <a:ext cx="6628804" cy="694980"/>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Families have provided positive feedback following their experience</a:t>
          </a:r>
          <a:endParaRPr lang="en-US" sz="1800" kern="1200" dirty="0"/>
        </a:p>
      </dsp:txBody>
      <dsp:txXfrm>
        <a:off x="33926" y="4043276"/>
        <a:ext cx="6560952" cy="627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03345-B438-429B-9028-8FAF26F7B63F}">
      <dsp:nvSpPr>
        <dsp:cNvPr id="0" name=""/>
        <dsp:cNvSpPr/>
      </dsp:nvSpPr>
      <dsp:spPr>
        <a:xfrm>
          <a:off x="0" y="5767"/>
          <a:ext cx="6656769" cy="926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Whole Nation service based on independence and consistency</a:t>
          </a:r>
          <a:endParaRPr lang="en-US" sz="2400" kern="1200" dirty="0"/>
        </a:p>
      </dsp:txBody>
      <dsp:txXfrm>
        <a:off x="45235" y="51002"/>
        <a:ext cx="6566299" cy="836169"/>
      </dsp:txXfrm>
    </dsp:sp>
    <dsp:sp modelId="{317D1746-E764-40C3-9F3E-AAB77F303C2E}">
      <dsp:nvSpPr>
        <dsp:cNvPr id="0" name=""/>
        <dsp:cNvSpPr/>
      </dsp:nvSpPr>
      <dsp:spPr>
        <a:xfrm>
          <a:off x="0" y="1001527"/>
          <a:ext cx="6656769" cy="926639"/>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Patient, departmental, hospital, health board and national level reporting</a:t>
          </a:r>
          <a:endParaRPr lang="en-US" sz="2400" kern="1200" dirty="0"/>
        </a:p>
      </dsp:txBody>
      <dsp:txXfrm>
        <a:off x="45235" y="1046762"/>
        <a:ext cx="6566299" cy="836169"/>
      </dsp:txXfrm>
    </dsp:sp>
    <dsp:sp modelId="{C59FE668-99FA-4532-82C5-589451B72E10}">
      <dsp:nvSpPr>
        <dsp:cNvPr id="0" name=""/>
        <dsp:cNvSpPr/>
      </dsp:nvSpPr>
      <dsp:spPr>
        <a:xfrm>
          <a:off x="0" y="1997287"/>
          <a:ext cx="6656769" cy="926639"/>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Acute alerting to clinical Executive Directors</a:t>
          </a:r>
          <a:endParaRPr lang="en-US" sz="2400" kern="1200" dirty="0"/>
        </a:p>
      </dsp:txBody>
      <dsp:txXfrm>
        <a:off x="45235" y="2042522"/>
        <a:ext cx="6566299" cy="836169"/>
      </dsp:txXfrm>
    </dsp:sp>
    <dsp:sp modelId="{CCB93340-F485-41AC-B5F4-4497920E1A26}">
      <dsp:nvSpPr>
        <dsp:cNvPr id="0" name=""/>
        <dsp:cNvSpPr/>
      </dsp:nvSpPr>
      <dsp:spPr>
        <a:xfrm>
          <a:off x="0" y="2993047"/>
          <a:ext cx="6656769" cy="926639"/>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t>Business Intelligence tools</a:t>
          </a:r>
          <a:endParaRPr lang="en-US" sz="2400" kern="1200" dirty="0"/>
        </a:p>
      </dsp:txBody>
      <dsp:txXfrm>
        <a:off x="45235" y="3038282"/>
        <a:ext cx="6566299" cy="836169"/>
      </dsp:txXfrm>
    </dsp:sp>
    <dsp:sp modelId="{EEB8AD41-AFEF-48BD-8606-D6C6B3E18F84}">
      <dsp:nvSpPr>
        <dsp:cNvPr id="0" name=""/>
        <dsp:cNvSpPr/>
      </dsp:nvSpPr>
      <dsp:spPr>
        <a:xfrm>
          <a:off x="0" y="3988807"/>
          <a:ext cx="6656769" cy="92663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Artificial Intelligence application?</a:t>
          </a:r>
          <a:endParaRPr lang="en-US" sz="2400" kern="1200" dirty="0"/>
        </a:p>
      </dsp:txBody>
      <dsp:txXfrm>
        <a:off x="45235" y="4034042"/>
        <a:ext cx="6566299" cy="8361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A6DAF-9593-4EAA-980D-545B5F55C55D}" type="datetimeFigureOut">
              <a:rPr lang="en-GB" smtClean="0"/>
              <a:t>15/11/2021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4AA07-0EAA-4C4A-9563-0FFE44D9AECA}" type="slidenum">
              <a:rPr lang="en-GB" smtClean="0"/>
              <a:t>‹#›</a:t>
            </a:fld>
            <a:endParaRPr lang="en-GB" dirty="0"/>
          </a:p>
        </p:txBody>
      </p:sp>
    </p:spTree>
    <p:extLst>
      <p:ext uri="{BB962C8B-B14F-4D97-AF65-F5344CB8AC3E}">
        <p14:creationId xmlns:p14="http://schemas.microsoft.com/office/powerpoint/2010/main" val="156970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Chris, Suzy and good afternoon everyone.</a:t>
            </a:r>
          </a:p>
          <a:p>
            <a:r>
              <a:rPr lang="en-GB" dirty="0"/>
              <a:t>Fully appreciating that most of you don’t work in Wales I wanted to make sure this presentation is relevant to you in England. Chris has kindly outlined the main high level points about the ME service and its role in the NHS in Wales. The legislation is largely non-devolved but the NHS required to deliver it is fully devolved.</a:t>
            </a:r>
          </a:p>
          <a:p>
            <a:endParaRPr lang="en-GB" dirty="0"/>
          </a:p>
          <a:p>
            <a:r>
              <a:rPr lang="en-GB" dirty="0"/>
              <a:t>Therefore rather than trying to tell you about everything in 20 minutes or so, I am going to pose 5 important questions which I feel are key for any ME service to consider and then I will explain what we have done thus far in meeting those challenges and what the future plans are going forward as we head towards a statutory system.</a:t>
            </a:r>
          </a:p>
          <a:p>
            <a:endParaRPr lang="en-GB" dirty="0"/>
          </a:p>
          <a:p>
            <a:r>
              <a:rPr lang="en-GB" dirty="0"/>
              <a:t>Finally before I begin, it is not my place to dictate or even advise others on how their services work – that is for them. IT does not mean that just because others do things differently it is somehow wrong – this was about what was right for us. I will only refer today the processes in Wales in the context of 5 specific questions and challenges. You may decide the one or more of the questions are not particularly relevant and the answers therefore not helpful. I hope that will not be the case and overall I am optimistic that we can share some experiences which will be of value to others.</a:t>
            </a:r>
          </a:p>
        </p:txBody>
      </p:sp>
      <p:sp>
        <p:nvSpPr>
          <p:cNvPr id="4" name="Slide Number Placeholder 3"/>
          <p:cNvSpPr>
            <a:spLocks noGrp="1"/>
          </p:cNvSpPr>
          <p:nvPr>
            <p:ph type="sldNum" sz="quarter" idx="5"/>
          </p:nvPr>
        </p:nvSpPr>
        <p:spPr/>
        <p:txBody>
          <a:bodyPr/>
          <a:lstStyle/>
          <a:p>
            <a:fld id="{A3D4AA07-0EAA-4C4A-9563-0FFE44D9AECA}" type="slidenum">
              <a:rPr lang="en-GB" smtClean="0"/>
              <a:t>1</a:t>
            </a:fld>
            <a:endParaRPr lang="en-GB" dirty="0"/>
          </a:p>
        </p:txBody>
      </p:sp>
    </p:spTree>
    <p:extLst>
      <p:ext uri="{BB962C8B-B14F-4D97-AF65-F5344CB8AC3E}">
        <p14:creationId xmlns:p14="http://schemas.microsoft.com/office/powerpoint/2010/main" val="3767721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Medical examiners in Wales are not appointed by Health Boards (or the few number of Trusts we still have). They are also not appointed as consultants or GPs but, as Alan has indicated, as Medical Examiners in their own right by Shared Services. We are clear that on the day they attend our hub sites to carry out their duties, they must be MEs and not mix their duties. The reverse is also true that when back at their hospital sites, they should avoid involving themselves in ME duties but pass any requests on to the MEO to whom the case has been assigned. This is to avoid accusation of conflicts of interest and matters being discussed which are not recorded or covered by ME governance through Shared Services.</a:t>
            </a:r>
          </a:p>
          <a:p>
            <a:endParaRPr lang="en-GB" dirty="0"/>
          </a:p>
          <a:p>
            <a:r>
              <a:rPr lang="en-GB" dirty="0"/>
              <a:t>Whilst in the early phase, the fullest independent model is not in place for all deaths, it is the model we are progressing towards so that digital work can be transferred across Wales, whether the whole or part of the process, as is required for the best outcome for the bereaved. This might for example include some of our MEO staff undertaking conversations with the bereaved in their first language of Welsh but could also include asking a ME or officer with a specific background to consider the whole or part of a case.</a:t>
            </a:r>
          </a:p>
        </p:txBody>
      </p:sp>
      <p:sp>
        <p:nvSpPr>
          <p:cNvPr id="4" name="Slide Number Placeholder 3"/>
          <p:cNvSpPr>
            <a:spLocks noGrp="1"/>
          </p:cNvSpPr>
          <p:nvPr>
            <p:ph type="sldNum" sz="quarter" idx="5"/>
          </p:nvPr>
        </p:nvSpPr>
        <p:spPr/>
        <p:txBody>
          <a:bodyPr/>
          <a:lstStyle/>
          <a:p>
            <a:fld id="{A3D4AA07-0EAA-4C4A-9563-0FFE44D9AECA}" type="slidenum">
              <a:rPr lang="en-GB" smtClean="0"/>
              <a:t>13</a:t>
            </a:fld>
            <a:endParaRPr lang="en-GB" dirty="0"/>
          </a:p>
        </p:txBody>
      </p:sp>
    </p:spTree>
    <p:extLst>
      <p:ext uri="{BB962C8B-B14F-4D97-AF65-F5344CB8AC3E}">
        <p14:creationId xmlns:p14="http://schemas.microsoft.com/office/powerpoint/2010/main" val="3008978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established some key principles for the service in Wales and again, whilst there are others I could share, these are likely to be amongst the most important for all of us responsible for the establishment and functioning of a medical examiner service.</a:t>
            </a:r>
          </a:p>
          <a:p>
            <a:endParaRPr lang="en-GB" dirty="0"/>
          </a:p>
          <a:p>
            <a:r>
              <a:rPr lang="en-GB" dirty="0"/>
              <a:t>I would advise that we look at independence from the point of view of a bereaved family. Perception is reality for them and the future credibility of the system is dependent upon retaining public confidence in it. In turn this is dependent upon a consistent service run by high calibre people with the necessary skills and attributes who actions can be concluded to be objective and independent. We need to know that our staff are not only trained but have ongoing support throughout their further development in their careers as ME’s and MEO’s. </a:t>
            </a:r>
          </a:p>
          <a:p>
            <a:endParaRPr lang="en-GB" dirty="0"/>
          </a:p>
          <a:p>
            <a:r>
              <a:rPr lang="en-GB" dirty="0"/>
              <a:t>As we head towards a statutory system, we need to ensure the service doesn’t fall over once an MCCD cannot be issued without either a ME or a coroner agreeing. It will serve the bereaved poorly.</a:t>
            </a:r>
          </a:p>
          <a:p>
            <a:endParaRPr lang="en-GB" dirty="0"/>
          </a:p>
          <a:p>
            <a:r>
              <a:rPr lang="en-GB" dirty="0"/>
              <a:t>Finally we should all recognise that the GPG provides the basis upon which we should establish and run our services</a:t>
            </a:r>
          </a:p>
        </p:txBody>
      </p:sp>
      <p:sp>
        <p:nvSpPr>
          <p:cNvPr id="4" name="Slide Number Placeholder 3"/>
          <p:cNvSpPr>
            <a:spLocks noGrp="1"/>
          </p:cNvSpPr>
          <p:nvPr>
            <p:ph type="sldNum" sz="quarter" idx="5"/>
          </p:nvPr>
        </p:nvSpPr>
        <p:spPr/>
        <p:txBody>
          <a:bodyPr/>
          <a:lstStyle/>
          <a:p>
            <a:fld id="{A3D4AA07-0EAA-4C4A-9563-0FFE44D9AECA}" type="slidenum">
              <a:rPr lang="en-GB" smtClean="0"/>
              <a:t>14</a:t>
            </a:fld>
            <a:endParaRPr lang="en-GB" dirty="0"/>
          </a:p>
        </p:txBody>
      </p:sp>
    </p:spTree>
    <p:extLst>
      <p:ext uri="{BB962C8B-B14F-4D97-AF65-F5344CB8AC3E}">
        <p14:creationId xmlns:p14="http://schemas.microsoft.com/office/powerpoint/2010/main" val="3020104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3047" y="4421688"/>
            <a:ext cx="6400800" cy="4546948"/>
          </a:xfrm>
        </p:spPr>
        <p:txBody>
          <a:bodyPr/>
          <a:lstStyle/>
          <a:p>
            <a:r>
              <a:rPr lang="en-GB" dirty="0"/>
              <a:t>Alan mentioned having a trained workforce fully equipped with the skills.</a:t>
            </a:r>
          </a:p>
          <a:p>
            <a:r>
              <a:rPr lang="en-GB" dirty="0"/>
              <a:t>No one clinical specialty can lay claim to being best placed to carry out ME duties</a:t>
            </a:r>
          </a:p>
          <a:p>
            <a:r>
              <a:rPr lang="en-GB" dirty="0"/>
              <a:t>Indeed it is from the richness and diversity.</a:t>
            </a:r>
          </a:p>
          <a:p>
            <a:r>
              <a:rPr lang="en-GB" dirty="0"/>
              <a:t>We have appointed several general practitioners into the service in Wales and in all four of our hub sites. Our interview process involved reviewing a returned case-book based on review of redacted health records to gain a sense of their understanding of the role of the medical examiner and officer roles beyond what they have done previously either in their clinical roles or their previous involvement in processes around death certification. As previously mentioned, we had coroner involvement in the appointments specifically of our ME staff.</a:t>
            </a:r>
          </a:p>
          <a:p>
            <a:endParaRPr lang="en-GB" dirty="0"/>
          </a:p>
          <a:p>
            <a:r>
              <a:rPr lang="en-GB" dirty="0"/>
              <a:t>Alan has mentioned in the question and answer section that there is much greater benefit in having clinicians from a range of specialty backgrounds and that has been very much our experience in Wales. Every medical examiner and officer has been able to learn new things by working together through our twice daily MDT meetings where they can bring problem areas for consideration by all on the call, often multiple MEs and MEOs. This might be about formulation of a cause, whether a death meets the Notification Regulations threshold or how best to approach the bereaved with a complex issue to allow them to have as much control over the process.</a:t>
            </a:r>
          </a:p>
          <a:p>
            <a:endParaRPr lang="en-GB" dirty="0"/>
          </a:p>
          <a:p>
            <a:r>
              <a:rPr lang="en-GB" dirty="0"/>
              <a:t>We already have a comprehensive programme of CPD activity delivered from those within the service and from external speakers which can form a portfolio of ongoing training in line with the competency frameworks we have established. We are beginning to look at the beginnings of a quality assurance scheme, mainly in the first instance to allow our staff to understand where their development needs exist for the purposes of PDR and appraisal processes.</a:t>
            </a:r>
          </a:p>
        </p:txBody>
      </p:sp>
      <p:sp>
        <p:nvSpPr>
          <p:cNvPr id="4" name="Slide Number Placeholder 3"/>
          <p:cNvSpPr>
            <a:spLocks noGrp="1"/>
          </p:cNvSpPr>
          <p:nvPr>
            <p:ph type="sldNum" sz="quarter" idx="5"/>
          </p:nvPr>
        </p:nvSpPr>
        <p:spPr/>
        <p:txBody>
          <a:bodyPr/>
          <a:lstStyle/>
          <a:p>
            <a:fld id="{A3D4AA07-0EAA-4C4A-9563-0FFE44D9AECA}" type="slidenum">
              <a:rPr lang="en-GB" smtClean="0"/>
              <a:t>15</a:t>
            </a:fld>
            <a:endParaRPr lang="en-GB" dirty="0"/>
          </a:p>
        </p:txBody>
      </p:sp>
    </p:spTree>
    <p:extLst>
      <p:ext uri="{BB962C8B-B14F-4D97-AF65-F5344CB8AC3E}">
        <p14:creationId xmlns:p14="http://schemas.microsoft.com/office/powerpoint/2010/main" val="151756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589740" cy="4284663"/>
          </a:xfrm>
        </p:spPr>
        <p:txBody>
          <a:bodyPr/>
          <a:lstStyle/>
          <a:p>
            <a:r>
              <a:rPr lang="en-GB" dirty="0"/>
              <a:t>The MR programme started nearly a decade ago under the 1,000 Lives strategy and in response to the Mid Staffs report.</a:t>
            </a:r>
          </a:p>
          <a:p>
            <a:r>
              <a:rPr lang="en-GB" dirty="0"/>
              <a:t>We quickly adopted a commercial module adapted for hosting the ME service as part of the wider mortality review process which has the potential for connectivity with health care providers in the future but equally important for us allows accurate and detailed recording of information for providing individual reports to the Health Board patient safety teams and to coroners.</a:t>
            </a:r>
          </a:p>
          <a:p>
            <a:endParaRPr lang="en-GB" dirty="0"/>
          </a:p>
          <a:p>
            <a:r>
              <a:rPr lang="en-GB" dirty="0"/>
              <a:t>By providing a single governance framework our staff have the confidence that the processes are not hampered by unwarranted variation leading to the potential for waste and harm but which also allows local flexibility to dovetail in to bereavement, registration and coroner services without compromising the principles outlined earlier.</a:t>
            </a:r>
          </a:p>
          <a:p>
            <a:endParaRPr lang="en-GB" dirty="0"/>
          </a:p>
          <a:p>
            <a:r>
              <a:rPr lang="en-GB" dirty="0"/>
              <a:t>We are keen to report positive experiences, particularly during this challenging time for NHS staff. We have also been able to determining “service themes” for the wider board level consideration further supported by our representation on Quality and Safety committees.</a:t>
            </a:r>
          </a:p>
        </p:txBody>
      </p:sp>
      <p:sp>
        <p:nvSpPr>
          <p:cNvPr id="4" name="Slide Number Placeholder 3"/>
          <p:cNvSpPr>
            <a:spLocks noGrp="1"/>
          </p:cNvSpPr>
          <p:nvPr>
            <p:ph type="sldNum" sz="quarter" idx="5"/>
          </p:nvPr>
        </p:nvSpPr>
        <p:spPr/>
        <p:txBody>
          <a:bodyPr/>
          <a:lstStyle/>
          <a:p>
            <a:fld id="{A3D4AA07-0EAA-4C4A-9563-0FFE44D9AECA}" type="slidenum">
              <a:rPr lang="en-GB" smtClean="0"/>
              <a:t>16</a:t>
            </a:fld>
            <a:endParaRPr lang="en-GB" dirty="0"/>
          </a:p>
        </p:txBody>
      </p:sp>
    </p:spTree>
    <p:extLst>
      <p:ext uri="{BB962C8B-B14F-4D97-AF65-F5344CB8AC3E}">
        <p14:creationId xmlns:p14="http://schemas.microsoft.com/office/powerpoint/2010/main" val="562545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Wales has 7 health boards responsible for acute and non-acute services with an integrated care provider model. We wanted to avoid the perception particularly by certifying and attending medical staff that “health boards have their own medical examiners” but equally have had to be pragmatic about avoiding creating a new layer of artificial boundaries. </a:t>
            </a:r>
          </a:p>
          <a:p>
            <a:endParaRPr lang="en-GB" dirty="0"/>
          </a:p>
          <a:p>
            <a:r>
              <a:rPr lang="en-GB" dirty="0"/>
              <a:t>Each hub site will deal with between 7 and 9K deaths allowing our largest hub site to be staffed by 9 MEOs which is a solid basis for business continuity.</a:t>
            </a:r>
          </a:p>
        </p:txBody>
      </p:sp>
      <p:sp>
        <p:nvSpPr>
          <p:cNvPr id="4" name="Slide Number Placeholder 3"/>
          <p:cNvSpPr>
            <a:spLocks noGrp="1"/>
          </p:cNvSpPr>
          <p:nvPr>
            <p:ph type="sldNum" sz="quarter" idx="5"/>
          </p:nvPr>
        </p:nvSpPr>
        <p:spPr/>
        <p:txBody>
          <a:bodyPr/>
          <a:lstStyle/>
          <a:p>
            <a:fld id="{A3D4AA07-0EAA-4C4A-9563-0FFE44D9AECA}" type="slidenum">
              <a:rPr lang="en-GB" smtClean="0"/>
              <a:t>18</a:t>
            </a:fld>
            <a:endParaRPr lang="en-GB" dirty="0"/>
          </a:p>
        </p:txBody>
      </p:sp>
    </p:spTree>
    <p:extLst>
      <p:ext uri="{BB962C8B-B14F-4D97-AF65-F5344CB8AC3E}">
        <p14:creationId xmlns:p14="http://schemas.microsoft.com/office/powerpoint/2010/main" val="2573726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see hour to hour what is happening across the country. This allows us to prioritise cases according to the needs of the bereaved and ensure that our processes don’t threaten the statutory 5-day registration period.</a:t>
            </a:r>
          </a:p>
          <a:p>
            <a:endParaRPr lang="en-GB" dirty="0"/>
          </a:p>
          <a:p>
            <a:r>
              <a:rPr lang="en-GB" dirty="0"/>
              <a:t>More generally we can generate run rates and interrogate for local purposes. In time, for example, we could detect a high rate of concerns in a stroke or cardiac unit, confident that the variance is not a consequence of our function.</a:t>
            </a:r>
          </a:p>
        </p:txBody>
      </p:sp>
      <p:sp>
        <p:nvSpPr>
          <p:cNvPr id="4" name="Slide Number Placeholder 3"/>
          <p:cNvSpPr>
            <a:spLocks noGrp="1"/>
          </p:cNvSpPr>
          <p:nvPr>
            <p:ph type="sldNum" sz="quarter" idx="5"/>
          </p:nvPr>
        </p:nvSpPr>
        <p:spPr/>
        <p:txBody>
          <a:bodyPr/>
          <a:lstStyle/>
          <a:p>
            <a:fld id="{A3D4AA07-0EAA-4C4A-9563-0FFE44D9AECA}" type="slidenum">
              <a:rPr lang="en-GB" smtClean="0"/>
              <a:t>19</a:t>
            </a:fld>
            <a:endParaRPr lang="en-GB" dirty="0"/>
          </a:p>
        </p:txBody>
      </p:sp>
    </p:spTree>
    <p:extLst>
      <p:ext uri="{BB962C8B-B14F-4D97-AF65-F5344CB8AC3E}">
        <p14:creationId xmlns:p14="http://schemas.microsoft.com/office/powerpoint/2010/main" val="252615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information specifically about the virtual MDT and CPD programmes are available in the April edition of the rcpath bulletin and both Daisy, the Lead MEO for Wales and I, are more than happy to receive further feedback and questions on this.</a:t>
            </a:r>
          </a:p>
        </p:txBody>
      </p:sp>
      <p:sp>
        <p:nvSpPr>
          <p:cNvPr id="4" name="Slide Number Placeholder 3"/>
          <p:cNvSpPr>
            <a:spLocks noGrp="1"/>
          </p:cNvSpPr>
          <p:nvPr>
            <p:ph type="sldNum" sz="quarter" idx="5"/>
          </p:nvPr>
        </p:nvSpPr>
        <p:spPr/>
        <p:txBody>
          <a:bodyPr/>
          <a:lstStyle/>
          <a:p>
            <a:fld id="{A3D4AA07-0EAA-4C4A-9563-0FFE44D9AECA}" type="slidenum">
              <a:rPr lang="en-GB" smtClean="0"/>
              <a:t>20</a:t>
            </a:fld>
            <a:endParaRPr lang="en-GB" dirty="0"/>
          </a:p>
        </p:txBody>
      </p:sp>
    </p:spTree>
    <p:extLst>
      <p:ext uri="{BB962C8B-B14F-4D97-AF65-F5344CB8AC3E}">
        <p14:creationId xmlns:p14="http://schemas.microsoft.com/office/powerpoint/2010/main" val="2492607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Once of the challenges is ensuring ME’s don’t overstep their remit to scrutinise and detect and into the realms of investigation. We are clear that they have no role in health board investigations in the same way that they should not interfere with the judicial decision making of a coroner.</a:t>
            </a:r>
          </a:p>
          <a:p>
            <a:pPr eaLnBrk="1" hangingPunct="1">
              <a:spcBef>
                <a:spcPct val="0"/>
              </a:spcBef>
            </a:pPr>
            <a:endParaRPr lang="en-GB" altLang="en-US" dirty="0"/>
          </a:p>
          <a:p>
            <a:pPr eaLnBrk="1" hangingPunct="1">
              <a:spcBef>
                <a:spcPct val="0"/>
              </a:spcBef>
            </a:pPr>
            <a:r>
              <a:rPr lang="en-GB" altLang="en-US" dirty="0"/>
              <a:t>That said, the service is part of an important quality improvement cycle to feed into care providers improvement systems in a consistent way.</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fld id="{A5567399-6C97-4066-8E93-129BA17E6FD4}" type="slidenum">
              <a:rPr lang="en-GB" altLang="en-US" smtClean="0"/>
              <a:pPr/>
              <a:t>21</a:t>
            </a:fld>
            <a:endParaRPr lang="en-GB" altLang="en-US" dirty="0"/>
          </a:p>
        </p:txBody>
      </p:sp>
    </p:spTree>
    <p:extLst>
      <p:ext uri="{BB962C8B-B14F-4D97-AF65-F5344CB8AC3E}">
        <p14:creationId xmlns:p14="http://schemas.microsoft.com/office/powerpoint/2010/main" val="1077177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the only questions we need to consider but just the five I wanted to base this presentation on.</a:t>
            </a:r>
          </a:p>
          <a:p>
            <a:r>
              <a:rPr lang="en-GB" dirty="0"/>
              <a:t>I’ve highlighted the important key words.</a:t>
            </a:r>
          </a:p>
          <a:p>
            <a:endParaRPr lang="en-GB" dirty="0"/>
          </a:p>
          <a:p>
            <a:r>
              <a:rPr lang="en-GB" dirty="0"/>
              <a:t>Go through these</a:t>
            </a:r>
          </a:p>
          <a:p>
            <a:endParaRPr lang="en-GB" dirty="0"/>
          </a:p>
        </p:txBody>
      </p:sp>
      <p:sp>
        <p:nvSpPr>
          <p:cNvPr id="4" name="Slide Number Placeholder 3"/>
          <p:cNvSpPr>
            <a:spLocks noGrp="1"/>
          </p:cNvSpPr>
          <p:nvPr>
            <p:ph type="sldNum" sz="quarter" idx="5"/>
          </p:nvPr>
        </p:nvSpPr>
        <p:spPr/>
        <p:txBody>
          <a:bodyPr/>
          <a:lstStyle/>
          <a:p>
            <a:fld id="{A3D4AA07-0EAA-4C4A-9563-0FFE44D9AECA}" type="slidenum">
              <a:rPr lang="en-GB" smtClean="0"/>
              <a:t>23</a:t>
            </a:fld>
            <a:endParaRPr lang="en-GB" dirty="0"/>
          </a:p>
        </p:txBody>
      </p:sp>
    </p:spTree>
    <p:extLst>
      <p:ext uri="{BB962C8B-B14F-4D97-AF65-F5344CB8AC3E}">
        <p14:creationId xmlns:p14="http://schemas.microsoft.com/office/powerpoint/2010/main" val="2858042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the only questions we need to consider but just the five I wanted to base this presentation on.</a:t>
            </a:r>
          </a:p>
          <a:p>
            <a:r>
              <a:rPr lang="en-GB" dirty="0"/>
              <a:t>I’ve highlighted the important key words.</a:t>
            </a:r>
          </a:p>
          <a:p>
            <a:endParaRPr lang="en-GB" dirty="0"/>
          </a:p>
          <a:p>
            <a:r>
              <a:rPr lang="en-GB" dirty="0"/>
              <a:t>Go through these</a:t>
            </a:r>
          </a:p>
          <a:p>
            <a:endParaRPr lang="en-GB" dirty="0"/>
          </a:p>
        </p:txBody>
      </p:sp>
      <p:sp>
        <p:nvSpPr>
          <p:cNvPr id="4" name="Slide Number Placeholder 3"/>
          <p:cNvSpPr>
            <a:spLocks noGrp="1"/>
          </p:cNvSpPr>
          <p:nvPr>
            <p:ph type="sldNum" sz="quarter" idx="5"/>
          </p:nvPr>
        </p:nvSpPr>
        <p:spPr/>
        <p:txBody>
          <a:bodyPr/>
          <a:lstStyle/>
          <a:p>
            <a:fld id="{A3D4AA07-0EAA-4C4A-9563-0FFE44D9AECA}" type="slidenum">
              <a:rPr lang="en-GB" smtClean="0"/>
              <a:t>24</a:t>
            </a:fld>
            <a:endParaRPr lang="en-GB" dirty="0"/>
          </a:p>
        </p:txBody>
      </p:sp>
    </p:spTree>
    <p:extLst>
      <p:ext uri="{BB962C8B-B14F-4D97-AF65-F5344CB8AC3E}">
        <p14:creationId xmlns:p14="http://schemas.microsoft.com/office/powerpoint/2010/main" val="3305269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the only questions we need to consider but just the five I wanted to base this presentation on.</a:t>
            </a:r>
          </a:p>
          <a:p>
            <a:r>
              <a:rPr lang="en-GB" dirty="0"/>
              <a:t>I’ve highlighted the important key words.</a:t>
            </a:r>
          </a:p>
          <a:p>
            <a:endParaRPr lang="en-GB" dirty="0"/>
          </a:p>
          <a:p>
            <a:r>
              <a:rPr lang="en-GB" dirty="0"/>
              <a:t>Go through these</a:t>
            </a:r>
          </a:p>
          <a:p>
            <a:endParaRPr lang="en-GB" dirty="0"/>
          </a:p>
        </p:txBody>
      </p:sp>
      <p:sp>
        <p:nvSpPr>
          <p:cNvPr id="4" name="Slide Number Placeholder 3"/>
          <p:cNvSpPr>
            <a:spLocks noGrp="1"/>
          </p:cNvSpPr>
          <p:nvPr>
            <p:ph type="sldNum" sz="quarter" idx="5"/>
          </p:nvPr>
        </p:nvSpPr>
        <p:spPr/>
        <p:txBody>
          <a:bodyPr/>
          <a:lstStyle/>
          <a:p>
            <a:fld id="{A3D4AA07-0EAA-4C4A-9563-0FFE44D9AECA}" type="slidenum">
              <a:rPr lang="en-GB" smtClean="0"/>
              <a:t>2</a:t>
            </a:fld>
            <a:endParaRPr lang="en-GB" dirty="0"/>
          </a:p>
        </p:txBody>
      </p:sp>
    </p:spTree>
    <p:extLst>
      <p:ext uri="{BB962C8B-B14F-4D97-AF65-F5344CB8AC3E}">
        <p14:creationId xmlns:p14="http://schemas.microsoft.com/office/powerpoint/2010/main" val="46286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the only questions we need to consider but just the five I wanted to base this presentation on.</a:t>
            </a:r>
          </a:p>
          <a:p>
            <a:r>
              <a:rPr lang="en-GB" dirty="0"/>
              <a:t>I’ve highlighted the important key words.</a:t>
            </a:r>
          </a:p>
          <a:p>
            <a:endParaRPr lang="en-GB" dirty="0"/>
          </a:p>
          <a:p>
            <a:r>
              <a:rPr lang="en-GB" dirty="0"/>
              <a:t>Go through these</a:t>
            </a:r>
          </a:p>
          <a:p>
            <a:endParaRPr lang="en-GB" dirty="0"/>
          </a:p>
        </p:txBody>
      </p:sp>
      <p:sp>
        <p:nvSpPr>
          <p:cNvPr id="4" name="Slide Number Placeholder 3"/>
          <p:cNvSpPr>
            <a:spLocks noGrp="1"/>
          </p:cNvSpPr>
          <p:nvPr>
            <p:ph type="sldNum" sz="quarter" idx="5"/>
          </p:nvPr>
        </p:nvSpPr>
        <p:spPr/>
        <p:txBody>
          <a:bodyPr/>
          <a:lstStyle/>
          <a:p>
            <a:fld id="{A3D4AA07-0EAA-4C4A-9563-0FFE44D9AECA}" type="slidenum">
              <a:rPr lang="en-GB" smtClean="0"/>
              <a:t>25</a:t>
            </a:fld>
            <a:endParaRPr lang="en-GB" dirty="0"/>
          </a:p>
        </p:txBody>
      </p:sp>
    </p:spTree>
    <p:extLst>
      <p:ext uri="{BB962C8B-B14F-4D97-AF65-F5344CB8AC3E}">
        <p14:creationId xmlns:p14="http://schemas.microsoft.com/office/powerpoint/2010/main" val="546302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Certainly health boards are already welcoming our assumption of the stage 1 MR process and applying consistent criteria. This was particularly so with deaths from covid where the disease was likely acquired during hospital admission. The numbers matter but the stories matter even more.</a:t>
            </a:r>
          </a:p>
          <a:p>
            <a:endParaRPr lang="en-GB" dirty="0"/>
          </a:p>
          <a:p>
            <a:r>
              <a:rPr lang="en-GB" dirty="0"/>
              <a:t>Doctors appreciate the support in an area that historically there has been a vacuum into which various people have stepped over the years, often without training and governance.</a:t>
            </a:r>
          </a:p>
          <a:p>
            <a:endParaRPr lang="en-GB" dirty="0"/>
          </a:p>
          <a:p>
            <a:r>
              <a:rPr lang="en-GB" dirty="0"/>
              <a:t>Coroners have voted by seeking advice and also considering ME reports in their initial judicial decision making about individual deaths.</a:t>
            </a:r>
          </a:p>
          <a:p>
            <a:endParaRPr lang="en-GB" dirty="0"/>
          </a:p>
          <a:p>
            <a:r>
              <a:rPr lang="en-GB" dirty="0"/>
              <a:t>Lastly, but most importantly is what families tell us…….</a:t>
            </a:r>
          </a:p>
        </p:txBody>
      </p:sp>
      <p:sp>
        <p:nvSpPr>
          <p:cNvPr id="4" name="Slide Number Placeholder 3"/>
          <p:cNvSpPr>
            <a:spLocks noGrp="1"/>
          </p:cNvSpPr>
          <p:nvPr>
            <p:ph type="sldNum" sz="quarter" idx="5"/>
          </p:nvPr>
        </p:nvSpPr>
        <p:spPr/>
        <p:txBody>
          <a:bodyPr/>
          <a:lstStyle/>
          <a:p>
            <a:fld id="{A3D4AA07-0EAA-4C4A-9563-0FFE44D9AECA}" type="slidenum">
              <a:rPr lang="en-GB" smtClean="0"/>
              <a:t>26</a:t>
            </a:fld>
            <a:endParaRPr lang="en-GB" dirty="0"/>
          </a:p>
        </p:txBody>
      </p:sp>
    </p:spTree>
    <p:extLst>
      <p:ext uri="{BB962C8B-B14F-4D97-AF65-F5344CB8AC3E}">
        <p14:creationId xmlns:p14="http://schemas.microsoft.com/office/powerpoint/2010/main" val="627763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the only questions we need to consider but just the five I wanted to base this presentation on.</a:t>
            </a:r>
          </a:p>
          <a:p>
            <a:r>
              <a:rPr lang="en-GB" dirty="0"/>
              <a:t>I’ve highlighted the important key words.</a:t>
            </a:r>
          </a:p>
          <a:p>
            <a:endParaRPr lang="en-GB" dirty="0"/>
          </a:p>
          <a:p>
            <a:r>
              <a:rPr lang="en-GB" dirty="0"/>
              <a:t>Go through these</a:t>
            </a:r>
          </a:p>
          <a:p>
            <a:endParaRPr lang="en-GB" dirty="0"/>
          </a:p>
        </p:txBody>
      </p:sp>
      <p:sp>
        <p:nvSpPr>
          <p:cNvPr id="4" name="Slide Number Placeholder 3"/>
          <p:cNvSpPr>
            <a:spLocks noGrp="1"/>
          </p:cNvSpPr>
          <p:nvPr>
            <p:ph type="sldNum" sz="quarter" idx="5"/>
          </p:nvPr>
        </p:nvSpPr>
        <p:spPr/>
        <p:txBody>
          <a:bodyPr/>
          <a:lstStyle/>
          <a:p>
            <a:fld id="{A3D4AA07-0EAA-4C4A-9563-0FFE44D9AECA}" type="slidenum">
              <a:rPr lang="en-GB" smtClean="0"/>
              <a:t>27</a:t>
            </a:fld>
            <a:endParaRPr lang="en-GB" dirty="0"/>
          </a:p>
        </p:txBody>
      </p:sp>
    </p:spTree>
    <p:extLst>
      <p:ext uri="{BB962C8B-B14F-4D97-AF65-F5344CB8AC3E}">
        <p14:creationId xmlns:p14="http://schemas.microsoft.com/office/powerpoint/2010/main" val="4249779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just one of many comments we have received as Alan referred to in his opening presentation</a:t>
            </a:r>
          </a:p>
        </p:txBody>
      </p:sp>
      <p:sp>
        <p:nvSpPr>
          <p:cNvPr id="4" name="Slide Number Placeholder 3"/>
          <p:cNvSpPr>
            <a:spLocks noGrp="1"/>
          </p:cNvSpPr>
          <p:nvPr>
            <p:ph type="sldNum" sz="quarter" idx="5"/>
          </p:nvPr>
        </p:nvSpPr>
        <p:spPr/>
        <p:txBody>
          <a:bodyPr/>
          <a:lstStyle/>
          <a:p>
            <a:fld id="{A3D4AA07-0EAA-4C4A-9563-0FFE44D9AECA}" type="slidenum">
              <a:rPr lang="en-GB" smtClean="0"/>
              <a:t>28</a:t>
            </a:fld>
            <a:endParaRPr lang="en-GB" dirty="0"/>
          </a:p>
        </p:txBody>
      </p:sp>
    </p:spTree>
    <p:extLst>
      <p:ext uri="{BB962C8B-B14F-4D97-AF65-F5344CB8AC3E}">
        <p14:creationId xmlns:p14="http://schemas.microsoft.com/office/powerpoint/2010/main" val="1833596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thank you in Welsh</a:t>
            </a:r>
          </a:p>
          <a:p>
            <a:endParaRPr lang="en-GB" dirty="0"/>
          </a:p>
          <a:p>
            <a:r>
              <a:rPr lang="en-GB" dirty="0"/>
              <a:t>There are many many other things I could share with you about the service in Wales</a:t>
            </a:r>
          </a:p>
          <a:p>
            <a:r>
              <a:rPr lang="en-GB" dirty="0"/>
              <a:t> but it was important to focus on those I felt would be of most assistance to colleagues elsewhere who are facing similar challenges</a:t>
            </a:r>
          </a:p>
        </p:txBody>
      </p:sp>
      <p:sp>
        <p:nvSpPr>
          <p:cNvPr id="4" name="Slide Number Placeholder 3"/>
          <p:cNvSpPr>
            <a:spLocks noGrp="1"/>
          </p:cNvSpPr>
          <p:nvPr>
            <p:ph type="sldNum" sz="quarter" idx="5"/>
          </p:nvPr>
        </p:nvSpPr>
        <p:spPr/>
        <p:txBody>
          <a:bodyPr/>
          <a:lstStyle/>
          <a:p>
            <a:fld id="{A3D4AA07-0EAA-4C4A-9563-0FFE44D9AECA}" type="slidenum">
              <a:rPr lang="en-GB" smtClean="0"/>
              <a:t>29</a:t>
            </a:fld>
            <a:endParaRPr lang="en-GB" dirty="0"/>
          </a:p>
        </p:txBody>
      </p:sp>
    </p:spTree>
    <p:extLst>
      <p:ext uri="{BB962C8B-B14F-4D97-AF65-F5344CB8AC3E}">
        <p14:creationId xmlns:p14="http://schemas.microsoft.com/office/powerpoint/2010/main" val="1448783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the only questions we need to consider but just the five I wanted to base this presentation on.</a:t>
            </a:r>
          </a:p>
          <a:p>
            <a:r>
              <a:rPr lang="en-GB" dirty="0"/>
              <a:t>I’ve highlighted the important key words.</a:t>
            </a:r>
          </a:p>
          <a:p>
            <a:endParaRPr lang="en-GB" dirty="0"/>
          </a:p>
          <a:p>
            <a:r>
              <a:rPr lang="en-GB" dirty="0"/>
              <a:t>Go through these</a:t>
            </a:r>
          </a:p>
          <a:p>
            <a:endParaRPr lang="en-GB" dirty="0"/>
          </a:p>
        </p:txBody>
      </p:sp>
      <p:sp>
        <p:nvSpPr>
          <p:cNvPr id="4" name="Slide Number Placeholder 3"/>
          <p:cNvSpPr>
            <a:spLocks noGrp="1"/>
          </p:cNvSpPr>
          <p:nvPr>
            <p:ph type="sldNum" sz="quarter" idx="5"/>
          </p:nvPr>
        </p:nvSpPr>
        <p:spPr/>
        <p:txBody>
          <a:bodyPr/>
          <a:lstStyle/>
          <a:p>
            <a:fld id="{A3D4AA07-0EAA-4C4A-9563-0FFE44D9AECA}" type="slidenum">
              <a:rPr lang="en-GB" smtClean="0"/>
              <a:t>3</a:t>
            </a:fld>
            <a:endParaRPr lang="en-GB" dirty="0"/>
          </a:p>
        </p:txBody>
      </p:sp>
    </p:spTree>
    <p:extLst>
      <p:ext uri="{BB962C8B-B14F-4D97-AF65-F5344CB8AC3E}">
        <p14:creationId xmlns:p14="http://schemas.microsoft.com/office/powerpoint/2010/main" val="81898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mentioned, the requirement to review all deaths in hospital at least was made clear following the Francis report. Even then, it was expected that consistency and standardisation would apply and that such a system would be connected to learning and improvement.</a:t>
            </a:r>
          </a:p>
        </p:txBody>
      </p:sp>
      <p:sp>
        <p:nvSpPr>
          <p:cNvPr id="4" name="Slide Number Placeholder 3"/>
          <p:cNvSpPr>
            <a:spLocks noGrp="1"/>
          </p:cNvSpPr>
          <p:nvPr>
            <p:ph type="sldNum" sz="quarter" idx="5"/>
          </p:nvPr>
        </p:nvSpPr>
        <p:spPr/>
        <p:txBody>
          <a:bodyPr/>
          <a:lstStyle/>
          <a:p>
            <a:fld id="{A3D4AA07-0EAA-4C4A-9563-0FFE44D9AECA}" type="slidenum">
              <a:rPr lang="en-GB" smtClean="0"/>
              <a:t>6</a:t>
            </a:fld>
            <a:endParaRPr lang="en-GB" dirty="0"/>
          </a:p>
        </p:txBody>
      </p:sp>
    </p:spTree>
    <p:extLst>
      <p:ext uri="{BB962C8B-B14F-4D97-AF65-F5344CB8AC3E}">
        <p14:creationId xmlns:p14="http://schemas.microsoft.com/office/powerpoint/2010/main" val="155811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the only questions we need to consider but just the five I wanted to base this presentation on.</a:t>
            </a:r>
          </a:p>
          <a:p>
            <a:r>
              <a:rPr lang="en-GB" dirty="0"/>
              <a:t>I’ve highlighted the important key words.</a:t>
            </a:r>
          </a:p>
          <a:p>
            <a:endParaRPr lang="en-GB" dirty="0"/>
          </a:p>
          <a:p>
            <a:r>
              <a:rPr lang="en-GB" dirty="0"/>
              <a:t>Go through these</a:t>
            </a:r>
          </a:p>
          <a:p>
            <a:endParaRPr lang="en-GB" dirty="0"/>
          </a:p>
        </p:txBody>
      </p:sp>
      <p:sp>
        <p:nvSpPr>
          <p:cNvPr id="4" name="Slide Number Placeholder 3"/>
          <p:cNvSpPr>
            <a:spLocks noGrp="1"/>
          </p:cNvSpPr>
          <p:nvPr>
            <p:ph type="sldNum" sz="quarter" idx="5"/>
          </p:nvPr>
        </p:nvSpPr>
        <p:spPr/>
        <p:txBody>
          <a:bodyPr/>
          <a:lstStyle/>
          <a:p>
            <a:fld id="{A3D4AA07-0EAA-4C4A-9563-0FFE44D9AECA}" type="slidenum">
              <a:rPr lang="en-GB" smtClean="0"/>
              <a:t>7</a:t>
            </a:fld>
            <a:endParaRPr lang="en-GB" dirty="0"/>
          </a:p>
        </p:txBody>
      </p:sp>
    </p:spTree>
    <p:extLst>
      <p:ext uri="{BB962C8B-B14F-4D97-AF65-F5344CB8AC3E}">
        <p14:creationId xmlns:p14="http://schemas.microsoft.com/office/powerpoint/2010/main" val="355036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not the only questions we need to consider but just the five I wanted to base this presentation on.</a:t>
            </a:r>
          </a:p>
          <a:p>
            <a:r>
              <a:rPr lang="en-GB" dirty="0"/>
              <a:t>I’ve highlighted the important key words.</a:t>
            </a:r>
          </a:p>
          <a:p>
            <a:endParaRPr lang="en-GB" dirty="0"/>
          </a:p>
          <a:p>
            <a:r>
              <a:rPr lang="en-GB" dirty="0"/>
              <a:t>Go through these</a:t>
            </a:r>
          </a:p>
          <a:p>
            <a:endParaRPr lang="en-GB" dirty="0"/>
          </a:p>
        </p:txBody>
      </p:sp>
      <p:sp>
        <p:nvSpPr>
          <p:cNvPr id="4" name="Slide Number Placeholder 3"/>
          <p:cNvSpPr>
            <a:spLocks noGrp="1"/>
          </p:cNvSpPr>
          <p:nvPr>
            <p:ph type="sldNum" sz="quarter" idx="5"/>
          </p:nvPr>
        </p:nvSpPr>
        <p:spPr/>
        <p:txBody>
          <a:bodyPr/>
          <a:lstStyle/>
          <a:p>
            <a:fld id="{A3D4AA07-0EAA-4C4A-9563-0FFE44D9AECA}" type="slidenum">
              <a:rPr lang="en-GB" smtClean="0"/>
              <a:t>8</a:t>
            </a:fld>
            <a:endParaRPr lang="en-GB" dirty="0"/>
          </a:p>
        </p:txBody>
      </p:sp>
    </p:spTree>
    <p:extLst>
      <p:ext uri="{BB962C8B-B14F-4D97-AF65-F5344CB8AC3E}">
        <p14:creationId xmlns:p14="http://schemas.microsoft.com/office/powerpoint/2010/main" val="353445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does independence matter? Put simply it matters to the public as a whole and this has been recognised as I’m sure William will no doubt be able to confirm and remind us that it was the Mid Staffs conclusion list which mentions the importance of independence of medical examiners. In fact in recommendations 275 and 276 it is mentioned 4 times!!!!</a:t>
            </a:r>
          </a:p>
          <a:p>
            <a:endParaRPr lang="en-GB" dirty="0"/>
          </a:p>
          <a:p>
            <a:r>
              <a:rPr lang="en-GB" dirty="0"/>
              <a:t>It also makes reference to the requirement for sufficient resourcing of the work which makes sense if the objectives of the service are to be met</a:t>
            </a:r>
          </a:p>
          <a:p>
            <a:endParaRPr lang="en-GB" dirty="0"/>
          </a:p>
        </p:txBody>
      </p:sp>
      <p:sp>
        <p:nvSpPr>
          <p:cNvPr id="4" name="Slide Number Placeholder 3"/>
          <p:cNvSpPr>
            <a:spLocks noGrp="1"/>
          </p:cNvSpPr>
          <p:nvPr>
            <p:ph type="sldNum" sz="quarter" idx="5"/>
          </p:nvPr>
        </p:nvSpPr>
        <p:spPr/>
        <p:txBody>
          <a:bodyPr/>
          <a:lstStyle/>
          <a:p>
            <a:fld id="{A3D4AA07-0EAA-4C4A-9563-0FFE44D9AECA}" type="slidenum">
              <a:rPr lang="en-GB" smtClean="0"/>
              <a:t>10</a:t>
            </a:fld>
            <a:endParaRPr lang="en-GB" dirty="0"/>
          </a:p>
        </p:txBody>
      </p:sp>
    </p:spTree>
    <p:extLst>
      <p:ext uri="{BB962C8B-B14F-4D97-AF65-F5344CB8AC3E}">
        <p14:creationId xmlns:p14="http://schemas.microsoft.com/office/powerpoint/2010/main" val="379924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Legislation in the form of the Coroners and Justice Act makes provision for independent medical examiners.</a:t>
            </a:r>
          </a:p>
          <a:p>
            <a:endParaRPr lang="en-GB" dirty="0"/>
          </a:p>
          <a:p>
            <a:r>
              <a:rPr lang="en-GB" dirty="0"/>
              <a:t>In Wales it was relatively straightforward to achieve a consensus that, subject to legal acceptance, the service would be delivered via a single NHS entity “on behalf of health boards”.</a:t>
            </a:r>
          </a:p>
          <a:p>
            <a:endParaRPr lang="en-GB" dirty="0"/>
          </a:p>
          <a:p>
            <a:r>
              <a:rPr lang="en-GB" dirty="0"/>
              <a:t>We had options including establishing a new health board committee. The collaborative is a more strategic group rather than one responsible for operational service delivery and public health already had well defined roles elsewhere which may have made hosting the ME service challenging. Who could have known how busy they would turn out to be in 2020.</a:t>
            </a:r>
          </a:p>
          <a:p>
            <a:endParaRPr lang="en-GB" dirty="0"/>
          </a:p>
          <a:p>
            <a:r>
              <a:rPr lang="en-GB" dirty="0"/>
              <a:t>Shared services were chosen on the basis that they already had some experience of employing doctors, and that their experience of achieving operations at scale in other areas essential to NHS Wales functioning would be well directed to the challenge of establishing a new service.</a:t>
            </a:r>
          </a:p>
        </p:txBody>
      </p:sp>
      <p:sp>
        <p:nvSpPr>
          <p:cNvPr id="4" name="Slide Number Placeholder 3"/>
          <p:cNvSpPr>
            <a:spLocks noGrp="1"/>
          </p:cNvSpPr>
          <p:nvPr>
            <p:ph type="sldNum" sz="quarter" idx="5"/>
          </p:nvPr>
        </p:nvSpPr>
        <p:spPr/>
        <p:txBody>
          <a:bodyPr/>
          <a:lstStyle/>
          <a:p>
            <a:fld id="{A3D4AA07-0EAA-4C4A-9563-0FFE44D9AECA}" type="slidenum">
              <a:rPr lang="en-GB" smtClean="0"/>
              <a:t>11</a:t>
            </a:fld>
            <a:endParaRPr lang="en-GB" dirty="0"/>
          </a:p>
        </p:txBody>
      </p:sp>
    </p:spTree>
    <p:extLst>
      <p:ext uri="{BB962C8B-B14F-4D97-AF65-F5344CB8AC3E}">
        <p14:creationId xmlns:p14="http://schemas.microsoft.com/office/powerpoint/2010/main" val="1728794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 need to dwell on this too much</a:t>
            </a:r>
          </a:p>
        </p:txBody>
      </p:sp>
      <p:sp>
        <p:nvSpPr>
          <p:cNvPr id="4" name="Slide Number Placeholder 3"/>
          <p:cNvSpPr>
            <a:spLocks noGrp="1"/>
          </p:cNvSpPr>
          <p:nvPr>
            <p:ph type="sldNum" sz="quarter" idx="5"/>
          </p:nvPr>
        </p:nvSpPr>
        <p:spPr/>
        <p:txBody>
          <a:bodyPr/>
          <a:lstStyle/>
          <a:p>
            <a:fld id="{A3D4AA07-0EAA-4C4A-9563-0FFE44D9AECA}" type="slidenum">
              <a:rPr lang="en-GB" smtClean="0"/>
              <a:t>12</a:t>
            </a:fld>
            <a:endParaRPr lang="en-GB" dirty="0"/>
          </a:p>
        </p:txBody>
      </p:sp>
    </p:spTree>
    <p:extLst>
      <p:ext uri="{BB962C8B-B14F-4D97-AF65-F5344CB8AC3E}">
        <p14:creationId xmlns:p14="http://schemas.microsoft.com/office/powerpoint/2010/main" val="18128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909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7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415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739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5814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7716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53217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905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56138"/>
            <a:ext cx="1221581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31313" y="93663"/>
            <a:ext cx="2744787"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5" name="Date Placeholder 2"/>
          <p:cNvSpPr>
            <a:spLocks noGrp="1"/>
          </p:cNvSpPr>
          <p:nvPr>
            <p:ph type="dt" sz="half" idx="10"/>
          </p:nvPr>
        </p:nvSpPr>
        <p:spPr/>
        <p:txBody>
          <a:bodyPr/>
          <a:lstStyle>
            <a:lvl1pPr>
              <a:defRPr/>
            </a:lvl1pPr>
          </a:lstStyle>
          <a:p>
            <a:pPr>
              <a:defRPr/>
            </a:pPr>
            <a:fld id="{D70310FA-24B2-4C23-A792-8324CEDF9518}" type="datetimeFigureOut">
              <a:rPr lang="en-GB"/>
              <a:pPr>
                <a:defRPr/>
              </a:pPr>
              <a:t>15/11/2021</a:t>
            </a:fld>
            <a:endParaRPr lang="en-GB" dirty="0"/>
          </a:p>
        </p:txBody>
      </p:sp>
      <p:sp>
        <p:nvSpPr>
          <p:cNvPr id="6" name="Footer Placeholder 3"/>
          <p:cNvSpPr>
            <a:spLocks noGrp="1"/>
          </p:cNvSpPr>
          <p:nvPr>
            <p:ph type="ftr" sz="quarter" idx="11"/>
          </p:nvPr>
        </p:nvSpPr>
        <p:spPr/>
        <p:txBody>
          <a:bodyPr/>
          <a:lstStyle>
            <a:lvl1pPr>
              <a:defRPr/>
            </a:lvl1pPr>
          </a:lstStyle>
          <a:p>
            <a:pPr>
              <a:defRPr/>
            </a:pPr>
            <a:endParaRPr lang="en-GB" dirty="0"/>
          </a:p>
        </p:txBody>
      </p:sp>
      <p:sp>
        <p:nvSpPr>
          <p:cNvPr id="7" name="Slide Number Placeholder 4"/>
          <p:cNvSpPr>
            <a:spLocks noGrp="1"/>
          </p:cNvSpPr>
          <p:nvPr>
            <p:ph type="sldNum" sz="quarter" idx="12"/>
          </p:nvPr>
        </p:nvSpPr>
        <p:spPr/>
        <p:txBody>
          <a:bodyPr/>
          <a:lstStyle>
            <a:lvl1pPr>
              <a:defRPr/>
            </a:lvl1pPr>
          </a:lstStyle>
          <a:p>
            <a:pPr>
              <a:defRPr/>
            </a:pPr>
            <a:fld id="{EAB57F15-99BC-40C7-A972-040D6D4EAB05}" type="slidenum">
              <a:rPr lang="en-GB"/>
              <a:pPr>
                <a:defRPr/>
              </a:pPr>
              <a:t>‹#›</a:t>
            </a:fld>
            <a:endParaRPr lang="en-GB" dirty="0"/>
          </a:p>
        </p:txBody>
      </p:sp>
    </p:spTree>
    <p:extLst>
      <p:ext uri="{BB962C8B-B14F-4D97-AF65-F5344CB8AC3E}">
        <p14:creationId xmlns:p14="http://schemas.microsoft.com/office/powerpoint/2010/main" val="165770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454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6795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63506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231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006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7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53459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5233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953350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397000"/>
            <a:ext cx="7766936" cy="2653836"/>
          </a:xfrm>
        </p:spPr>
        <p:txBody>
          <a:bodyPr>
            <a:normAutofit/>
          </a:bodyPr>
          <a:lstStyle/>
          <a:p>
            <a:pPr>
              <a:lnSpc>
                <a:spcPct val="90000"/>
              </a:lnSpc>
            </a:pPr>
            <a:r>
              <a:rPr lang="en-GB" sz="4600"/>
              <a:t>Medical Examiner Implementation and the role in Learning from Deaths </a:t>
            </a:r>
          </a:p>
        </p:txBody>
      </p:sp>
      <p:sp>
        <p:nvSpPr>
          <p:cNvPr id="3" name="Subtitle 2"/>
          <p:cNvSpPr>
            <a:spLocks noGrp="1"/>
          </p:cNvSpPr>
          <p:nvPr>
            <p:ph type="subTitle" idx="1"/>
          </p:nvPr>
        </p:nvSpPr>
        <p:spPr/>
        <p:txBody>
          <a:bodyPr>
            <a:normAutofit/>
          </a:bodyPr>
          <a:lstStyle/>
          <a:p>
            <a:r>
              <a:rPr lang="en-GB" dirty="0"/>
              <a:t>Dr Jason Shannon</a:t>
            </a:r>
          </a:p>
          <a:p>
            <a:r>
              <a:rPr lang="en-GB" dirty="0"/>
              <a:t>Lead Medical Examiner for Wales</a:t>
            </a:r>
          </a:p>
        </p:txBody>
      </p:sp>
    </p:spTree>
    <p:extLst>
      <p:ext uri="{BB962C8B-B14F-4D97-AF65-F5344CB8AC3E}">
        <p14:creationId xmlns:p14="http://schemas.microsoft.com/office/powerpoint/2010/main" val="288847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3272868" cy="2438400"/>
          </a:xfrm>
        </p:spPr>
        <p:txBody>
          <a:bodyPr anchor="ctr">
            <a:normAutofit/>
          </a:bodyPr>
          <a:lstStyle/>
          <a:p>
            <a:r>
              <a:rPr lang="en-GB" dirty="0"/>
              <a:t>Why is independence important?</a:t>
            </a:r>
          </a:p>
        </p:txBody>
      </p:sp>
      <p:sp>
        <p:nvSpPr>
          <p:cNvPr id="3" name="Content Placeholder 2"/>
          <p:cNvSpPr>
            <a:spLocks noGrp="1"/>
          </p:cNvSpPr>
          <p:nvPr>
            <p:ph idx="1"/>
          </p:nvPr>
        </p:nvSpPr>
        <p:spPr>
          <a:xfrm>
            <a:off x="4856620" y="609600"/>
            <a:ext cx="6751074" cy="6076950"/>
          </a:xfrm>
        </p:spPr>
        <p:txBody>
          <a:bodyPr anchor="ctr">
            <a:noAutofit/>
          </a:bodyPr>
          <a:lstStyle/>
          <a:p>
            <a:r>
              <a:rPr lang="en-GB" sz="2800" dirty="0"/>
              <a:t>275. </a:t>
            </a:r>
            <a:r>
              <a:rPr lang="en-GB" sz="2800" dirty="0">
                <a:solidFill>
                  <a:srgbClr val="FF0000"/>
                </a:solidFill>
              </a:rPr>
              <a:t>Independent</a:t>
            </a:r>
            <a:r>
              <a:rPr lang="en-GB" sz="2800" dirty="0"/>
              <a:t> medical examiners It is of considerable importance that </a:t>
            </a:r>
            <a:r>
              <a:rPr lang="en-GB" sz="2800" dirty="0">
                <a:solidFill>
                  <a:srgbClr val="FF0000"/>
                </a:solidFill>
              </a:rPr>
              <a:t>independent</a:t>
            </a:r>
            <a:r>
              <a:rPr lang="en-GB" sz="2800" dirty="0"/>
              <a:t> medical examiners are </a:t>
            </a:r>
            <a:r>
              <a:rPr lang="en-GB" sz="2800" dirty="0">
                <a:solidFill>
                  <a:srgbClr val="FF0000"/>
                </a:solidFill>
              </a:rPr>
              <a:t>independent</a:t>
            </a:r>
            <a:r>
              <a:rPr lang="en-GB" sz="2800" dirty="0"/>
              <a:t> of the organisation whose patients’ deaths are being scrutinised. </a:t>
            </a:r>
          </a:p>
          <a:p>
            <a:endParaRPr lang="en-GB" sz="2800" dirty="0"/>
          </a:p>
          <a:p>
            <a:r>
              <a:rPr lang="en-GB" sz="2800" dirty="0"/>
              <a:t>276. Sufficient numbers of </a:t>
            </a:r>
            <a:r>
              <a:rPr lang="en-GB" sz="2800" dirty="0">
                <a:solidFill>
                  <a:srgbClr val="FF0000"/>
                </a:solidFill>
              </a:rPr>
              <a:t>independent</a:t>
            </a:r>
            <a:r>
              <a:rPr lang="en-GB" sz="2800" dirty="0"/>
              <a:t> medical examiners need to be appointed and resourced to ensure that they can give proper attention to the workload. </a:t>
            </a:r>
          </a:p>
        </p:txBody>
      </p:sp>
      <p:pic>
        <p:nvPicPr>
          <p:cNvPr id="5" name="Picture 4">
            <a:extLst>
              <a:ext uri="{FF2B5EF4-FFF2-40B4-BE49-F238E27FC236}">
                <a16:creationId xmlns:a16="http://schemas.microsoft.com/office/drawing/2014/main" xmlns="" id="{A66CCC52-F731-4907-8BA1-67806742C1A9}"/>
              </a:ext>
            </a:extLst>
          </p:cNvPr>
          <p:cNvPicPr>
            <a:picLocks noChangeAspect="1"/>
          </p:cNvPicPr>
          <p:nvPr/>
        </p:nvPicPr>
        <p:blipFill rotWithShape="1">
          <a:blip r:embed="rId3"/>
          <a:srcRect l="47084" t="36250" r="13341" b="31528"/>
          <a:stretch/>
        </p:blipFill>
        <p:spPr>
          <a:xfrm>
            <a:off x="358886" y="2844988"/>
            <a:ext cx="4214067" cy="1930026"/>
          </a:xfrm>
          <a:prstGeom prst="rect">
            <a:avLst/>
          </a:prstGeom>
        </p:spPr>
      </p:pic>
    </p:spTree>
    <p:extLst>
      <p:ext uri="{BB962C8B-B14F-4D97-AF65-F5344CB8AC3E}">
        <p14:creationId xmlns:p14="http://schemas.microsoft.com/office/powerpoint/2010/main" val="3765532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843375" cy="5175624"/>
          </a:xfrm>
        </p:spPr>
        <p:txBody>
          <a:bodyPr anchor="ctr">
            <a:normAutofit/>
          </a:bodyPr>
          <a:lstStyle/>
          <a:p>
            <a:r>
              <a:rPr lang="en-GB" dirty="0"/>
              <a:t>How do we maximise the independence of the processes of scrutiny?</a:t>
            </a:r>
            <a:br>
              <a:rPr lang="en-GB" dirty="0"/>
            </a:br>
            <a:endParaRPr lang="en-GB" dirty="0"/>
          </a:p>
        </p:txBody>
      </p:sp>
      <p:sp>
        <p:nvSpPr>
          <p:cNvPr id="3" name="Content Placeholder 2"/>
          <p:cNvSpPr>
            <a:spLocks noGrp="1"/>
          </p:cNvSpPr>
          <p:nvPr>
            <p:ph idx="1"/>
          </p:nvPr>
        </p:nvSpPr>
        <p:spPr>
          <a:xfrm>
            <a:off x="5649487" y="609600"/>
            <a:ext cx="5977893" cy="5943599"/>
          </a:xfrm>
        </p:spPr>
        <p:txBody>
          <a:bodyPr anchor="ctr">
            <a:normAutofit/>
          </a:bodyPr>
          <a:lstStyle/>
          <a:p>
            <a:r>
              <a:rPr lang="en-GB" sz="2400" dirty="0">
                <a:solidFill>
                  <a:srgbClr val="FFFFFF"/>
                </a:solidFill>
              </a:rPr>
              <a:t>Primary legislation</a:t>
            </a:r>
          </a:p>
          <a:p>
            <a:r>
              <a:rPr lang="en-GB" sz="2400" dirty="0">
                <a:solidFill>
                  <a:srgbClr val="FFFFFF"/>
                </a:solidFill>
              </a:rPr>
              <a:t>Joint decision by Health Boards and Welsh Government to host a single Medical Examiner Service</a:t>
            </a:r>
          </a:p>
          <a:p>
            <a:r>
              <a:rPr lang="en-GB" sz="2400" dirty="0">
                <a:solidFill>
                  <a:srgbClr val="FFFFFF"/>
                </a:solidFill>
              </a:rPr>
              <a:t>Options in Wales</a:t>
            </a:r>
          </a:p>
          <a:p>
            <a:pPr lvl="1"/>
            <a:r>
              <a:rPr lang="en-GB" sz="2400" dirty="0">
                <a:solidFill>
                  <a:srgbClr val="FFFFFF"/>
                </a:solidFill>
              </a:rPr>
              <a:t>Joint Health Board committee</a:t>
            </a:r>
          </a:p>
          <a:p>
            <a:pPr lvl="1"/>
            <a:r>
              <a:rPr lang="en-GB" sz="2400" dirty="0">
                <a:solidFill>
                  <a:srgbClr val="FFFFFF"/>
                </a:solidFill>
              </a:rPr>
              <a:t>Welsh Health Collaborative</a:t>
            </a:r>
          </a:p>
          <a:p>
            <a:pPr lvl="1"/>
            <a:r>
              <a:rPr lang="en-GB" sz="2400" dirty="0">
                <a:solidFill>
                  <a:srgbClr val="FFFFFF"/>
                </a:solidFill>
              </a:rPr>
              <a:t>Public Health Wales</a:t>
            </a:r>
          </a:p>
          <a:p>
            <a:pPr lvl="1"/>
            <a:r>
              <a:rPr lang="en-GB" sz="2400" dirty="0">
                <a:solidFill>
                  <a:srgbClr val="FF0000"/>
                </a:solidFill>
              </a:rPr>
              <a:t>NHS Wales Shared Services</a:t>
            </a:r>
          </a:p>
          <a:p>
            <a:pPr marL="0" indent="0">
              <a:buNone/>
            </a:pPr>
            <a:endParaRPr lang="en-GB" dirty="0">
              <a:solidFill>
                <a:srgbClr val="FFFFFF"/>
              </a:solidFill>
            </a:endParaRPr>
          </a:p>
        </p:txBody>
      </p:sp>
    </p:spTree>
    <p:extLst>
      <p:ext uri="{BB962C8B-B14F-4D97-AF65-F5344CB8AC3E}">
        <p14:creationId xmlns:p14="http://schemas.microsoft.com/office/powerpoint/2010/main" val="10165722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18647DEB-37A4-42B8-8DB6-786B461A5694}"/>
              </a:ext>
            </a:extLst>
          </p:cNvPr>
          <p:cNvPicPr>
            <a:picLocks noChangeAspect="1"/>
          </p:cNvPicPr>
          <p:nvPr/>
        </p:nvPicPr>
        <p:blipFill rotWithShape="1">
          <a:blip r:embed="rId3"/>
          <a:srcRect l="5864" t="14879" r="6605" b="6666"/>
          <a:stretch/>
        </p:blipFill>
        <p:spPr>
          <a:xfrm>
            <a:off x="-12118" y="-8468"/>
            <a:ext cx="12239305" cy="6857999"/>
          </a:xfrm>
          <a:prstGeom prst="rect">
            <a:avLst/>
          </a:prstGeom>
        </p:spPr>
      </p:pic>
    </p:spTree>
    <p:extLst>
      <p:ext uri="{BB962C8B-B14F-4D97-AF65-F5344CB8AC3E}">
        <p14:creationId xmlns:p14="http://schemas.microsoft.com/office/powerpoint/2010/main" val="1803000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Maximising independence</a:t>
            </a:r>
          </a:p>
        </p:txBody>
      </p:sp>
      <p:sp>
        <p:nvSpPr>
          <p:cNvPr id="3" name="Content Placeholder 2"/>
          <p:cNvSpPr>
            <a:spLocks noGrp="1"/>
          </p:cNvSpPr>
          <p:nvPr>
            <p:ph idx="1"/>
          </p:nvPr>
        </p:nvSpPr>
        <p:spPr>
          <a:xfrm>
            <a:off x="677334" y="1488613"/>
            <a:ext cx="8956996" cy="4898935"/>
          </a:xfrm>
        </p:spPr>
        <p:txBody>
          <a:bodyPr>
            <a:normAutofit lnSpcReduction="10000"/>
          </a:bodyPr>
          <a:lstStyle/>
          <a:p>
            <a:r>
              <a:rPr lang="en-GB" sz="2400" dirty="0"/>
              <a:t>ME and MEO staff NHS Wales Shared Services employed</a:t>
            </a:r>
          </a:p>
          <a:p>
            <a:r>
              <a:rPr lang="en-GB" sz="2400" dirty="0"/>
              <a:t>Minimise / eliminate of conflicts of interest</a:t>
            </a:r>
          </a:p>
          <a:p>
            <a:r>
              <a:rPr lang="en-GB" sz="2400" dirty="0"/>
              <a:t>Coroners on appointments panels</a:t>
            </a:r>
          </a:p>
          <a:p>
            <a:r>
              <a:rPr lang="en-GB" sz="2400" dirty="0"/>
              <a:t>Medical Examiners in Wales unable to wear two hats simultaneously</a:t>
            </a:r>
          </a:p>
          <a:p>
            <a:r>
              <a:rPr lang="en-GB" sz="2400" dirty="0"/>
              <a:t>Early stages</a:t>
            </a:r>
          </a:p>
          <a:p>
            <a:pPr lvl="1"/>
            <a:r>
              <a:rPr lang="en-GB" sz="2200" dirty="0"/>
              <a:t>Independent of care provided</a:t>
            </a:r>
          </a:p>
          <a:p>
            <a:pPr lvl="1"/>
            <a:r>
              <a:rPr lang="en-GB" sz="2200" dirty="0"/>
              <a:t>Not clinically working at the same hospital</a:t>
            </a:r>
          </a:p>
          <a:p>
            <a:r>
              <a:rPr lang="en-GB" sz="2400" dirty="0" smtClean="0"/>
              <a:t>Late phase</a:t>
            </a:r>
            <a:endParaRPr lang="en-GB" sz="2400" dirty="0"/>
          </a:p>
          <a:p>
            <a:pPr lvl="1"/>
            <a:r>
              <a:rPr lang="en-GB" sz="2200" dirty="0"/>
              <a:t>Not clinically appointed in the same health board</a:t>
            </a:r>
          </a:p>
          <a:p>
            <a:pPr lvl="1"/>
            <a:r>
              <a:rPr lang="en-GB" sz="2200" dirty="0"/>
              <a:t>Move work around Wales digitally to the ME on duty that day</a:t>
            </a:r>
          </a:p>
        </p:txBody>
      </p:sp>
    </p:spTree>
    <p:extLst>
      <p:ext uri="{BB962C8B-B14F-4D97-AF65-F5344CB8AC3E}">
        <p14:creationId xmlns:p14="http://schemas.microsoft.com/office/powerpoint/2010/main" val="292463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GB" sz="2800" dirty="0"/>
              <a:t>Principles of the Welsh Medical Examiner Service </a:t>
            </a:r>
            <a:br>
              <a:rPr lang="en-GB" sz="2800" dirty="0"/>
            </a:br>
            <a:r>
              <a:rPr lang="en-GB" sz="2800" dirty="0"/>
              <a:t>– a service </a:t>
            </a:r>
            <a:r>
              <a:rPr lang="en-GB" sz="2800" dirty="0" smtClean="0"/>
              <a:t>the public can </a:t>
            </a:r>
            <a:r>
              <a:rPr lang="en-GB" sz="2800" dirty="0"/>
              <a:t>trust</a:t>
            </a:r>
            <a:br>
              <a:rPr lang="en-GB" sz="2800" dirty="0"/>
            </a:br>
            <a:endParaRPr lang="en-GB" sz="2800" dirty="0"/>
          </a:p>
        </p:txBody>
      </p:sp>
      <p:graphicFrame>
        <p:nvGraphicFramePr>
          <p:cNvPr id="5" name="Content Placeholder 2">
            <a:extLst>
              <a:ext uri="{FF2B5EF4-FFF2-40B4-BE49-F238E27FC236}">
                <a16:creationId xmlns:a16="http://schemas.microsoft.com/office/drawing/2014/main" xmlns="" id="{1B03EADB-D2AE-45F3-9BCF-B84A92FD39C8}"/>
              </a:ext>
            </a:extLst>
          </p:cNvPr>
          <p:cNvGraphicFramePr>
            <a:graphicFrameLocks noGrp="1"/>
          </p:cNvGraphicFramePr>
          <p:nvPr>
            <p:ph idx="1"/>
            <p:extLst>
              <p:ext uri="{D42A27DB-BD31-4B8C-83A1-F6EECF244321}">
                <p14:modId xmlns:p14="http://schemas.microsoft.com/office/powerpoint/2010/main" val="2415183607"/>
              </p:ext>
            </p:extLst>
          </p:nvPr>
        </p:nvGraphicFramePr>
        <p:xfrm>
          <a:off x="275770" y="1567542"/>
          <a:ext cx="11727543" cy="5138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669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843375" cy="5175624"/>
          </a:xfrm>
        </p:spPr>
        <p:txBody>
          <a:bodyPr anchor="ctr">
            <a:normAutofit/>
          </a:bodyPr>
          <a:lstStyle/>
          <a:p>
            <a:r>
              <a:rPr lang="en-GB" dirty="0"/>
              <a:t>How do we know that our ME and MEO staff are confident and competent in their roles</a:t>
            </a:r>
            <a:r>
              <a:rPr lang="en-GB" dirty="0" smtClean="0"/>
              <a:t>?</a:t>
            </a:r>
            <a:br>
              <a:rPr lang="en-GB" dirty="0" smtClean="0"/>
            </a:br>
            <a:r>
              <a:rPr lang="en-GB" dirty="0" smtClean="0"/>
              <a:t>The Welsh Experience</a:t>
            </a:r>
            <a:endParaRPr lang="en-GB" dirty="0"/>
          </a:p>
        </p:txBody>
      </p:sp>
      <p:sp>
        <p:nvSpPr>
          <p:cNvPr id="3" name="Content Placeholder 2"/>
          <p:cNvSpPr>
            <a:spLocks noGrp="1"/>
          </p:cNvSpPr>
          <p:nvPr>
            <p:ph idx="1"/>
          </p:nvPr>
        </p:nvSpPr>
        <p:spPr>
          <a:xfrm>
            <a:off x="6116084" y="609600"/>
            <a:ext cx="5511296" cy="5676899"/>
          </a:xfrm>
        </p:spPr>
        <p:txBody>
          <a:bodyPr anchor="ctr">
            <a:normAutofit fontScale="92500" lnSpcReduction="10000"/>
          </a:bodyPr>
          <a:lstStyle/>
          <a:p>
            <a:r>
              <a:rPr lang="en-GB" sz="2400" dirty="0">
                <a:solidFill>
                  <a:srgbClr val="FFFFFF"/>
                </a:solidFill>
              </a:rPr>
              <a:t>E-learning and face to face training</a:t>
            </a:r>
          </a:p>
          <a:p>
            <a:r>
              <a:rPr lang="en-GB" sz="2400" dirty="0">
                <a:solidFill>
                  <a:srgbClr val="FFFFFF"/>
                </a:solidFill>
              </a:rPr>
              <a:t>Recruitment</a:t>
            </a:r>
          </a:p>
          <a:p>
            <a:pPr lvl="1"/>
            <a:r>
              <a:rPr lang="en-GB" sz="2400" dirty="0">
                <a:solidFill>
                  <a:srgbClr val="FFFFFF"/>
                </a:solidFill>
              </a:rPr>
              <a:t>Submission of workbooks based on scrutiny of redacted records</a:t>
            </a:r>
          </a:p>
          <a:p>
            <a:pPr lvl="1"/>
            <a:r>
              <a:rPr lang="en-GB" sz="2400" dirty="0">
                <a:solidFill>
                  <a:srgbClr val="FFFFFF"/>
                </a:solidFill>
              </a:rPr>
              <a:t>Scenario-based questions</a:t>
            </a:r>
          </a:p>
          <a:p>
            <a:pPr lvl="1"/>
            <a:r>
              <a:rPr lang="en-GB" sz="2400" dirty="0">
                <a:solidFill>
                  <a:srgbClr val="FFFFFF"/>
                </a:solidFill>
              </a:rPr>
              <a:t>Coroners involved in appointments</a:t>
            </a:r>
          </a:p>
          <a:p>
            <a:r>
              <a:rPr lang="en-GB" sz="2400" dirty="0">
                <a:solidFill>
                  <a:srgbClr val="FFFFFF"/>
                </a:solidFill>
              </a:rPr>
              <a:t>Support via virtual MDT twice daily</a:t>
            </a:r>
          </a:p>
          <a:p>
            <a:r>
              <a:rPr lang="en-GB" sz="2400" dirty="0">
                <a:solidFill>
                  <a:srgbClr val="FFFFFF"/>
                </a:solidFill>
              </a:rPr>
              <a:t>CPD programme</a:t>
            </a:r>
          </a:p>
          <a:p>
            <a:r>
              <a:rPr lang="en-GB" sz="2400" dirty="0">
                <a:solidFill>
                  <a:srgbClr val="FFFFFF"/>
                </a:solidFill>
              </a:rPr>
              <a:t>Competency framework</a:t>
            </a:r>
          </a:p>
          <a:p>
            <a:pPr lvl="1"/>
            <a:r>
              <a:rPr lang="en-GB" sz="2200" dirty="0">
                <a:solidFill>
                  <a:srgbClr val="FFFFFF"/>
                </a:solidFill>
              </a:rPr>
              <a:t>“Be aware of the Mortality Review programme in Wales and how the medical examiners service links with this”</a:t>
            </a:r>
          </a:p>
          <a:p>
            <a:r>
              <a:rPr lang="en-GB" sz="2400" dirty="0">
                <a:solidFill>
                  <a:srgbClr val="FFFFFF"/>
                </a:solidFill>
              </a:rPr>
              <a:t>Quality Assurance scheme</a:t>
            </a:r>
          </a:p>
          <a:p>
            <a:pPr lvl="1"/>
            <a:endParaRPr lang="en-GB" dirty="0">
              <a:solidFill>
                <a:srgbClr val="FFFFFF"/>
              </a:solidFill>
            </a:endParaRPr>
          </a:p>
        </p:txBody>
      </p:sp>
    </p:spTree>
    <p:extLst>
      <p:ext uri="{BB962C8B-B14F-4D97-AF65-F5344CB8AC3E}">
        <p14:creationId xmlns:p14="http://schemas.microsoft.com/office/powerpoint/2010/main" val="31512769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843375" cy="5175624"/>
          </a:xfrm>
        </p:spPr>
        <p:txBody>
          <a:bodyPr anchor="ctr">
            <a:normAutofit fontScale="90000"/>
          </a:bodyPr>
          <a:lstStyle/>
          <a:p>
            <a:pPr>
              <a:lnSpc>
                <a:spcPct val="90000"/>
              </a:lnSpc>
            </a:pPr>
            <a:r>
              <a:rPr lang="en-GB" sz="3100" dirty="0"/>
              <a:t>How do we ensure that health care providers are given consistent information upon which to base their learning from deaths and other Quality Improvement work</a:t>
            </a:r>
            <a:r>
              <a:rPr lang="en-GB" sz="3100" dirty="0" smtClean="0"/>
              <a:t>?</a:t>
            </a:r>
            <a:br>
              <a:rPr lang="en-GB" sz="3100" dirty="0" smtClean="0"/>
            </a:br>
            <a:r>
              <a:rPr lang="en-GB" sz="3100" dirty="0" smtClean="0"/>
              <a:t>The Welsh Experience</a:t>
            </a:r>
            <a:r>
              <a:rPr lang="en-GB" sz="3100" dirty="0">
                <a:solidFill>
                  <a:schemeClr val="tx1">
                    <a:lumMod val="85000"/>
                    <a:lumOff val="15000"/>
                  </a:schemeClr>
                </a:solidFill>
              </a:rPr>
              <a:t/>
            </a:r>
            <a:br>
              <a:rPr lang="en-GB" sz="3100" dirty="0">
                <a:solidFill>
                  <a:schemeClr val="tx1">
                    <a:lumMod val="85000"/>
                    <a:lumOff val="15000"/>
                  </a:schemeClr>
                </a:solidFill>
              </a:rPr>
            </a:br>
            <a:endParaRPr lang="en-GB" sz="3100" dirty="0">
              <a:solidFill>
                <a:schemeClr val="tx1">
                  <a:lumMod val="85000"/>
                  <a:lumOff val="15000"/>
                </a:schemeClr>
              </a:solidFill>
            </a:endParaRPr>
          </a:p>
        </p:txBody>
      </p:sp>
      <p:sp>
        <p:nvSpPr>
          <p:cNvPr id="3" name="Content Placeholder 2"/>
          <p:cNvSpPr>
            <a:spLocks noGrp="1"/>
          </p:cNvSpPr>
          <p:nvPr>
            <p:ph idx="1"/>
          </p:nvPr>
        </p:nvSpPr>
        <p:spPr>
          <a:xfrm>
            <a:off x="5976417" y="609600"/>
            <a:ext cx="5650963" cy="5714999"/>
          </a:xfrm>
        </p:spPr>
        <p:txBody>
          <a:bodyPr anchor="ctr">
            <a:noAutofit/>
          </a:bodyPr>
          <a:lstStyle/>
          <a:p>
            <a:r>
              <a:rPr lang="en-GB" sz="2400" dirty="0">
                <a:solidFill>
                  <a:srgbClr val="FFFFFF"/>
                </a:solidFill>
              </a:rPr>
              <a:t>Mortality Review programme in Wales</a:t>
            </a:r>
          </a:p>
          <a:p>
            <a:r>
              <a:rPr lang="en-GB" sz="2400" dirty="0">
                <a:solidFill>
                  <a:srgbClr val="FFFFFF"/>
                </a:solidFill>
              </a:rPr>
              <a:t>Once for Wales digital system</a:t>
            </a:r>
          </a:p>
          <a:p>
            <a:r>
              <a:rPr lang="en-GB" sz="2400" dirty="0">
                <a:solidFill>
                  <a:srgbClr val="FFFFFF"/>
                </a:solidFill>
              </a:rPr>
              <a:t>Single Welsh governance and competency frameworks</a:t>
            </a:r>
          </a:p>
          <a:p>
            <a:r>
              <a:rPr lang="en-GB" sz="2400" dirty="0">
                <a:solidFill>
                  <a:srgbClr val="FFFFFF"/>
                </a:solidFill>
              </a:rPr>
              <a:t>Local flexibility to dovetail into care provider systems</a:t>
            </a:r>
          </a:p>
          <a:p>
            <a:r>
              <a:rPr lang="en-GB" sz="2400" dirty="0">
                <a:solidFill>
                  <a:srgbClr val="FFFFFF"/>
                </a:solidFill>
              </a:rPr>
              <a:t>Arrangements for reporting any death where concerns are detected including positive experiences</a:t>
            </a:r>
          </a:p>
          <a:p>
            <a:r>
              <a:rPr lang="en-GB" sz="2400" dirty="0">
                <a:solidFill>
                  <a:srgbClr val="FFFFFF"/>
                </a:solidFill>
              </a:rPr>
              <a:t>Thematic reporting e.g service, departments, wards</a:t>
            </a:r>
          </a:p>
          <a:p>
            <a:r>
              <a:rPr lang="en-GB" sz="2400" dirty="0">
                <a:solidFill>
                  <a:srgbClr val="FFFFFF"/>
                </a:solidFill>
              </a:rPr>
              <a:t>Quality and Safety committee attendance</a:t>
            </a:r>
          </a:p>
        </p:txBody>
      </p:sp>
    </p:spTree>
    <p:extLst>
      <p:ext uri="{BB962C8B-B14F-4D97-AF65-F5344CB8AC3E}">
        <p14:creationId xmlns:p14="http://schemas.microsoft.com/office/powerpoint/2010/main" val="194409372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xdr="http://schemas.openxmlformats.org/drawingml/2006/spreadsheetDrawing" xmlns:a16="http://schemas.microsoft.com/office/drawing/2014/main" xmlns:lc="http://schemas.openxmlformats.org/drawingml/2006/lockedCanvas" id="{00000000-0008-0000-0100-000001040000}"/>
              </a:ext>
            </a:extLst>
          </p:cNvPr>
          <p:cNvGraphicFramePr>
            <a:graphicFrameLocks/>
          </p:cNvGraphicFramePr>
          <p:nvPr>
            <p:extLst/>
          </p:nvPr>
        </p:nvGraphicFramePr>
        <p:xfrm>
          <a:off x="1285875" y="342900"/>
          <a:ext cx="8102427" cy="5810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4089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2400" y="35429"/>
            <a:ext cx="4931245" cy="6242082"/>
          </a:xfrm>
          <a:prstGeom prst="rect">
            <a:avLst/>
          </a:prstGeom>
        </p:spPr>
      </p:pic>
      <p:graphicFrame>
        <p:nvGraphicFramePr>
          <p:cNvPr id="4" name="Table 3"/>
          <p:cNvGraphicFramePr>
            <a:graphicFrameLocks noGrp="1"/>
          </p:cNvGraphicFramePr>
          <p:nvPr/>
        </p:nvGraphicFramePr>
        <p:xfrm>
          <a:off x="6648357" y="1962364"/>
          <a:ext cx="3386635" cy="2011680"/>
        </p:xfrm>
        <a:graphic>
          <a:graphicData uri="http://schemas.openxmlformats.org/drawingml/2006/table">
            <a:tbl>
              <a:tblPr firstRow="1" firstCol="1" bandRow="1">
                <a:tableStyleId>{5C22544A-7EE6-4342-B048-85BDC9FD1C3A}</a:tableStyleId>
              </a:tblPr>
              <a:tblGrid>
                <a:gridCol w="1693021">
                  <a:extLst>
                    <a:ext uri="{9D8B030D-6E8A-4147-A177-3AD203B41FA5}">
                      <a16:colId xmlns:a16="http://schemas.microsoft.com/office/drawing/2014/main" xmlns="" val="1111969555"/>
                    </a:ext>
                  </a:extLst>
                </a:gridCol>
                <a:gridCol w="1693614">
                  <a:extLst>
                    <a:ext uri="{9D8B030D-6E8A-4147-A177-3AD203B41FA5}">
                      <a16:colId xmlns:a16="http://schemas.microsoft.com/office/drawing/2014/main" xmlns="" val="1764713756"/>
                    </a:ext>
                  </a:extLst>
                </a:gridCol>
              </a:tblGrid>
              <a:tr h="0">
                <a:tc>
                  <a:txBody>
                    <a:bodyPr/>
                    <a:lstStyle/>
                    <a:p>
                      <a:pPr algn="ctr">
                        <a:spcAft>
                          <a:spcPts val="0"/>
                        </a:spcAft>
                      </a:pPr>
                      <a:r>
                        <a:rPr lang="en-GB" sz="1200" dirty="0">
                          <a:effectLst/>
                        </a:rPr>
                        <a:t>Region</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200" dirty="0">
                          <a:effectLst/>
                        </a:rPr>
                        <a:t>Approx Total Deaths scrutinised per Year</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05345044"/>
                  </a:ext>
                </a:extLst>
              </a:tr>
              <a:tr h="0">
                <a:tc>
                  <a:txBody>
                    <a:bodyPr/>
                    <a:lstStyle/>
                    <a:p>
                      <a:pPr>
                        <a:spcAft>
                          <a:spcPts val="0"/>
                        </a:spcAft>
                      </a:pPr>
                      <a:r>
                        <a:rPr lang="en-GB" sz="1200" dirty="0">
                          <a:effectLst/>
                        </a:rPr>
                        <a:t>North Wales</a:t>
                      </a:r>
                    </a:p>
                    <a:p>
                      <a:pPr>
                        <a:spcAft>
                          <a:spcPts val="0"/>
                        </a:spcAft>
                      </a:pPr>
                      <a:r>
                        <a:rPr lang="en-GB" sz="1200" dirty="0">
                          <a:effectLst/>
                        </a:rPr>
                        <a:t>(BCUHB)</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200" dirty="0">
                          <a:effectLst/>
                        </a:rPr>
                        <a:t>7,000</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44871059"/>
                  </a:ext>
                </a:extLst>
              </a:tr>
              <a:tr h="0">
                <a:tc>
                  <a:txBody>
                    <a:bodyPr/>
                    <a:lstStyle/>
                    <a:p>
                      <a:pPr>
                        <a:spcAft>
                          <a:spcPts val="0"/>
                        </a:spcAft>
                      </a:pPr>
                      <a:r>
                        <a:rPr lang="en-GB" sz="1200" dirty="0">
                          <a:effectLst/>
                        </a:rPr>
                        <a:t>Mid &amp; West Wales</a:t>
                      </a:r>
                    </a:p>
                    <a:p>
                      <a:pPr>
                        <a:spcAft>
                          <a:spcPts val="0"/>
                        </a:spcAft>
                      </a:pPr>
                      <a:r>
                        <a:rPr lang="en-GB" sz="1200" dirty="0">
                          <a:effectLst/>
                        </a:rPr>
                        <a:t>(HDUHB/SBUHB)</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7,500</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87363966"/>
                  </a:ext>
                </a:extLst>
              </a:tr>
              <a:tr h="0">
                <a:tc>
                  <a:txBody>
                    <a:bodyPr/>
                    <a:lstStyle/>
                    <a:p>
                      <a:pPr>
                        <a:spcAft>
                          <a:spcPts val="0"/>
                        </a:spcAft>
                      </a:pPr>
                      <a:r>
                        <a:rPr lang="en-GB" sz="1200" dirty="0">
                          <a:effectLst/>
                        </a:rPr>
                        <a:t>South Wales Central</a:t>
                      </a:r>
                    </a:p>
                    <a:p>
                      <a:pPr>
                        <a:spcAft>
                          <a:spcPts val="0"/>
                        </a:spcAft>
                      </a:pPr>
                      <a:r>
                        <a:rPr lang="en-GB" sz="1200" dirty="0">
                          <a:effectLst/>
                        </a:rPr>
                        <a:t>(PTHB/CTMUHB)</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6,000</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0"/>
                        </a:spcAft>
                      </a:pP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70247669"/>
                  </a:ext>
                </a:extLst>
              </a:tr>
              <a:tr h="0">
                <a:tc>
                  <a:txBody>
                    <a:bodyPr/>
                    <a:lstStyle/>
                    <a:p>
                      <a:pPr>
                        <a:spcAft>
                          <a:spcPts val="0"/>
                        </a:spcAft>
                      </a:pPr>
                      <a:r>
                        <a:rPr lang="en-GB" sz="1200" dirty="0">
                          <a:effectLst/>
                        </a:rPr>
                        <a:t>South Wales East</a:t>
                      </a:r>
                    </a:p>
                    <a:p>
                      <a:pPr>
                        <a:spcAft>
                          <a:spcPts val="0"/>
                        </a:spcAft>
                      </a:pPr>
                      <a:r>
                        <a:rPr lang="en-GB" sz="1200" dirty="0">
                          <a:effectLst/>
                        </a:rPr>
                        <a:t>(C&amp;VUHB/ABUHB)</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200" dirty="0">
                          <a:effectLst/>
                        </a:rPr>
                        <a:t>9,000</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179730"/>
                  </a:ext>
                </a:extLst>
              </a:tr>
              <a:tr h="0">
                <a:tc>
                  <a:txBody>
                    <a:bodyPr/>
                    <a:lstStyle/>
                    <a:p>
                      <a:pPr algn="r">
                        <a:spcAft>
                          <a:spcPts val="0"/>
                        </a:spcAft>
                      </a:pPr>
                      <a:r>
                        <a:rPr lang="en-GB" sz="1200" dirty="0">
                          <a:effectLst/>
                        </a:rPr>
                        <a:t>Total</a:t>
                      </a:r>
                      <a:endParaRPr lang="en-GB"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200" dirty="0">
                          <a:effectLst/>
                          <a:latin typeface="Cambria" panose="02040503050406030204" pitchFamily="18" charset="0"/>
                          <a:ea typeface="Times New Roman" panose="02020603050405020304" pitchFamily="18" charset="0"/>
                          <a:cs typeface="Times New Roman" panose="02020603050405020304" pitchFamily="18" charset="0"/>
                        </a:rPr>
                        <a:t>29,500</a:t>
                      </a:r>
                    </a:p>
                  </a:txBody>
                  <a:tcPr marL="68580" marR="68580" marT="0" marB="0"/>
                </a:tc>
                <a:extLst>
                  <a:ext uri="{0D108BD9-81ED-4DB2-BD59-A6C34878D82A}">
                    <a16:rowId xmlns:a16="http://schemas.microsoft.com/office/drawing/2014/main" xmlns="" val="4276646446"/>
                  </a:ext>
                </a:extLst>
              </a:tr>
            </a:tbl>
          </a:graphicData>
        </a:graphic>
      </p:graphicFrame>
      <p:sp>
        <p:nvSpPr>
          <p:cNvPr id="8" name="TextBox 7"/>
          <p:cNvSpPr txBox="1"/>
          <p:nvPr/>
        </p:nvSpPr>
        <p:spPr>
          <a:xfrm>
            <a:off x="5677841" y="4270660"/>
            <a:ext cx="4565754"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rPr>
              <a:t>Medical Examiners now work </a:t>
            </a:r>
            <a:r>
              <a:rPr lang="en-GB" dirty="0">
                <a:solidFill>
                  <a:schemeClr val="bg1"/>
                </a:solidFill>
              </a:rPr>
              <a:t>on an all Wales </a:t>
            </a:r>
            <a:r>
              <a:rPr lang="en-GB" dirty="0" smtClean="0">
                <a:solidFill>
                  <a:schemeClr val="bg1"/>
                </a:solidFill>
              </a:rPr>
              <a:t>basis</a:t>
            </a:r>
            <a:endParaRPr lang="en-GB" dirty="0">
              <a:solidFill>
                <a:schemeClr val="bg1"/>
              </a:solidFill>
            </a:endParaRPr>
          </a:p>
          <a:p>
            <a:pPr marL="285750" indent="-285750">
              <a:buFont typeface="Arial" panose="020B0604020202020204" pitchFamily="34" charset="0"/>
              <a:buChar char="•"/>
            </a:pPr>
            <a:r>
              <a:rPr lang="en-GB" dirty="0">
                <a:solidFill>
                  <a:schemeClr val="bg1"/>
                </a:solidFill>
              </a:rPr>
              <a:t>MEOs will continue to be locally based at Hub sites</a:t>
            </a:r>
          </a:p>
        </p:txBody>
      </p:sp>
      <p:sp>
        <p:nvSpPr>
          <p:cNvPr id="7" name="Oval 6">
            <a:extLst>
              <a:ext uri="{FF2B5EF4-FFF2-40B4-BE49-F238E27FC236}">
                <a16:creationId xmlns:a16="http://schemas.microsoft.com/office/drawing/2014/main" xmlns="" id="{91CBD507-792B-4520-B30E-82FD40506863}"/>
              </a:ext>
            </a:extLst>
          </p:cNvPr>
          <p:cNvSpPr/>
          <p:nvPr/>
        </p:nvSpPr>
        <p:spPr>
          <a:xfrm>
            <a:off x="2224089" y="396881"/>
            <a:ext cx="2581275" cy="149542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Oval 8">
            <a:extLst>
              <a:ext uri="{FF2B5EF4-FFF2-40B4-BE49-F238E27FC236}">
                <a16:creationId xmlns:a16="http://schemas.microsoft.com/office/drawing/2014/main" xmlns="" id="{4F7F7BC4-40F8-4DEA-8B11-18F8976719E5}"/>
              </a:ext>
            </a:extLst>
          </p:cNvPr>
          <p:cNvSpPr/>
          <p:nvPr/>
        </p:nvSpPr>
        <p:spPr>
          <a:xfrm rot="287631">
            <a:off x="3545818" y="2345613"/>
            <a:ext cx="893451" cy="3270039"/>
          </a:xfrm>
          <a:prstGeom prst="ellipse">
            <a:avLst/>
          </a:prstGeom>
          <a:noFill/>
          <a:ln w="3810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dirty="0"/>
          </a:p>
        </p:txBody>
      </p:sp>
      <p:sp>
        <p:nvSpPr>
          <p:cNvPr id="10" name="Oval 9">
            <a:extLst>
              <a:ext uri="{FF2B5EF4-FFF2-40B4-BE49-F238E27FC236}">
                <a16:creationId xmlns:a16="http://schemas.microsoft.com/office/drawing/2014/main" xmlns="" id="{E1BA8122-3CF9-4BD7-91B0-8FE0BEEE04D2}"/>
              </a:ext>
            </a:extLst>
          </p:cNvPr>
          <p:cNvSpPr/>
          <p:nvPr/>
        </p:nvSpPr>
        <p:spPr>
          <a:xfrm rot="2365557">
            <a:off x="4236452" y="4385512"/>
            <a:ext cx="616169" cy="1800730"/>
          </a:xfrm>
          <a:prstGeom prst="ellipse">
            <a:avLst/>
          </a:prstGeom>
          <a:noFill/>
          <a:ln w="38100">
            <a:solidFill>
              <a:srgbClr val="00206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dirty="0"/>
          </a:p>
        </p:txBody>
      </p:sp>
      <p:sp>
        <p:nvSpPr>
          <p:cNvPr id="11" name="Oval 10">
            <a:extLst>
              <a:ext uri="{FF2B5EF4-FFF2-40B4-BE49-F238E27FC236}">
                <a16:creationId xmlns:a16="http://schemas.microsoft.com/office/drawing/2014/main" xmlns="" id="{DBB771AD-6293-4D01-BEDE-C8FF8AD8E538}"/>
              </a:ext>
            </a:extLst>
          </p:cNvPr>
          <p:cNvSpPr/>
          <p:nvPr/>
        </p:nvSpPr>
        <p:spPr>
          <a:xfrm rot="19090960">
            <a:off x="1909783" y="3485158"/>
            <a:ext cx="1312693" cy="23732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Oval 11">
            <a:extLst>
              <a:ext uri="{FF2B5EF4-FFF2-40B4-BE49-F238E27FC236}">
                <a16:creationId xmlns:a16="http://schemas.microsoft.com/office/drawing/2014/main" xmlns="" id="{FB01A350-8F66-4F1C-A30D-A33DDB89D1C5}"/>
              </a:ext>
            </a:extLst>
          </p:cNvPr>
          <p:cNvSpPr/>
          <p:nvPr/>
        </p:nvSpPr>
        <p:spPr>
          <a:xfrm>
            <a:off x="5777945" y="2278730"/>
            <a:ext cx="866871" cy="3512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Oval 12">
            <a:extLst>
              <a:ext uri="{FF2B5EF4-FFF2-40B4-BE49-F238E27FC236}">
                <a16:creationId xmlns:a16="http://schemas.microsoft.com/office/drawing/2014/main" xmlns="" id="{4D6CE27C-CD88-474A-B30A-36ED3905F412}"/>
              </a:ext>
            </a:extLst>
          </p:cNvPr>
          <p:cNvSpPr/>
          <p:nvPr/>
        </p:nvSpPr>
        <p:spPr>
          <a:xfrm rot="16200000">
            <a:off x="6035771" y="2387941"/>
            <a:ext cx="351226" cy="8668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Oval 13">
            <a:extLst>
              <a:ext uri="{FF2B5EF4-FFF2-40B4-BE49-F238E27FC236}">
                <a16:creationId xmlns:a16="http://schemas.microsoft.com/office/drawing/2014/main" xmlns="" id="{DC25E070-64C1-486D-ADE0-F14C627C1AFC}"/>
              </a:ext>
            </a:extLst>
          </p:cNvPr>
          <p:cNvSpPr/>
          <p:nvPr/>
        </p:nvSpPr>
        <p:spPr>
          <a:xfrm>
            <a:off x="5777948" y="3025921"/>
            <a:ext cx="866868" cy="351224"/>
          </a:xfrm>
          <a:prstGeom prst="ellipse">
            <a:avLst/>
          </a:prstGeom>
          <a:noFill/>
          <a:ln w="3810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dirty="0"/>
          </a:p>
        </p:txBody>
      </p:sp>
      <p:sp>
        <p:nvSpPr>
          <p:cNvPr id="15" name="Oval 14">
            <a:extLst>
              <a:ext uri="{FF2B5EF4-FFF2-40B4-BE49-F238E27FC236}">
                <a16:creationId xmlns:a16="http://schemas.microsoft.com/office/drawing/2014/main" xmlns="" id="{A6D7BFA6-2194-4475-A246-582F5758CEB6}"/>
              </a:ext>
            </a:extLst>
          </p:cNvPr>
          <p:cNvSpPr/>
          <p:nvPr/>
        </p:nvSpPr>
        <p:spPr>
          <a:xfrm rot="16200000">
            <a:off x="6037538" y="3167074"/>
            <a:ext cx="351229" cy="870410"/>
          </a:xfrm>
          <a:prstGeom prst="ellipse">
            <a:avLst/>
          </a:prstGeom>
          <a:noFill/>
          <a:ln w="38100">
            <a:solidFill>
              <a:srgbClr val="00206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dirty="0"/>
          </a:p>
        </p:txBody>
      </p:sp>
      <p:sp>
        <p:nvSpPr>
          <p:cNvPr id="2" name="5-Point Star 1"/>
          <p:cNvSpPr/>
          <p:nvPr/>
        </p:nvSpPr>
        <p:spPr>
          <a:xfrm>
            <a:off x="4362251" y="5282217"/>
            <a:ext cx="285505" cy="270933"/>
          </a:xfrm>
          <a:prstGeom prst="star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sp>
        <p:nvSpPr>
          <p:cNvPr id="16" name="5-Point Star 15"/>
          <p:cNvSpPr/>
          <p:nvPr/>
        </p:nvSpPr>
        <p:spPr>
          <a:xfrm>
            <a:off x="3866896" y="5200056"/>
            <a:ext cx="285505" cy="270933"/>
          </a:xfrm>
          <a:prstGeom prst="star5">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a:stretch>
            <a:fillRect/>
          </a:stretch>
        </p:blipFill>
        <p:spPr>
          <a:xfrm>
            <a:off x="2526842" y="4800356"/>
            <a:ext cx="402371" cy="390178"/>
          </a:xfrm>
          <a:prstGeom prst="rect">
            <a:avLst/>
          </a:prstGeom>
        </p:spPr>
      </p:pic>
      <p:pic>
        <p:nvPicPr>
          <p:cNvPr id="6" name="Picture 5"/>
          <p:cNvPicPr>
            <a:picLocks noChangeAspect="1"/>
          </p:cNvPicPr>
          <p:nvPr/>
        </p:nvPicPr>
        <p:blipFill>
          <a:blip r:embed="rId4"/>
          <a:stretch>
            <a:fillRect/>
          </a:stretch>
        </p:blipFill>
        <p:spPr>
          <a:xfrm>
            <a:off x="3313540" y="747217"/>
            <a:ext cx="402371" cy="390178"/>
          </a:xfrm>
          <a:prstGeom prst="rect">
            <a:avLst/>
          </a:prstGeom>
        </p:spPr>
      </p:pic>
    </p:spTree>
    <p:extLst>
      <p:ext uri="{BB962C8B-B14F-4D97-AF65-F5344CB8AC3E}">
        <p14:creationId xmlns:p14="http://schemas.microsoft.com/office/powerpoint/2010/main" val="1839392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0327726-9563-480B-92A4-0F2EE01AA94D}"/>
              </a:ext>
            </a:extLst>
          </p:cNvPr>
          <p:cNvPicPr>
            <a:picLocks noChangeAspect="1"/>
          </p:cNvPicPr>
          <p:nvPr/>
        </p:nvPicPr>
        <p:blipFill rotWithShape="1">
          <a:blip r:embed="rId3"/>
          <a:srcRect l="1215" t="16049" r="5730" b="16049"/>
          <a:stretch/>
        </p:blipFill>
        <p:spPr>
          <a:xfrm>
            <a:off x="273269" y="1416811"/>
            <a:ext cx="11267089" cy="4941947"/>
          </a:xfrm>
          <a:prstGeom prst="rect">
            <a:avLst/>
          </a:prstGeom>
        </p:spPr>
      </p:pic>
      <p:sp>
        <p:nvSpPr>
          <p:cNvPr id="3" name="Title 2">
            <a:extLst>
              <a:ext uri="{FF2B5EF4-FFF2-40B4-BE49-F238E27FC236}">
                <a16:creationId xmlns:a16="http://schemas.microsoft.com/office/drawing/2014/main" xmlns="" id="{50BCD803-019C-4E7F-95D6-0E1BF128A1D6}"/>
              </a:ext>
            </a:extLst>
          </p:cNvPr>
          <p:cNvSpPr>
            <a:spLocks noGrp="1"/>
          </p:cNvSpPr>
          <p:nvPr>
            <p:ph type="title"/>
          </p:nvPr>
        </p:nvSpPr>
        <p:spPr>
          <a:xfrm>
            <a:off x="677334" y="609600"/>
            <a:ext cx="8596668" cy="807211"/>
          </a:xfrm>
        </p:spPr>
        <p:txBody>
          <a:bodyPr/>
          <a:lstStyle/>
          <a:p>
            <a:r>
              <a:rPr lang="en-GB" dirty="0"/>
              <a:t>Daily Dashboard of the Welsh ME Service</a:t>
            </a:r>
          </a:p>
        </p:txBody>
      </p:sp>
    </p:spTree>
    <p:extLst>
      <p:ext uri="{BB962C8B-B14F-4D97-AF65-F5344CB8AC3E}">
        <p14:creationId xmlns:p14="http://schemas.microsoft.com/office/powerpoint/2010/main" val="332454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3843375" cy="5545667"/>
          </a:xfrm>
        </p:spPr>
        <p:txBody>
          <a:bodyPr anchor="ctr">
            <a:normAutofit/>
          </a:bodyPr>
          <a:lstStyle/>
          <a:p>
            <a:r>
              <a:rPr lang="en-GB" dirty="0"/>
              <a:t>Programme content</a:t>
            </a:r>
          </a:p>
        </p:txBody>
      </p:sp>
      <p:sp>
        <p:nvSpPr>
          <p:cNvPr id="3" name="Content Placeholder 2"/>
          <p:cNvSpPr>
            <a:spLocks noGrp="1"/>
          </p:cNvSpPr>
          <p:nvPr>
            <p:ph idx="1"/>
          </p:nvPr>
        </p:nvSpPr>
        <p:spPr>
          <a:xfrm>
            <a:off x="3838551" y="711200"/>
            <a:ext cx="5511296" cy="5545667"/>
          </a:xfrm>
        </p:spPr>
        <p:txBody>
          <a:bodyPr anchor="ctr">
            <a:normAutofit/>
          </a:bodyPr>
          <a:lstStyle/>
          <a:p>
            <a:r>
              <a:rPr lang="en-GB" dirty="0" smtClean="0">
                <a:solidFill>
                  <a:srgbClr val="FFFFFF"/>
                </a:solidFill>
              </a:rPr>
              <a:t>Ensuring </a:t>
            </a:r>
            <a:r>
              <a:rPr lang="en-GB" dirty="0">
                <a:solidFill>
                  <a:srgbClr val="FFFFFF"/>
                </a:solidFill>
              </a:rPr>
              <a:t>learning from the mortality review process, incidents and investigations leads to sustainable improvements in quality or safety</a:t>
            </a:r>
          </a:p>
          <a:p>
            <a:r>
              <a:rPr lang="en-GB" dirty="0" smtClean="0">
                <a:solidFill>
                  <a:srgbClr val="FFFFFF"/>
                </a:solidFill>
              </a:rPr>
              <a:t>Developing </a:t>
            </a:r>
            <a:r>
              <a:rPr lang="en-GB" dirty="0">
                <a:solidFill>
                  <a:srgbClr val="FFFFFF"/>
                </a:solidFill>
              </a:rPr>
              <a:t>the role of the Medical Examiner</a:t>
            </a:r>
          </a:p>
          <a:p>
            <a:r>
              <a:rPr lang="en-GB" dirty="0">
                <a:solidFill>
                  <a:srgbClr val="FFFFFF"/>
                </a:solidFill>
              </a:rPr>
              <a:t>Extending medical examiner scrutiny to all non-coronial deaths wherever they </a:t>
            </a:r>
            <a:r>
              <a:rPr lang="en-GB" dirty="0" smtClean="0">
                <a:solidFill>
                  <a:srgbClr val="FFFFFF"/>
                </a:solidFill>
              </a:rPr>
              <a:t>occur</a:t>
            </a:r>
          </a:p>
          <a:p>
            <a:r>
              <a:rPr lang="en-GB" dirty="0">
                <a:solidFill>
                  <a:srgbClr val="FFFFFF"/>
                </a:solidFill>
              </a:rPr>
              <a:t>Learning from </a:t>
            </a:r>
            <a:r>
              <a:rPr lang="en-GB" dirty="0" smtClean="0">
                <a:solidFill>
                  <a:srgbClr val="FFFFFF"/>
                </a:solidFill>
              </a:rPr>
              <a:t>Covid-19</a:t>
            </a:r>
            <a:endParaRPr lang="en-GB" dirty="0">
              <a:solidFill>
                <a:srgbClr val="FFFFFF"/>
              </a:solidFill>
            </a:endParaRPr>
          </a:p>
          <a:p>
            <a:r>
              <a:rPr lang="en-GB" dirty="0">
                <a:solidFill>
                  <a:srgbClr val="FFFFFF"/>
                </a:solidFill>
              </a:rPr>
              <a:t>Our </a:t>
            </a:r>
            <a:r>
              <a:rPr lang="en-GB" dirty="0" smtClean="0">
                <a:solidFill>
                  <a:srgbClr val="FFFFFF"/>
                </a:solidFill>
              </a:rPr>
              <a:t>experience in Wales </a:t>
            </a:r>
            <a:endParaRPr lang="en-GB" dirty="0">
              <a:solidFill>
                <a:srgbClr val="FFFFFF"/>
              </a:solidFill>
            </a:endParaRPr>
          </a:p>
        </p:txBody>
      </p:sp>
    </p:spTree>
    <p:extLst>
      <p:ext uri="{BB962C8B-B14F-4D97-AF65-F5344CB8AC3E}">
        <p14:creationId xmlns:p14="http://schemas.microsoft.com/office/powerpoint/2010/main" val="3183723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a:extLst>
              <a:ext uri="{FF2B5EF4-FFF2-40B4-BE49-F238E27FC236}">
                <a16:creationId xmlns:a16="http://schemas.microsoft.com/office/drawing/2014/main" xmlns="" id="{2CD972FC-BD70-4E9F-90C0-9FE335622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517" y="272997"/>
            <a:ext cx="8285770" cy="557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684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450" y="141288"/>
            <a:ext cx="3844925" cy="746125"/>
          </a:xfrm>
        </p:spPr>
        <p:txBody>
          <a:bodyPr>
            <a:normAutofit fontScale="90000"/>
          </a:bodyPr>
          <a:lstStyle/>
          <a:p>
            <a:pPr eaLnBrk="1" hangingPunct="1">
              <a:defRPr/>
            </a:pPr>
            <a:r>
              <a:rPr lang="en-GB" dirty="0"/>
              <a:t>MES role in QA and QI</a:t>
            </a:r>
          </a:p>
        </p:txBody>
      </p:sp>
      <p:sp>
        <p:nvSpPr>
          <p:cNvPr id="4" name="TextBox 3"/>
          <p:cNvSpPr txBox="1"/>
          <p:nvPr/>
        </p:nvSpPr>
        <p:spPr>
          <a:xfrm>
            <a:off x="5326473" y="1261450"/>
            <a:ext cx="1418253" cy="369332"/>
          </a:xfrm>
          <a:prstGeom prst="rect">
            <a:avLst/>
          </a:prstGeom>
          <a:solidFill>
            <a:srgbClr val="0070C0"/>
          </a:solidFill>
          <a:ln/>
          <a:effectLst>
            <a:glow rad="228600">
              <a:schemeClr val="accent3">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dirty="0">
                <a:solidFill>
                  <a:schemeClr val="bg1"/>
                </a:solidFill>
              </a:rPr>
              <a:t>SCRUTINISE</a:t>
            </a:r>
          </a:p>
        </p:txBody>
      </p:sp>
      <p:sp>
        <p:nvSpPr>
          <p:cNvPr id="5" name="Right Arrow 4"/>
          <p:cNvSpPr/>
          <p:nvPr/>
        </p:nvSpPr>
        <p:spPr>
          <a:xfrm rot="19138177">
            <a:off x="4244975" y="1633538"/>
            <a:ext cx="977900" cy="484187"/>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dirty="0"/>
          </a:p>
        </p:txBody>
      </p:sp>
      <p:sp>
        <p:nvSpPr>
          <p:cNvPr id="6" name="TextBox 5"/>
          <p:cNvSpPr txBox="1"/>
          <p:nvPr/>
        </p:nvSpPr>
        <p:spPr>
          <a:xfrm>
            <a:off x="7300551" y="2501430"/>
            <a:ext cx="1418253" cy="369332"/>
          </a:xfrm>
          <a:prstGeom prst="rect">
            <a:avLst/>
          </a:prstGeom>
          <a:solidFill>
            <a:srgbClr val="0070C0"/>
          </a:solidFill>
          <a:ln/>
          <a:effectLst>
            <a:glow rad="228600">
              <a:schemeClr val="accent3">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dirty="0">
                <a:solidFill>
                  <a:schemeClr val="bg1"/>
                </a:solidFill>
              </a:rPr>
              <a:t>DETECTION</a:t>
            </a:r>
          </a:p>
        </p:txBody>
      </p:sp>
      <p:sp>
        <p:nvSpPr>
          <p:cNvPr id="7" name="TextBox 6"/>
          <p:cNvSpPr txBox="1"/>
          <p:nvPr/>
        </p:nvSpPr>
        <p:spPr>
          <a:xfrm>
            <a:off x="2806960" y="2528036"/>
            <a:ext cx="1746380" cy="369332"/>
          </a:xfrm>
          <a:prstGeom prst="rect">
            <a:avLst/>
          </a:prstGeom>
          <a:solidFill>
            <a:schemeClr val="accent2">
              <a:lumMod val="20000"/>
              <a:lumOff val="80000"/>
            </a:schemeClr>
          </a:solidFill>
          <a:ln/>
          <a:effectLst>
            <a:glow rad="228600">
              <a:schemeClr val="accent3">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dirty="0">
                <a:solidFill>
                  <a:schemeClr val="accent2">
                    <a:lumMod val="75000"/>
                  </a:schemeClr>
                </a:solidFill>
              </a:rPr>
              <a:t>IMPROVEMENT</a:t>
            </a:r>
          </a:p>
        </p:txBody>
      </p:sp>
      <p:sp>
        <p:nvSpPr>
          <p:cNvPr id="8" name="TextBox 7"/>
          <p:cNvSpPr txBox="1"/>
          <p:nvPr/>
        </p:nvSpPr>
        <p:spPr>
          <a:xfrm>
            <a:off x="6544118" y="4387327"/>
            <a:ext cx="1744824" cy="369332"/>
          </a:xfrm>
          <a:prstGeom prst="rect">
            <a:avLst/>
          </a:prstGeom>
          <a:solidFill>
            <a:schemeClr val="accent6">
              <a:lumMod val="40000"/>
              <a:lumOff val="60000"/>
            </a:schemeClr>
          </a:solidFill>
          <a:ln/>
          <a:effectLst>
            <a:glow rad="228600">
              <a:schemeClr val="accent3">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dirty="0">
                <a:solidFill>
                  <a:schemeClr val="accent6">
                    <a:lumMod val="50000"/>
                  </a:schemeClr>
                </a:solidFill>
              </a:rPr>
              <a:t>INVESTIGATION</a:t>
            </a:r>
          </a:p>
        </p:txBody>
      </p:sp>
      <p:sp>
        <p:nvSpPr>
          <p:cNvPr id="9" name="TextBox 8"/>
          <p:cNvSpPr txBox="1"/>
          <p:nvPr/>
        </p:nvSpPr>
        <p:spPr>
          <a:xfrm>
            <a:off x="3844213" y="4396653"/>
            <a:ext cx="1418253" cy="369332"/>
          </a:xfrm>
          <a:prstGeom prst="rect">
            <a:avLst/>
          </a:prstGeom>
          <a:solidFill>
            <a:schemeClr val="accent2">
              <a:lumMod val="20000"/>
              <a:lumOff val="80000"/>
            </a:schemeClr>
          </a:solidFill>
          <a:ln/>
          <a:effectLst>
            <a:glow rad="228600">
              <a:schemeClr val="accent3">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dirty="0">
                <a:solidFill>
                  <a:schemeClr val="accent2">
                    <a:lumMod val="75000"/>
                  </a:schemeClr>
                </a:solidFill>
              </a:rPr>
              <a:t>LEARNING</a:t>
            </a:r>
          </a:p>
        </p:txBody>
      </p:sp>
      <p:sp>
        <p:nvSpPr>
          <p:cNvPr id="10" name="Right Arrow 9"/>
          <p:cNvSpPr/>
          <p:nvPr/>
        </p:nvSpPr>
        <p:spPr>
          <a:xfrm rot="14732298">
            <a:off x="3858419" y="3348831"/>
            <a:ext cx="979488" cy="485775"/>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dirty="0"/>
          </a:p>
        </p:txBody>
      </p:sp>
      <p:sp>
        <p:nvSpPr>
          <p:cNvPr id="11" name="Right Arrow 10"/>
          <p:cNvSpPr/>
          <p:nvPr/>
        </p:nvSpPr>
        <p:spPr>
          <a:xfrm rot="10800000">
            <a:off x="5413375" y="4349750"/>
            <a:ext cx="979488" cy="484188"/>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dirty="0"/>
          </a:p>
        </p:txBody>
      </p:sp>
      <p:sp>
        <p:nvSpPr>
          <p:cNvPr id="12" name="Right Arrow 11"/>
          <p:cNvSpPr/>
          <p:nvPr/>
        </p:nvSpPr>
        <p:spPr>
          <a:xfrm rot="6695807">
            <a:off x="7088982" y="3439319"/>
            <a:ext cx="977900" cy="484187"/>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dirty="0"/>
          </a:p>
        </p:txBody>
      </p:sp>
      <p:sp>
        <p:nvSpPr>
          <p:cNvPr id="13" name="Right Arrow 12"/>
          <p:cNvSpPr/>
          <p:nvPr/>
        </p:nvSpPr>
        <p:spPr>
          <a:xfrm rot="2820600">
            <a:off x="6682582" y="1761331"/>
            <a:ext cx="979488" cy="485775"/>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dirty="0"/>
          </a:p>
        </p:txBody>
      </p:sp>
      <p:sp>
        <p:nvSpPr>
          <p:cNvPr id="14" name="TextBox 13"/>
          <p:cNvSpPr txBox="1"/>
          <p:nvPr/>
        </p:nvSpPr>
        <p:spPr>
          <a:xfrm>
            <a:off x="282279" y="5038664"/>
            <a:ext cx="3040224" cy="307777"/>
          </a:xfrm>
          <a:prstGeom prst="rect">
            <a:avLst/>
          </a:prstGeom>
          <a:solidFill>
            <a:schemeClr val="accent2">
              <a:lumMod val="20000"/>
              <a:lumOff val="80000"/>
            </a:schemeClr>
          </a:solidFill>
          <a:ln/>
          <a:effectLst>
            <a:glow rad="228600">
              <a:schemeClr val="accent3">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400" dirty="0"/>
              <a:t>HEALTH BOARDS / CARE PROVIDERS</a:t>
            </a:r>
          </a:p>
        </p:txBody>
      </p:sp>
      <p:sp>
        <p:nvSpPr>
          <p:cNvPr id="15" name="TextBox 14"/>
          <p:cNvSpPr txBox="1"/>
          <p:nvPr/>
        </p:nvSpPr>
        <p:spPr>
          <a:xfrm>
            <a:off x="282279" y="3598937"/>
            <a:ext cx="3030088" cy="307777"/>
          </a:xfrm>
          <a:prstGeom prst="rect">
            <a:avLst/>
          </a:prstGeom>
          <a:solidFill>
            <a:srgbClr val="0070C0"/>
          </a:solidFill>
          <a:ln/>
          <a:effectLst>
            <a:glow rad="228600">
              <a:schemeClr val="accent3">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400" dirty="0" smtClean="0">
                <a:solidFill>
                  <a:schemeClr val="bg1"/>
                </a:solidFill>
              </a:rPr>
              <a:t>WELSH MEDICAL </a:t>
            </a:r>
            <a:r>
              <a:rPr lang="en-GB" sz="1400" dirty="0">
                <a:solidFill>
                  <a:schemeClr val="bg1"/>
                </a:solidFill>
              </a:rPr>
              <a:t>EXAMINER SERVICE</a:t>
            </a:r>
          </a:p>
        </p:txBody>
      </p:sp>
      <p:sp>
        <p:nvSpPr>
          <p:cNvPr id="16" name="TextBox 15"/>
          <p:cNvSpPr txBox="1"/>
          <p:nvPr/>
        </p:nvSpPr>
        <p:spPr>
          <a:xfrm>
            <a:off x="282279" y="4215318"/>
            <a:ext cx="3030088" cy="523220"/>
          </a:xfrm>
          <a:prstGeom prst="rect">
            <a:avLst/>
          </a:prstGeom>
          <a:solidFill>
            <a:schemeClr val="accent6">
              <a:lumMod val="40000"/>
              <a:lumOff val="60000"/>
            </a:schemeClr>
          </a:solidFill>
          <a:ln/>
          <a:effectLst>
            <a:glow rad="228600">
              <a:schemeClr val="accent3">
                <a:satMod val="175000"/>
                <a:alpha val="40000"/>
              </a:schemeClr>
            </a:glow>
            <a:innerShdw blurRad="114300">
              <a:prstClr val="black"/>
            </a:inn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r>
              <a:rPr lang="en-GB" sz="1400" dirty="0"/>
              <a:t>HEALTH BOARDS / CARE PROVIDERS / CORONERS</a:t>
            </a:r>
          </a:p>
        </p:txBody>
      </p:sp>
      <p:sp>
        <p:nvSpPr>
          <p:cNvPr id="33824" name="TextBox 17"/>
          <p:cNvSpPr txBox="1">
            <a:spLocks noChangeArrowheads="1"/>
          </p:cNvSpPr>
          <p:nvPr/>
        </p:nvSpPr>
        <p:spPr bwMode="auto">
          <a:xfrm>
            <a:off x="4733925" y="5346700"/>
            <a:ext cx="28241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GB" altLang="en-US" dirty="0">
                <a:solidFill>
                  <a:schemeClr val="tx1"/>
                </a:solidFill>
              </a:rPr>
              <a:t>For Medical Examiners - If its not </a:t>
            </a:r>
            <a:r>
              <a:rPr lang="en-GB" altLang="en-US" dirty="0">
                <a:solidFill>
                  <a:srgbClr val="0070C0"/>
                </a:solidFill>
              </a:rPr>
              <a:t>BLUE</a:t>
            </a:r>
            <a:r>
              <a:rPr lang="en-GB" altLang="en-US" dirty="0">
                <a:solidFill>
                  <a:schemeClr val="tx1"/>
                </a:solidFill>
              </a:rPr>
              <a:t> it ain’t YOU!!</a:t>
            </a:r>
          </a:p>
        </p:txBody>
      </p:sp>
    </p:spTree>
    <p:extLst>
      <p:ext uri="{BB962C8B-B14F-4D97-AF65-F5344CB8AC3E}">
        <p14:creationId xmlns:p14="http://schemas.microsoft.com/office/powerpoint/2010/main" val="3484797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noChangeArrowheads="1"/>
          </p:cNvSpPr>
          <p:nvPr>
            <p:ph type="title"/>
          </p:nvPr>
        </p:nvSpPr>
        <p:spPr>
          <a:xfrm>
            <a:off x="104483" y="453702"/>
            <a:ext cx="9741484" cy="799753"/>
          </a:xfrm>
        </p:spPr>
        <p:txBody>
          <a:bodyPr/>
          <a:lstStyle/>
          <a:p>
            <a:pPr eaLnBrk="1" hangingPunct="1"/>
            <a:r>
              <a:rPr lang="en-GB" altLang="en-US" dirty="0" smtClean="0"/>
              <a:t>Medical Examiner and Welsh Mortality Review</a:t>
            </a:r>
          </a:p>
        </p:txBody>
      </p:sp>
      <p:sp>
        <p:nvSpPr>
          <p:cNvPr id="5" name="Oval 4"/>
          <p:cNvSpPr/>
          <p:nvPr/>
        </p:nvSpPr>
        <p:spPr>
          <a:xfrm>
            <a:off x="1638300" y="3606800"/>
            <a:ext cx="1447800"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6" name="Oval 5"/>
          <p:cNvSpPr/>
          <p:nvPr/>
        </p:nvSpPr>
        <p:spPr>
          <a:xfrm>
            <a:off x="5626101" y="2173872"/>
            <a:ext cx="1447800" cy="132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0" name="Oval 9"/>
          <p:cNvSpPr/>
          <p:nvPr/>
        </p:nvSpPr>
        <p:spPr>
          <a:xfrm>
            <a:off x="8739105" y="3184525"/>
            <a:ext cx="1447800"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1" name="Oval 10"/>
          <p:cNvSpPr/>
          <p:nvPr/>
        </p:nvSpPr>
        <p:spPr>
          <a:xfrm>
            <a:off x="677863" y="2743200"/>
            <a:ext cx="3459162" cy="312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5065" name="TextBox 11"/>
          <p:cNvSpPr txBox="1">
            <a:spLocks noChangeArrowheads="1"/>
          </p:cNvSpPr>
          <p:nvPr/>
        </p:nvSpPr>
        <p:spPr bwMode="auto">
          <a:xfrm>
            <a:off x="1800225" y="3733800"/>
            <a:ext cx="1095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GB" altLang="en-US" sz="1400" dirty="0">
                <a:solidFill>
                  <a:schemeClr val="tx1"/>
                </a:solidFill>
              </a:rPr>
              <a:t>Stage 1 / UMR – last admission only</a:t>
            </a:r>
          </a:p>
        </p:txBody>
      </p:sp>
      <p:cxnSp>
        <p:nvCxnSpPr>
          <p:cNvPr id="17" name="Straight Arrow Connector 16"/>
          <p:cNvCxnSpPr>
            <a:cxnSpLocks/>
          </p:cNvCxnSpPr>
          <p:nvPr/>
        </p:nvCxnSpPr>
        <p:spPr>
          <a:xfrm flipV="1">
            <a:off x="3400425" y="2878138"/>
            <a:ext cx="747713" cy="657225"/>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V="1">
            <a:off x="7073901" y="4177576"/>
            <a:ext cx="1802533" cy="824397"/>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045368" y="3066979"/>
            <a:ext cx="1645819" cy="630790"/>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a:off x="3404378" y="4738378"/>
            <a:ext cx="663575" cy="70643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45075" name="TextBox 24"/>
          <p:cNvSpPr txBox="1">
            <a:spLocks noChangeArrowheads="1"/>
          </p:cNvSpPr>
          <p:nvPr/>
        </p:nvSpPr>
        <p:spPr bwMode="auto">
          <a:xfrm>
            <a:off x="9062954" y="3494672"/>
            <a:ext cx="8651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GB" altLang="en-US" sz="1400" dirty="0">
                <a:solidFill>
                  <a:schemeClr val="tx1"/>
                </a:solidFill>
              </a:rPr>
              <a:t>PTR/SI </a:t>
            </a:r>
            <a:r>
              <a:rPr lang="en-GB" altLang="en-US" sz="1400" dirty="0" err="1">
                <a:solidFill>
                  <a:schemeClr val="tx1"/>
                </a:solidFill>
              </a:rPr>
              <a:t>etc</a:t>
            </a:r>
            <a:endParaRPr lang="en-GB" altLang="en-US" sz="1400" dirty="0">
              <a:solidFill>
                <a:schemeClr val="tx1"/>
              </a:solidFill>
            </a:endParaRPr>
          </a:p>
        </p:txBody>
      </p:sp>
      <p:sp>
        <p:nvSpPr>
          <p:cNvPr id="45076" name="TextBox 25"/>
          <p:cNvSpPr txBox="1">
            <a:spLocks noChangeArrowheads="1"/>
          </p:cNvSpPr>
          <p:nvPr/>
        </p:nvSpPr>
        <p:spPr bwMode="auto">
          <a:xfrm>
            <a:off x="7419975" y="5283200"/>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GB" altLang="en-US" sz="1400" dirty="0">
                <a:solidFill>
                  <a:schemeClr val="tx1"/>
                </a:solidFill>
              </a:rPr>
              <a:t>Case Closure</a:t>
            </a:r>
          </a:p>
        </p:txBody>
      </p:sp>
      <p:sp>
        <p:nvSpPr>
          <p:cNvPr id="45077" name="TextBox 26"/>
          <p:cNvSpPr txBox="1">
            <a:spLocks noChangeArrowheads="1"/>
          </p:cNvSpPr>
          <p:nvPr/>
        </p:nvSpPr>
        <p:spPr bwMode="auto">
          <a:xfrm>
            <a:off x="5712675" y="2459550"/>
            <a:ext cx="138266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GB" altLang="en-US" sz="1400" dirty="0" smtClean="0">
                <a:solidFill>
                  <a:schemeClr val="tx1"/>
                </a:solidFill>
              </a:rPr>
              <a:t>Consideration of Stage </a:t>
            </a:r>
            <a:r>
              <a:rPr lang="en-GB" altLang="en-US" sz="1400" dirty="0">
                <a:solidFill>
                  <a:schemeClr val="tx1"/>
                </a:solidFill>
              </a:rPr>
              <a:t>2 Processes</a:t>
            </a:r>
          </a:p>
        </p:txBody>
      </p:sp>
      <p:sp>
        <p:nvSpPr>
          <p:cNvPr id="45078" name="TextBox 29"/>
          <p:cNvSpPr txBox="1">
            <a:spLocks noChangeArrowheads="1"/>
          </p:cNvSpPr>
          <p:nvPr/>
        </p:nvSpPr>
        <p:spPr bwMode="auto">
          <a:xfrm>
            <a:off x="1442632" y="2890476"/>
            <a:ext cx="22547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GB" altLang="en-US" sz="1400" dirty="0">
                <a:solidFill>
                  <a:schemeClr val="tx1"/>
                </a:solidFill>
              </a:rPr>
              <a:t>Scrutiny of relevant clinical </a:t>
            </a:r>
            <a:r>
              <a:rPr lang="en-GB" altLang="en-US" sz="1400" dirty="0" smtClean="0">
                <a:solidFill>
                  <a:schemeClr val="tx1"/>
                </a:solidFill>
              </a:rPr>
              <a:t>record of last illness</a:t>
            </a:r>
            <a:endParaRPr lang="en-GB" altLang="en-US" sz="1400" dirty="0">
              <a:solidFill>
                <a:schemeClr val="tx1"/>
              </a:solidFill>
            </a:endParaRPr>
          </a:p>
        </p:txBody>
      </p:sp>
      <p:sp>
        <p:nvSpPr>
          <p:cNvPr id="45079" name="TextBox 30"/>
          <p:cNvSpPr txBox="1">
            <a:spLocks noChangeArrowheads="1"/>
          </p:cNvSpPr>
          <p:nvPr/>
        </p:nvSpPr>
        <p:spPr bwMode="auto">
          <a:xfrm>
            <a:off x="1176338" y="4905375"/>
            <a:ext cx="265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GB" altLang="en-US" sz="1400">
                <a:solidFill>
                  <a:schemeClr val="tx1"/>
                </a:solidFill>
              </a:rPr>
              <a:t>Interaction with attending practitioner and the bereaved</a:t>
            </a:r>
          </a:p>
        </p:txBody>
      </p:sp>
      <p:cxnSp>
        <p:nvCxnSpPr>
          <p:cNvPr id="27" name="Straight Arrow Connector 26"/>
          <p:cNvCxnSpPr>
            <a:endCxn id="36" idx="2"/>
          </p:cNvCxnSpPr>
          <p:nvPr/>
        </p:nvCxnSpPr>
        <p:spPr>
          <a:xfrm>
            <a:off x="3064501" y="4259191"/>
            <a:ext cx="2720364" cy="995689"/>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762406" y="1648584"/>
            <a:ext cx="1447800"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4" name="Oval 33"/>
          <p:cNvSpPr/>
          <p:nvPr/>
        </p:nvSpPr>
        <p:spPr>
          <a:xfrm>
            <a:off x="3833528" y="5233035"/>
            <a:ext cx="1447800"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5" name="TextBox 22"/>
          <p:cNvSpPr txBox="1">
            <a:spLocks noChangeArrowheads="1"/>
          </p:cNvSpPr>
          <p:nvPr/>
        </p:nvSpPr>
        <p:spPr bwMode="auto">
          <a:xfrm>
            <a:off x="4137025" y="5524341"/>
            <a:ext cx="865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GB" altLang="en-US" sz="1400" dirty="0">
                <a:solidFill>
                  <a:schemeClr val="tx1"/>
                </a:solidFill>
              </a:rPr>
              <a:t>MCCD issued / NFA</a:t>
            </a:r>
          </a:p>
        </p:txBody>
      </p:sp>
      <p:sp>
        <p:nvSpPr>
          <p:cNvPr id="36" name="Oval 35"/>
          <p:cNvSpPr/>
          <p:nvPr/>
        </p:nvSpPr>
        <p:spPr>
          <a:xfrm>
            <a:off x="5784865" y="4594480"/>
            <a:ext cx="1447800" cy="1320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7" name="TextBox 14"/>
          <p:cNvSpPr txBox="1">
            <a:spLocks noChangeArrowheads="1"/>
          </p:cNvSpPr>
          <p:nvPr/>
        </p:nvSpPr>
        <p:spPr bwMode="auto">
          <a:xfrm>
            <a:off x="4110038" y="2106613"/>
            <a:ext cx="865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GB" altLang="en-US" sz="1400" dirty="0">
                <a:solidFill>
                  <a:schemeClr val="tx1"/>
                </a:solidFill>
              </a:rPr>
              <a:t>Coroner</a:t>
            </a:r>
          </a:p>
        </p:txBody>
      </p:sp>
      <p:sp>
        <p:nvSpPr>
          <p:cNvPr id="39" name="TextBox 25"/>
          <p:cNvSpPr txBox="1">
            <a:spLocks noChangeArrowheads="1"/>
          </p:cNvSpPr>
          <p:nvPr/>
        </p:nvSpPr>
        <p:spPr bwMode="auto">
          <a:xfrm>
            <a:off x="6044196" y="5093362"/>
            <a:ext cx="8651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FFFFFF"/>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FFFFFF"/>
                </a:solidFill>
                <a:latin typeface="Trebuchet MS" panose="020B0603020202020204" pitchFamily="34" charset="0"/>
              </a:defRPr>
            </a:lvl9pPr>
          </a:lstStyle>
          <a:p>
            <a:pPr eaLnBrk="1" hangingPunct="1">
              <a:spcBef>
                <a:spcPct val="0"/>
              </a:spcBef>
              <a:buClrTx/>
              <a:buSzTx/>
              <a:buFontTx/>
              <a:buNone/>
            </a:pPr>
            <a:r>
              <a:rPr lang="en-GB" altLang="en-US" sz="1400" dirty="0" smtClean="0">
                <a:solidFill>
                  <a:schemeClr val="tx1"/>
                </a:solidFill>
              </a:rPr>
              <a:t>Stage 2</a:t>
            </a:r>
            <a:endParaRPr lang="en-GB" altLang="en-US" sz="1400" dirty="0">
              <a:solidFill>
                <a:schemeClr val="tx1"/>
              </a:solidFill>
            </a:endParaRPr>
          </a:p>
        </p:txBody>
      </p:sp>
      <p:cxnSp>
        <p:nvCxnSpPr>
          <p:cNvPr id="40" name="Straight Arrow Connector 39"/>
          <p:cNvCxnSpPr>
            <a:cxnSpLocks/>
          </p:cNvCxnSpPr>
          <p:nvPr/>
        </p:nvCxnSpPr>
        <p:spPr>
          <a:xfrm>
            <a:off x="7095336" y="2903298"/>
            <a:ext cx="1708855" cy="701915"/>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166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481" y="1382486"/>
            <a:ext cx="3547581" cy="4093028"/>
          </a:xfrm>
        </p:spPr>
        <p:txBody>
          <a:bodyPr anchor="ctr">
            <a:normAutofit/>
          </a:bodyPr>
          <a:lstStyle/>
          <a:p>
            <a:r>
              <a:rPr lang="en-GB" sz="4400"/>
              <a:t>Learning from Covid-19</a:t>
            </a:r>
          </a:p>
        </p:txBody>
      </p:sp>
      <p:graphicFrame>
        <p:nvGraphicFramePr>
          <p:cNvPr id="5" name="Content Placeholder 2">
            <a:extLst>
              <a:ext uri="{FF2B5EF4-FFF2-40B4-BE49-F238E27FC236}">
                <a16:creationId xmlns:a16="http://schemas.microsoft.com/office/drawing/2014/main" xmlns="" id="{BF1FAA31-9744-4C92-9BA6-355F277053CB}"/>
              </a:ext>
            </a:extLst>
          </p:cNvPr>
          <p:cNvGraphicFramePr>
            <a:graphicFrameLocks noGrp="1"/>
          </p:cNvGraphicFramePr>
          <p:nvPr>
            <p:ph idx="1"/>
            <p:extLst>
              <p:ext uri="{D42A27DB-BD31-4B8C-83A1-F6EECF244321}">
                <p14:modId xmlns:p14="http://schemas.microsoft.com/office/powerpoint/2010/main" val="2555651635"/>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5935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481" y="1382486"/>
            <a:ext cx="3547581" cy="4093028"/>
          </a:xfrm>
        </p:spPr>
        <p:txBody>
          <a:bodyPr anchor="ctr">
            <a:normAutofit/>
          </a:bodyPr>
          <a:lstStyle/>
          <a:p>
            <a:pPr>
              <a:lnSpc>
                <a:spcPct val="90000"/>
              </a:lnSpc>
            </a:pPr>
            <a:r>
              <a:rPr lang="en-GB" sz="3400"/>
              <a:t>Extending medical examiner scrutiny to all non-coronial deaths wherever they occur</a:t>
            </a:r>
          </a:p>
        </p:txBody>
      </p:sp>
      <p:graphicFrame>
        <p:nvGraphicFramePr>
          <p:cNvPr id="5" name="Content Placeholder 2">
            <a:extLst>
              <a:ext uri="{FF2B5EF4-FFF2-40B4-BE49-F238E27FC236}">
                <a16:creationId xmlns:a16="http://schemas.microsoft.com/office/drawing/2014/main" xmlns="" id="{4DC597F9-A6A0-450C-8B07-701B59098EC1}"/>
              </a:ext>
            </a:extLst>
          </p:cNvPr>
          <p:cNvGraphicFramePr>
            <a:graphicFrameLocks noGrp="1"/>
          </p:cNvGraphicFramePr>
          <p:nvPr>
            <p:ph idx="1"/>
            <p:extLst>
              <p:ext uri="{D42A27DB-BD31-4B8C-83A1-F6EECF244321}">
                <p14:modId xmlns:p14="http://schemas.microsoft.com/office/powerpoint/2010/main" val="236167418"/>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3701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81" y="1382486"/>
            <a:ext cx="3547581" cy="4093028"/>
          </a:xfrm>
        </p:spPr>
        <p:txBody>
          <a:bodyPr anchor="ctr">
            <a:normAutofit fontScale="90000"/>
          </a:bodyPr>
          <a:lstStyle/>
          <a:p>
            <a:pPr>
              <a:lnSpc>
                <a:spcPct val="90000"/>
              </a:lnSpc>
            </a:pPr>
            <a:r>
              <a:rPr lang="en-GB" sz="3400" dirty="0"/>
              <a:t>Extending medical examiner scrutiny to all non-coronial deaths wherever they </a:t>
            </a:r>
            <a:r>
              <a:rPr lang="en-GB" sz="3400" dirty="0" smtClean="0"/>
              <a:t>occur. The Welsh Experience</a:t>
            </a:r>
            <a:endParaRPr lang="en-GB" sz="3400" dirty="0"/>
          </a:p>
        </p:txBody>
      </p:sp>
      <p:graphicFrame>
        <p:nvGraphicFramePr>
          <p:cNvPr id="5" name="Content Placeholder 2">
            <a:extLst>
              <a:ext uri="{FF2B5EF4-FFF2-40B4-BE49-F238E27FC236}">
                <a16:creationId xmlns:a16="http://schemas.microsoft.com/office/drawing/2014/main" xmlns="" id="{4DC597F9-A6A0-450C-8B07-701B59098EC1}"/>
              </a:ext>
            </a:extLst>
          </p:cNvPr>
          <p:cNvGraphicFramePr>
            <a:graphicFrameLocks noGrp="1"/>
          </p:cNvGraphicFramePr>
          <p:nvPr>
            <p:ph idx="1"/>
            <p:extLst>
              <p:ext uri="{D42A27DB-BD31-4B8C-83A1-F6EECF244321}">
                <p14:modId xmlns:p14="http://schemas.microsoft.com/office/powerpoint/2010/main" val="3661040473"/>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7883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77A29-9794-4768-9B11-B6A821EA10C9}"/>
              </a:ext>
            </a:extLst>
          </p:cNvPr>
          <p:cNvSpPr>
            <a:spLocks noGrp="1"/>
          </p:cNvSpPr>
          <p:nvPr>
            <p:ph type="title"/>
          </p:nvPr>
        </p:nvSpPr>
        <p:spPr>
          <a:xfrm>
            <a:off x="652481" y="1382486"/>
            <a:ext cx="3547581" cy="4093028"/>
          </a:xfrm>
        </p:spPr>
        <p:txBody>
          <a:bodyPr anchor="ctr">
            <a:normAutofit/>
          </a:bodyPr>
          <a:lstStyle/>
          <a:p>
            <a:r>
              <a:rPr lang="en-GB" sz="4400" dirty="0"/>
              <a:t>Does it work?</a:t>
            </a:r>
          </a:p>
        </p:txBody>
      </p:sp>
      <p:graphicFrame>
        <p:nvGraphicFramePr>
          <p:cNvPr id="28" name="Content Placeholder 2">
            <a:extLst>
              <a:ext uri="{FF2B5EF4-FFF2-40B4-BE49-F238E27FC236}">
                <a16:creationId xmlns:a16="http://schemas.microsoft.com/office/drawing/2014/main" xmlns="" id="{6869D45B-947C-4825-A155-61314955C649}"/>
              </a:ext>
            </a:extLst>
          </p:cNvPr>
          <p:cNvGraphicFramePr>
            <a:graphicFrameLocks noGrp="1"/>
          </p:cNvGraphicFramePr>
          <p:nvPr>
            <p:ph idx="1"/>
            <p:extLst>
              <p:ext uri="{D42A27DB-BD31-4B8C-83A1-F6EECF244321}">
                <p14:modId xmlns:p14="http://schemas.microsoft.com/office/powerpoint/2010/main" val="296645609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7039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81" y="1382486"/>
            <a:ext cx="3547581" cy="4093028"/>
          </a:xfrm>
        </p:spPr>
        <p:txBody>
          <a:bodyPr anchor="ctr">
            <a:normAutofit/>
          </a:bodyPr>
          <a:lstStyle/>
          <a:p>
            <a:pPr>
              <a:lnSpc>
                <a:spcPct val="90000"/>
              </a:lnSpc>
            </a:pPr>
            <a:r>
              <a:rPr lang="en-GB" sz="3400" dirty="0" smtClean="0"/>
              <a:t>Future plans in Wales</a:t>
            </a:r>
            <a:endParaRPr lang="en-GB" sz="3400" dirty="0"/>
          </a:p>
        </p:txBody>
      </p:sp>
      <p:graphicFrame>
        <p:nvGraphicFramePr>
          <p:cNvPr id="5" name="Content Placeholder 2">
            <a:extLst>
              <a:ext uri="{FF2B5EF4-FFF2-40B4-BE49-F238E27FC236}">
                <a16:creationId xmlns:a16="http://schemas.microsoft.com/office/drawing/2014/main" xmlns="" id="{4DC597F9-A6A0-450C-8B07-701B59098EC1}"/>
              </a:ext>
            </a:extLst>
          </p:cNvPr>
          <p:cNvGraphicFramePr>
            <a:graphicFrameLocks noGrp="1"/>
          </p:cNvGraphicFramePr>
          <p:nvPr>
            <p:ph idx="1"/>
            <p:extLst>
              <p:ext uri="{D42A27DB-BD31-4B8C-83A1-F6EECF244321}">
                <p14:modId xmlns:p14="http://schemas.microsoft.com/office/powerpoint/2010/main" val="381504578"/>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1669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7BF7A78-D881-4D0E-9AED-00F3D998B7FF}"/>
              </a:ext>
            </a:extLst>
          </p:cNvPr>
          <p:cNvSpPr/>
          <p:nvPr/>
        </p:nvSpPr>
        <p:spPr>
          <a:xfrm>
            <a:off x="796641" y="888259"/>
            <a:ext cx="7432959" cy="4421723"/>
          </a:xfrm>
          <a:prstGeom prst="rect">
            <a:avLst/>
          </a:prstGeom>
        </p:spPr>
        <p:txBody>
          <a:bodyPr wrap="square">
            <a:spAutoFit/>
          </a:bodyPr>
          <a:lstStyle/>
          <a:p>
            <a:pPr>
              <a:lnSpc>
                <a:spcPct val="107000"/>
              </a:lnSpc>
              <a:spcAft>
                <a:spcPts val="0"/>
              </a:spcAft>
            </a:pPr>
            <a:r>
              <a:rPr lang="en-GB" sz="2400" i="1" dirty="0">
                <a:latin typeface="Calibri" panose="020F0502020204030204" pitchFamily="34" charset="0"/>
                <a:ea typeface="Times New Roman" panose="02020603050405020304" pitchFamily="18" charset="0"/>
                <a:cs typeface="Calibri" panose="020F0502020204030204" pitchFamily="34" charset="0"/>
              </a:rPr>
              <a:t> </a:t>
            </a:r>
            <a:r>
              <a:rPr lang="en-GB" sz="24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‘I just want to tell you that the work you’re doing is so valuable. When my dad died the hospital gave me the paperwork and said “that’s it pal”. </a:t>
            </a:r>
          </a:p>
          <a:p>
            <a:pPr>
              <a:lnSpc>
                <a:spcPct val="107000"/>
              </a:lnSpc>
              <a:spcAft>
                <a:spcPts val="0"/>
              </a:spcAft>
            </a:pPr>
            <a:endParaRPr lang="en-GB" sz="2400" b="1" i="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en-GB" sz="24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registrars told me there was a new service and it was causing a bit of a delay but I want you to know that the delay to me is worthwhile. </a:t>
            </a:r>
          </a:p>
          <a:p>
            <a:pPr>
              <a:lnSpc>
                <a:spcPct val="107000"/>
              </a:lnSpc>
              <a:spcAft>
                <a:spcPts val="0"/>
              </a:spcAft>
            </a:pPr>
            <a:endParaRPr lang="en-GB" sz="2400" b="1" i="1"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0"/>
              </a:spcAft>
            </a:pPr>
            <a:r>
              <a:rPr lang="en-GB" sz="2400" b="1" i="1" dirty="0">
                <a:solidFill>
                  <a:schemeClr val="bg1"/>
                </a:solidFill>
                <a:latin typeface="Calibri" panose="020F0502020204030204" pitchFamily="34" charset="0"/>
                <a:ea typeface="Times New Roman" panose="02020603050405020304" pitchFamily="18" charset="0"/>
                <a:cs typeface="Calibri" panose="020F0502020204030204" pitchFamily="34" charset="0"/>
              </a:rPr>
              <a:t>You’ve closed the loop and answered any questions that I had that I wouldn’t have been able to ask anyone else and would have eaten away at me probably forever’.</a:t>
            </a:r>
            <a:endParaRPr lang="en-GB" sz="2400" b="1"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56178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3F82BF-387B-4CE1-A887-11FAE90880BC}"/>
              </a:ext>
            </a:extLst>
          </p:cNvPr>
          <p:cNvSpPr>
            <a:spLocks noGrp="1"/>
          </p:cNvSpPr>
          <p:nvPr>
            <p:ph type="title"/>
          </p:nvPr>
        </p:nvSpPr>
        <p:spPr>
          <a:xfrm>
            <a:off x="849139" y="3047999"/>
            <a:ext cx="8704868" cy="990367"/>
          </a:xfrm>
        </p:spPr>
        <p:txBody>
          <a:bodyPr vert="horz" lIns="91440" tIns="45720" rIns="91440" bIns="45720" rtlCol="0" anchor="b">
            <a:normAutofit/>
          </a:bodyPr>
          <a:lstStyle/>
          <a:p>
            <a:pPr algn="r">
              <a:lnSpc>
                <a:spcPct val="90000"/>
              </a:lnSpc>
            </a:pPr>
            <a:r>
              <a:rPr lang="en-US" sz="5400" dirty="0"/>
              <a:t>Diolch yn fawr / Thank you</a:t>
            </a:r>
          </a:p>
        </p:txBody>
      </p:sp>
    </p:spTree>
    <p:extLst>
      <p:ext uri="{BB962C8B-B14F-4D97-AF65-F5344CB8AC3E}">
        <p14:creationId xmlns:p14="http://schemas.microsoft.com/office/powerpoint/2010/main" val="180008143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481" y="1382486"/>
            <a:ext cx="3547581" cy="4093028"/>
          </a:xfrm>
        </p:spPr>
        <p:txBody>
          <a:bodyPr anchor="ctr">
            <a:normAutofit/>
          </a:bodyPr>
          <a:lstStyle/>
          <a:p>
            <a:pPr>
              <a:lnSpc>
                <a:spcPct val="90000"/>
              </a:lnSpc>
            </a:pPr>
            <a:r>
              <a:rPr lang="en-GB" sz="3100" dirty="0"/>
              <a:t>Ensuring learning from the mortality review process, incidents and investigations leads to sustainable improvements in quality or safety</a:t>
            </a:r>
          </a:p>
        </p:txBody>
      </p:sp>
      <p:graphicFrame>
        <p:nvGraphicFramePr>
          <p:cNvPr id="5" name="Content Placeholder 2">
            <a:extLst>
              <a:ext uri="{FF2B5EF4-FFF2-40B4-BE49-F238E27FC236}">
                <a16:creationId xmlns:a16="http://schemas.microsoft.com/office/drawing/2014/main" xmlns="" id="{8133690E-D313-466E-879B-4B8CC1DE89ED}"/>
              </a:ext>
            </a:extLst>
          </p:cNvPr>
          <p:cNvGraphicFramePr>
            <a:graphicFrameLocks noGrp="1"/>
          </p:cNvGraphicFramePr>
          <p:nvPr>
            <p:ph idx="1"/>
            <p:extLst>
              <p:ext uri="{D42A27DB-BD31-4B8C-83A1-F6EECF244321}">
                <p14:modId xmlns:p14="http://schemas.microsoft.com/office/powerpoint/2010/main" val="1986496985"/>
              </p:ext>
            </p:extLst>
          </p:nvPr>
        </p:nvGraphicFramePr>
        <p:xfrm>
          <a:off x="4411181" y="968392"/>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395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p:txBody>
          <a:bodyPr/>
          <a:lstStyle/>
          <a:p>
            <a:pPr eaLnBrk="1" hangingPunct="1"/>
            <a:r>
              <a:rPr lang="en-GB" altLang="en-US" smtClean="0"/>
              <a:t>Why were Medical Examiners suggested?</a:t>
            </a:r>
          </a:p>
        </p:txBody>
      </p:sp>
      <p:pic>
        <p:nvPicPr>
          <p:cNvPr id="122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06725" y="1546225"/>
            <a:ext cx="6234113" cy="4687888"/>
          </a:xfrm>
        </p:spPr>
      </p:pic>
    </p:spTree>
    <p:extLst>
      <p:ext uri="{BB962C8B-B14F-4D97-AF65-F5344CB8AC3E}">
        <p14:creationId xmlns:p14="http://schemas.microsoft.com/office/powerpoint/2010/main" val="2720653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3813" y="0"/>
            <a:ext cx="6900862" cy="653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588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xmlns="" id="{7F279EF0-3D97-40E2-BC15-042D7B421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09892">
            <a:off x="2090738" y="1079501"/>
            <a:ext cx="3295650"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3">
            <a:extLst>
              <a:ext uri="{FF2B5EF4-FFF2-40B4-BE49-F238E27FC236}">
                <a16:creationId xmlns:a16="http://schemas.microsoft.com/office/drawing/2014/main" xmlns="" id="{718BB5BE-83AC-490B-AFC7-131BA4B536DE}"/>
              </a:ext>
            </a:extLst>
          </p:cNvPr>
          <p:cNvSpPr>
            <a:spLocks noChangeArrowheads="1"/>
          </p:cNvSpPr>
          <p:nvPr/>
        </p:nvSpPr>
        <p:spPr bwMode="auto">
          <a:xfrm>
            <a:off x="5295901" y="1519238"/>
            <a:ext cx="4968875" cy="1223962"/>
          </a:xfrm>
          <a:prstGeom prst="wedgeRoundRectCallout">
            <a:avLst>
              <a:gd name="adj1" fmla="val -59245"/>
              <a:gd name="adj2" fmla="val 95315"/>
              <a:gd name="adj3" fmla="val 16667"/>
            </a:avLst>
          </a:prstGeom>
          <a:solidFill>
            <a:schemeClr val="accent1"/>
          </a:solidFill>
          <a:ln w="9525">
            <a:solidFill>
              <a:schemeClr val="tx1"/>
            </a:solidFill>
            <a:miter lim="800000"/>
            <a:headEnd/>
            <a:tailEnd/>
          </a:ln>
        </p:spPr>
        <p:txBody>
          <a:bodyPr lIns="89162" tIns="44580" rIns="89162" bIns="44580"/>
          <a:lstStyle>
            <a:lvl1pPr defTabSz="1041400">
              <a:spcBef>
                <a:spcPct val="20000"/>
              </a:spcBef>
              <a:buChar char="•"/>
              <a:defRPr sz="2900">
                <a:solidFill>
                  <a:schemeClr val="tx1"/>
                </a:solidFill>
                <a:latin typeface="Verdana" panose="020B0604030504040204" pitchFamily="34" charset="0"/>
                <a:ea typeface="ＭＳ Ｐゴシック" panose="020B0600070205080204" pitchFamily="34" charset="-128"/>
              </a:defRPr>
            </a:lvl1pPr>
            <a:lvl2pPr marL="742950" indent="-285750" defTabSz="104140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1041400">
              <a:spcBef>
                <a:spcPct val="20000"/>
              </a:spcBef>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defTabSz="1041400">
              <a:spcBef>
                <a:spcPct val="20000"/>
              </a:spcBef>
              <a:buChar char="–"/>
              <a:defRPr sz="2100">
                <a:solidFill>
                  <a:schemeClr val="tx1"/>
                </a:solidFill>
                <a:latin typeface="Verdana" panose="020B0604030504040204" pitchFamily="34" charset="0"/>
                <a:ea typeface="ＭＳ Ｐゴシック" panose="020B0600070205080204" pitchFamily="34" charset="-128"/>
              </a:defRPr>
            </a:lvl4pPr>
            <a:lvl5pPr marL="2057400" indent="-228600" defTabSz="1041400">
              <a:spcBef>
                <a:spcPct val="20000"/>
              </a:spcBef>
              <a:buChar char="»"/>
              <a:defRPr sz="2100">
                <a:solidFill>
                  <a:schemeClr val="tx1"/>
                </a:solidFill>
                <a:latin typeface="Verdana" panose="020B0604030504040204" pitchFamily="34" charset="0"/>
                <a:ea typeface="ＭＳ Ｐゴシック" panose="020B0600070205080204" pitchFamily="34" charset="-128"/>
              </a:defRPr>
            </a:lvl5pPr>
            <a:lvl6pPr marL="2514600" indent="-228600" defTabSz="1041400" eaLnBrk="0" fontAlgn="base" hangingPunct="0">
              <a:spcBef>
                <a:spcPct val="20000"/>
              </a:spcBef>
              <a:spcAft>
                <a:spcPct val="0"/>
              </a:spcAft>
              <a:buChar char="»"/>
              <a:defRPr sz="2100">
                <a:solidFill>
                  <a:schemeClr val="tx1"/>
                </a:solidFill>
                <a:latin typeface="Verdana" panose="020B0604030504040204" pitchFamily="34" charset="0"/>
                <a:ea typeface="ＭＳ Ｐゴシック" panose="020B0600070205080204" pitchFamily="34" charset="-128"/>
              </a:defRPr>
            </a:lvl6pPr>
            <a:lvl7pPr marL="2971800" indent="-228600" defTabSz="1041400" eaLnBrk="0" fontAlgn="base" hangingPunct="0">
              <a:spcBef>
                <a:spcPct val="20000"/>
              </a:spcBef>
              <a:spcAft>
                <a:spcPct val="0"/>
              </a:spcAft>
              <a:buChar char="»"/>
              <a:defRPr sz="2100">
                <a:solidFill>
                  <a:schemeClr val="tx1"/>
                </a:solidFill>
                <a:latin typeface="Verdana" panose="020B0604030504040204" pitchFamily="34" charset="0"/>
                <a:ea typeface="ＭＳ Ｐゴシック" panose="020B0600070205080204" pitchFamily="34" charset="-128"/>
              </a:defRPr>
            </a:lvl7pPr>
            <a:lvl8pPr marL="3429000" indent="-228600" defTabSz="1041400" eaLnBrk="0" fontAlgn="base" hangingPunct="0">
              <a:spcBef>
                <a:spcPct val="20000"/>
              </a:spcBef>
              <a:spcAft>
                <a:spcPct val="0"/>
              </a:spcAft>
              <a:buChar char="»"/>
              <a:defRPr sz="2100">
                <a:solidFill>
                  <a:schemeClr val="tx1"/>
                </a:solidFill>
                <a:latin typeface="Verdana" panose="020B0604030504040204" pitchFamily="34" charset="0"/>
                <a:ea typeface="ＭＳ Ｐゴシック" panose="020B0600070205080204" pitchFamily="34" charset="-128"/>
              </a:defRPr>
            </a:lvl8pPr>
            <a:lvl9pPr marL="3886200" indent="-228600" defTabSz="1041400" eaLnBrk="0" fontAlgn="base" hangingPunct="0">
              <a:spcBef>
                <a:spcPct val="20000"/>
              </a:spcBef>
              <a:spcAft>
                <a:spcPct val="0"/>
              </a:spcAft>
              <a:buChar char="»"/>
              <a:defRPr sz="21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defRPr/>
            </a:pPr>
            <a:r>
              <a:rPr lang="en-GB" altLang="en-US" sz="1540" dirty="0">
                <a:latin typeface="Arial" panose="020B0604020202020204" pitchFamily="34" charset="0"/>
              </a:rPr>
              <a:t>The Chief Medical Officer has mandated all acute hospitals to set up a consistent, standardised system for reviewing all in-hospital deaths to detect potential harm.</a:t>
            </a:r>
          </a:p>
        </p:txBody>
      </p:sp>
      <p:sp>
        <p:nvSpPr>
          <p:cNvPr id="16388" name="AutoShape 4">
            <a:extLst>
              <a:ext uri="{FF2B5EF4-FFF2-40B4-BE49-F238E27FC236}">
                <a16:creationId xmlns:a16="http://schemas.microsoft.com/office/drawing/2014/main" xmlns="" id="{86AC8E12-83B9-4FE0-98DB-1EEB7F05E271}"/>
              </a:ext>
            </a:extLst>
          </p:cNvPr>
          <p:cNvSpPr>
            <a:spLocks noChangeArrowheads="1"/>
          </p:cNvSpPr>
          <p:nvPr/>
        </p:nvSpPr>
        <p:spPr bwMode="auto">
          <a:xfrm>
            <a:off x="5849939" y="4414839"/>
            <a:ext cx="4427537" cy="915987"/>
          </a:xfrm>
          <a:prstGeom prst="wedgeRoundRectCallout">
            <a:avLst>
              <a:gd name="adj1" fmla="val -70639"/>
              <a:gd name="adj2" fmla="val -143005"/>
              <a:gd name="adj3" fmla="val 16667"/>
            </a:avLst>
          </a:prstGeom>
          <a:solidFill>
            <a:schemeClr val="accent1"/>
          </a:solidFill>
          <a:ln w="9525">
            <a:solidFill>
              <a:schemeClr val="tx1"/>
            </a:solidFill>
            <a:miter lim="800000"/>
            <a:headEnd/>
            <a:tailEnd/>
          </a:ln>
        </p:spPr>
        <p:txBody>
          <a:bodyPr lIns="89162" tIns="44580" rIns="89162" bIns="44580"/>
          <a:lstStyle>
            <a:lvl1pPr defTabSz="1041400">
              <a:spcBef>
                <a:spcPct val="20000"/>
              </a:spcBef>
              <a:buChar char="•"/>
              <a:defRPr sz="2900">
                <a:solidFill>
                  <a:schemeClr val="tx1"/>
                </a:solidFill>
                <a:latin typeface="Verdana" panose="020B0604030504040204" pitchFamily="34" charset="0"/>
                <a:ea typeface="ＭＳ Ｐゴシック" panose="020B0600070205080204" pitchFamily="34" charset="-128"/>
              </a:defRPr>
            </a:lvl1pPr>
            <a:lvl2pPr marL="742950" indent="-285750" defTabSz="104140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defTabSz="1041400">
              <a:spcBef>
                <a:spcPct val="20000"/>
              </a:spcBef>
              <a:buChar char="•"/>
              <a:defRPr sz="2200">
                <a:solidFill>
                  <a:schemeClr val="tx1"/>
                </a:solidFill>
                <a:latin typeface="Verdana" panose="020B0604030504040204" pitchFamily="34" charset="0"/>
                <a:ea typeface="ＭＳ Ｐゴシック" panose="020B0600070205080204" pitchFamily="34" charset="-128"/>
              </a:defRPr>
            </a:lvl3pPr>
            <a:lvl4pPr marL="1600200" indent="-228600" defTabSz="1041400">
              <a:spcBef>
                <a:spcPct val="20000"/>
              </a:spcBef>
              <a:buChar char="–"/>
              <a:defRPr sz="2100">
                <a:solidFill>
                  <a:schemeClr val="tx1"/>
                </a:solidFill>
                <a:latin typeface="Verdana" panose="020B0604030504040204" pitchFamily="34" charset="0"/>
                <a:ea typeface="ＭＳ Ｐゴシック" panose="020B0600070205080204" pitchFamily="34" charset="-128"/>
              </a:defRPr>
            </a:lvl4pPr>
            <a:lvl5pPr marL="2057400" indent="-228600" defTabSz="1041400">
              <a:spcBef>
                <a:spcPct val="20000"/>
              </a:spcBef>
              <a:buChar char="»"/>
              <a:defRPr sz="2100">
                <a:solidFill>
                  <a:schemeClr val="tx1"/>
                </a:solidFill>
                <a:latin typeface="Verdana" panose="020B0604030504040204" pitchFamily="34" charset="0"/>
                <a:ea typeface="ＭＳ Ｐゴシック" panose="020B0600070205080204" pitchFamily="34" charset="-128"/>
              </a:defRPr>
            </a:lvl5pPr>
            <a:lvl6pPr marL="2514600" indent="-228600" defTabSz="1041400" eaLnBrk="0" fontAlgn="base" hangingPunct="0">
              <a:spcBef>
                <a:spcPct val="20000"/>
              </a:spcBef>
              <a:spcAft>
                <a:spcPct val="0"/>
              </a:spcAft>
              <a:buChar char="»"/>
              <a:defRPr sz="2100">
                <a:solidFill>
                  <a:schemeClr val="tx1"/>
                </a:solidFill>
                <a:latin typeface="Verdana" panose="020B0604030504040204" pitchFamily="34" charset="0"/>
                <a:ea typeface="ＭＳ Ｐゴシック" panose="020B0600070205080204" pitchFamily="34" charset="-128"/>
              </a:defRPr>
            </a:lvl6pPr>
            <a:lvl7pPr marL="2971800" indent="-228600" defTabSz="1041400" eaLnBrk="0" fontAlgn="base" hangingPunct="0">
              <a:spcBef>
                <a:spcPct val="20000"/>
              </a:spcBef>
              <a:spcAft>
                <a:spcPct val="0"/>
              </a:spcAft>
              <a:buChar char="»"/>
              <a:defRPr sz="2100">
                <a:solidFill>
                  <a:schemeClr val="tx1"/>
                </a:solidFill>
                <a:latin typeface="Verdana" panose="020B0604030504040204" pitchFamily="34" charset="0"/>
                <a:ea typeface="ＭＳ Ｐゴシック" panose="020B0600070205080204" pitchFamily="34" charset="-128"/>
              </a:defRPr>
            </a:lvl7pPr>
            <a:lvl8pPr marL="3429000" indent="-228600" defTabSz="1041400" eaLnBrk="0" fontAlgn="base" hangingPunct="0">
              <a:spcBef>
                <a:spcPct val="20000"/>
              </a:spcBef>
              <a:spcAft>
                <a:spcPct val="0"/>
              </a:spcAft>
              <a:buChar char="»"/>
              <a:defRPr sz="2100">
                <a:solidFill>
                  <a:schemeClr val="tx1"/>
                </a:solidFill>
                <a:latin typeface="Verdana" panose="020B0604030504040204" pitchFamily="34" charset="0"/>
                <a:ea typeface="ＭＳ Ｐゴシック" panose="020B0600070205080204" pitchFamily="34" charset="-128"/>
              </a:defRPr>
            </a:lvl8pPr>
            <a:lvl9pPr marL="3886200" indent="-228600" defTabSz="1041400" eaLnBrk="0" fontAlgn="base" hangingPunct="0">
              <a:spcBef>
                <a:spcPct val="20000"/>
              </a:spcBef>
              <a:spcAft>
                <a:spcPct val="0"/>
              </a:spcAft>
              <a:buChar char="»"/>
              <a:defRPr sz="2100">
                <a:solidFill>
                  <a:schemeClr val="tx1"/>
                </a:solidFill>
                <a:latin typeface="Verdana" panose="020B0604030504040204" pitchFamily="34" charset="0"/>
                <a:ea typeface="ＭＳ Ｐゴシック" panose="020B0600070205080204" pitchFamily="34" charset="-128"/>
              </a:defRPr>
            </a:lvl9pPr>
          </a:lstStyle>
          <a:p>
            <a:pPr algn="ctr" eaLnBrk="1" hangingPunct="1">
              <a:spcBef>
                <a:spcPct val="0"/>
              </a:spcBef>
              <a:buFontTx/>
              <a:buNone/>
              <a:defRPr/>
            </a:pPr>
            <a:r>
              <a:rPr lang="en-GB" altLang="en-US" sz="1540" dirty="0">
                <a:latin typeface="Arial" panose="020B0604020202020204" pitchFamily="34" charset="0"/>
              </a:rPr>
              <a:t>Our aim is to have a consistent process, with reporting and learning on findings shared in a transparent way .</a:t>
            </a:r>
          </a:p>
        </p:txBody>
      </p:sp>
      <p:sp>
        <p:nvSpPr>
          <p:cNvPr id="16389" name="Rectangle 5">
            <a:extLst>
              <a:ext uri="{FF2B5EF4-FFF2-40B4-BE49-F238E27FC236}">
                <a16:creationId xmlns:a16="http://schemas.microsoft.com/office/drawing/2014/main" xmlns="" id="{D537E0B8-339A-4D5B-ACEC-F221A2920148}"/>
              </a:ext>
            </a:extLst>
          </p:cNvPr>
          <p:cNvSpPr>
            <a:spLocks noGrp="1" noChangeArrowheads="1"/>
          </p:cNvSpPr>
          <p:nvPr>
            <p:ph type="title"/>
          </p:nvPr>
        </p:nvSpPr>
        <p:spPr>
          <a:xfrm>
            <a:off x="1526278" y="272685"/>
            <a:ext cx="8647322" cy="540842"/>
          </a:xfrm>
        </p:spPr>
        <p:txBody>
          <a:bodyPr/>
          <a:lstStyle/>
          <a:p>
            <a:pPr eaLnBrk="1" hangingPunct="1">
              <a:defRPr/>
            </a:pPr>
            <a:r>
              <a:rPr lang="en-GB" altLang="en-US" sz="2738" dirty="0"/>
              <a:t>The Wales response to the Francis Report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391083" cy="5175624"/>
          </a:xfrm>
        </p:spPr>
        <p:txBody>
          <a:bodyPr anchor="ctr">
            <a:normAutofit/>
          </a:bodyPr>
          <a:lstStyle/>
          <a:p>
            <a:r>
              <a:rPr lang="en-GB" dirty="0"/>
              <a:t>Role of the Medical Examiner</a:t>
            </a:r>
          </a:p>
        </p:txBody>
      </p:sp>
      <p:sp>
        <p:nvSpPr>
          <p:cNvPr id="3" name="Content Placeholder 2"/>
          <p:cNvSpPr>
            <a:spLocks noGrp="1"/>
          </p:cNvSpPr>
          <p:nvPr>
            <p:ph idx="1"/>
          </p:nvPr>
        </p:nvSpPr>
        <p:spPr>
          <a:xfrm>
            <a:off x="3067050" y="609600"/>
            <a:ext cx="8560330" cy="5810249"/>
          </a:xfrm>
        </p:spPr>
        <p:txBody>
          <a:bodyPr anchor="ctr">
            <a:noAutofit/>
          </a:bodyPr>
          <a:lstStyle/>
          <a:p>
            <a:r>
              <a:rPr lang="en-GB" sz="2400" dirty="0">
                <a:solidFill>
                  <a:srgbClr val="FFFFFF"/>
                </a:solidFill>
              </a:rPr>
              <a:t>What did the person die from?</a:t>
            </a:r>
          </a:p>
          <a:p>
            <a:r>
              <a:rPr lang="en-GB" sz="2400" dirty="0">
                <a:solidFill>
                  <a:srgbClr val="FFFFFF"/>
                </a:solidFill>
              </a:rPr>
              <a:t>Does the death need to be referred to the coroner?</a:t>
            </a:r>
          </a:p>
          <a:p>
            <a:r>
              <a:rPr lang="en-GB" sz="2400" dirty="0">
                <a:solidFill>
                  <a:srgbClr val="FFFFFF"/>
                </a:solidFill>
              </a:rPr>
              <a:t>Are there any clinical governance concerns?</a:t>
            </a:r>
          </a:p>
          <a:p>
            <a:endParaRPr lang="en-GB" sz="2400" dirty="0">
              <a:solidFill>
                <a:srgbClr val="FFFFFF"/>
              </a:solidFill>
            </a:endParaRPr>
          </a:p>
          <a:p>
            <a:r>
              <a:rPr lang="en-GB" sz="2400" dirty="0">
                <a:solidFill>
                  <a:srgbClr val="FFFFFF"/>
                </a:solidFill>
              </a:rPr>
              <a:t>Proportionate scrutiny of the relevant clinical record</a:t>
            </a:r>
          </a:p>
          <a:p>
            <a:r>
              <a:rPr lang="en-GB" sz="2400" dirty="0">
                <a:solidFill>
                  <a:srgbClr val="FFFFFF"/>
                </a:solidFill>
              </a:rPr>
              <a:t>Interaction with the attending practitioner</a:t>
            </a:r>
          </a:p>
          <a:p>
            <a:r>
              <a:rPr lang="en-GB" sz="2400" dirty="0">
                <a:solidFill>
                  <a:srgbClr val="FFFFFF"/>
                </a:solidFill>
              </a:rPr>
              <a:t>Interaction with the bereaved</a:t>
            </a:r>
          </a:p>
          <a:p>
            <a:endParaRPr lang="en-GB" sz="2400" dirty="0">
              <a:solidFill>
                <a:srgbClr val="FFFFFF"/>
              </a:solidFill>
            </a:endParaRPr>
          </a:p>
          <a:p>
            <a:r>
              <a:rPr lang="en-GB" sz="2400" dirty="0">
                <a:solidFill>
                  <a:srgbClr val="FFFFFF"/>
                </a:solidFill>
              </a:rPr>
              <a:t>Accurate death certification</a:t>
            </a:r>
          </a:p>
          <a:p>
            <a:r>
              <a:rPr lang="en-GB" sz="2400" dirty="0">
                <a:solidFill>
                  <a:srgbClr val="FFFFFF"/>
                </a:solidFill>
              </a:rPr>
              <a:t>Compliance with Notification Regulations (2019)</a:t>
            </a:r>
          </a:p>
          <a:p>
            <a:r>
              <a:rPr lang="en-GB" sz="2400" dirty="0">
                <a:solidFill>
                  <a:srgbClr val="FFFFFF"/>
                </a:solidFill>
              </a:rPr>
              <a:t>Detection and passing on of concerns</a:t>
            </a:r>
          </a:p>
          <a:p>
            <a:endParaRPr lang="en-GB" sz="2400" dirty="0">
              <a:solidFill>
                <a:srgbClr val="FFFFFF"/>
              </a:solidFill>
            </a:endParaRPr>
          </a:p>
        </p:txBody>
      </p:sp>
    </p:spTree>
    <p:extLst>
      <p:ext uri="{BB962C8B-B14F-4D97-AF65-F5344CB8AC3E}">
        <p14:creationId xmlns:p14="http://schemas.microsoft.com/office/powerpoint/2010/main" val="215245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2481" y="1382486"/>
            <a:ext cx="3547581" cy="4093028"/>
          </a:xfrm>
        </p:spPr>
        <p:txBody>
          <a:bodyPr anchor="ctr">
            <a:normAutofit/>
          </a:bodyPr>
          <a:lstStyle/>
          <a:p>
            <a:r>
              <a:rPr lang="en-GB" sz="4400"/>
              <a:t>Developing the role of the Medical Examiner</a:t>
            </a:r>
          </a:p>
        </p:txBody>
      </p:sp>
      <p:graphicFrame>
        <p:nvGraphicFramePr>
          <p:cNvPr id="5" name="Content Placeholder 2">
            <a:extLst>
              <a:ext uri="{FF2B5EF4-FFF2-40B4-BE49-F238E27FC236}">
                <a16:creationId xmlns:a16="http://schemas.microsoft.com/office/drawing/2014/main" xmlns="" id="{97FA9EF0-F410-425B-8187-1326293C93F6}"/>
              </a:ext>
            </a:extLst>
          </p:cNvPr>
          <p:cNvGraphicFramePr>
            <a:graphicFrameLocks noGrp="1"/>
          </p:cNvGraphicFramePr>
          <p:nvPr>
            <p:ph idx="1"/>
            <p:extLst>
              <p:ext uri="{D42A27DB-BD31-4B8C-83A1-F6EECF244321}">
                <p14:modId xmlns:p14="http://schemas.microsoft.com/office/powerpoint/2010/main" val="3795432201"/>
              </p:ext>
            </p:extLst>
          </p:nvPr>
        </p:nvGraphicFramePr>
        <p:xfrm>
          <a:off x="4876847" y="944563"/>
          <a:ext cx="6656769" cy="4921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711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ADC9C-672B-4BA4-8A90-FFCA9A13D44F}"/>
              </a:ext>
            </a:extLst>
          </p:cNvPr>
          <p:cNvSpPr>
            <a:spLocks noGrp="1"/>
          </p:cNvSpPr>
          <p:nvPr>
            <p:ph type="title"/>
          </p:nvPr>
        </p:nvSpPr>
        <p:spPr>
          <a:xfrm>
            <a:off x="1286933" y="609600"/>
            <a:ext cx="10197494" cy="1099457"/>
          </a:xfrm>
        </p:spPr>
        <p:txBody>
          <a:bodyPr>
            <a:normAutofit/>
          </a:bodyPr>
          <a:lstStyle/>
          <a:p>
            <a:r>
              <a:rPr lang="en-GB"/>
              <a:t>What the Medical Examiner service isn’t</a:t>
            </a:r>
            <a:endParaRPr lang="en-GB" dirty="0"/>
          </a:p>
        </p:txBody>
      </p:sp>
      <p:graphicFrame>
        <p:nvGraphicFramePr>
          <p:cNvPr id="5" name="Content Placeholder 2">
            <a:extLst>
              <a:ext uri="{FF2B5EF4-FFF2-40B4-BE49-F238E27FC236}">
                <a16:creationId xmlns:a16="http://schemas.microsoft.com/office/drawing/2014/main" xmlns="" id="{E1F76F85-7556-43C7-8430-BEC10D9DD4E9}"/>
              </a:ext>
            </a:extLst>
          </p:cNvPr>
          <p:cNvGraphicFramePr>
            <a:graphicFrameLocks noGrp="1"/>
          </p:cNvGraphicFramePr>
          <p:nvPr>
            <p:ph idx="1"/>
            <p:extLst>
              <p:ext uri="{D42A27DB-BD31-4B8C-83A1-F6EECF244321}">
                <p14:modId xmlns:p14="http://schemas.microsoft.com/office/powerpoint/2010/main" val="1549229595"/>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806721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1279</TotalTime>
  <Words>3337</Words>
  <Application>Microsoft Office PowerPoint</Application>
  <PresentationFormat>Widescreen</PresentationFormat>
  <Paragraphs>300</Paragraphs>
  <Slides>29</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Cambria</vt:lpstr>
      <vt:lpstr>Times New Roman</vt:lpstr>
      <vt:lpstr>Trebuchet MS</vt:lpstr>
      <vt:lpstr>Wingdings 3</vt:lpstr>
      <vt:lpstr>Facet</vt:lpstr>
      <vt:lpstr>Medical Examiner Implementation and the role in Learning from Deaths </vt:lpstr>
      <vt:lpstr>Programme content</vt:lpstr>
      <vt:lpstr>Ensuring learning from the mortality review process, incidents and investigations leads to sustainable improvements in quality or safety</vt:lpstr>
      <vt:lpstr>Why were Medical Examiners suggested?</vt:lpstr>
      <vt:lpstr>PowerPoint Presentation</vt:lpstr>
      <vt:lpstr>The Wales response to the Francis Report</vt:lpstr>
      <vt:lpstr>Role of the Medical Examiner</vt:lpstr>
      <vt:lpstr>Developing the role of the Medical Examiner</vt:lpstr>
      <vt:lpstr>What the Medical Examiner service isn’t</vt:lpstr>
      <vt:lpstr>Why is independence important?</vt:lpstr>
      <vt:lpstr>How do we maximise the independence of the processes of scrutiny? </vt:lpstr>
      <vt:lpstr>PowerPoint Presentation</vt:lpstr>
      <vt:lpstr>Maximising independence</vt:lpstr>
      <vt:lpstr>Principles of the Welsh Medical Examiner Service  – a service the public can trust </vt:lpstr>
      <vt:lpstr>How do we know that our ME and MEO staff are confident and competent in their roles? The Welsh Experience</vt:lpstr>
      <vt:lpstr>How do we ensure that health care providers are given consistent information upon which to base their learning from deaths and other Quality Improvement work? The Welsh Experience </vt:lpstr>
      <vt:lpstr>PowerPoint Presentation</vt:lpstr>
      <vt:lpstr>PowerPoint Presentation</vt:lpstr>
      <vt:lpstr>Daily Dashboard of the Welsh ME Service</vt:lpstr>
      <vt:lpstr>PowerPoint Presentation</vt:lpstr>
      <vt:lpstr>MES role in QA and QI</vt:lpstr>
      <vt:lpstr>Medical Examiner and Welsh Mortality Review</vt:lpstr>
      <vt:lpstr>Learning from Covid-19</vt:lpstr>
      <vt:lpstr>Extending medical examiner scrutiny to all non-coronial deaths wherever they occur</vt:lpstr>
      <vt:lpstr>Extending medical examiner scrutiny to all non-coronial deaths wherever they occur. The Welsh Experience</vt:lpstr>
      <vt:lpstr>Does it work?</vt:lpstr>
      <vt:lpstr>Future plans in Wales</vt:lpstr>
      <vt:lpstr>PowerPoint Presentation</vt:lpstr>
      <vt:lpstr>Diolch yn fawr / Thank you</vt:lpstr>
    </vt:vector>
  </TitlesOfParts>
  <Company>7A5B3SRVSCCM01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Shannon (Cwm Taf UHB - Pathology)</dc:creator>
  <cp:lastModifiedBy>Jason Shannon (CTM UHB - Pathology)</cp:lastModifiedBy>
  <cp:revision>80</cp:revision>
  <dcterms:created xsi:type="dcterms:W3CDTF">2021-04-13T09:42:58Z</dcterms:created>
  <dcterms:modified xsi:type="dcterms:W3CDTF">2021-11-15T09:01:07Z</dcterms:modified>
</cp:coreProperties>
</file>