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notesMasterIdLst>
    <p:notesMasterId r:id="rId16"/>
  </p:notesMasterIdLst>
  <p:sldIdLst>
    <p:sldId id="274" r:id="rId2"/>
    <p:sldId id="257" r:id="rId3"/>
    <p:sldId id="266" r:id="rId4"/>
    <p:sldId id="275" r:id="rId5"/>
    <p:sldId id="276" r:id="rId6"/>
    <p:sldId id="279" r:id="rId7"/>
    <p:sldId id="278" r:id="rId8"/>
    <p:sldId id="283" r:id="rId9"/>
    <p:sldId id="270" r:id="rId10"/>
    <p:sldId id="267" r:id="rId11"/>
    <p:sldId id="271" r:id="rId12"/>
    <p:sldId id="269" r:id="rId13"/>
    <p:sldId id="281"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ntaine, Nancy (NNUHFT)" initials="FN(" lastIdx="1" clrIdx="0">
    <p:extLst>
      <p:ext uri="{19B8F6BF-5375-455C-9EA6-DF929625EA0E}">
        <p15:presenceInfo xmlns:p15="http://schemas.microsoft.com/office/powerpoint/2012/main" userId="S::nancy.fontaine@nnuh.nhs.uk::f855cd5f-d3e6-4771-aab3-625cb495fe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3T16:53:40.607"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E04C4-0ADC-6146-8E35-CE8C199F702F}"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2C75F-E373-534B-8788-1ED642BCABAA}" type="slidenum">
              <a:rPr lang="en-US" smtClean="0"/>
              <a:t>‹#›</a:t>
            </a:fld>
            <a:endParaRPr lang="en-US"/>
          </a:p>
        </p:txBody>
      </p:sp>
    </p:spTree>
    <p:extLst>
      <p:ext uri="{BB962C8B-B14F-4D97-AF65-F5344CB8AC3E}">
        <p14:creationId xmlns:p14="http://schemas.microsoft.com/office/powerpoint/2010/main" val="4025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Notes for Nancy: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We’ve been sold a myth in traditional leadership models, </a:t>
            </a:r>
            <a:r>
              <a:rPr lang="en-GB" baseline="0" dirty="0"/>
              <a:t>that idea of heroic leadership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..which is no longer just outdated, but also now dysfunctional and counter-productive, we need to realise that we have been numbing authenticity in the workplace</a:t>
            </a:r>
            <a:endParaRPr lang="en-GB" dirty="0"/>
          </a:p>
        </p:txBody>
      </p:sp>
      <p:sp>
        <p:nvSpPr>
          <p:cNvPr id="4" name="Slide Number Placeholder 3"/>
          <p:cNvSpPr>
            <a:spLocks noGrp="1"/>
          </p:cNvSpPr>
          <p:nvPr>
            <p:ph type="sldNum" sz="quarter" idx="10"/>
          </p:nvPr>
        </p:nvSpPr>
        <p:spPr/>
        <p:txBody>
          <a:bodyPr/>
          <a:lstStyle/>
          <a:p>
            <a:fld id="{6114C903-32A1-44D8-A729-DFE0ACE57DD5}" type="slidenum">
              <a:rPr lang="en-GB" smtClean="0"/>
              <a:t>3</a:t>
            </a:fld>
            <a:endParaRPr lang="en-GB"/>
          </a:p>
        </p:txBody>
      </p:sp>
    </p:spTree>
    <p:extLst>
      <p:ext uri="{BB962C8B-B14F-4D97-AF65-F5344CB8AC3E}">
        <p14:creationId xmlns:p14="http://schemas.microsoft.com/office/powerpoint/2010/main" val="365794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14C903-32A1-44D8-A729-DFE0ACE57DD5}" type="slidenum">
              <a:rPr lang="en-GB" smtClean="0"/>
              <a:t>10</a:t>
            </a:fld>
            <a:endParaRPr lang="en-GB"/>
          </a:p>
        </p:txBody>
      </p:sp>
    </p:spTree>
    <p:extLst>
      <p:ext uri="{BB962C8B-B14F-4D97-AF65-F5344CB8AC3E}">
        <p14:creationId xmlns:p14="http://schemas.microsoft.com/office/powerpoint/2010/main" val="76553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14C903-32A1-44D8-A729-DFE0ACE57DD5}" type="slidenum">
              <a:rPr lang="en-GB" smtClean="0"/>
              <a:t>11</a:t>
            </a:fld>
            <a:endParaRPr lang="en-GB"/>
          </a:p>
        </p:txBody>
      </p:sp>
    </p:spTree>
    <p:extLst>
      <p:ext uri="{BB962C8B-B14F-4D97-AF65-F5344CB8AC3E}">
        <p14:creationId xmlns:p14="http://schemas.microsoft.com/office/powerpoint/2010/main" val="206081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3" name="Title 1"/>
          <p:cNvSpPr>
            <a:spLocks noGrp="1"/>
          </p:cNvSpPr>
          <p:nvPr>
            <p:ph type="title"/>
          </p:nvPr>
        </p:nvSpPr>
        <p:spPr>
          <a:xfrm>
            <a:off x="1585099" y="999442"/>
            <a:ext cx="9021932" cy="567029"/>
          </a:xfrm>
          <a:prstGeom prst="rect">
            <a:avLst/>
          </a:prstGeom>
        </p:spPr>
        <p:txBody>
          <a:bodyPr/>
          <a:lstStyle>
            <a:lvl1pPr>
              <a:defRPr sz="3200" b="1">
                <a:solidFill>
                  <a:srgbClr val="CC0099"/>
                </a:solidFill>
                <a:latin typeface="+mn-lt"/>
              </a:defRPr>
            </a:lvl1pPr>
          </a:lstStyle>
          <a:p>
            <a:r>
              <a:rPr lang="en-US"/>
              <a:t>Click to edit Master title style</a:t>
            </a:r>
            <a:endParaRPr lang="en-US" dirty="0"/>
          </a:p>
        </p:txBody>
      </p:sp>
      <p:sp>
        <p:nvSpPr>
          <p:cNvPr id="6" name="Picture Placeholder 5"/>
          <p:cNvSpPr>
            <a:spLocks noGrp="1"/>
          </p:cNvSpPr>
          <p:nvPr>
            <p:ph type="pic" sz="quarter" idx="10"/>
          </p:nvPr>
        </p:nvSpPr>
        <p:spPr>
          <a:xfrm>
            <a:off x="1581151" y="1762133"/>
            <a:ext cx="9029700" cy="4391025"/>
          </a:xfrm>
        </p:spPr>
        <p:txBody>
          <a:bodyPr rtlCol="0">
            <a:normAutofit/>
          </a:bodyPr>
          <a:lstStyle/>
          <a:p>
            <a:pPr lvl="0"/>
            <a:endParaRPr lang="en-GB" noProof="0" dirty="0"/>
          </a:p>
        </p:txBody>
      </p:sp>
    </p:spTree>
    <p:extLst>
      <p:ext uri="{BB962C8B-B14F-4D97-AF65-F5344CB8AC3E}">
        <p14:creationId xmlns:p14="http://schemas.microsoft.com/office/powerpoint/2010/main" val="33177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5A83D-7398-4761-89CC-0C3260D5DB4D}"/>
              </a:ext>
            </a:extLst>
          </p:cNvPr>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3" name="Footer Placeholder 2">
            <a:extLst>
              <a:ext uri="{FF2B5EF4-FFF2-40B4-BE49-F238E27FC236}">
                <a16:creationId xmlns:a16="http://schemas.microsoft.com/office/drawing/2014/main" id="{317FD2DB-DCB9-49A8-83B7-F2966AF35C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566FC7-84FE-4DD1-A056-4EEEDE8A8B9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04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2B57-1139-47A7-9B77-AD84DBF3AF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06421B-3631-4B71-8DAB-1840A9C63D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2B839F-3077-488E-8FD1-F18049D28057}"/>
              </a:ext>
            </a:extLst>
          </p:cNvPr>
          <p:cNvSpPr>
            <a:spLocks noGrp="1"/>
          </p:cNvSpPr>
          <p:nvPr>
            <p:ph type="dt" sz="half" idx="10"/>
          </p:nvPr>
        </p:nvSpPr>
        <p:spPr/>
        <p:txBody>
          <a:bodyPr/>
          <a:lstStyle/>
          <a:p>
            <a:fld id="{48A87A34-81AB-432B-8DAE-1953F412C126}" type="datetimeFigureOut">
              <a:rPr lang="en-US" smtClean="0"/>
              <a:t>11/4/2021</a:t>
            </a:fld>
            <a:endParaRPr lang="en-US" dirty="0"/>
          </a:p>
        </p:txBody>
      </p:sp>
      <p:sp>
        <p:nvSpPr>
          <p:cNvPr id="5" name="Footer Placeholder 4">
            <a:extLst>
              <a:ext uri="{FF2B5EF4-FFF2-40B4-BE49-F238E27FC236}">
                <a16:creationId xmlns:a16="http://schemas.microsoft.com/office/drawing/2014/main" id="{1E1E2349-AFE7-4D10-8916-7A080B7132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5A7C90-D560-4483-8F1D-45BC7EA2390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5438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3"/>
          <p:cNvSpPr>
            <a:spLocks noGrp="1"/>
          </p:cNvSpPr>
          <p:nvPr>
            <p:ph type="title"/>
          </p:nvPr>
        </p:nvSpPr>
        <p:spPr bwMode="auto">
          <a:xfrm>
            <a:off x="620187" y="982663"/>
            <a:ext cx="11010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4"/>
          <p:cNvSpPr>
            <a:spLocks noGrp="1"/>
          </p:cNvSpPr>
          <p:nvPr>
            <p:ph type="body" idx="1"/>
          </p:nvPr>
        </p:nvSpPr>
        <p:spPr bwMode="auto">
          <a:xfrm>
            <a:off x="643467" y="17478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25720087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ftr="0" dt="0"/>
  <p:txStyles>
    <p:titleStyle>
      <a:lvl1pPr algn="ctr" rtl="0" eaLnBrk="0" fontAlgn="base" hangingPunct="0">
        <a:lnSpc>
          <a:spcPct val="90000"/>
        </a:lnSpc>
        <a:spcBef>
          <a:spcPct val="0"/>
        </a:spcBef>
        <a:spcAft>
          <a:spcPct val="0"/>
        </a:spcAft>
        <a:defRPr sz="3200" b="1" kern="1200">
          <a:solidFill>
            <a:schemeClr val="tx1"/>
          </a:solidFill>
          <a:latin typeface="+mj-lt"/>
          <a:ea typeface="+mj-ea"/>
          <a:cs typeface="+mj-cs"/>
        </a:defRPr>
      </a:lvl1pPr>
      <a:lvl2pPr algn="ctr" rtl="0" eaLnBrk="0" fontAlgn="base" hangingPunct="0">
        <a:lnSpc>
          <a:spcPct val="90000"/>
        </a:lnSpc>
        <a:spcBef>
          <a:spcPct val="0"/>
        </a:spcBef>
        <a:spcAft>
          <a:spcPct val="0"/>
        </a:spcAft>
        <a:defRPr sz="3200" b="1">
          <a:solidFill>
            <a:schemeClr val="tx1"/>
          </a:solidFill>
          <a:latin typeface="Arial" charset="0"/>
        </a:defRPr>
      </a:lvl2pPr>
      <a:lvl3pPr algn="ctr" rtl="0" eaLnBrk="0" fontAlgn="base" hangingPunct="0">
        <a:lnSpc>
          <a:spcPct val="90000"/>
        </a:lnSpc>
        <a:spcBef>
          <a:spcPct val="0"/>
        </a:spcBef>
        <a:spcAft>
          <a:spcPct val="0"/>
        </a:spcAft>
        <a:defRPr sz="3200" b="1">
          <a:solidFill>
            <a:schemeClr val="tx1"/>
          </a:solidFill>
          <a:latin typeface="Arial" charset="0"/>
        </a:defRPr>
      </a:lvl3pPr>
      <a:lvl4pPr algn="ctr" rtl="0" eaLnBrk="0" fontAlgn="base" hangingPunct="0">
        <a:lnSpc>
          <a:spcPct val="90000"/>
        </a:lnSpc>
        <a:spcBef>
          <a:spcPct val="0"/>
        </a:spcBef>
        <a:spcAft>
          <a:spcPct val="0"/>
        </a:spcAft>
        <a:defRPr sz="3200" b="1">
          <a:solidFill>
            <a:schemeClr val="tx1"/>
          </a:solidFill>
          <a:latin typeface="Arial" charset="0"/>
        </a:defRPr>
      </a:lvl4pPr>
      <a:lvl5pPr algn="ctr" rtl="0" eaLnBrk="0" fontAlgn="base" hangingPunct="0">
        <a:lnSpc>
          <a:spcPct val="90000"/>
        </a:lnSpc>
        <a:spcBef>
          <a:spcPct val="0"/>
        </a:spcBef>
        <a:spcAft>
          <a:spcPct val="0"/>
        </a:spcAft>
        <a:defRPr sz="3200" b="1">
          <a:solidFill>
            <a:schemeClr val="tx1"/>
          </a:solidFill>
          <a:latin typeface="Arial" charset="0"/>
        </a:defRPr>
      </a:lvl5pPr>
      <a:lvl6pPr marL="457200" algn="ctr" rtl="0" fontAlgn="base">
        <a:lnSpc>
          <a:spcPct val="90000"/>
        </a:lnSpc>
        <a:spcBef>
          <a:spcPct val="0"/>
        </a:spcBef>
        <a:spcAft>
          <a:spcPct val="0"/>
        </a:spcAft>
        <a:defRPr sz="3200" b="1">
          <a:solidFill>
            <a:schemeClr val="tx1"/>
          </a:solidFill>
          <a:latin typeface="Arial" charset="0"/>
        </a:defRPr>
      </a:lvl6pPr>
      <a:lvl7pPr marL="914400" algn="ctr" rtl="0" fontAlgn="base">
        <a:lnSpc>
          <a:spcPct val="90000"/>
        </a:lnSpc>
        <a:spcBef>
          <a:spcPct val="0"/>
        </a:spcBef>
        <a:spcAft>
          <a:spcPct val="0"/>
        </a:spcAft>
        <a:defRPr sz="3200" b="1">
          <a:solidFill>
            <a:schemeClr val="tx1"/>
          </a:solidFill>
          <a:latin typeface="Arial" charset="0"/>
        </a:defRPr>
      </a:lvl7pPr>
      <a:lvl8pPr marL="1371600" algn="ctr" rtl="0" fontAlgn="base">
        <a:lnSpc>
          <a:spcPct val="90000"/>
        </a:lnSpc>
        <a:spcBef>
          <a:spcPct val="0"/>
        </a:spcBef>
        <a:spcAft>
          <a:spcPct val="0"/>
        </a:spcAft>
        <a:defRPr sz="3200" b="1">
          <a:solidFill>
            <a:schemeClr val="tx1"/>
          </a:solidFill>
          <a:latin typeface="Arial" charset="0"/>
        </a:defRPr>
      </a:lvl8pPr>
      <a:lvl9pPr marL="1828800" algn="ctr" rtl="0" fontAlgn="base">
        <a:lnSpc>
          <a:spcPct val="90000"/>
        </a:lnSpc>
        <a:spcBef>
          <a:spcPct val="0"/>
        </a:spcBef>
        <a:spcAft>
          <a:spcPct val="0"/>
        </a:spcAft>
        <a:defRPr sz="3200" b="1">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Nancy.Fontaine@nnuh.nhs.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ollarsandsense.sg/5-insurance-sales-tactics-that-singaporeans-keep-falling-for/" TargetMode="External"/><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kingsfund.org.uk/topics/organisational-culture/compassionate-inclusive" TargetMode="External"/><Relationship Id="rId2" Type="http://schemas.openxmlformats.org/officeDocument/2006/relationships/hyperlink" Target="https://www.ted.com/talks/brene_brown_the_power_of_vulnerability"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http://www.londonremembers.com/memorials/st-bartholomew-s-hospital-founding" TargetMode="External"/><Relationship Id="rId3" Type="http://schemas.openxmlformats.org/officeDocument/2006/relationships/hyperlink" Target="https://foottalk.blogspot.com/2006/02/chiropody-felt-brief-history.html" TargetMode="External"/><Relationship Id="rId7" Type="http://schemas.openxmlformats.org/officeDocument/2006/relationships/hyperlink" Target="https://freebie.photography/travel/slides/trans_atlantic.htm" TargetMode="External"/><Relationship Id="rId12"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5.jpg"/><Relationship Id="rId11" Type="http://schemas.openxmlformats.org/officeDocument/2006/relationships/hyperlink" Target="https://en.wikipedia.org/wiki/St_Trinian%27s_(film)" TargetMode="External"/><Relationship Id="rId5" Type="http://schemas.openxmlformats.org/officeDocument/2006/relationships/hyperlink" Target="https://www.flickr.com/photos/paulorear/7477196138" TargetMode="External"/><Relationship Id="rId15" Type="http://schemas.openxmlformats.org/officeDocument/2006/relationships/hyperlink" Target="https://fr.vikidia.org/wiki/Edith_Cavell" TargetMode="External"/><Relationship Id="rId10" Type="http://schemas.openxmlformats.org/officeDocument/2006/relationships/image" Target="../media/image7.jpg"/><Relationship Id="rId4" Type="http://schemas.openxmlformats.org/officeDocument/2006/relationships/image" Target="../media/image4.jpg"/><Relationship Id="rId9" Type="http://schemas.openxmlformats.org/officeDocument/2006/relationships/hyperlink" Target="http://wikivisually.com/wiki/Beechcraft_Super_King_Air" TargetMode="External"/><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Barts_and_The_London_School_of_Medicine_and_Dentistry" TargetMode="External"/><Relationship Id="rId13"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2.jpg"/><Relationship Id="rId12"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it.wikipedia.org/wiki/St_Bartholomew%27s_Hospital" TargetMode="External"/><Relationship Id="rId11" Type="http://schemas.openxmlformats.org/officeDocument/2006/relationships/hyperlink" Target="https://scghed.com/2016/03/cme-100316-principles-damage-control-resuscitation/" TargetMode="External"/><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hyperlink" Target="https://commons.wikimedia.org/wiki/Category:Buildings_in_Leytonstone" TargetMode="External"/><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math.stackexchange.com/questions/1688800/using-sin-and-cos-functions-to-create-a-gauge-chart-needle-in-excel" TargetMode="Externa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hyperlink" Target="http://www.tanveernaseer.com/4-measures-successful-crisis-management-in-digital-world/"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Die_Politik_Logo.svg"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pressbooks.bccampus.ca/obcourseweir/chapter/10-2-causes-and-outcomes-of-conflict/" TargetMode="Externa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313920"/>
            <a:ext cx="8640959" cy="1367136"/>
          </a:xfrm>
        </p:spPr>
        <p:txBody>
          <a:bodyPr/>
          <a:lstStyle/>
          <a:p>
            <a:r>
              <a:rPr lang="en-GB" sz="4800" dirty="0">
                <a:solidFill>
                  <a:srgbClr val="002060"/>
                </a:solidFill>
              </a:rPr>
              <a:t>‘To Infinity and Beyond’</a:t>
            </a:r>
            <a:br>
              <a:rPr lang="en-GB" sz="4800" dirty="0">
                <a:solidFill>
                  <a:srgbClr val="002060"/>
                </a:solidFill>
              </a:rPr>
            </a:br>
            <a:r>
              <a:rPr lang="en-GB" sz="4000" dirty="0">
                <a:solidFill>
                  <a:srgbClr val="002060"/>
                </a:solidFill>
              </a:rPr>
              <a:t>My Chief Nurse Journey </a:t>
            </a:r>
            <a:br>
              <a:rPr lang="en-GB" sz="2400" dirty="0">
                <a:solidFill>
                  <a:schemeClr val="accent5">
                    <a:lumMod val="75000"/>
                  </a:schemeClr>
                </a:solidFill>
              </a:rPr>
            </a:br>
            <a:endParaRPr lang="en-GB" sz="2000" dirty="0">
              <a:solidFill>
                <a:schemeClr val="accent5">
                  <a:lumMod val="75000"/>
                </a:schemeClr>
              </a:solidFill>
            </a:endParaRPr>
          </a:p>
        </p:txBody>
      </p:sp>
      <p:sp>
        <p:nvSpPr>
          <p:cNvPr id="5" name="Subtitle 2"/>
          <p:cNvSpPr txBox="1">
            <a:spLocks/>
          </p:cNvSpPr>
          <p:nvPr/>
        </p:nvSpPr>
        <p:spPr>
          <a:xfrm>
            <a:off x="2456753" y="3700212"/>
            <a:ext cx="7416824" cy="1384971"/>
          </a:xfrm>
          <a:prstGeom prst="rect">
            <a:avLst/>
          </a:prstGeom>
        </p:spPr>
        <p:txBody>
          <a:bodyPr>
            <a:normAutofit fontScale="250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800" dirty="0">
              <a:solidFill>
                <a:srgbClr val="1F4B80"/>
              </a:solidFill>
            </a:endParaRPr>
          </a:p>
          <a:p>
            <a:pPr marL="0" indent="0" algn="ctr">
              <a:buNone/>
            </a:pPr>
            <a:endParaRPr lang="en-GB" sz="3200" b="1" dirty="0">
              <a:solidFill>
                <a:schemeClr val="accent4">
                  <a:lumMod val="50000"/>
                </a:schemeClr>
              </a:solidFill>
            </a:endParaRPr>
          </a:p>
          <a:p>
            <a:pPr marL="0" indent="0" algn="ctr">
              <a:buNone/>
            </a:pPr>
            <a:endParaRPr lang="en-GB" sz="3200" b="1" dirty="0">
              <a:solidFill>
                <a:schemeClr val="accent4">
                  <a:lumMod val="50000"/>
                </a:schemeClr>
              </a:solidFill>
            </a:endParaRPr>
          </a:p>
          <a:p>
            <a:pPr marL="0" indent="0" algn="ctr">
              <a:buNone/>
            </a:pPr>
            <a:endParaRPr lang="en-GB" sz="3600" b="1" dirty="0">
              <a:solidFill>
                <a:schemeClr val="accent4">
                  <a:lumMod val="50000"/>
                </a:schemeClr>
              </a:solidFill>
            </a:endParaRPr>
          </a:p>
          <a:p>
            <a:pPr marL="0" indent="0" algn="ctr">
              <a:buNone/>
            </a:pPr>
            <a:r>
              <a:rPr lang="en-GB" sz="9600" b="1" dirty="0">
                <a:solidFill>
                  <a:schemeClr val="accent4">
                    <a:lumMod val="50000"/>
                  </a:schemeClr>
                </a:solidFill>
              </a:rPr>
              <a:t>Professor Nancy Fontaine </a:t>
            </a:r>
          </a:p>
          <a:p>
            <a:pPr marL="0" indent="0" algn="ctr">
              <a:buNone/>
            </a:pPr>
            <a:r>
              <a:rPr lang="en-GB" sz="9600" b="1" dirty="0">
                <a:solidFill>
                  <a:schemeClr val="accent4">
                    <a:lumMod val="50000"/>
                  </a:schemeClr>
                </a:solidFill>
              </a:rPr>
              <a:t>Chief Nurse</a:t>
            </a:r>
          </a:p>
          <a:p>
            <a:pPr marL="0" indent="0" algn="ctr">
              <a:buNone/>
            </a:pPr>
            <a:r>
              <a:rPr lang="en-GB" sz="8000" b="1" dirty="0">
                <a:solidFill>
                  <a:schemeClr val="accent4">
                    <a:lumMod val="50000"/>
                  </a:schemeClr>
                </a:solidFill>
                <a:hlinkClick r:id="rId2"/>
              </a:rPr>
              <a:t>Nancy.Fontaine@nnuh.nhs.uk</a:t>
            </a:r>
            <a:endParaRPr lang="en-GB" sz="8000" b="1" dirty="0">
              <a:solidFill>
                <a:schemeClr val="accent4">
                  <a:lumMod val="50000"/>
                </a:schemeClr>
              </a:solidFill>
            </a:endParaRPr>
          </a:p>
          <a:p>
            <a:pPr marL="0" indent="0" algn="ctr">
              <a:buNone/>
            </a:pPr>
            <a:endParaRPr lang="en-GB" sz="2800" dirty="0">
              <a:solidFill>
                <a:srgbClr val="1F4B80"/>
              </a:solidFill>
            </a:endParaRPr>
          </a:p>
        </p:txBody>
      </p:sp>
      <p:sp>
        <p:nvSpPr>
          <p:cNvPr id="6" name="TextBox 5">
            <a:extLst>
              <a:ext uri="{FF2B5EF4-FFF2-40B4-BE49-F238E27FC236}">
                <a16:creationId xmlns:a16="http://schemas.microsoft.com/office/drawing/2014/main" id="{061689D2-BB4E-489F-A46B-B2A2954618C8}"/>
              </a:ext>
            </a:extLst>
          </p:cNvPr>
          <p:cNvSpPr txBox="1"/>
          <p:nvPr/>
        </p:nvSpPr>
        <p:spPr>
          <a:xfrm>
            <a:off x="2456753" y="2681056"/>
            <a:ext cx="7278494" cy="1200329"/>
          </a:xfrm>
          <a:prstGeom prst="rect">
            <a:avLst/>
          </a:prstGeom>
          <a:noFill/>
        </p:spPr>
        <p:txBody>
          <a:bodyPr wrap="square">
            <a:spAutoFit/>
          </a:bodyPr>
          <a:lstStyle/>
          <a:p>
            <a:pPr algn="ctr"/>
            <a:r>
              <a:rPr lang="en-GB" sz="2400" b="0" i="1" dirty="0">
                <a:solidFill>
                  <a:srgbClr val="283646"/>
                </a:solidFill>
                <a:effectLst/>
                <a:latin typeface="+mj-lt"/>
              </a:rPr>
              <a:t>“</a:t>
            </a:r>
          </a:p>
          <a:p>
            <a:pPr algn="ctr"/>
            <a:r>
              <a:rPr lang="en-GB" sz="2400" b="0" i="1" dirty="0">
                <a:solidFill>
                  <a:srgbClr val="283646"/>
                </a:solidFill>
                <a:effectLst/>
                <a:latin typeface="+mj-lt"/>
              </a:rPr>
              <a:t>Leadership is an opportunity to serve. It is not a trumpet call to self-importance.” – J Donald Walters</a:t>
            </a:r>
            <a:endParaRPr lang="en-GB" sz="2400" i="1" dirty="0">
              <a:latin typeface="+mj-lt"/>
            </a:endParaRPr>
          </a:p>
        </p:txBody>
      </p:sp>
      <p:pic>
        <p:nvPicPr>
          <p:cNvPr id="2050" name="Picture 2" descr="See related image detail">
            <a:extLst>
              <a:ext uri="{FF2B5EF4-FFF2-40B4-BE49-F238E27FC236}">
                <a16:creationId xmlns:a16="http://schemas.microsoft.com/office/drawing/2014/main" id="{51D7A4A9-E93B-4ACF-BC29-510BDC809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112" y="5630286"/>
            <a:ext cx="704903" cy="7049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89799F-D4B5-40D1-B587-41C16A9C586C}"/>
              </a:ext>
            </a:extLst>
          </p:cNvPr>
          <p:cNvSpPr txBox="1"/>
          <p:nvPr/>
        </p:nvSpPr>
        <p:spPr>
          <a:xfrm>
            <a:off x="5320453" y="5798071"/>
            <a:ext cx="3551068" cy="369332"/>
          </a:xfrm>
          <a:prstGeom prst="rect">
            <a:avLst/>
          </a:prstGeom>
          <a:noFill/>
        </p:spPr>
        <p:txBody>
          <a:bodyPr wrap="square" rtlCol="0">
            <a:spAutoFit/>
          </a:bodyPr>
          <a:lstStyle/>
          <a:p>
            <a:r>
              <a:rPr lang="en-GB" dirty="0">
                <a:solidFill>
                  <a:schemeClr val="accent5">
                    <a:lumMod val="75000"/>
                  </a:schemeClr>
                </a:solidFill>
              </a:rPr>
              <a:t>@DrNancyFontaine</a:t>
            </a:r>
            <a:r>
              <a:rPr lang="en-GB" dirty="0"/>
              <a:t> </a:t>
            </a:r>
          </a:p>
        </p:txBody>
      </p:sp>
    </p:spTree>
    <p:extLst>
      <p:ext uri="{BB962C8B-B14F-4D97-AF65-F5344CB8AC3E}">
        <p14:creationId xmlns:p14="http://schemas.microsoft.com/office/powerpoint/2010/main" val="71151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72009" y="0"/>
            <a:ext cx="12349825"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2"/>
          <p:cNvSpPr/>
          <p:nvPr/>
        </p:nvSpPr>
        <p:spPr>
          <a:xfrm>
            <a:off x="2063552" y="1638919"/>
            <a:ext cx="7920880" cy="2062103"/>
          </a:xfrm>
          <a:prstGeom prst="rect">
            <a:avLst/>
          </a:prstGeom>
        </p:spPr>
        <p:txBody>
          <a:bodyPr wrap="square">
            <a:spAutoFit/>
          </a:bodyPr>
          <a:lstStyle/>
          <a:p>
            <a:pPr algn="ctr"/>
            <a:r>
              <a:rPr lang="en-US" sz="3600" b="1" dirty="0">
                <a:solidFill>
                  <a:schemeClr val="bg2"/>
                </a:solidFill>
              </a:rPr>
              <a:t>Vulnerability is not weakness. That myth is profoundly dangerous.</a:t>
            </a:r>
          </a:p>
          <a:p>
            <a:r>
              <a:rPr lang="en-GB" sz="2800" b="1" dirty="0">
                <a:solidFill>
                  <a:schemeClr val="bg2"/>
                </a:solidFill>
              </a:rPr>
              <a:t>  </a:t>
            </a:r>
            <a:r>
              <a:rPr lang="en-GB" sz="2800" b="1" dirty="0" err="1">
                <a:solidFill>
                  <a:schemeClr val="bg2"/>
                </a:solidFill>
              </a:rPr>
              <a:t>Brené</a:t>
            </a:r>
            <a:r>
              <a:rPr lang="en-GB" sz="2800" b="1" dirty="0">
                <a:solidFill>
                  <a:schemeClr val="bg2"/>
                </a:solidFill>
              </a:rPr>
              <a:t> Brown, Sociologist, 2014</a:t>
            </a:r>
            <a:endParaRPr lang="en-GB" sz="2800" dirty="0">
              <a:solidFill>
                <a:schemeClr val="bg2"/>
              </a:solidFill>
            </a:endParaRPr>
          </a:p>
          <a:p>
            <a:endParaRPr lang="en-GB" sz="2800" b="1" dirty="0"/>
          </a:p>
        </p:txBody>
      </p:sp>
      <p:sp>
        <p:nvSpPr>
          <p:cNvPr id="6" name="TextBox 5">
            <a:extLst>
              <a:ext uri="{FF2B5EF4-FFF2-40B4-BE49-F238E27FC236}">
                <a16:creationId xmlns:a16="http://schemas.microsoft.com/office/drawing/2014/main" id="{8D657591-11FC-49CA-BDEF-E5D430D8340C}"/>
              </a:ext>
            </a:extLst>
          </p:cNvPr>
          <p:cNvSpPr txBox="1"/>
          <p:nvPr/>
        </p:nvSpPr>
        <p:spPr>
          <a:xfrm>
            <a:off x="2396971" y="4523173"/>
            <a:ext cx="7421732" cy="1077218"/>
          </a:xfrm>
          <a:prstGeom prst="rect">
            <a:avLst/>
          </a:prstGeom>
          <a:noFill/>
        </p:spPr>
        <p:txBody>
          <a:bodyPr wrap="square" rtlCol="0">
            <a:spAutoFit/>
          </a:bodyPr>
          <a:lstStyle/>
          <a:p>
            <a:pPr algn="ctr"/>
            <a:r>
              <a:rPr lang="en-GB" sz="3200" b="1" dirty="0">
                <a:solidFill>
                  <a:srgbClr val="FFC000"/>
                </a:solidFill>
              </a:rPr>
              <a:t>Being Authentic &amp; show your true self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9495" y="915628"/>
            <a:ext cx="10990555" cy="4832092"/>
          </a:xfrm>
          <a:prstGeom prst="rect">
            <a:avLst/>
          </a:prstGeom>
        </p:spPr>
        <p:txBody>
          <a:bodyPr wrap="square">
            <a:spAutoFit/>
          </a:bodyPr>
          <a:lstStyle/>
          <a:p>
            <a:r>
              <a:rPr lang="en-GB" sz="2800" b="1" dirty="0">
                <a:solidFill>
                  <a:srgbClr val="002060"/>
                </a:solidFill>
              </a:rPr>
              <a:t>My challenge to each of you.</a:t>
            </a:r>
            <a:endParaRPr lang="en-GB" sz="2800" dirty="0">
              <a:solidFill>
                <a:srgbClr val="002060"/>
              </a:solidFill>
            </a:endParaRPr>
          </a:p>
          <a:p>
            <a:endParaRPr lang="en-GB" sz="2800" dirty="0">
              <a:solidFill>
                <a:srgbClr val="002060"/>
              </a:solidFill>
            </a:endParaRPr>
          </a:p>
          <a:p>
            <a:r>
              <a:rPr lang="en-GB" sz="2800" u="sng" dirty="0">
                <a:solidFill>
                  <a:srgbClr val="002060"/>
                </a:solidFill>
              </a:rPr>
              <a:t>Express your vulnerability </a:t>
            </a:r>
            <a:r>
              <a:rPr lang="en-GB" sz="2800" dirty="0">
                <a:solidFill>
                  <a:srgbClr val="002060"/>
                </a:solidFill>
              </a:rPr>
              <a:t>with your colleagues, allow yourself to be ‘deeply seen, vulnerably seen’</a:t>
            </a:r>
            <a:r>
              <a:rPr lang="en-GB" sz="2800" baseline="30000" dirty="0">
                <a:solidFill>
                  <a:srgbClr val="002060"/>
                </a:solidFill>
              </a:rPr>
              <a:t> </a:t>
            </a:r>
            <a:endParaRPr lang="en-GB" sz="2800" dirty="0">
              <a:solidFill>
                <a:srgbClr val="002060"/>
              </a:solidFill>
            </a:endParaRPr>
          </a:p>
          <a:p>
            <a:endParaRPr lang="en-GB" sz="2800" dirty="0">
              <a:solidFill>
                <a:srgbClr val="002060"/>
              </a:solidFill>
            </a:endParaRPr>
          </a:p>
          <a:p>
            <a:r>
              <a:rPr lang="en-GB" sz="2800" u="sng" dirty="0">
                <a:solidFill>
                  <a:srgbClr val="002060"/>
                </a:solidFill>
              </a:rPr>
              <a:t>Attend - listen with fascination </a:t>
            </a:r>
            <a:r>
              <a:rPr lang="en-GB" sz="2800" dirty="0">
                <a:solidFill>
                  <a:srgbClr val="002060"/>
                </a:solidFill>
              </a:rPr>
              <a:t>and authenticity, give your time in a complete way </a:t>
            </a:r>
            <a:endParaRPr lang="en-GB" sz="2800" baseline="30000" dirty="0">
              <a:solidFill>
                <a:srgbClr val="002060"/>
              </a:solidFill>
            </a:endParaRPr>
          </a:p>
          <a:p>
            <a:endParaRPr lang="en-GB" sz="2800" dirty="0">
              <a:solidFill>
                <a:srgbClr val="002060"/>
              </a:solidFill>
            </a:endParaRPr>
          </a:p>
          <a:p>
            <a:r>
              <a:rPr lang="en-GB" sz="2800" u="sng" dirty="0">
                <a:solidFill>
                  <a:srgbClr val="002060"/>
                </a:solidFill>
              </a:rPr>
              <a:t>See through their eyes </a:t>
            </a:r>
            <a:r>
              <a:rPr lang="en-GB" sz="2800" dirty="0">
                <a:solidFill>
                  <a:srgbClr val="002060"/>
                </a:solidFill>
              </a:rPr>
              <a:t>and take </a:t>
            </a:r>
            <a:r>
              <a:rPr lang="en-GB" sz="2800" u="sng" dirty="0">
                <a:solidFill>
                  <a:srgbClr val="002060"/>
                </a:solidFill>
              </a:rPr>
              <a:t>intelligent action</a:t>
            </a:r>
          </a:p>
          <a:p>
            <a:endParaRPr lang="en-GB" sz="2800" u="sng" dirty="0">
              <a:solidFill>
                <a:srgbClr val="002060"/>
              </a:solidFill>
            </a:endParaRPr>
          </a:p>
          <a:p>
            <a:r>
              <a:rPr lang="en-GB" sz="2800" b="1" dirty="0">
                <a:solidFill>
                  <a:srgbClr val="002060"/>
                </a:solidFill>
              </a:rPr>
              <a:t>Enable </a:t>
            </a:r>
            <a:r>
              <a:rPr lang="en-GB" sz="2800" b="1" u="sng" dirty="0">
                <a:solidFill>
                  <a:srgbClr val="002060"/>
                </a:solidFill>
              </a:rPr>
              <a:t>collective leadership, create a community of leaders</a:t>
            </a:r>
            <a:endParaRPr lang="en-GB" sz="2000" b="1" u="sng" dirty="0"/>
          </a:p>
        </p:txBody>
      </p:sp>
    </p:spTree>
    <p:extLst>
      <p:ext uri="{BB962C8B-B14F-4D97-AF65-F5344CB8AC3E}">
        <p14:creationId xmlns:p14="http://schemas.microsoft.com/office/powerpoint/2010/main" val="38413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5A854D-289D-47C1-80ED-0E2BB9F6B68B}"/>
              </a:ext>
            </a:extLst>
          </p:cNvPr>
          <p:cNvSpPr txBox="1"/>
          <p:nvPr/>
        </p:nvSpPr>
        <p:spPr>
          <a:xfrm>
            <a:off x="1047564" y="2016061"/>
            <a:ext cx="10298097" cy="3108543"/>
          </a:xfrm>
          <a:prstGeom prst="rect">
            <a:avLst/>
          </a:prstGeom>
          <a:noFill/>
        </p:spPr>
        <p:txBody>
          <a:bodyPr wrap="square">
            <a:spAutoFit/>
          </a:bodyPr>
          <a:lstStyle/>
          <a:p>
            <a:pPr algn="ctr"/>
            <a:r>
              <a:rPr lang="en-GB" sz="2800" b="0" i="0" dirty="0">
                <a:solidFill>
                  <a:schemeClr val="bg1">
                    <a:lumMod val="50000"/>
                  </a:schemeClr>
                </a:solidFill>
                <a:effectLst/>
              </a:rPr>
              <a:t>Leadership is not so much about technique and methods as it is about opening the heart. Leadership is about inspiration—of oneself and of others. Great leadership is about human experiences, not processes. Leadership is not a formula or a program, it is a human activity that comes from the heart and considers the hearts of others with kindness. It is an attitude, not a routine.</a:t>
            </a:r>
            <a:endParaRPr lang="en-GB" sz="2800" dirty="0">
              <a:solidFill>
                <a:schemeClr val="bg1">
                  <a:lumMod val="50000"/>
                </a:schemeClr>
              </a:solidFill>
            </a:endParaRPr>
          </a:p>
        </p:txBody>
      </p:sp>
    </p:spTree>
    <p:extLst>
      <p:ext uri="{BB962C8B-B14F-4D97-AF65-F5344CB8AC3E}">
        <p14:creationId xmlns:p14="http://schemas.microsoft.com/office/powerpoint/2010/main" val="266626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businesscard&#10;&#10;Description automatically generated">
            <a:extLst>
              <a:ext uri="{FF2B5EF4-FFF2-40B4-BE49-F238E27FC236}">
                <a16:creationId xmlns:a16="http://schemas.microsoft.com/office/drawing/2014/main" id="{53059750-4280-4BE2-A576-D9097DAFAEF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10000" y="1143000"/>
            <a:ext cx="5671930" cy="4572000"/>
          </a:xfrm>
          <a:prstGeom prst="rect">
            <a:avLst/>
          </a:prstGeom>
        </p:spPr>
      </p:pic>
    </p:spTree>
    <p:extLst>
      <p:ext uri="{BB962C8B-B14F-4D97-AF65-F5344CB8AC3E}">
        <p14:creationId xmlns:p14="http://schemas.microsoft.com/office/powerpoint/2010/main" val="406035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6E35-5A13-4BD1-A2F8-EBCD59609A3E}"/>
              </a:ext>
            </a:extLst>
          </p:cNvPr>
          <p:cNvSpPr>
            <a:spLocks noGrp="1"/>
          </p:cNvSpPr>
          <p:nvPr>
            <p:ph type="title"/>
          </p:nvPr>
        </p:nvSpPr>
        <p:spPr/>
        <p:txBody>
          <a:bodyPr/>
          <a:lstStyle/>
          <a:p>
            <a:r>
              <a:rPr lang="en-GB" dirty="0">
                <a:solidFill>
                  <a:schemeClr val="accent3">
                    <a:lumMod val="50000"/>
                  </a:schemeClr>
                </a:solidFill>
              </a:rPr>
              <a:t>References </a:t>
            </a:r>
          </a:p>
        </p:txBody>
      </p:sp>
      <p:sp>
        <p:nvSpPr>
          <p:cNvPr id="3" name="Content Placeholder 2">
            <a:extLst>
              <a:ext uri="{FF2B5EF4-FFF2-40B4-BE49-F238E27FC236}">
                <a16:creationId xmlns:a16="http://schemas.microsoft.com/office/drawing/2014/main" id="{AFB47E19-A24E-44AC-9355-6BC3D806F6C0}"/>
              </a:ext>
            </a:extLst>
          </p:cNvPr>
          <p:cNvSpPr>
            <a:spLocks noGrp="1"/>
          </p:cNvSpPr>
          <p:nvPr>
            <p:ph idx="1"/>
          </p:nvPr>
        </p:nvSpPr>
        <p:spPr/>
        <p:txBody>
          <a:bodyPr/>
          <a:lstStyle/>
          <a:p>
            <a:r>
              <a:rPr lang="en-GB" sz="2000" dirty="0">
                <a:solidFill>
                  <a:schemeClr val="accent3">
                    <a:lumMod val="50000"/>
                  </a:schemeClr>
                </a:solidFill>
                <a:latin typeface="+mj-lt"/>
              </a:rPr>
              <a:t>Blakey, J 2016 </a:t>
            </a:r>
            <a:r>
              <a:rPr lang="en-GB" sz="2000" u="sng" dirty="0">
                <a:solidFill>
                  <a:schemeClr val="accent3">
                    <a:lumMod val="50000"/>
                  </a:schemeClr>
                </a:solidFill>
                <a:latin typeface="+mj-lt"/>
              </a:rPr>
              <a:t>The Trusted Executiv</a:t>
            </a:r>
            <a:r>
              <a:rPr lang="en-GB" sz="2000" dirty="0">
                <a:solidFill>
                  <a:schemeClr val="accent3">
                    <a:lumMod val="50000"/>
                  </a:schemeClr>
                </a:solidFill>
                <a:latin typeface="+mj-lt"/>
              </a:rPr>
              <a:t>e</a:t>
            </a:r>
          </a:p>
          <a:p>
            <a:r>
              <a:rPr lang="en-GB" sz="2000" dirty="0">
                <a:solidFill>
                  <a:schemeClr val="accent3">
                    <a:lumMod val="50000"/>
                  </a:schemeClr>
                </a:solidFill>
                <a:latin typeface="+mj-lt"/>
              </a:rPr>
              <a:t>Brown, B. 2014 </a:t>
            </a:r>
            <a:r>
              <a:rPr lang="en-GB" sz="2000" u="sng" dirty="0">
                <a:solidFill>
                  <a:schemeClr val="accent3">
                    <a:lumMod val="50000"/>
                  </a:schemeClr>
                </a:solidFill>
                <a:latin typeface="+mj-lt"/>
              </a:rPr>
              <a:t>The Power of Vulnerability  </a:t>
            </a:r>
          </a:p>
          <a:p>
            <a:r>
              <a:rPr lang="en-GB" sz="2000" dirty="0" err="1">
                <a:solidFill>
                  <a:schemeClr val="accent6">
                    <a:lumMod val="50000"/>
                  </a:schemeClr>
                </a:solidFill>
                <a:hlinkClick r:id="rId2">
                  <a:extLst>
                    <a:ext uri="{A12FA001-AC4F-418D-AE19-62706E023703}">
                      <ahyp:hlinkClr xmlns:ahyp="http://schemas.microsoft.com/office/drawing/2018/hyperlinkcolor" val="tx"/>
                    </a:ext>
                  </a:extLst>
                </a:hlinkClick>
              </a:rPr>
              <a:t>Brené</a:t>
            </a:r>
            <a:r>
              <a:rPr lang="en-GB" sz="2000" dirty="0">
                <a:solidFill>
                  <a:schemeClr val="accent6">
                    <a:lumMod val="50000"/>
                  </a:schemeClr>
                </a:solidFill>
                <a:hlinkClick r:id="rId2">
                  <a:extLst>
                    <a:ext uri="{A12FA001-AC4F-418D-AE19-62706E023703}">
                      <ahyp:hlinkClr xmlns:ahyp="http://schemas.microsoft.com/office/drawing/2018/hyperlinkcolor" val="tx"/>
                    </a:ext>
                  </a:extLst>
                </a:hlinkClick>
              </a:rPr>
              <a:t> Brown: The power of vulnerability | TED Talk</a:t>
            </a:r>
            <a:endParaRPr lang="en-GB" sz="2000" dirty="0">
              <a:solidFill>
                <a:schemeClr val="accent6">
                  <a:lumMod val="50000"/>
                </a:schemeClr>
              </a:solidFill>
              <a:latin typeface="+mj-lt"/>
            </a:endParaRPr>
          </a:p>
          <a:p>
            <a:r>
              <a:rPr lang="en-GB" sz="2000" dirty="0">
                <a:solidFill>
                  <a:schemeClr val="accent3">
                    <a:lumMod val="50000"/>
                  </a:schemeClr>
                </a:solidFill>
                <a:latin typeface="+mj-lt"/>
              </a:rPr>
              <a:t>Drucker, P 2007 </a:t>
            </a:r>
            <a:r>
              <a:rPr lang="en-GB" sz="2000" u="sng" dirty="0">
                <a:solidFill>
                  <a:schemeClr val="accent3">
                    <a:lumMod val="50000"/>
                  </a:schemeClr>
                </a:solidFill>
                <a:latin typeface="+mj-lt"/>
              </a:rPr>
              <a:t>The Effective Executive </a:t>
            </a:r>
          </a:p>
          <a:p>
            <a:r>
              <a:rPr lang="en-GB" sz="2000" dirty="0">
                <a:solidFill>
                  <a:schemeClr val="accent3">
                    <a:lumMod val="50000"/>
                  </a:schemeClr>
                </a:solidFill>
                <a:latin typeface="+mj-lt"/>
              </a:rPr>
              <a:t>Newton, R 2019 </a:t>
            </a:r>
            <a:r>
              <a:rPr lang="en-GB" sz="2000" u="sng" dirty="0">
                <a:solidFill>
                  <a:schemeClr val="accent3">
                    <a:lumMod val="50000"/>
                  </a:schemeClr>
                </a:solidFill>
                <a:latin typeface="+mj-lt"/>
              </a:rPr>
              <a:t>Authentic Gravitas; Who Stands Out &amp; Why</a:t>
            </a:r>
            <a:endParaRPr lang="en-GB" sz="2000" dirty="0">
              <a:solidFill>
                <a:schemeClr val="accent3">
                  <a:lumMod val="50000"/>
                </a:schemeClr>
              </a:solidFill>
              <a:latin typeface="+mj-lt"/>
            </a:endParaRPr>
          </a:p>
          <a:p>
            <a:r>
              <a:rPr lang="en-GB" sz="2000" dirty="0">
                <a:solidFill>
                  <a:schemeClr val="accent3">
                    <a:lumMod val="50000"/>
                  </a:schemeClr>
                </a:solidFill>
                <a:latin typeface="+mj-lt"/>
              </a:rPr>
              <a:t>West, M 2021 </a:t>
            </a:r>
            <a:r>
              <a:rPr lang="en-GB" sz="2000" u="sng" dirty="0">
                <a:solidFill>
                  <a:schemeClr val="accent3">
                    <a:lumMod val="50000"/>
                  </a:schemeClr>
                </a:solidFill>
                <a:latin typeface="+mj-lt"/>
              </a:rPr>
              <a:t>Compassionate Leadership; sustaining Wisdom, Humanity &amp; Presence in Health &amp; Social</a:t>
            </a:r>
          </a:p>
          <a:p>
            <a:r>
              <a:rPr lang="en-GB" sz="2000" dirty="0">
                <a:solidFill>
                  <a:schemeClr val="accent6">
                    <a:lumMod val="50000"/>
                  </a:schemeClr>
                </a:solidFill>
                <a:hlinkClick r:id="rId3">
                  <a:extLst>
                    <a:ext uri="{A12FA001-AC4F-418D-AE19-62706E023703}">
                      <ahyp:hlinkClr xmlns:ahyp="http://schemas.microsoft.com/office/drawing/2018/hyperlinkcolor" val="tx"/>
                    </a:ext>
                  </a:extLst>
                </a:hlinkClick>
              </a:rPr>
              <a:t>Compassionate and inclusive leadership | The King's Fund (kingsfund.org.uk)</a:t>
            </a:r>
            <a:endParaRPr lang="en-GB" sz="2000" u="sng" dirty="0">
              <a:solidFill>
                <a:schemeClr val="accent6">
                  <a:lumMod val="50000"/>
                </a:schemeClr>
              </a:solidFill>
              <a:latin typeface="+mj-lt"/>
            </a:endParaRPr>
          </a:p>
          <a:p>
            <a:endParaRPr lang="en-GB" sz="2000" dirty="0">
              <a:solidFill>
                <a:schemeClr val="accent3">
                  <a:lumMod val="50000"/>
                </a:schemeClr>
              </a:solidFill>
              <a:latin typeface="+mj-lt"/>
            </a:endParaRPr>
          </a:p>
          <a:p>
            <a:pPr marL="0" indent="0">
              <a:buNone/>
            </a:pPr>
            <a:endParaRPr lang="en-GB" sz="2000" dirty="0">
              <a:solidFill>
                <a:schemeClr val="accent3">
                  <a:lumMod val="50000"/>
                </a:schemeClr>
              </a:solidFill>
              <a:latin typeface="+mj-lt"/>
            </a:endParaRPr>
          </a:p>
        </p:txBody>
      </p:sp>
      <p:sp>
        <p:nvSpPr>
          <p:cNvPr id="4" name="Slide Number Placeholder 3">
            <a:extLst>
              <a:ext uri="{FF2B5EF4-FFF2-40B4-BE49-F238E27FC236}">
                <a16:creationId xmlns:a16="http://schemas.microsoft.com/office/drawing/2014/main" id="{C0141459-2612-4558-8F70-9C7A01578742}"/>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92543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person, feet&#10;&#10;Description automatically generated">
            <a:extLst>
              <a:ext uri="{FF2B5EF4-FFF2-40B4-BE49-F238E27FC236}">
                <a16:creationId xmlns:a16="http://schemas.microsoft.com/office/drawing/2014/main" id="{07B68D40-CBED-4BA0-93DB-14F4956D993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8449" r="-1" b="11494"/>
          <a:stretch/>
        </p:blipFill>
        <p:spPr>
          <a:xfrm>
            <a:off x="462343" y="453918"/>
            <a:ext cx="4425623" cy="1868815"/>
          </a:xfrm>
          <a:prstGeom prst="rect">
            <a:avLst/>
          </a:prstGeom>
        </p:spPr>
      </p:pic>
      <p:pic>
        <p:nvPicPr>
          <p:cNvPr id="16" name="Picture 15" descr="A picture containing calendar&#10;&#10;Description automatically generated">
            <a:extLst>
              <a:ext uri="{FF2B5EF4-FFF2-40B4-BE49-F238E27FC236}">
                <a16:creationId xmlns:a16="http://schemas.microsoft.com/office/drawing/2014/main" id="{356CB1F8-5586-4B25-B8D2-A8C1347FA00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4245" r="-1" b="4246"/>
          <a:stretch/>
        </p:blipFill>
        <p:spPr>
          <a:xfrm>
            <a:off x="455134" y="2482591"/>
            <a:ext cx="3326753" cy="3918209"/>
          </a:xfrm>
          <a:prstGeom prst="rect">
            <a:avLst/>
          </a:prstGeom>
        </p:spPr>
      </p:pic>
      <p:pic>
        <p:nvPicPr>
          <p:cNvPr id="25" name="Content Placeholder 24" descr="Map&#10;&#10;Description automatically generated">
            <a:extLst>
              <a:ext uri="{FF2B5EF4-FFF2-40B4-BE49-F238E27FC236}">
                <a16:creationId xmlns:a16="http://schemas.microsoft.com/office/drawing/2014/main" id="{3D7FFE6B-F918-437C-B581-5791CD2B7446}"/>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6807" r="37067" b="-1"/>
          <a:stretch/>
        </p:blipFill>
        <p:spPr>
          <a:xfrm>
            <a:off x="5039581" y="455277"/>
            <a:ext cx="2286730" cy="2901802"/>
          </a:xfrm>
          <a:prstGeom prst="rect">
            <a:avLst/>
          </a:prstGeom>
        </p:spPr>
      </p:pic>
      <p:sp>
        <p:nvSpPr>
          <p:cNvPr id="2" name="Title 1">
            <a:extLst>
              <a:ext uri="{FF2B5EF4-FFF2-40B4-BE49-F238E27FC236}">
                <a16:creationId xmlns:a16="http://schemas.microsoft.com/office/drawing/2014/main" id="{7C0B5234-4CD9-A149-A940-A288973EEBDA}"/>
              </a:ext>
            </a:extLst>
          </p:cNvPr>
          <p:cNvSpPr>
            <a:spLocks noGrp="1"/>
          </p:cNvSpPr>
          <p:nvPr>
            <p:ph type="title"/>
          </p:nvPr>
        </p:nvSpPr>
        <p:spPr>
          <a:xfrm>
            <a:off x="5718487" y="2622540"/>
            <a:ext cx="3890683" cy="2079811"/>
          </a:xfrm>
        </p:spPr>
        <p:txBody>
          <a:bodyPr vert="horz" lIns="91440" tIns="45720" rIns="91440" bIns="45720" rtlCol="0" anchor="b">
            <a:normAutofit/>
          </a:bodyPr>
          <a:lstStyle/>
          <a:p>
            <a:r>
              <a:rPr lang="en-US" sz="4800" b="1" kern="1200" dirty="0">
                <a:solidFill>
                  <a:srgbClr val="FFFFFF"/>
                </a:solidFill>
                <a:latin typeface="+mj-lt"/>
                <a:ea typeface="+mj-ea"/>
                <a:cs typeface="+mj-cs"/>
              </a:rPr>
              <a:t>The Early Years </a:t>
            </a:r>
          </a:p>
        </p:txBody>
      </p:sp>
      <p:pic>
        <p:nvPicPr>
          <p:cNvPr id="67" name="Content Placeholder 66" descr="A picture containing text&#10;&#10;Description automatically generated">
            <a:extLst>
              <a:ext uri="{FF2B5EF4-FFF2-40B4-BE49-F238E27FC236}">
                <a16:creationId xmlns:a16="http://schemas.microsoft.com/office/drawing/2014/main" id="{4698E95F-EB80-4661-8081-B85AAA3D0DDB}"/>
              </a:ext>
            </a:extLst>
          </p:cNvPr>
          <p:cNvPicPr>
            <a:picLocks noGrp="1" noChangeAspect="1"/>
          </p:cNvPicPr>
          <p:nvPr>
            <p:ph idx="1"/>
          </p:nvPr>
        </p:nvPicPr>
        <p:blipFill rotWithShape="1">
          <a:blip r:embed="rId8">
            <a:extLst>
              <a:ext uri="{837473B0-CC2E-450A-ABE3-18F120FF3D39}">
                <a1611:picAttrSrcUrl xmlns:a1611="http://schemas.microsoft.com/office/drawing/2016/11/main" r:id="rId9"/>
              </a:ext>
            </a:extLst>
          </a:blip>
          <a:stretch/>
        </p:blipFill>
        <p:spPr>
          <a:xfrm>
            <a:off x="7789859" y="121246"/>
            <a:ext cx="4098622" cy="2835325"/>
          </a:xfrm>
          <a:prstGeom prst="rect">
            <a:avLst/>
          </a:prstGeom>
        </p:spPr>
      </p:pic>
      <p:pic>
        <p:nvPicPr>
          <p:cNvPr id="10" name="Content Placeholder 9" descr="Text&#10;&#10;Description automatically generated">
            <a:extLst>
              <a:ext uri="{FF2B5EF4-FFF2-40B4-BE49-F238E27FC236}">
                <a16:creationId xmlns:a16="http://schemas.microsoft.com/office/drawing/2014/main" id="{36524493-ECCE-403A-8D9E-48BCFB5EFD58}"/>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l="9101" r="10598" b="4"/>
          <a:stretch/>
        </p:blipFill>
        <p:spPr>
          <a:xfrm>
            <a:off x="3896216" y="3992840"/>
            <a:ext cx="2286730" cy="1865533"/>
          </a:xfrm>
          <a:prstGeom prst="rect">
            <a:avLst/>
          </a:prstGeom>
        </p:spPr>
      </p:pic>
      <p:pic>
        <p:nvPicPr>
          <p:cNvPr id="22" name="Picture 21" descr="A building with trees in front of it&#10;&#10;Description automatically generated with medium confidence">
            <a:extLst>
              <a:ext uri="{FF2B5EF4-FFF2-40B4-BE49-F238E27FC236}">
                <a16:creationId xmlns:a16="http://schemas.microsoft.com/office/drawing/2014/main" id="{E0925805-6252-4F24-9D9F-4E24C1CE42B1}"/>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t="2571" r="-1" b="9664"/>
          <a:stretch/>
        </p:blipFill>
        <p:spPr>
          <a:xfrm>
            <a:off x="9357064" y="3826277"/>
            <a:ext cx="2377737" cy="257452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6E16F5B0-A17F-4252-B808-4A551B37396B}"/>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6626942" y="4807974"/>
            <a:ext cx="2009253" cy="1717516"/>
          </a:xfrm>
          <a:prstGeom prst="rect">
            <a:avLst/>
          </a:prstGeom>
        </p:spPr>
      </p:pic>
    </p:spTree>
    <p:extLst>
      <p:ext uri="{BB962C8B-B14F-4D97-AF65-F5344CB8AC3E}">
        <p14:creationId xmlns:p14="http://schemas.microsoft.com/office/powerpoint/2010/main" val="54113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CB6FFAAC-8A48-4FBF-BAFE-BAD367694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Oval 140">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440EF577-B6F8-4C57-B956-AB860B388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5E6FAE32-AB12-4E77-A677-F6BD5D71A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building, sky, outdoor, brick&#10;&#10;Description automatically generated">
            <a:extLst>
              <a:ext uri="{FF2B5EF4-FFF2-40B4-BE49-F238E27FC236}">
                <a16:creationId xmlns:a16="http://schemas.microsoft.com/office/drawing/2014/main" id="{05E2849C-83CE-4EE9-98B1-9D4E4CAA092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349"/>
          <a:stretch/>
        </p:blipFill>
        <p:spPr>
          <a:xfrm>
            <a:off x="671491" y="514474"/>
            <a:ext cx="2853761" cy="3217333"/>
          </a:xfrm>
          <a:prstGeom prst="rect">
            <a:avLst/>
          </a:prstGeom>
        </p:spPr>
      </p:pic>
      <p:pic>
        <p:nvPicPr>
          <p:cNvPr id="7" name="Picture 6" descr="Icon&#10;&#10;Description automatically generated">
            <a:extLst>
              <a:ext uri="{FF2B5EF4-FFF2-40B4-BE49-F238E27FC236}">
                <a16:creationId xmlns:a16="http://schemas.microsoft.com/office/drawing/2014/main" id="{B4A38432-C9AD-4980-B6BE-3BA8959AF038}"/>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2" b="676"/>
          <a:stretch/>
        </p:blipFill>
        <p:spPr>
          <a:xfrm>
            <a:off x="4440187" y="3582608"/>
            <a:ext cx="1905709" cy="2126814"/>
          </a:xfrm>
          <a:prstGeom prst="rect">
            <a:avLst/>
          </a:prstGeom>
        </p:spPr>
      </p:pic>
      <p:sp>
        <p:nvSpPr>
          <p:cNvPr id="149" name="Freeform: Shape 148">
            <a:extLst>
              <a:ext uri="{FF2B5EF4-FFF2-40B4-BE49-F238E27FC236}">
                <a16:creationId xmlns:a16="http://schemas.microsoft.com/office/drawing/2014/main" id="{2F6B32C1-BA91-470A-8C1B-33264F8B2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51" name="Freeform: Shape 150">
            <a:extLst>
              <a:ext uri="{FF2B5EF4-FFF2-40B4-BE49-F238E27FC236}">
                <a16:creationId xmlns:a16="http://schemas.microsoft.com/office/drawing/2014/main" id="{459570ED-BE4C-49E8-86BC-A81140CFE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blue building with a sign on it&#10;&#10;Description automatically generated with low confidence">
            <a:extLst>
              <a:ext uri="{FF2B5EF4-FFF2-40B4-BE49-F238E27FC236}">
                <a16:creationId xmlns:a16="http://schemas.microsoft.com/office/drawing/2014/main" id="{E681B2DC-0C31-4E11-B06C-D6246D539BDF}"/>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t="27840" r="-2" b="-2"/>
          <a:stretch/>
        </p:blipFill>
        <p:spPr>
          <a:xfrm>
            <a:off x="5114160" y="404115"/>
            <a:ext cx="2706938" cy="1303855"/>
          </a:xfrm>
          <a:prstGeom prst="rect">
            <a:avLst/>
          </a:prstGeom>
        </p:spPr>
      </p:pic>
      <p:pic>
        <p:nvPicPr>
          <p:cNvPr id="1026" name="Picture 2" descr="See the source image">
            <a:extLst>
              <a:ext uri="{FF2B5EF4-FFF2-40B4-BE49-F238E27FC236}">
                <a16:creationId xmlns:a16="http://schemas.microsoft.com/office/drawing/2014/main" id="{1D248D29-7A6A-4ADC-8957-46BAA63A01B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022" r="-2" b="14128"/>
          <a:stretch/>
        </p:blipFill>
        <p:spPr bwMode="auto">
          <a:xfrm>
            <a:off x="253113" y="5136241"/>
            <a:ext cx="2776852" cy="1521704"/>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53" descr="A picture containing text, person, indoor&#10;&#10;Description automatically generated">
            <a:extLst>
              <a:ext uri="{FF2B5EF4-FFF2-40B4-BE49-F238E27FC236}">
                <a16:creationId xmlns:a16="http://schemas.microsoft.com/office/drawing/2014/main" id="{0A86E9CE-413F-42E6-9BE3-AB05BAAD4E1E}"/>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l="11042" r="16949" b="-13"/>
          <a:stretch/>
        </p:blipFill>
        <p:spPr>
          <a:xfrm>
            <a:off x="9194456" y="98295"/>
            <a:ext cx="2435442" cy="2413428"/>
          </a:xfrm>
          <a:prstGeom prst="rect">
            <a:avLst/>
          </a:prstGeom>
        </p:spPr>
      </p:pic>
      <p:sp>
        <p:nvSpPr>
          <p:cNvPr id="8" name="TextBox 7">
            <a:extLst>
              <a:ext uri="{FF2B5EF4-FFF2-40B4-BE49-F238E27FC236}">
                <a16:creationId xmlns:a16="http://schemas.microsoft.com/office/drawing/2014/main" id="{E5695D0E-6381-4ABB-8823-66E7B4789C3D}"/>
              </a:ext>
            </a:extLst>
          </p:cNvPr>
          <p:cNvSpPr txBox="1"/>
          <p:nvPr/>
        </p:nvSpPr>
        <p:spPr>
          <a:xfrm>
            <a:off x="9626875" y="6657945"/>
            <a:ext cx="2565125"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6" tooltip="https://it.wikipedia.org/wiki/St_Bartholomew%27s_Hospita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pic>
        <p:nvPicPr>
          <p:cNvPr id="1030" name="Picture 6" descr="See the source image">
            <a:extLst>
              <a:ext uri="{FF2B5EF4-FFF2-40B4-BE49-F238E27FC236}">
                <a16:creationId xmlns:a16="http://schemas.microsoft.com/office/drawing/2014/main" id="{A4BE0EBE-C4C3-420C-9095-3A453F7FEA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96142" y="4170367"/>
            <a:ext cx="4714089" cy="2578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63D811-5F7F-45C7-AC54-1C7C1FF2B30F}"/>
              </a:ext>
            </a:extLst>
          </p:cNvPr>
          <p:cNvSpPr>
            <a:spLocks noGrp="1"/>
          </p:cNvSpPr>
          <p:nvPr>
            <p:ph type="title"/>
          </p:nvPr>
        </p:nvSpPr>
        <p:spPr>
          <a:xfrm>
            <a:off x="524256" y="4767072"/>
            <a:ext cx="6594189" cy="1625210"/>
          </a:xfrm>
        </p:spPr>
        <p:txBody>
          <a:bodyPr>
            <a:normAutofit/>
          </a:bodyPr>
          <a:lstStyle/>
          <a:p>
            <a:pPr algn="r"/>
            <a:br>
              <a:rPr lang="en-GB" sz="2700" dirty="0">
                <a:solidFill>
                  <a:srgbClr val="FFFFFF"/>
                </a:solidFill>
              </a:rPr>
            </a:br>
            <a:r>
              <a:rPr lang="en-GB" sz="2700" dirty="0">
                <a:solidFill>
                  <a:srgbClr val="FFFFFF"/>
                </a:solidFill>
              </a:rPr>
              <a:t>‘</a:t>
            </a:r>
            <a:r>
              <a:rPr lang="en-GB" sz="2800" dirty="0">
                <a:solidFill>
                  <a:srgbClr val="FFFFFF"/>
                </a:solidFill>
              </a:rPr>
              <a:t>We do not learn from experience, we learn from reflecting on experience’</a:t>
            </a:r>
            <a:br>
              <a:rPr lang="en-GB" sz="2700" dirty="0">
                <a:solidFill>
                  <a:srgbClr val="FFFFFF"/>
                </a:solidFill>
              </a:rPr>
            </a:br>
            <a:r>
              <a:rPr lang="en-GB" sz="2400" b="0" dirty="0">
                <a:solidFill>
                  <a:srgbClr val="FFFFFF"/>
                </a:solidFill>
              </a:rPr>
              <a:t>John Dewey (1859) </a:t>
            </a:r>
          </a:p>
        </p:txBody>
      </p:sp>
      <p:pic>
        <p:nvPicPr>
          <p:cNvPr id="6" name="Picture 5" descr="Chart, sunburst chart&#10;&#10;Description automatically generated">
            <a:extLst>
              <a:ext uri="{FF2B5EF4-FFF2-40B4-BE49-F238E27FC236}">
                <a16:creationId xmlns:a16="http://schemas.microsoft.com/office/drawing/2014/main" id="{C2673873-9517-4FCF-AADA-8ABF77A1F4F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974" r="-1" b="-1"/>
          <a:stretch/>
        </p:blipFill>
        <p:spPr>
          <a:xfrm>
            <a:off x="229017" y="212754"/>
            <a:ext cx="7058306" cy="3107268"/>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22FC6A-8039-464E-AE9C-91E54A5FE864}"/>
              </a:ext>
            </a:extLst>
          </p:cNvPr>
          <p:cNvSpPr>
            <a:spLocks noGrp="1"/>
          </p:cNvSpPr>
          <p:nvPr>
            <p:ph idx="1"/>
          </p:nvPr>
        </p:nvSpPr>
        <p:spPr>
          <a:xfrm>
            <a:off x="7582563" y="321732"/>
            <a:ext cx="4085181" cy="5448355"/>
          </a:xfrm>
        </p:spPr>
        <p:txBody>
          <a:bodyPr anchor="ctr">
            <a:normAutofit/>
          </a:bodyPr>
          <a:lstStyle/>
          <a:p>
            <a:pPr marL="0" indent="0" algn="ctr">
              <a:buNone/>
            </a:pPr>
            <a:r>
              <a:rPr lang="en-GB" sz="2400" b="1" dirty="0">
                <a:solidFill>
                  <a:srgbClr val="FFFFFF"/>
                </a:solidFill>
              </a:rPr>
              <a:t>Beware the </a:t>
            </a:r>
            <a:r>
              <a:rPr lang="en-GB" sz="2400" b="1" dirty="0">
                <a:solidFill>
                  <a:srgbClr val="92D050"/>
                </a:solidFill>
              </a:rPr>
              <a:t>GREEN </a:t>
            </a:r>
          </a:p>
          <a:p>
            <a:pPr marL="0" indent="0">
              <a:buNone/>
            </a:pPr>
            <a:endParaRPr lang="en-GB" sz="2000" dirty="0">
              <a:solidFill>
                <a:srgbClr val="FFFFFF"/>
              </a:solidFill>
              <a:latin typeface="Franklin Gothic Heavy" panose="020B0903020102020204" pitchFamily="34" charset="0"/>
            </a:endParaRPr>
          </a:p>
          <a:p>
            <a:pPr marL="0" indent="0">
              <a:buNone/>
            </a:pPr>
            <a:endParaRPr lang="en-GB" sz="2000" dirty="0">
              <a:solidFill>
                <a:srgbClr val="FFFFFF"/>
              </a:solidFill>
            </a:endParaRPr>
          </a:p>
          <a:p>
            <a:pPr marL="0" indent="0" algn="ctr">
              <a:buNone/>
            </a:pPr>
            <a:r>
              <a:rPr lang="en-GB" sz="2000" b="1" i="1" dirty="0">
                <a:solidFill>
                  <a:srgbClr val="FFFF00"/>
                </a:solidFill>
                <a:effectLst/>
              </a:rPr>
              <a:t>‘Three healthcare assistants who abused elderly patients at </a:t>
            </a:r>
            <a:r>
              <a:rPr lang="en-GB" sz="2000" b="1" i="1" dirty="0" err="1">
                <a:solidFill>
                  <a:srgbClr val="FFFF00"/>
                </a:solidFill>
                <a:effectLst/>
              </a:rPr>
              <a:t>Whipps</a:t>
            </a:r>
            <a:r>
              <a:rPr lang="en-GB" sz="2000" b="1" i="1" dirty="0">
                <a:solidFill>
                  <a:srgbClr val="FFFF00"/>
                </a:solidFill>
                <a:effectLst/>
              </a:rPr>
              <a:t> Cross University Hospital in east London hospital have been sentenced.’</a:t>
            </a:r>
            <a:endParaRPr lang="en-GB" sz="2000" i="1" dirty="0">
              <a:solidFill>
                <a:srgbClr val="FFFF00"/>
              </a:solidFill>
            </a:endParaRPr>
          </a:p>
          <a:p>
            <a:pPr marL="0" indent="0" algn="ctr">
              <a:buNone/>
            </a:pPr>
            <a:endParaRPr lang="en-GB" sz="2000" dirty="0">
              <a:solidFill>
                <a:srgbClr val="FFFF00"/>
              </a:solidFill>
            </a:endParaRPr>
          </a:p>
          <a:p>
            <a:pPr marL="0" indent="0">
              <a:buNone/>
            </a:pPr>
            <a:endParaRPr lang="en-GB" sz="2000" dirty="0">
              <a:solidFill>
                <a:srgbClr val="FFFFFF"/>
              </a:solidFill>
            </a:endParaRPr>
          </a:p>
        </p:txBody>
      </p:sp>
      <p:sp>
        <p:nvSpPr>
          <p:cNvPr id="4" name="Slide Number Placeholder 3">
            <a:extLst>
              <a:ext uri="{FF2B5EF4-FFF2-40B4-BE49-F238E27FC236}">
                <a16:creationId xmlns:a16="http://schemas.microsoft.com/office/drawing/2014/main" id="{83F99D56-1B65-4469-9175-48C80EFF237D}"/>
              </a:ext>
            </a:extLst>
          </p:cNvPr>
          <p:cNvSpPr>
            <a:spLocks noGrp="1"/>
          </p:cNvSpPr>
          <p:nvPr>
            <p:ph type="sldNum" sz="quarter" idx="12"/>
          </p:nvPr>
        </p:nvSpPr>
        <p:spPr/>
        <p:txBody>
          <a:bodyPr/>
          <a:lstStyle/>
          <a:p>
            <a:pPr>
              <a:spcAft>
                <a:spcPts val="600"/>
              </a:spcAft>
            </a:pPr>
            <a:fld id="{6D22F896-40B5-4ADD-8801-0D06FADFA095}" type="slidenum">
              <a:rPr lang="en-US" smtClean="0"/>
              <a:pPr>
                <a:spcAft>
                  <a:spcPts val="600"/>
                </a:spcAft>
              </a:pPr>
              <a:t>4</a:t>
            </a:fld>
            <a:endParaRPr lang="en-US"/>
          </a:p>
        </p:txBody>
      </p:sp>
      <p:sp>
        <p:nvSpPr>
          <p:cNvPr id="8" name="TextBox 7">
            <a:extLst>
              <a:ext uri="{FF2B5EF4-FFF2-40B4-BE49-F238E27FC236}">
                <a16:creationId xmlns:a16="http://schemas.microsoft.com/office/drawing/2014/main" id="{55D3681F-C84C-4CC3-B410-396771E60FCA}"/>
              </a:ext>
            </a:extLst>
          </p:cNvPr>
          <p:cNvSpPr txBox="1"/>
          <p:nvPr/>
        </p:nvSpPr>
        <p:spPr>
          <a:xfrm>
            <a:off x="7653131" y="5400755"/>
            <a:ext cx="4014614" cy="923330"/>
          </a:xfrm>
          <a:prstGeom prst="rect">
            <a:avLst/>
          </a:prstGeom>
          <a:noFill/>
        </p:spPr>
        <p:txBody>
          <a:bodyPr wrap="square" rtlCol="0">
            <a:spAutoFit/>
          </a:bodyPr>
          <a:lstStyle/>
          <a:p>
            <a:r>
              <a:rPr lang="en-GB" i="1" dirty="0">
                <a:solidFill>
                  <a:schemeClr val="bg2"/>
                </a:solidFill>
              </a:rPr>
              <a:t>HBR: Strategies for Learning from Failure</a:t>
            </a:r>
          </a:p>
          <a:p>
            <a:r>
              <a:rPr lang="en-GB" i="1" dirty="0">
                <a:solidFill>
                  <a:schemeClr val="bg2"/>
                </a:solidFill>
              </a:rPr>
              <a:t>Amy C. Edmondson (2011) </a:t>
            </a:r>
          </a:p>
        </p:txBody>
      </p:sp>
      <p:sp>
        <p:nvSpPr>
          <p:cNvPr id="11" name="TextBox 10">
            <a:extLst>
              <a:ext uri="{FF2B5EF4-FFF2-40B4-BE49-F238E27FC236}">
                <a16:creationId xmlns:a16="http://schemas.microsoft.com/office/drawing/2014/main" id="{270DD283-35C7-4353-AC6F-ABCD80554D6B}"/>
              </a:ext>
            </a:extLst>
          </p:cNvPr>
          <p:cNvSpPr txBox="1"/>
          <p:nvPr/>
        </p:nvSpPr>
        <p:spPr>
          <a:xfrm>
            <a:off x="321732" y="3695450"/>
            <a:ext cx="7331399" cy="523220"/>
          </a:xfrm>
          <a:prstGeom prst="rect">
            <a:avLst/>
          </a:prstGeom>
          <a:noFill/>
        </p:spPr>
        <p:txBody>
          <a:bodyPr wrap="square">
            <a:spAutoFit/>
          </a:bodyPr>
          <a:lstStyle/>
          <a:p>
            <a:pPr algn="ctr"/>
            <a:r>
              <a:rPr lang="en-GB" sz="2800" b="1" dirty="0">
                <a:solidFill>
                  <a:srgbClr val="FFFF00"/>
                </a:solidFill>
                <a:latin typeface="+mj-lt"/>
              </a:rPr>
              <a:t>Have Continual Professional Curiosity  </a:t>
            </a:r>
          </a:p>
        </p:txBody>
      </p:sp>
    </p:spTree>
    <p:extLst>
      <p:ext uri="{BB962C8B-B14F-4D97-AF65-F5344CB8AC3E}">
        <p14:creationId xmlns:p14="http://schemas.microsoft.com/office/powerpoint/2010/main" val="13594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1" nodeType="clickEffect">
                                  <p:stCondLst>
                                    <p:cond delay="0"/>
                                  </p:stCondLst>
                                  <p:childTnLst>
                                    <p:animClr clrSpc="hsl" dir="cw">
                                      <p:cBhvr override="childStyle">
                                        <p:cTn id="20" dur="500" fill="hold"/>
                                        <p:tgtEl>
                                          <p:spTgt spid="3">
                                            <p:txEl>
                                              <p:pRg st="0" end="0"/>
                                            </p:txEl>
                                          </p:spTgt>
                                        </p:tgtEl>
                                        <p:attrNameLst>
                                          <p:attrName>style.color</p:attrName>
                                        </p:attrNameLst>
                                      </p:cBhvr>
                                      <p:by>
                                        <p:hsl h="7200000" s="0" l="0"/>
                                      </p:by>
                                    </p:animClr>
                                    <p:animClr clrSpc="hsl" dir="cw">
                                      <p:cBhvr>
                                        <p:cTn id="21" dur="500" fill="hold"/>
                                        <p:tgtEl>
                                          <p:spTgt spid="3">
                                            <p:txEl>
                                              <p:pRg st="0" end="0"/>
                                            </p:txEl>
                                          </p:spTgt>
                                        </p:tgtEl>
                                        <p:attrNameLst>
                                          <p:attrName>fillcolor</p:attrName>
                                        </p:attrNameLst>
                                      </p:cBhvr>
                                      <p:by>
                                        <p:hsl h="7200000" s="0" l="0"/>
                                      </p:by>
                                    </p:animClr>
                                    <p:animClr clrSpc="hsl" dir="cw">
                                      <p:cBhvr>
                                        <p:cTn id="22" dur="500" fill="hold"/>
                                        <p:tgtEl>
                                          <p:spTgt spid="3">
                                            <p:txEl>
                                              <p:pRg st="0" end="0"/>
                                            </p:txEl>
                                          </p:spTgt>
                                        </p:tgtEl>
                                        <p:attrNameLst>
                                          <p:attrName>stroke.color</p:attrName>
                                        </p:attrNameLst>
                                      </p:cBhvr>
                                      <p:by>
                                        <p:hsl h="7200000" s="0" l="0"/>
                                      </p:by>
                                    </p:animClr>
                                    <p:set>
                                      <p:cBhvr>
                                        <p:cTn id="23" dur="500" fill="hold"/>
                                        <p:tgtEl>
                                          <p:spTgt spid="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3">
                                            <p:txEl>
                                              <p:pRg st="3" end="3"/>
                                            </p:txEl>
                                          </p:spTgt>
                                        </p:tgtEl>
                                        <p:attrNameLst>
                                          <p:attrName>style.color</p:attrName>
                                        </p:attrNameLst>
                                      </p:cBhvr>
                                      <p:by>
                                        <p:hsl h="7200000" s="0" l="0"/>
                                      </p:by>
                                    </p:animClr>
                                    <p:animClr clrSpc="hsl" dir="cw">
                                      <p:cBhvr>
                                        <p:cTn id="28" dur="500" fill="hold"/>
                                        <p:tgtEl>
                                          <p:spTgt spid="3">
                                            <p:txEl>
                                              <p:pRg st="3" end="3"/>
                                            </p:txEl>
                                          </p:spTgt>
                                        </p:tgtEl>
                                        <p:attrNameLst>
                                          <p:attrName>fillcolor</p:attrName>
                                        </p:attrNameLst>
                                      </p:cBhvr>
                                      <p:by>
                                        <p:hsl h="7200000" s="0" l="0"/>
                                      </p:by>
                                    </p:animClr>
                                    <p:animClr clrSpc="hsl" dir="cw">
                                      <p:cBhvr>
                                        <p:cTn id="29" dur="500" fill="hold"/>
                                        <p:tgtEl>
                                          <p:spTgt spid="3">
                                            <p:txEl>
                                              <p:pRg st="3" end="3"/>
                                            </p:txEl>
                                          </p:spTgt>
                                        </p:tgtEl>
                                        <p:attrNameLst>
                                          <p:attrName>stroke.color</p:attrName>
                                        </p:attrNameLst>
                                      </p:cBhvr>
                                      <p:by>
                                        <p:hsl h="7200000" s="0" l="0"/>
                                      </p:by>
                                    </p:animClr>
                                    <p:set>
                                      <p:cBhvr>
                                        <p:cTn id="30"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F534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5862DA-DE3F-4340-B4E2-ADCBE31B8FF7}"/>
              </a:ext>
            </a:extLst>
          </p:cNvPr>
          <p:cNvSpPr>
            <a:spLocks noGrp="1"/>
          </p:cNvSpPr>
          <p:nvPr>
            <p:ph type="title"/>
          </p:nvPr>
        </p:nvSpPr>
        <p:spPr>
          <a:xfrm>
            <a:off x="321732" y="4572000"/>
            <a:ext cx="6594189" cy="1625210"/>
          </a:xfrm>
        </p:spPr>
        <p:txBody>
          <a:bodyPr vert="horz" lIns="91440" tIns="45720" rIns="91440" bIns="45720" rtlCol="0" anchor="ctr">
            <a:normAutofit/>
          </a:bodyPr>
          <a:lstStyle/>
          <a:p>
            <a:pPr algn="r" eaLnBrk="1" hangingPunct="1"/>
            <a:r>
              <a:rPr lang="en-US" sz="4100" dirty="0">
                <a:solidFill>
                  <a:srgbClr val="FFFFFF"/>
                </a:solidFill>
                <a:latin typeface="+mj-lt"/>
              </a:rPr>
              <a:t>From Crisis Management to Board Assurance </a:t>
            </a:r>
          </a:p>
        </p:txBody>
      </p:sp>
      <p:pic>
        <p:nvPicPr>
          <p:cNvPr id="7" name="Picture 6" descr="A person in a suit&#10;&#10;Description automatically generated with low confidence">
            <a:extLst>
              <a:ext uri="{FF2B5EF4-FFF2-40B4-BE49-F238E27FC236}">
                <a16:creationId xmlns:a16="http://schemas.microsoft.com/office/drawing/2014/main" id="{7EBFD55B-5397-49B6-993C-0269552ECFC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820" r="1" b="1"/>
          <a:stretch/>
        </p:blipFill>
        <p:spPr>
          <a:xfrm>
            <a:off x="229218" y="437322"/>
            <a:ext cx="7058306" cy="3717235"/>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8383851-E37A-45EF-8CB6-B97BEB181616}"/>
              </a:ext>
              <a:ext uri="{C183D7F6-B498-43B3-948B-1728B52AA6E4}">
                <adec:decorative xmlns:adec="http://schemas.microsoft.com/office/drawing/2017/decorative" val="0"/>
              </a:ext>
            </a:extLst>
          </p:cNvPr>
          <p:cNvSpPr txBox="1"/>
          <p:nvPr/>
        </p:nvSpPr>
        <p:spPr>
          <a:xfrm>
            <a:off x="7731365" y="917724"/>
            <a:ext cx="3722693" cy="5474557"/>
          </a:xfrm>
          <a:prstGeom prst="rect">
            <a:avLst/>
          </a:prstGeom>
        </p:spPr>
        <p:txBody>
          <a:bodyPr vert="horz" lIns="91440" tIns="45720" rIns="91440" bIns="45720" rtlCol="0" anchor="ctr">
            <a:normAutofit lnSpcReduction="10000"/>
          </a:bodyPr>
          <a:lstStyle/>
          <a:p>
            <a:pPr>
              <a:lnSpc>
                <a:spcPct val="90000"/>
              </a:lnSpc>
              <a:spcAft>
                <a:spcPts val="600"/>
              </a:spcAft>
            </a:pPr>
            <a:r>
              <a:rPr lang="en-US" sz="2400" i="0" dirty="0">
                <a:solidFill>
                  <a:srgbClr val="FFFFFF"/>
                </a:solidFill>
                <a:effectLst/>
              </a:rPr>
              <a:t>5 Ways to Adapt and Lead In a Crisis</a:t>
            </a:r>
          </a:p>
          <a:p>
            <a:pPr indent="-228600">
              <a:lnSpc>
                <a:spcPct val="90000"/>
              </a:lnSpc>
              <a:spcAft>
                <a:spcPts val="600"/>
              </a:spcAft>
              <a:buFont typeface="Arial" panose="020B0604020202020204" pitchFamily="34" charset="0"/>
              <a:buChar char="•"/>
            </a:pPr>
            <a:endParaRPr lang="en-US" sz="2400" i="0" dirty="0">
              <a:solidFill>
                <a:srgbClr val="FFFFFF"/>
              </a:solidFill>
              <a:effectLst/>
            </a:endParaRPr>
          </a:p>
          <a:p>
            <a:pPr marL="457200" indent="-228600">
              <a:lnSpc>
                <a:spcPct val="90000"/>
              </a:lnSpc>
              <a:spcAft>
                <a:spcPts val="600"/>
              </a:spcAft>
              <a:buFont typeface="Arial" panose="020B0604020202020204" pitchFamily="34" charset="0"/>
              <a:buChar char="•"/>
            </a:pPr>
            <a:r>
              <a:rPr lang="en-US" sz="2400" i="0" dirty="0">
                <a:solidFill>
                  <a:srgbClr val="FFFFFF"/>
                </a:solidFill>
                <a:effectLst/>
              </a:rPr>
              <a:t>Seek credible information</a:t>
            </a:r>
            <a:br>
              <a:rPr lang="en-US" sz="2400" i="0" dirty="0">
                <a:solidFill>
                  <a:srgbClr val="FFFFFF"/>
                </a:solidFill>
                <a:effectLst/>
              </a:rPr>
            </a:br>
            <a:endParaRPr lang="en-US" sz="2400" i="0" dirty="0">
              <a:solidFill>
                <a:srgbClr val="FFFFFF"/>
              </a:solidFill>
              <a:effectLst/>
            </a:endParaRPr>
          </a:p>
          <a:p>
            <a:pPr marL="457200" indent="-228600">
              <a:lnSpc>
                <a:spcPct val="90000"/>
              </a:lnSpc>
              <a:spcAft>
                <a:spcPts val="600"/>
              </a:spcAft>
              <a:buFont typeface="Arial" panose="020B0604020202020204" pitchFamily="34" charset="0"/>
              <a:buChar char="•"/>
            </a:pPr>
            <a:r>
              <a:rPr lang="en-US" sz="2400" dirty="0">
                <a:solidFill>
                  <a:srgbClr val="FFFFFF"/>
                </a:solidFill>
              </a:rPr>
              <a:t>Focus on the positive</a:t>
            </a:r>
          </a:p>
          <a:p>
            <a:pPr marL="457200" indent="-228600">
              <a:lnSpc>
                <a:spcPct val="90000"/>
              </a:lnSpc>
              <a:spcAft>
                <a:spcPts val="600"/>
              </a:spcAft>
              <a:buFont typeface="Arial" panose="020B0604020202020204" pitchFamily="34" charset="0"/>
              <a:buChar char="•"/>
            </a:pPr>
            <a:endParaRPr lang="en-US" sz="2400" dirty="0">
              <a:solidFill>
                <a:srgbClr val="FFFFFF"/>
              </a:solidFill>
            </a:endParaRPr>
          </a:p>
          <a:p>
            <a:pPr marL="457200" indent="-228600">
              <a:lnSpc>
                <a:spcPct val="90000"/>
              </a:lnSpc>
              <a:spcAft>
                <a:spcPts val="600"/>
              </a:spcAft>
              <a:buFont typeface="Arial" panose="020B0604020202020204" pitchFamily="34" charset="0"/>
              <a:buChar char="•"/>
            </a:pPr>
            <a:r>
              <a:rPr lang="en-US" sz="2400" dirty="0">
                <a:solidFill>
                  <a:srgbClr val="FFFFFF"/>
                </a:solidFill>
              </a:rPr>
              <a:t>Get grounded &amp; </a:t>
            </a:r>
            <a:r>
              <a:rPr lang="en-US" sz="2400" dirty="0" err="1">
                <a:solidFill>
                  <a:srgbClr val="FFFFFF"/>
                </a:solidFill>
              </a:rPr>
              <a:t>prioritise</a:t>
            </a:r>
            <a:r>
              <a:rPr lang="en-US" sz="2400" dirty="0">
                <a:solidFill>
                  <a:srgbClr val="FFFFFF"/>
                </a:solidFill>
              </a:rPr>
              <a:t>  </a:t>
            </a:r>
            <a:endParaRPr lang="en-US" sz="2400" i="0" dirty="0">
              <a:solidFill>
                <a:srgbClr val="FFFFFF"/>
              </a:solidFill>
              <a:effectLst/>
            </a:endParaRPr>
          </a:p>
          <a:p>
            <a:pPr marL="228600">
              <a:lnSpc>
                <a:spcPct val="90000"/>
              </a:lnSpc>
              <a:spcAft>
                <a:spcPts val="600"/>
              </a:spcAft>
            </a:pPr>
            <a:endParaRPr lang="en-US" sz="2400" dirty="0">
              <a:solidFill>
                <a:srgbClr val="FFFFFF"/>
              </a:solidFill>
            </a:endParaRPr>
          </a:p>
          <a:p>
            <a:pPr marL="457200" indent="-228600">
              <a:lnSpc>
                <a:spcPct val="90000"/>
              </a:lnSpc>
              <a:spcAft>
                <a:spcPts val="600"/>
              </a:spcAft>
              <a:buFont typeface="Arial" panose="020B0604020202020204" pitchFamily="34" charset="0"/>
              <a:buChar char="•"/>
            </a:pPr>
            <a:r>
              <a:rPr lang="en-US" sz="2400" dirty="0">
                <a:solidFill>
                  <a:srgbClr val="FFFFFF"/>
                </a:solidFill>
              </a:rPr>
              <a:t>Transparency &amp; Explanation </a:t>
            </a:r>
            <a:br>
              <a:rPr lang="en-US" sz="2400" dirty="0">
                <a:solidFill>
                  <a:srgbClr val="FFFFFF"/>
                </a:solidFill>
              </a:rPr>
            </a:br>
            <a:endParaRPr lang="en-US" sz="2400" dirty="0">
              <a:solidFill>
                <a:srgbClr val="FFFFFF"/>
              </a:solidFill>
            </a:endParaRPr>
          </a:p>
          <a:p>
            <a:pPr marL="457200" indent="-228600">
              <a:lnSpc>
                <a:spcPct val="90000"/>
              </a:lnSpc>
              <a:spcAft>
                <a:spcPts val="600"/>
              </a:spcAft>
              <a:buFont typeface="Arial" panose="020B0604020202020204" pitchFamily="34" charset="0"/>
              <a:buChar char="•"/>
            </a:pPr>
            <a:r>
              <a:rPr lang="en-US" sz="2400" dirty="0">
                <a:solidFill>
                  <a:srgbClr val="FFFFFF"/>
                </a:solidFill>
              </a:rPr>
              <a:t>Be present, visible &amp; available </a:t>
            </a:r>
          </a:p>
          <a:p>
            <a:pPr marL="457200" indent="-228600">
              <a:lnSpc>
                <a:spcPct val="90000"/>
              </a:lnSpc>
              <a:spcAft>
                <a:spcPts val="600"/>
              </a:spcAft>
              <a:buFont typeface="Arial" panose="020B0604020202020204" pitchFamily="34" charset="0"/>
              <a:buChar char="•"/>
            </a:pPr>
            <a:endParaRPr lang="en-US" sz="2000" b="1" dirty="0">
              <a:solidFill>
                <a:srgbClr val="FFFFFF"/>
              </a:solidFill>
            </a:endParaRPr>
          </a:p>
          <a:p>
            <a:pPr indent="-228600">
              <a:lnSpc>
                <a:spcPct val="90000"/>
              </a:lnSpc>
              <a:spcAft>
                <a:spcPts val="600"/>
              </a:spcAft>
              <a:buFont typeface="Arial" panose="020B0604020202020204" pitchFamily="34" charset="0"/>
              <a:buChar char="•"/>
            </a:pPr>
            <a:endParaRPr lang="en-US" sz="2000" b="1" i="0" dirty="0">
              <a:solidFill>
                <a:srgbClr val="FFFFFF"/>
              </a:solidFill>
              <a:effectLst/>
            </a:endParaRPr>
          </a:p>
        </p:txBody>
      </p:sp>
    </p:spTree>
    <p:extLst>
      <p:ext uri="{BB962C8B-B14F-4D97-AF65-F5344CB8AC3E}">
        <p14:creationId xmlns:p14="http://schemas.microsoft.com/office/powerpoint/2010/main" val="91277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F78F-C8A4-4DD6-B5F7-F3B754D92163}"/>
              </a:ext>
            </a:extLst>
          </p:cNvPr>
          <p:cNvSpPr>
            <a:spLocks noGrp="1"/>
          </p:cNvSpPr>
          <p:nvPr>
            <p:ph type="title"/>
          </p:nvPr>
        </p:nvSpPr>
        <p:spPr>
          <a:xfrm>
            <a:off x="1170602" y="4417530"/>
            <a:ext cx="10290469" cy="1591861"/>
          </a:xfrm>
        </p:spPr>
        <p:txBody>
          <a:bodyPr/>
          <a:lstStyle/>
          <a:p>
            <a:r>
              <a:rPr lang="en-GB" sz="2800" b="0" dirty="0">
                <a:solidFill>
                  <a:srgbClr val="283646"/>
                </a:solidFill>
                <a:latin typeface="+mn-lt"/>
              </a:rPr>
              <a:t>‘</a:t>
            </a:r>
            <a:r>
              <a:rPr lang="en-GB" sz="2800" b="0" i="0" dirty="0">
                <a:solidFill>
                  <a:srgbClr val="283646"/>
                </a:solidFill>
                <a:effectLst/>
                <a:latin typeface="+mn-lt"/>
              </a:rPr>
              <a:t>Your first and foremost job as a leader is to take charge of your own energy and then help to orchestrate the energy of those around you.’</a:t>
            </a:r>
            <a:br>
              <a:rPr lang="en-GB" sz="1200" b="0" i="0" dirty="0">
                <a:solidFill>
                  <a:srgbClr val="283646"/>
                </a:solidFill>
                <a:effectLst/>
                <a:latin typeface="Georgia" panose="02040502050405020303" pitchFamily="18" charset="0"/>
              </a:rPr>
            </a:br>
            <a:r>
              <a:rPr lang="en-GB" sz="2000" b="0" i="0" dirty="0">
                <a:solidFill>
                  <a:srgbClr val="283646"/>
                </a:solidFill>
                <a:effectLst/>
                <a:latin typeface="+mn-lt"/>
              </a:rPr>
              <a:t>Peter F. Drucker</a:t>
            </a:r>
            <a:endParaRPr lang="en-GB" sz="2000" dirty="0">
              <a:latin typeface="+mn-lt"/>
            </a:endParaRPr>
          </a:p>
        </p:txBody>
      </p:sp>
      <p:sp>
        <p:nvSpPr>
          <p:cNvPr id="4" name="Slide Number Placeholder 3">
            <a:extLst>
              <a:ext uri="{FF2B5EF4-FFF2-40B4-BE49-F238E27FC236}">
                <a16:creationId xmlns:a16="http://schemas.microsoft.com/office/drawing/2014/main" id="{885194A9-4801-415C-B534-E2A1E2E05D9D}"/>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8" name="TextBox 7">
            <a:extLst>
              <a:ext uri="{FF2B5EF4-FFF2-40B4-BE49-F238E27FC236}">
                <a16:creationId xmlns:a16="http://schemas.microsoft.com/office/drawing/2014/main" id="{89D16854-D2D0-4535-85CC-F86F56DDA346}"/>
              </a:ext>
            </a:extLst>
          </p:cNvPr>
          <p:cNvSpPr txBox="1"/>
          <p:nvPr/>
        </p:nvSpPr>
        <p:spPr>
          <a:xfrm>
            <a:off x="1899821" y="1100831"/>
            <a:ext cx="7856739" cy="584775"/>
          </a:xfrm>
          <a:prstGeom prst="rect">
            <a:avLst/>
          </a:prstGeom>
          <a:noFill/>
        </p:spPr>
        <p:txBody>
          <a:bodyPr wrap="square" rtlCol="0">
            <a:spAutoFit/>
          </a:bodyPr>
          <a:lstStyle/>
          <a:p>
            <a:pPr algn="ctr"/>
            <a:r>
              <a:rPr lang="en-GB" sz="3200" dirty="0">
                <a:solidFill>
                  <a:schemeClr val="bg1">
                    <a:lumMod val="50000"/>
                  </a:schemeClr>
                </a:solidFill>
              </a:rPr>
              <a:t>Commit – Connect - Communicate </a:t>
            </a:r>
          </a:p>
        </p:txBody>
      </p:sp>
      <p:sp>
        <p:nvSpPr>
          <p:cNvPr id="9" name="Content Placeholder 8">
            <a:extLst>
              <a:ext uri="{FF2B5EF4-FFF2-40B4-BE49-F238E27FC236}">
                <a16:creationId xmlns:a16="http://schemas.microsoft.com/office/drawing/2014/main" id="{A6CC0038-4006-4CC1-A1D0-E60FC3FBDAF9}"/>
              </a:ext>
            </a:extLst>
          </p:cNvPr>
          <p:cNvSpPr>
            <a:spLocks noGrp="1"/>
          </p:cNvSpPr>
          <p:nvPr>
            <p:ph idx="1"/>
          </p:nvPr>
        </p:nvSpPr>
        <p:spPr>
          <a:xfrm>
            <a:off x="730929" y="4829451"/>
            <a:ext cx="10972800" cy="4160915"/>
          </a:xfrm>
        </p:spPr>
        <p:txBody>
          <a:bodyPr/>
          <a:lstStyle/>
          <a:p>
            <a:pPr marL="0" indent="0">
              <a:buNone/>
            </a:pPr>
            <a:r>
              <a:rPr lang="en-GB" dirty="0"/>
              <a:t> </a:t>
            </a:r>
          </a:p>
        </p:txBody>
      </p:sp>
      <p:pic>
        <p:nvPicPr>
          <p:cNvPr id="1026" name="Picture 2" descr="See the source image">
            <a:extLst>
              <a:ext uri="{FF2B5EF4-FFF2-40B4-BE49-F238E27FC236}">
                <a16:creationId xmlns:a16="http://schemas.microsoft.com/office/drawing/2014/main" id="{A5B90DAE-6F89-42CA-94C5-C0A5B0F92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794" y="1721632"/>
            <a:ext cx="8708993" cy="269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85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D1BCF70-5143-4D17-A508-EAB90CB0A3FA}"/>
              </a:ext>
            </a:extLst>
          </p:cNvPr>
          <p:cNvSpPr>
            <a:spLocks noGrp="1"/>
          </p:cNvSpPr>
          <p:nvPr>
            <p:ph type="title"/>
          </p:nvPr>
        </p:nvSpPr>
        <p:spPr>
          <a:xfrm>
            <a:off x="381741" y="325369"/>
            <a:ext cx="5086904" cy="1716495"/>
          </a:xfrm>
        </p:spPr>
        <p:txBody>
          <a:bodyPr vert="horz" lIns="91440" tIns="45720" rIns="91440" bIns="45720" rtlCol="0" anchor="b">
            <a:normAutofit/>
          </a:bodyPr>
          <a:lstStyle/>
          <a:p>
            <a:pPr algn="l" eaLnBrk="1" hangingPunct="1"/>
            <a:r>
              <a:rPr lang="en-US" sz="5400" dirty="0">
                <a:solidFill>
                  <a:schemeClr val="accent6">
                    <a:lumMod val="50000"/>
                  </a:schemeClr>
                </a:solidFill>
                <a:latin typeface="+mj-lt"/>
              </a:rPr>
              <a:t>Being Courageous </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79EAC0-D6EF-4C1E-8A83-15208DE72A23}"/>
              </a:ext>
            </a:extLst>
          </p:cNvPr>
          <p:cNvSpPr txBox="1"/>
          <p:nvPr/>
        </p:nvSpPr>
        <p:spPr>
          <a:xfrm>
            <a:off x="640080" y="2872899"/>
            <a:ext cx="4243589" cy="3320668"/>
          </a:xfrm>
          <a:prstGeom prst="rect">
            <a:avLst/>
          </a:prstGeom>
        </p:spPr>
        <p:txBody>
          <a:bodyPr vert="horz" lIns="91440" tIns="45720" rIns="91440" bIns="45720" rtlCol="0">
            <a:normAutofit/>
          </a:bodyPr>
          <a:lstStyle/>
          <a:p>
            <a:pPr algn="ctr">
              <a:lnSpc>
                <a:spcPct val="90000"/>
              </a:lnSpc>
              <a:spcAft>
                <a:spcPts val="600"/>
              </a:spcAft>
            </a:pPr>
            <a:r>
              <a:rPr lang="en-US" sz="2800" b="0" i="0" dirty="0">
                <a:solidFill>
                  <a:schemeClr val="bg2"/>
                </a:solidFill>
                <a:effectLst/>
              </a:rPr>
              <a:t>“Courage is what it takes to stand up and speak; courage is also what it takes to sit down and listen.”</a:t>
            </a:r>
            <a:r>
              <a:rPr lang="en-US" sz="2400" b="0" i="0" dirty="0">
                <a:solidFill>
                  <a:schemeClr val="bg2"/>
                </a:solidFill>
                <a:effectLst/>
              </a:rPr>
              <a:t> </a:t>
            </a:r>
          </a:p>
          <a:p>
            <a:pPr algn="ctr">
              <a:lnSpc>
                <a:spcPct val="90000"/>
              </a:lnSpc>
              <a:spcAft>
                <a:spcPts val="600"/>
              </a:spcAft>
            </a:pPr>
            <a:r>
              <a:rPr lang="en-US" sz="2400" b="0" i="0" dirty="0">
                <a:solidFill>
                  <a:schemeClr val="bg2"/>
                </a:solidFill>
                <a:effectLst/>
              </a:rPr>
              <a:t>Winston Churchill</a:t>
            </a:r>
            <a:endParaRPr lang="en-US" sz="2400" dirty="0">
              <a:solidFill>
                <a:schemeClr val="bg2"/>
              </a:solidFill>
            </a:endParaRPr>
          </a:p>
        </p:txBody>
      </p:sp>
      <p:pic>
        <p:nvPicPr>
          <p:cNvPr id="11" name="Picture 2" descr="Text, letter&#10;&#10;Description automatically generated">
            <a:extLst>
              <a:ext uri="{FF2B5EF4-FFF2-40B4-BE49-F238E27FC236}">
                <a16:creationId xmlns:a16="http://schemas.microsoft.com/office/drawing/2014/main" id="{9377489A-AF09-4F73-9B7E-BF0358880006}"/>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302"/>
          <a:stretch/>
        </p:blipFill>
        <p:spPr bwMode="auto">
          <a:xfrm>
            <a:off x="5291090" y="10"/>
            <a:ext cx="689938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7990D89-D4F9-497A-A618-AFEDE03E32BE}"/>
              </a:ext>
            </a:extLst>
          </p:cNvPr>
          <p:cNvSpPr>
            <a:spLocks noGrp="1"/>
          </p:cNvSpPr>
          <p:nvPr>
            <p:ph type="sldNum" sz="quarter" idx="4294967295"/>
          </p:nvPr>
        </p:nvSpPr>
        <p:spPr>
          <a:xfrm>
            <a:off x="0" y="0"/>
            <a:ext cx="0" cy="0"/>
          </a:xfrm>
        </p:spPr>
        <p:txBody>
          <a:bodyPr/>
          <a:lstStyle/>
          <a:p>
            <a:pPr>
              <a:spcAft>
                <a:spcPts val="600"/>
              </a:spcAft>
            </a:pPr>
            <a:fld id="{6D22F896-40B5-4ADD-8801-0D06FADFA095}" type="slidenum">
              <a:rPr lang="en-US" smtClean="0"/>
              <a:pPr>
                <a:spcAft>
                  <a:spcPts val="600"/>
                </a:spcAft>
              </a:pPr>
              <a:t>7</a:t>
            </a:fld>
            <a:endParaRPr lang="en-US"/>
          </a:p>
        </p:txBody>
      </p:sp>
    </p:spTree>
    <p:extLst>
      <p:ext uri="{BB962C8B-B14F-4D97-AF65-F5344CB8AC3E}">
        <p14:creationId xmlns:p14="http://schemas.microsoft.com/office/powerpoint/2010/main" val="10139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E18974-98AD-4783-AA5F-E3CB8A6042BD}"/>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1026" name="Picture 2" descr="N+N">
            <a:extLst>
              <a:ext uri="{FF2B5EF4-FFF2-40B4-BE49-F238E27FC236}">
                <a16:creationId xmlns:a16="http://schemas.microsoft.com/office/drawing/2014/main" id="{FF444775-4C20-477D-ADB9-89E5E5CF4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910" y="4604486"/>
            <a:ext cx="2931849" cy="15900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20FA60-63B1-46A1-B1C2-0785923BB5B5}"/>
              </a:ext>
            </a:extLst>
          </p:cNvPr>
          <p:cNvSpPr txBox="1"/>
          <p:nvPr/>
        </p:nvSpPr>
        <p:spPr>
          <a:xfrm>
            <a:off x="6096000" y="3298881"/>
            <a:ext cx="6167230" cy="1569660"/>
          </a:xfrm>
          <a:prstGeom prst="rect">
            <a:avLst/>
          </a:prstGeom>
          <a:noFill/>
        </p:spPr>
        <p:txBody>
          <a:bodyPr wrap="square">
            <a:spAutoFit/>
          </a:bodyPr>
          <a:lstStyle/>
          <a:p>
            <a:pPr algn="l" fontAlgn="base"/>
            <a:r>
              <a:rPr lang="en-GB" sz="2400" b="1" i="1" dirty="0">
                <a:solidFill>
                  <a:srgbClr val="3F3F42"/>
                </a:solidFill>
                <a:effectLst/>
                <a:latin typeface="ReithSans"/>
              </a:rPr>
              <a:t>A teaching hospital in Norfolk has been rated "inadequate" by inspectors because of a "bullying culture", a report has said.</a:t>
            </a:r>
            <a:endParaRPr lang="en-GB" sz="2400" b="1" i="1" dirty="0">
              <a:solidFill>
                <a:srgbClr val="3F3F42"/>
              </a:solidFill>
              <a:effectLst/>
              <a:latin typeface="ReithSerif"/>
            </a:endParaRPr>
          </a:p>
          <a:p>
            <a:pPr algn="l" fontAlgn="base"/>
            <a:endParaRPr lang="en-GB" sz="2400" b="1" i="0" dirty="0">
              <a:solidFill>
                <a:srgbClr val="3F3F42"/>
              </a:solidFill>
              <a:effectLst/>
              <a:latin typeface="ReithSerif"/>
            </a:endParaRPr>
          </a:p>
        </p:txBody>
      </p:sp>
      <p:sp>
        <p:nvSpPr>
          <p:cNvPr id="10" name="TextBox 9">
            <a:extLst>
              <a:ext uri="{FF2B5EF4-FFF2-40B4-BE49-F238E27FC236}">
                <a16:creationId xmlns:a16="http://schemas.microsoft.com/office/drawing/2014/main" id="{DDDA1DDC-1E39-49D7-A871-B04741B9F5F1}"/>
              </a:ext>
            </a:extLst>
          </p:cNvPr>
          <p:cNvSpPr txBox="1"/>
          <p:nvPr/>
        </p:nvSpPr>
        <p:spPr>
          <a:xfrm>
            <a:off x="413241" y="4083711"/>
            <a:ext cx="5166062" cy="1323439"/>
          </a:xfrm>
          <a:prstGeom prst="rect">
            <a:avLst/>
          </a:prstGeom>
          <a:noFill/>
        </p:spPr>
        <p:txBody>
          <a:bodyPr wrap="square">
            <a:spAutoFit/>
          </a:bodyPr>
          <a:lstStyle/>
          <a:p>
            <a:pPr algn="l"/>
            <a:r>
              <a:rPr lang="en-GB" sz="2000" b="1" i="0" dirty="0">
                <a:solidFill>
                  <a:srgbClr val="2A2A2A"/>
                </a:solidFill>
                <a:effectLst/>
                <a:latin typeface="Reem"/>
              </a:rPr>
              <a:t>…</a:t>
            </a:r>
            <a:r>
              <a:rPr lang="en-GB" sz="2000" b="1" i="1" dirty="0">
                <a:solidFill>
                  <a:srgbClr val="2A2A2A"/>
                </a:solidFill>
                <a:effectLst/>
                <a:latin typeface="Reem"/>
              </a:rPr>
              <a:t>goes into special measures</a:t>
            </a:r>
          </a:p>
          <a:p>
            <a:pPr algn="l"/>
            <a:r>
              <a:rPr lang="en-GB" sz="2000" b="1" i="1" dirty="0">
                <a:solidFill>
                  <a:srgbClr val="2A2A2A"/>
                </a:solidFill>
                <a:effectLst/>
                <a:latin typeface="Reem"/>
              </a:rPr>
              <a:t>….has been put into special measures after it was rated "inadequate" by the health watchdog.</a:t>
            </a:r>
          </a:p>
        </p:txBody>
      </p:sp>
      <p:pic>
        <p:nvPicPr>
          <p:cNvPr id="1028" name="Picture 4">
            <a:extLst>
              <a:ext uri="{FF2B5EF4-FFF2-40B4-BE49-F238E27FC236}">
                <a16:creationId xmlns:a16="http://schemas.microsoft.com/office/drawing/2014/main" id="{A75DAEB3-5404-4942-804A-829359062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573" y="1123536"/>
            <a:ext cx="3746145" cy="25340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8B55534-1F12-4485-A228-F88BDCB1191A}"/>
              </a:ext>
            </a:extLst>
          </p:cNvPr>
          <p:cNvSpPr txBox="1"/>
          <p:nvPr/>
        </p:nvSpPr>
        <p:spPr>
          <a:xfrm>
            <a:off x="5903650" y="1331650"/>
            <a:ext cx="5734975" cy="1569660"/>
          </a:xfrm>
          <a:prstGeom prst="rect">
            <a:avLst/>
          </a:prstGeom>
          <a:noFill/>
        </p:spPr>
        <p:txBody>
          <a:bodyPr wrap="square" rtlCol="0">
            <a:spAutoFit/>
          </a:bodyPr>
          <a:lstStyle/>
          <a:p>
            <a:r>
              <a:rPr lang="en-GB" sz="2400" b="1" dirty="0">
                <a:solidFill>
                  <a:schemeClr val="accent5">
                    <a:lumMod val="75000"/>
                  </a:schemeClr>
                </a:solidFill>
              </a:rPr>
              <a:t>Benevolence, kindness &amp; positivity leadership habits that inspire people, cement relationships &amp; enhance belief &amp; reputation </a:t>
            </a:r>
          </a:p>
        </p:txBody>
      </p:sp>
    </p:spTree>
    <p:extLst>
      <p:ext uri="{BB962C8B-B14F-4D97-AF65-F5344CB8AC3E}">
        <p14:creationId xmlns:p14="http://schemas.microsoft.com/office/powerpoint/2010/main" val="131911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sign&#10;&#10;Description automatically generated with low confidence">
            <a:extLst>
              <a:ext uri="{FF2B5EF4-FFF2-40B4-BE49-F238E27FC236}">
                <a16:creationId xmlns:a16="http://schemas.microsoft.com/office/drawing/2014/main" id="{F86B2FC7-6179-4D9A-9C28-CC9B46B5860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84800" y="1026161"/>
            <a:ext cx="9378560" cy="145288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F0945B07-4E4E-44CF-B888-A410CD87839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72720" y="2629247"/>
            <a:ext cx="6634481" cy="3499426"/>
          </a:xfrm>
          <a:prstGeom prst="rect">
            <a:avLst/>
          </a:prstGeom>
        </p:spPr>
      </p:pic>
      <p:sp>
        <p:nvSpPr>
          <p:cNvPr id="8" name="TextBox 7">
            <a:extLst>
              <a:ext uri="{FF2B5EF4-FFF2-40B4-BE49-F238E27FC236}">
                <a16:creationId xmlns:a16="http://schemas.microsoft.com/office/drawing/2014/main" id="{AC567666-3EC4-491C-B33A-35058CC03948}"/>
              </a:ext>
            </a:extLst>
          </p:cNvPr>
          <p:cNvSpPr txBox="1"/>
          <p:nvPr/>
        </p:nvSpPr>
        <p:spPr>
          <a:xfrm>
            <a:off x="7775050" y="2641601"/>
            <a:ext cx="3545840" cy="4524315"/>
          </a:xfrm>
          <a:prstGeom prst="rect">
            <a:avLst/>
          </a:prstGeom>
          <a:noFill/>
        </p:spPr>
        <p:txBody>
          <a:bodyPr wrap="square" rtlCol="0">
            <a:spAutoFit/>
          </a:bodyPr>
          <a:lstStyle/>
          <a:p>
            <a:r>
              <a:rPr lang="en-GB" sz="2800" dirty="0">
                <a:solidFill>
                  <a:schemeClr val="bg1">
                    <a:lumMod val="50000"/>
                  </a:schemeClr>
                </a:solidFill>
              </a:rPr>
              <a:t>Art of diplomacy</a:t>
            </a:r>
          </a:p>
          <a:p>
            <a:endParaRPr lang="en-GB" sz="2800" dirty="0">
              <a:solidFill>
                <a:schemeClr val="bg1">
                  <a:lumMod val="50000"/>
                </a:schemeClr>
              </a:solidFill>
            </a:endParaRPr>
          </a:p>
          <a:p>
            <a:r>
              <a:rPr lang="en-GB" sz="2800" dirty="0">
                <a:solidFill>
                  <a:schemeClr val="bg1">
                    <a:lumMod val="50000"/>
                  </a:schemeClr>
                </a:solidFill>
              </a:rPr>
              <a:t>Choose your battles</a:t>
            </a:r>
          </a:p>
          <a:p>
            <a:endParaRPr lang="en-GB" sz="2800" dirty="0">
              <a:solidFill>
                <a:schemeClr val="bg1">
                  <a:lumMod val="50000"/>
                </a:schemeClr>
              </a:solidFill>
            </a:endParaRPr>
          </a:p>
          <a:p>
            <a:r>
              <a:rPr lang="en-GB" sz="2800" dirty="0">
                <a:solidFill>
                  <a:schemeClr val="bg1">
                    <a:lumMod val="50000"/>
                  </a:schemeClr>
                </a:solidFill>
              </a:rPr>
              <a:t>Beware the judgemental view</a:t>
            </a:r>
          </a:p>
          <a:p>
            <a:endParaRPr lang="en-GB" sz="2800" dirty="0">
              <a:solidFill>
                <a:schemeClr val="bg1">
                  <a:lumMod val="50000"/>
                </a:schemeClr>
              </a:solidFill>
            </a:endParaRPr>
          </a:p>
          <a:p>
            <a:r>
              <a:rPr lang="en-GB" sz="2800" dirty="0">
                <a:solidFill>
                  <a:schemeClr val="bg1">
                    <a:lumMod val="50000"/>
                  </a:schemeClr>
                </a:solidFill>
              </a:rPr>
              <a:t>Know your data </a:t>
            </a:r>
          </a:p>
          <a:p>
            <a:r>
              <a:rPr lang="en-GB" sz="2800" dirty="0">
                <a:solidFill>
                  <a:schemeClr val="bg1">
                    <a:lumMod val="50000"/>
                  </a:schemeClr>
                </a:solidFill>
              </a:rPr>
              <a:t> </a:t>
            </a:r>
          </a:p>
          <a:p>
            <a:endParaRPr lang="en-GB" dirty="0"/>
          </a:p>
          <a:p>
            <a:endParaRPr lang="en-GB" dirty="0"/>
          </a:p>
        </p:txBody>
      </p:sp>
    </p:spTree>
    <p:extLst>
      <p:ext uri="{BB962C8B-B14F-4D97-AF65-F5344CB8AC3E}">
        <p14:creationId xmlns:p14="http://schemas.microsoft.com/office/powerpoint/2010/main" val="4072482032"/>
      </p:ext>
    </p:extLst>
  </p:cSld>
  <p:clrMapOvr>
    <a:masterClrMapping/>
  </p:clrMapOvr>
</p:sld>
</file>

<file path=ppt/theme/theme1.xml><?xml version="1.0" encoding="utf-8"?>
<a:theme xmlns:a="http://schemas.openxmlformats.org/drawingml/2006/main" name="3_Multi level content">
  <a:themeElements>
    <a:clrScheme name="NNUH">
      <a:dk1>
        <a:srgbClr val="CC0099"/>
      </a:dk1>
      <a:lt1>
        <a:srgbClr val="2C6CBA"/>
      </a:lt1>
      <a:dk2>
        <a:srgbClr val="FFFFFF"/>
      </a:dk2>
      <a:lt2>
        <a:srgbClr val="FFFFFF"/>
      </a:lt2>
      <a:accent1>
        <a:srgbClr val="CC0099"/>
      </a:accent1>
      <a:accent2>
        <a:srgbClr val="CC0066"/>
      </a:accent2>
      <a:accent3>
        <a:srgbClr val="761067"/>
      </a:accent3>
      <a:accent4>
        <a:srgbClr val="286AB2"/>
      </a:accent4>
      <a:accent5>
        <a:srgbClr val="6499DA"/>
      </a:accent5>
      <a:accent6>
        <a:srgbClr val="4C669A"/>
      </a:accent6>
      <a:hlink>
        <a:srgbClr val="6600CC"/>
      </a:hlink>
      <a:folHlink>
        <a:srgbClr val="FF0066"/>
      </a:folHlink>
    </a:clrScheme>
    <a:fontScheme name="NNUH">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TotalTime>
  <Words>602</Words>
  <Application>Microsoft Office PowerPoint</Application>
  <PresentationFormat>Widescreen</PresentationFormat>
  <Paragraphs>82</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Franklin Gothic Heavy</vt:lpstr>
      <vt:lpstr>Georgia</vt:lpstr>
      <vt:lpstr>Reem</vt:lpstr>
      <vt:lpstr>ReithSans</vt:lpstr>
      <vt:lpstr>ReithSerif</vt:lpstr>
      <vt:lpstr>3_Multi level content</vt:lpstr>
      <vt:lpstr>‘To Infinity and Beyond’ My Chief Nurse Journey  </vt:lpstr>
      <vt:lpstr>The Early Years </vt:lpstr>
      <vt:lpstr>PowerPoint Presentation</vt:lpstr>
      <vt:lpstr> ‘We do not learn from experience, we learn from reflecting on experience’ John Dewey (1859) </vt:lpstr>
      <vt:lpstr>From Crisis Management to Board Assurance </vt:lpstr>
      <vt:lpstr>‘Your first and foremost job as a leader is to take charge of your own energy and then help to orchestrate the energy of those around you.’ Peter F. Drucker</vt:lpstr>
      <vt:lpstr>Being Courageous </vt:lpstr>
      <vt:lpstr>PowerPoint Presentation</vt:lpstr>
      <vt:lpstr>PowerPoint Presentation</vt:lpstr>
      <vt:lpstr>PowerPoint Presentation</vt:lpstr>
      <vt:lpstr>PowerPoint Presentation</vt:lpstr>
      <vt:lpstr>PowerPoint Presentation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Fontaine</dc:creator>
  <cp:lastModifiedBy>Fontaine, Nancy (NNUHFT)</cp:lastModifiedBy>
  <cp:revision>42</cp:revision>
  <dcterms:created xsi:type="dcterms:W3CDTF">2021-11-01T21:13:09Z</dcterms:created>
  <dcterms:modified xsi:type="dcterms:W3CDTF">2021-11-04T09:08:18Z</dcterms:modified>
</cp:coreProperties>
</file>