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7"/>
  </p:notesMasterIdLst>
  <p:sldIdLst>
    <p:sldId id="257" r:id="rId3"/>
    <p:sldId id="385" r:id="rId4"/>
    <p:sldId id="364" r:id="rId5"/>
    <p:sldId id="392" r:id="rId6"/>
    <p:sldId id="388" r:id="rId7"/>
    <p:sldId id="258" r:id="rId8"/>
    <p:sldId id="389" r:id="rId9"/>
    <p:sldId id="259" r:id="rId10"/>
    <p:sldId id="260" r:id="rId11"/>
    <p:sldId id="261" r:id="rId12"/>
    <p:sldId id="390" r:id="rId13"/>
    <p:sldId id="263" r:id="rId14"/>
    <p:sldId id="264" r:id="rId15"/>
    <p:sldId id="391" r:id="rId16"/>
    <p:sldId id="275" r:id="rId17"/>
    <p:sldId id="274" r:id="rId18"/>
    <p:sldId id="393" r:id="rId19"/>
    <p:sldId id="394" r:id="rId20"/>
    <p:sldId id="395" r:id="rId21"/>
    <p:sldId id="396" r:id="rId22"/>
    <p:sldId id="397" r:id="rId23"/>
    <p:sldId id="398" r:id="rId24"/>
    <p:sldId id="273" r:id="rId25"/>
    <p:sldId id="271"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E5F0"/>
    <a:srgbClr val="FF3749"/>
    <a:srgbClr val="432DA0"/>
    <a:srgbClr val="54F0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56"/>
    <p:restoredTop sz="77477"/>
  </p:normalViewPr>
  <p:slideViewPr>
    <p:cSldViewPr snapToGrid="0" snapToObjects="1">
      <p:cViewPr varScale="1">
        <p:scale>
          <a:sx n="83" d="100"/>
          <a:sy n="83" d="100"/>
        </p:scale>
        <p:origin x="2720" y="200"/>
      </p:cViewPr>
      <p:guideLst/>
    </p:cSldViewPr>
  </p:slideViewPr>
  <p:notesTextViewPr>
    <p:cViewPr>
      <p:scale>
        <a:sx n="1" d="1"/>
        <a:sy n="1" d="1"/>
      </p:scale>
      <p:origin x="0" y="0"/>
    </p:cViewPr>
  </p:notesTextViewPr>
  <p:notesViewPr>
    <p:cSldViewPr snapToGrid="0" snapToObjects="1">
      <p:cViewPr varScale="1">
        <p:scale>
          <a:sx n="89" d="100"/>
          <a:sy n="89" d="100"/>
        </p:scale>
        <p:origin x="2632" y="1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1FED78-5687-4B4B-9C06-0B2A4D6F79CC}" type="doc">
      <dgm:prSet loTypeId="urn:microsoft.com/office/officeart/2005/8/layout/chevron1" loCatId="process" qsTypeId="urn:microsoft.com/office/officeart/2005/8/quickstyle/simple1" qsCatId="simple" csTypeId="urn:microsoft.com/office/officeart/2005/8/colors/colorful1" csCatId="colorful" phldr="1"/>
      <dgm:spPr/>
    </dgm:pt>
    <dgm:pt modelId="{A6C0FDEB-E4B1-4FBA-9912-C645DD552F3E}" type="pres">
      <dgm:prSet presAssocID="{B61FED78-5687-4B4B-9C06-0B2A4D6F79CC}" presName="Name0" presStyleCnt="0">
        <dgm:presLayoutVars>
          <dgm:dir/>
          <dgm:animLvl val="lvl"/>
          <dgm:resizeHandles val="exact"/>
        </dgm:presLayoutVars>
      </dgm:prSet>
      <dgm:spPr/>
    </dgm:pt>
  </dgm:ptLst>
  <dgm:cxnLst>
    <dgm:cxn modelId="{4AAFF6A1-2BDF-9947-B338-730787CAB41C}" type="presOf" srcId="{B61FED78-5687-4B4B-9C06-0B2A4D6F79CC}" destId="{A6C0FDEB-E4B1-4FBA-9912-C645DD552F3E}" srcOrd="0" destOrd="0" presId="urn:microsoft.com/office/officeart/2005/8/layout/chevron1"/>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5D55E5-820C-C94A-8C67-98D8F3C1A0F7}" type="datetimeFigureOut">
              <a:rPr lang="en-US" smtClean="0"/>
              <a:t>11/4/21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EBECC-5535-E64A-9722-FFD07332A243}" type="slidenum">
              <a:rPr lang="en-US" smtClean="0"/>
              <a:t>‹#›</a:t>
            </a:fld>
            <a:endParaRPr lang="en-US"/>
          </a:p>
        </p:txBody>
      </p:sp>
    </p:spTree>
    <p:extLst>
      <p:ext uri="{BB962C8B-B14F-4D97-AF65-F5344CB8AC3E}">
        <p14:creationId xmlns:p14="http://schemas.microsoft.com/office/powerpoint/2010/main" val="2397187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 both as a cancer survivor and as a Director at Shine Cancer Support</a:t>
            </a:r>
          </a:p>
        </p:txBody>
      </p:sp>
      <p:sp>
        <p:nvSpPr>
          <p:cNvPr id="4" name="Slide Number Placeholder 3"/>
          <p:cNvSpPr>
            <a:spLocks noGrp="1"/>
          </p:cNvSpPr>
          <p:nvPr>
            <p:ph type="sldNum" sz="quarter" idx="5"/>
          </p:nvPr>
        </p:nvSpPr>
        <p:spPr/>
        <p:txBody>
          <a:bodyPr/>
          <a:lstStyle/>
          <a:p>
            <a:fld id="{AA2EBECC-5535-E64A-9722-FFD07332A243}" type="slidenum">
              <a:rPr lang="en-US" smtClean="0"/>
              <a:t>2</a:t>
            </a:fld>
            <a:endParaRPr lang="en-US"/>
          </a:p>
        </p:txBody>
      </p:sp>
    </p:spTree>
    <p:extLst>
      <p:ext uri="{BB962C8B-B14F-4D97-AF65-F5344CB8AC3E}">
        <p14:creationId xmlns:p14="http://schemas.microsoft.com/office/powerpoint/2010/main" val="2451753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also devastated to learn that the best treatment for me required staying in the hospital</a:t>
            </a:r>
            <a:r>
              <a:rPr lang="en-US" baseline="0" dirty="0"/>
              <a:t> as an inpatient for six months. I was asked to speak about whether I did any exercise during treatment </a:t>
            </a:r>
            <a:r>
              <a:rPr lang="mr-IN" baseline="0" dirty="0"/>
              <a:t>–</a:t>
            </a:r>
            <a:r>
              <a:rPr lang="en-US" baseline="0" dirty="0"/>
              <a:t> at first, just being able to take a shower was a real accomplishment. Weirdly the chemo made me feel BETTER </a:t>
            </a:r>
            <a:r>
              <a:rPr lang="mr-IN" baseline="0" dirty="0"/>
              <a:t>–</a:t>
            </a:r>
            <a:r>
              <a:rPr lang="en-US" baseline="0" dirty="0"/>
              <a:t> and a few weeks after treatment, I started doing loops of the ward with my IV because I wasn’t allowed outside. As part of the treatment, I also had to have chemo injected into my spine and this is actually where I think my experience with the pain of exercise helped. I hated the injections but I’d try to use the </a:t>
            </a:r>
            <a:r>
              <a:rPr lang="en-US" baseline="0" dirty="0" err="1"/>
              <a:t>visualisation</a:t>
            </a:r>
            <a:r>
              <a:rPr lang="en-US" baseline="0" dirty="0"/>
              <a:t> </a:t>
            </a:r>
            <a:r>
              <a:rPr lang="en-US" baseline="0" dirty="0" err="1"/>
              <a:t>technqiues</a:t>
            </a:r>
            <a:r>
              <a:rPr lang="en-US" baseline="0" dirty="0"/>
              <a:t> I used as a runner to get through them. I used to picture myself running up parliament hill and think that by the time I got to the top, the injection would be over (though I frequently had to go back to the bottom and do it again because the injections didn’t go to plan). I did just meet someone who did the GNR while doing this treatment </a:t>
            </a:r>
            <a:r>
              <a:rPr lang="mr-IN" baseline="0" dirty="0"/>
              <a:t>–</a:t>
            </a:r>
            <a:r>
              <a:rPr lang="en-US" baseline="0" dirty="0"/>
              <a:t> but I think she is a rare and wonderful bird.</a:t>
            </a:r>
          </a:p>
          <a:p>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11</a:t>
            </a:fld>
            <a:endParaRPr lang="en-US"/>
          </a:p>
        </p:txBody>
      </p:sp>
    </p:spTree>
    <p:extLst>
      <p:ext uri="{BB962C8B-B14F-4D97-AF65-F5344CB8AC3E}">
        <p14:creationId xmlns:p14="http://schemas.microsoft.com/office/powerpoint/2010/main" val="389708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a:t>
            </a:r>
            <a:r>
              <a:rPr lang="mr-IN" dirty="0"/>
              <a:t>–</a:t>
            </a:r>
            <a:r>
              <a:rPr lang="en-US" dirty="0"/>
              <a:t> this wasn’t the end and</a:t>
            </a:r>
            <a:r>
              <a:rPr lang="en-US" baseline="0" dirty="0"/>
              <a:t> a year after I finished treatment, I contracted meningitis. I spent another month in the hospital and then four months recovering. I was lucky in that it wasn’t the kind “where you lose your arms and legs” but it was awful and by the end of that I felt pretty spiritually and physically broken. </a:t>
            </a:r>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13</a:t>
            </a:fld>
            <a:endParaRPr lang="en-US"/>
          </a:p>
        </p:txBody>
      </p:sp>
    </p:spTree>
    <p:extLst>
      <p:ext uri="{BB962C8B-B14F-4D97-AF65-F5344CB8AC3E}">
        <p14:creationId xmlns:p14="http://schemas.microsoft.com/office/powerpoint/2010/main" val="4082500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got to be a</a:t>
            </a:r>
            <a:r>
              <a:rPr lang="en-US" baseline="0" dirty="0"/>
              <a:t> torch bearer in the London Olympics </a:t>
            </a:r>
            <a:r>
              <a:rPr lang="mr-IN" baseline="0" dirty="0"/>
              <a:t>–</a:t>
            </a:r>
            <a:r>
              <a:rPr lang="en-US" baseline="0" dirty="0"/>
              <a:t> and given how my times have declined this was definitely the closest I’ll ever be to being in the Olympics!</a:t>
            </a:r>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14</a:t>
            </a:fld>
            <a:endParaRPr lang="en-US"/>
          </a:p>
        </p:txBody>
      </p:sp>
    </p:spTree>
    <p:extLst>
      <p:ext uri="{BB962C8B-B14F-4D97-AF65-F5344CB8AC3E}">
        <p14:creationId xmlns:p14="http://schemas.microsoft.com/office/powerpoint/2010/main" val="1372626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2017, I started to come to terms with the fact that my running times were never going to be what they were. Not only did I come out of treatment weaker and with health problems, I’m also older! So I decided to try a triathlon and found one in Henley</a:t>
            </a:r>
            <a:r>
              <a:rPr lang="en-GB" baseline="0" dirty="0"/>
              <a:t> that had a kid’s race as well </a:t>
            </a:r>
            <a:r>
              <a:rPr lang="mr-IN" baseline="0" dirty="0"/>
              <a:t>–</a:t>
            </a:r>
            <a:r>
              <a:rPr lang="en-GB" baseline="0" dirty="0"/>
              <a:t> so my daughter did it too. </a:t>
            </a:r>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15</a:t>
            </a:fld>
            <a:endParaRPr lang="en-US"/>
          </a:p>
        </p:txBody>
      </p:sp>
    </p:spTree>
    <p:extLst>
      <p:ext uri="{BB962C8B-B14F-4D97-AF65-F5344CB8AC3E}">
        <p14:creationId xmlns:p14="http://schemas.microsoft.com/office/powerpoint/2010/main" val="1372626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2013, I did my first long-distance race again </a:t>
            </a:r>
            <a:r>
              <a:rPr lang="mr-IN" dirty="0"/>
              <a:t>–</a:t>
            </a:r>
            <a:r>
              <a:rPr lang="en-GB" dirty="0"/>
              <a:t> the</a:t>
            </a:r>
            <a:r>
              <a:rPr lang="en-GB" baseline="0" dirty="0"/>
              <a:t> 11km Grim Challenge.  For me this was a massive achievement. I still suffer from fatigue and receive treatment for my immune system every month. Being able to train and complete a race (and beat a few of my non-cancer friends!) was a big deal.</a:t>
            </a:r>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16</a:t>
            </a:fld>
            <a:endParaRPr lang="en-US"/>
          </a:p>
        </p:txBody>
      </p:sp>
    </p:spTree>
    <p:extLst>
      <p:ext uri="{BB962C8B-B14F-4D97-AF65-F5344CB8AC3E}">
        <p14:creationId xmlns:p14="http://schemas.microsoft.com/office/powerpoint/2010/main" val="1372626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this slide because it shows the top of Parliament Hill. In</a:t>
            </a:r>
            <a:r>
              <a:rPr lang="en-US" baseline="0" dirty="0"/>
              <a:t> 2009, I became pregnant with my daughter but did BMF in the first trimester </a:t>
            </a:r>
            <a:r>
              <a:rPr lang="mr-IN" baseline="0" dirty="0"/>
              <a:t>–</a:t>
            </a:r>
            <a:r>
              <a:rPr lang="en-US" baseline="0" dirty="0"/>
              <a:t> including piggybacking someone up this hill!</a:t>
            </a:r>
          </a:p>
          <a:p>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17</a:t>
            </a:fld>
            <a:endParaRPr lang="en-US"/>
          </a:p>
        </p:txBody>
      </p:sp>
    </p:spTree>
    <p:extLst>
      <p:ext uri="{BB962C8B-B14F-4D97-AF65-F5344CB8AC3E}">
        <p14:creationId xmlns:p14="http://schemas.microsoft.com/office/powerpoint/2010/main" val="1805861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2019, I reviewed new Macmillan Principles for </a:t>
            </a:r>
            <a:r>
              <a:rPr lang="en-GB" dirty="0" err="1"/>
              <a:t>Prehabilitation</a:t>
            </a:r>
            <a:r>
              <a:rPr lang="en-GB" dirty="0"/>
              <a:t> for the BMJ with an expert in the social determinants of health (who happens to be husband). Many people felt our review was saying that </a:t>
            </a:r>
            <a:r>
              <a:rPr lang="en-GB" dirty="0" err="1"/>
              <a:t>prehabilitaiton</a:t>
            </a:r>
            <a:r>
              <a:rPr lang="en-GB" dirty="0"/>
              <a:t> wasn’t useful or would be too difficult for people; we were accused of being paternalistic and out of touch with patient needs BUT….</a:t>
            </a:r>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18</a:t>
            </a:fld>
            <a:endParaRPr lang="en-US"/>
          </a:p>
        </p:txBody>
      </p:sp>
    </p:spTree>
    <p:extLst>
      <p:ext uri="{BB962C8B-B14F-4D97-AF65-F5344CB8AC3E}">
        <p14:creationId xmlns:p14="http://schemas.microsoft.com/office/powerpoint/2010/main" val="1188719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had actually asked current cancer patients what they thought about the idea of </a:t>
            </a:r>
            <a:r>
              <a:rPr lang="en-GB" dirty="0" err="1"/>
              <a:t>prehabilitation</a:t>
            </a:r>
            <a:r>
              <a:rPr lang="en-GB" dirty="0"/>
              <a:t> in a Shine Facebook group. Responses were very wide ranging. </a:t>
            </a:r>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19</a:t>
            </a:fld>
            <a:endParaRPr lang="en-US"/>
          </a:p>
        </p:txBody>
      </p:sp>
    </p:spTree>
    <p:extLst>
      <p:ext uri="{BB962C8B-B14F-4D97-AF65-F5344CB8AC3E}">
        <p14:creationId xmlns:p14="http://schemas.microsoft.com/office/powerpoint/2010/main" val="36350270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had actually asked current cancer patients what they thought about the idea of </a:t>
            </a:r>
            <a:r>
              <a:rPr lang="en-GB" dirty="0" err="1"/>
              <a:t>prehabilitation</a:t>
            </a:r>
            <a:r>
              <a:rPr lang="en-GB" dirty="0"/>
              <a:t> in a Shine Facebook group. Responses were very wide ranging. </a:t>
            </a:r>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20</a:t>
            </a:fld>
            <a:endParaRPr lang="en-US"/>
          </a:p>
        </p:txBody>
      </p:sp>
    </p:spTree>
    <p:extLst>
      <p:ext uri="{BB962C8B-B14F-4D97-AF65-F5344CB8AC3E}">
        <p14:creationId xmlns:p14="http://schemas.microsoft.com/office/powerpoint/2010/main" val="2057573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had actually asked current cancer patients what they thought about the idea of </a:t>
            </a:r>
            <a:r>
              <a:rPr lang="en-GB" dirty="0" err="1"/>
              <a:t>prehabilitation</a:t>
            </a:r>
            <a:r>
              <a:rPr lang="en-GB" dirty="0"/>
              <a:t> in a Shine Facebook group. Responses were very wide ranging. </a:t>
            </a:r>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21</a:t>
            </a:fld>
            <a:endParaRPr lang="en-US"/>
          </a:p>
        </p:txBody>
      </p:sp>
    </p:spTree>
    <p:extLst>
      <p:ext uri="{BB962C8B-B14F-4D97-AF65-F5344CB8AC3E}">
        <p14:creationId xmlns:p14="http://schemas.microsoft.com/office/powerpoint/2010/main" val="3291463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Ceinwen</a:t>
            </a:r>
          </a:p>
          <a:p>
            <a:endParaRPr lang="en-US" dirty="0"/>
          </a:p>
        </p:txBody>
      </p:sp>
      <p:sp>
        <p:nvSpPr>
          <p:cNvPr id="4" name="Slide Number Placeholder 3"/>
          <p:cNvSpPr>
            <a:spLocks noGrp="1"/>
          </p:cNvSpPr>
          <p:nvPr>
            <p:ph type="sldNum" sz="quarter" idx="5"/>
          </p:nvPr>
        </p:nvSpPr>
        <p:spPr/>
        <p:txBody>
          <a:bodyPr/>
          <a:lstStyle/>
          <a:p>
            <a:fld id="{4ADCDAE6-0252-9C47-A3EC-E53EF16CBCF9}" type="slidenum">
              <a:rPr lang="en-US" smtClean="0"/>
              <a:t>3</a:t>
            </a:fld>
            <a:endParaRPr lang="en-US"/>
          </a:p>
        </p:txBody>
      </p:sp>
    </p:spTree>
    <p:extLst>
      <p:ext uri="{BB962C8B-B14F-4D97-AF65-F5344CB8AC3E}">
        <p14:creationId xmlns:p14="http://schemas.microsoft.com/office/powerpoint/2010/main" val="3505446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22</a:t>
            </a:fld>
            <a:endParaRPr lang="en-US"/>
          </a:p>
        </p:txBody>
      </p:sp>
    </p:spTree>
    <p:extLst>
      <p:ext uri="{BB962C8B-B14F-4D97-AF65-F5344CB8AC3E}">
        <p14:creationId xmlns:p14="http://schemas.microsoft.com/office/powerpoint/2010/main" val="1669119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reason I’m telling you this is that a lot of the people you meet will experience set backs </a:t>
            </a:r>
            <a:r>
              <a:rPr lang="mr-IN" dirty="0"/>
              <a:t>–</a:t>
            </a:r>
            <a:r>
              <a:rPr lang="en-GB" dirty="0"/>
              <a:t> so often we think that cancer is a choice between dying and running the London marathon but for a lot of people cancer is a series of events </a:t>
            </a:r>
            <a:r>
              <a:rPr lang="mr-IN" dirty="0"/>
              <a:t>–</a:t>
            </a:r>
            <a:r>
              <a:rPr lang="en-GB" dirty="0"/>
              <a:t> we often say that cancer is</a:t>
            </a:r>
            <a:r>
              <a:rPr lang="en-GB" baseline="0" dirty="0"/>
              <a:t> the gift that keeps on giving. This doesn’t fit that well with how society works and I think as prehab specialists it will be important to remember that the people you support will have ups and downs </a:t>
            </a:r>
            <a:r>
              <a:rPr lang="mr-IN" baseline="0" dirty="0"/>
              <a:t>–</a:t>
            </a:r>
            <a:r>
              <a:rPr lang="en-GB" baseline="0" dirty="0"/>
              <a:t> they may have relapses, more surgery, recurrences; good </a:t>
            </a:r>
            <a:r>
              <a:rPr lang="en-GB" baseline="0" dirty="0" err="1"/>
              <a:t>prehabilitation</a:t>
            </a:r>
            <a:r>
              <a:rPr lang="en-GB" baseline="0" dirty="0"/>
              <a:t> will be about empowering people to develop skills that can help them not just with immediate surgery but can also make them better equipped to cope with what may come their way. </a:t>
            </a:r>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23</a:t>
            </a:fld>
            <a:endParaRPr lang="en-US"/>
          </a:p>
        </p:txBody>
      </p:sp>
    </p:spTree>
    <p:extLst>
      <p:ext uri="{BB962C8B-B14F-4D97-AF65-F5344CB8AC3E}">
        <p14:creationId xmlns:p14="http://schemas.microsoft.com/office/powerpoint/2010/main" val="4082500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4</a:t>
            </a:fld>
            <a:endParaRPr lang="en-US"/>
          </a:p>
        </p:txBody>
      </p:sp>
    </p:spTree>
    <p:extLst>
      <p:ext uri="{BB962C8B-B14F-4D97-AF65-F5344CB8AC3E}">
        <p14:creationId xmlns:p14="http://schemas.microsoft.com/office/powerpoint/2010/main" val="532565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a:t>
            </a:r>
            <a:r>
              <a:rPr lang="en-US" baseline="0" dirty="0"/>
              <a:t> and very fit </a:t>
            </a:r>
            <a:r>
              <a:rPr lang="mr-IN" baseline="0" dirty="0"/>
              <a:t>–</a:t>
            </a:r>
            <a:r>
              <a:rPr lang="en-US" baseline="0" dirty="0"/>
              <a:t> did British Military Fitness (back when it was hard!) three times a week and regularly competed 10km runs, particularly mud runs. I have also been a vegetarian since I was 17. </a:t>
            </a:r>
          </a:p>
        </p:txBody>
      </p:sp>
      <p:sp>
        <p:nvSpPr>
          <p:cNvPr id="4" name="Slide Number Placeholder 3"/>
          <p:cNvSpPr>
            <a:spLocks noGrp="1"/>
          </p:cNvSpPr>
          <p:nvPr>
            <p:ph type="sldNum" sz="quarter" idx="10"/>
          </p:nvPr>
        </p:nvSpPr>
        <p:spPr/>
        <p:txBody>
          <a:bodyPr/>
          <a:lstStyle/>
          <a:p>
            <a:fld id="{2B5BA2DC-6AF9-8E41-9E23-948499664516}" type="slidenum">
              <a:rPr lang="en-US" smtClean="0"/>
              <a:t>5</a:t>
            </a:fld>
            <a:endParaRPr lang="en-US"/>
          </a:p>
        </p:txBody>
      </p:sp>
    </p:spTree>
    <p:extLst>
      <p:ext uri="{BB962C8B-B14F-4D97-AF65-F5344CB8AC3E}">
        <p14:creationId xmlns:p14="http://schemas.microsoft.com/office/powerpoint/2010/main" val="4014763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the kind of person who takes my running shoes everywhere and I used to go running in Sierra Leone when I worked there </a:t>
            </a:r>
            <a:r>
              <a:rPr lang="mr-IN" dirty="0"/>
              <a:t>–</a:t>
            </a:r>
            <a:r>
              <a:rPr lang="en-US" dirty="0"/>
              <a:t> it was really hot and I often got</a:t>
            </a:r>
            <a:r>
              <a:rPr lang="en-US" baseline="0" dirty="0"/>
              <a:t> sunburned. The locals also thought I was nuts. </a:t>
            </a:r>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6</a:t>
            </a:fld>
            <a:endParaRPr lang="en-US"/>
          </a:p>
        </p:txBody>
      </p:sp>
    </p:spTree>
    <p:extLst>
      <p:ext uri="{BB962C8B-B14F-4D97-AF65-F5344CB8AC3E}">
        <p14:creationId xmlns:p14="http://schemas.microsoft.com/office/powerpoint/2010/main" val="312780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Added this slide because it shows the top of Parliament Hill. In</a:t>
            </a:r>
            <a:r>
              <a:rPr lang="en-US" baseline="0" dirty="0"/>
              <a:t> 2009, I became pregnant with my daughter but did BMF in the first trimester </a:t>
            </a:r>
            <a:r>
              <a:rPr lang="mr-IN" baseline="0" dirty="0"/>
              <a:t>–</a:t>
            </a:r>
            <a:r>
              <a:rPr lang="en-US" baseline="0" dirty="0"/>
              <a:t> including piggybacking someone up this hill!</a:t>
            </a:r>
          </a:p>
          <a:p>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7</a:t>
            </a:fld>
            <a:endParaRPr lang="en-US"/>
          </a:p>
        </p:txBody>
      </p:sp>
    </p:spTree>
    <p:extLst>
      <p:ext uri="{BB962C8B-B14F-4D97-AF65-F5344CB8AC3E}">
        <p14:creationId xmlns:p14="http://schemas.microsoft.com/office/powerpoint/2010/main" val="1124909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became</a:t>
            </a:r>
            <a:r>
              <a:rPr lang="en-US" baseline="0" dirty="0"/>
              <a:t> more pregnant I became less active as I had some hip problems that caused pain </a:t>
            </a:r>
            <a:r>
              <a:rPr lang="mr-IN" baseline="0" dirty="0"/>
              <a:t>–</a:t>
            </a:r>
            <a:r>
              <a:rPr lang="en-US" baseline="0" dirty="0"/>
              <a:t> still travelled a lot (e.g. Kathmandu when I was 7 months pregnant) and walked as much as possible. </a:t>
            </a:r>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8</a:t>
            </a:fld>
            <a:endParaRPr lang="en-US"/>
          </a:p>
        </p:txBody>
      </p:sp>
    </p:spTree>
    <p:extLst>
      <p:ext uri="{BB962C8B-B14F-4D97-AF65-F5344CB8AC3E}">
        <p14:creationId xmlns:p14="http://schemas.microsoft.com/office/powerpoint/2010/main" val="2623947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Dec 2009, I became really ill and was told I needed to</a:t>
            </a:r>
            <a:r>
              <a:rPr lang="en-US" baseline="0" dirty="0"/>
              <a:t> have my baby by emergency </a:t>
            </a:r>
            <a:r>
              <a:rPr lang="en-US" baseline="0" dirty="0" err="1"/>
              <a:t>c-section</a:t>
            </a:r>
            <a:r>
              <a:rPr lang="en-US" baseline="0" dirty="0"/>
              <a:t>. She was taken into the </a:t>
            </a:r>
            <a:r>
              <a:rPr lang="en-US" baseline="0" dirty="0" err="1"/>
              <a:t>NiCU</a:t>
            </a:r>
            <a:r>
              <a:rPr lang="en-US" baseline="0" dirty="0"/>
              <a:t> as she was 6 weeks early </a:t>
            </a:r>
            <a:r>
              <a:rPr lang="mr-IN" baseline="0" dirty="0"/>
              <a:t>–</a:t>
            </a:r>
            <a:r>
              <a:rPr lang="en-US" baseline="0" dirty="0"/>
              <a:t> I was very unwell. I had fevers, nights sweats and swollen glands but most of this was taken as pregnancy complications. I was in the hospital for three weeks and then managed to get home with my daughter </a:t>
            </a:r>
            <a:r>
              <a:rPr lang="mr-IN" baseline="0" dirty="0"/>
              <a:t>–</a:t>
            </a:r>
            <a:r>
              <a:rPr lang="en-US" baseline="0" dirty="0"/>
              <a:t> but a few days later went back in as I was in terrible pain and very weak.</a:t>
            </a:r>
          </a:p>
          <a:p>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9</a:t>
            </a:fld>
            <a:endParaRPr lang="en-US"/>
          </a:p>
        </p:txBody>
      </p:sp>
    </p:spTree>
    <p:extLst>
      <p:ext uri="{BB962C8B-B14F-4D97-AF65-F5344CB8AC3E}">
        <p14:creationId xmlns:p14="http://schemas.microsoft.com/office/powerpoint/2010/main" val="3776765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doctors didn’t know what was wrong with me and I spent another three weeks in hospital so weak I couldn’t get up and brush</a:t>
            </a:r>
            <a:r>
              <a:rPr lang="en-US" baseline="0" dirty="0"/>
              <a:t> my teeth </a:t>
            </a:r>
            <a:r>
              <a:rPr lang="mr-IN" baseline="0" dirty="0"/>
              <a:t>–</a:t>
            </a:r>
            <a:r>
              <a:rPr lang="en-US" baseline="0" dirty="0"/>
              <a:t> a lot of theories were considered but it was eventually found that I had DLBCL. It’s an older man’s cancer and it was very advanced. I was told that if I even if I survived chemotherapy, I had a 40% of survival over 2 years. I was devastated.</a:t>
            </a:r>
            <a:endParaRPr lang="en-US" dirty="0"/>
          </a:p>
        </p:txBody>
      </p:sp>
      <p:sp>
        <p:nvSpPr>
          <p:cNvPr id="4" name="Slide Number Placeholder 3"/>
          <p:cNvSpPr>
            <a:spLocks noGrp="1"/>
          </p:cNvSpPr>
          <p:nvPr>
            <p:ph type="sldNum" sz="quarter" idx="10"/>
          </p:nvPr>
        </p:nvSpPr>
        <p:spPr/>
        <p:txBody>
          <a:bodyPr/>
          <a:lstStyle/>
          <a:p>
            <a:fld id="{2B5BA2DC-6AF9-8E41-9E23-948499664516}" type="slidenum">
              <a:rPr lang="en-US" smtClean="0"/>
              <a:t>10</a:t>
            </a:fld>
            <a:endParaRPr lang="en-US"/>
          </a:p>
        </p:txBody>
      </p:sp>
    </p:spTree>
    <p:extLst>
      <p:ext uri="{BB962C8B-B14F-4D97-AF65-F5344CB8AC3E}">
        <p14:creationId xmlns:p14="http://schemas.microsoft.com/office/powerpoint/2010/main" val="1133103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99F0BDA-BA7D-CC45-B88D-97ED520EF3D7}"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F7C32-10C6-7E4C-8AC9-3FE4A5BBCC49}" type="slidenum">
              <a:rPr lang="en-US" smtClean="0"/>
              <a:t>‹#›</a:t>
            </a:fld>
            <a:endParaRPr lang="en-US"/>
          </a:p>
        </p:txBody>
      </p:sp>
    </p:spTree>
    <p:extLst>
      <p:ext uri="{BB962C8B-B14F-4D97-AF65-F5344CB8AC3E}">
        <p14:creationId xmlns:p14="http://schemas.microsoft.com/office/powerpoint/2010/main" val="3488580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99F0BDA-BA7D-CC45-B88D-97ED520EF3D7}"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F7C32-10C6-7E4C-8AC9-3FE4A5BBCC49}" type="slidenum">
              <a:rPr lang="en-US" smtClean="0"/>
              <a:t>‹#›</a:t>
            </a:fld>
            <a:endParaRPr lang="en-US"/>
          </a:p>
        </p:txBody>
      </p:sp>
    </p:spTree>
    <p:extLst>
      <p:ext uri="{BB962C8B-B14F-4D97-AF65-F5344CB8AC3E}">
        <p14:creationId xmlns:p14="http://schemas.microsoft.com/office/powerpoint/2010/main" val="2722394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99F0BDA-BA7D-CC45-B88D-97ED520EF3D7}"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F7C32-10C6-7E4C-8AC9-3FE4A5BBCC49}" type="slidenum">
              <a:rPr lang="en-US" smtClean="0"/>
              <a:t>‹#›</a:t>
            </a:fld>
            <a:endParaRPr lang="en-US"/>
          </a:p>
        </p:txBody>
      </p:sp>
    </p:spTree>
    <p:extLst>
      <p:ext uri="{BB962C8B-B14F-4D97-AF65-F5344CB8AC3E}">
        <p14:creationId xmlns:p14="http://schemas.microsoft.com/office/powerpoint/2010/main" val="2182236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332B7-408D-EB43-981A-240F9C4E4310}"/>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F421C8D-8997-1D4D-97FE-88226E5B1BE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FFFAE05-33C0-4444-87A3-B8F69B40D2C8}"/>
              </a:ext>
            </a:extLst>
          </p:cNvPr>
          <p:cNvSpPr>
            <a:spLocks noGrp="1"/>
          </p:cNvSpPr>
          <p:nvPr>
            <p:ph type="dt" sz="half" idx="10"/>
          </p:nvPr>
        </p:nvSpPr>
        <p:spPr/>
        <p:txBody>
          <a:bodyPr/>
          <a:lstStyle/>
          <a:p>
            <a:fld id="{7D178B8F-1172-6541-9B03-BC336B917748}" type="datetimeFigureOut">
              <a:rPr lang="en-US" smtClean="0"/>
              <a:t>11/4/21</a:t>
            </a:fld>
            <a:endParaRPr lang="en-US"/>
          </a:p>
        </p:txBody>
      </p:sp>
      <p:sp>
        <p:nvSpPr>
          <p:cNvPr id="5" name="Footer Placeholder 4">
            <a:extLst>
              <a:ext uri="{FF2B5EF4-FFF2-40B4-BE49-F238E27FC236}">
                <a16:creationId xmlns:a16="http://schemas.microsoft.com/office/drawing/2014/main" id="{90EF40FC-E49E-DC49-B28B-47A927D848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465001-DF1B-8D4E-8F0F-64A050767142}"/>
              </a:ext>
            </a:extLst>
          </p:cNvPr>
          <p:cNvSpPr>
            <a:spLocks noGrp="1"/>
          </p:cNvSpPr>
          <p:nvPr>
            <p:ph type="sldNum" sz="quarter" idx="12"/>
          </p:nvPr>
        </p:nvSpPr>
        <p:spPr/>
        <p:txBody>
          <a:bodyPr/>
          <a:lstStyle/>
          <a:p>
            <a:fld id="{D2CF4CE6-18B8-1946-9C95-3661C127FB82}" type="slidenum">
              <a:rPr lang="en-US" smtClean="0"/>
              <a:t>‹#›</a:t>
            </a:fld>
            <a:endParaRPr lang="en-US"/>
          </a:p>
        </p:txBody>
      </p:sp>
    </p:spTree>
    <p:extLst>
      <p:ext uri="{BB962C8B-B14F-4D97-AF65-F5344CB8AC3E}">
        <p14:creationId xmlns:p14="http://schemas.microsoft.com/office/powerpoint/2010/main" val="1192037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C1CBE-529B-E64B-BFE6-BA159D110F4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6A8D1F7-09F8-7C4E-9804-427A047F44E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34BC2B4-24D6-8C41-910F-7E3372692629}"/>
              </a:ext>
            </a:extLst>
          </p:cNvPr>
          <p:cNvSpPr>
            <a:spLocks noGrp="1"/>
          </p:cNvSpPr>
          <p:nvPr>
            <p:ph type="dt" sz="half" idx="10"/>
          </p:nvPr>
        </p:nvSpPr>
        <p:spPr/>
        <p:txBody>
          <a:bodyPr/>
          <a:lstStyle/>
          <a:p>
            <a:fld id="{7D178B8F-1172-6541-9B03-BC336B917748}" type="datetimeFigureOut">
              <a:rPr lang="en-US" smtClean="0"/>
              <a:t>11/4/21</a:t>
            </a:fld>
            <a:endParaRPr lang="en-US"/>
          </a:p>
        </p:txBody>
      </p:sp>
      <p:sp>
        <p:nvSpPr>
          <p:cNvPr id="5" name="Footer Placeholder 4">
            <a:extLst>
              <a:ext uri="{FF2B5EF4-FFF2-40B4-BE49-F238E27FC236}">
                <a16:creationId xmlns:a16="http://schemas.microsoft.com/office/drawing/2014/main" id="{8A156081-226C-9642-A9DD-282F4DCFB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AF150-FA3A-CA4C-AC2A-5350A7270C6E}"/>
              </a:ext>
            </a:extLst>
          </p:cNvPr>
          <p:cNvSpPr>
            <a:spLocks noGrp="1"/>
          </p:cNvSpPr>
          <p:nvPr>
            <p:ph type="sldNum" sz="quarter" idx="12"/>
          </p:nvPr>
        </p:nvSpPr>
        <p:spPr/>
        <p:txBody>
          <a:bodyPr/>
          <a:lstStyle/>
          <a:p>
            <a:fld id="{D2CF4CE6-18B8-1946-9C95-3661C127FB82}" type="slidenum">
              <a:rPr lang="en-US" smtClean="0"/>
              <a:t>‹#›</a:t>
            </a:fld>
            <a:endParaRPr lang="en-US"/>
          </a:p>
        </p:txBody>
      </p:sp>
    </p:spTree>
    <p:extLst>
      <p:ext uri="{BB962C8B-B14F-4D97-AF65-F5344CB8AC3E}">
        <p14:creationId xmlns:p14="http://schemas.microsoft.com/office/powerpoint/2010/main" val="2157097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8F120-583C-7342-8A85-90945A32EBA2}"/>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8345E47-69B7-F044-8CC9-80BC7178004E}"/>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2F662CF-E3AB-2043-87C9-C37DF078C1FF}"/>
              </a:ext>
            </a:extLst>
          </p:cNvPr>
          <p:cNvSpPr>
            <a:spLocks noGrp="1"/>
          </p:cNvSpPr>
          <p:nvPr>
            <p:ph type="dt" sz="half" idx="10"/>
          </p:nvPr>
        </p:nvSpPr>
        <p:spPr/>
        <p:txBody>
          <a:bodyPr/>
          <a:lstStyle/>
          <a:p>
            <a:fld id="{7D178B8F-1172-6541-9B03-BC336B917748}" type="datetimeFigureOut">
              <a:rPr lang="en-US" smtClean="0"/>
              <a:t>11/4/21</a:t>
            </a:fld>
            <a:endParaRPr lang="en-US"/>
          </a:p>
        </p:txBody>
      </p:sp>
      <p:sp>
        <p:nvSpPr>
          <p:cNvPr id="5" name="Footer Placeholder 4">
            <a:extLst>
              <a:ext uri="{FF2B5EF4-FFF2-40B4-BE49-F238E27FC236}">
                <a16:creationId xmlns:a16="http://schemas.microsoft.com/office/drawing/2014/main" id="{DD3929BF-138E-9545-8D77-4DD32CE4C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FF21B-1C51-C34A-AE77-4D5C07FAFBFE}"/>
              </a:ext>
            </a:extLst>
          </p:cNvPr>
          <p:cNvSpPr>
            <a:spLocks noGrp="1"/>
          </p:cNvSpPr>
          <p:nvPr>
            <p:ph type="sldNum" sz="quarter" idx="12"/>
          </p:nvPr>
        </p:nvSpPr>
        <p:spPr/>
        <p:txBody>
          <a:bodyPr/>
          <a:lstStyle/>
          <a:p>
            <a:fld id="{D2CF4CE6-18B8-1946-9C95-3661C127FB82}" type="slidenum">
              <a:rPr lang="en-US" smtClean="0"/>
              <a:t>‹#›</a:t>
            </a:fld>
            <a:endParaRPr lang="en-US"/>
          </a:p>
        </p:txBody>
      </p:sp>
    </p:spTree>
    <p:extLst>
      <p:ext uri="{BB962C8B-B14F-4D97-AF65-F5344CB8AC3E}">
        <p14:creationId xmlns:p14="http://schemas.microsoft.com/office/powerpoint/2010/main" val="4286615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F6B1-09E1-A54B-925F-62016170AEB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CD8390-3669-D84D-99CC-A35BA7FE174F}"/>
              </a:ext>
            </a:extLst>
          </p:cNvPr>
          <p:cNvSpPr>
            <a:spLocks noGrp="1"/>
          </p:cNvSpPr>
          <p:nvPr>
            <p:ph sz="half" idx="1"/>
          </p:nvPr>
        </p:nvSpPr>
        <p:spPr>
          <a:xfrm>
            <a:off x="62865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F565BC8-F127-614A-A894-7A85461D1E47}"/>
              </a:ext>
            </a:extLst>
          </p:cNvPr>
          <p:cNvSpPr>
            <a:spLocks noGrp="1"/>
          </p:cNvSpPr>
          <p:nvPr>
            <p:ph sz="half" idx="2"/>
          </p:nvPr>
        </p:nvSpPr>
        <p:spPr>
          <a:xfrm>
            <a:off x="4648200" y="1825625"/>
            <a:ext cx="38671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B53A4D8-582F-0A47-9CB9-73910CCA1B50}"/>
              </a:ext>
            </a:extLst>
          </p:cNvPr>
          <p:cNvSpPr>
            <a:spLocks noGrp="1"/>
          </p:cNvSpPr>
          <p:nvPr>
            <p:ph type="dt" sz="half" idx="10"/>
          </p:nvPr>
        </p:nvSpPr>
        <p:spPr/>
        <p:txBody>
          <a:bodyPr/>
          <a:lstStyle/>
          <a:p>
            <a:fld id="{7D178B8F-1172-6541-9B03-BC336B917748}" type="datetimeFigureOut">
              <a:rPr lang="en-US" smtClean="0"/>
              <a:t>11/4/21</a:t>
            </a:fld>
            <a:endParaRPr lang="en-US"/>
          </a:p>
        </p:txBody>
      </p:sp>
      <p:sp>
        <p:nvSpPr>
          <p:cNvPr id="6" name="Footer Placeholder 5">
            <a:extLst>
              <a:ext uri="{FF2B5EF4-FFF2-40B4-BE49-F238E27FC236}">
                <a16:creationId xmlns:a16="http://schemas.microsoft.com/office/drawing/2014/main" id="{AF6B9F82-6205-9C4D-AF7E-9E136B7837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3FA0E1-A0E8-9844-91FE-6D26A5C62F9A}"/>
              </a:ext>
            </a:extLst>
          </p:cNvPr>
          <p:cNvSpPr>
            <a:spLocks noGrp="1"/>
          </p:cNvSpPr>
          <p:nvPr>
            <p:ph type="sldNum" sz="quarter" idx="12"/>
          </p:nvPr>
        </p:nvSpPr>
        <p:spPr/>
        <p:txBody>
          <a:bodyPr/>
          <a:lstStyle/>
          <a:p>
            <a:fld id="{D2CF4CE6-18B8-1946-9C95-3661C127FB82}" type="slidenum">
              <a:rPr lang="en-US" smtClean="0"/>
              <a:t>‹#›</a:t>
            </a:fld>
            <a:endParaRPr lang="en-US"/>
          </a:p>
        </p:txBody>
      </p:sp>
    </p:spTree>
    <p:extLst>
      <p:ext uri="{BB962C8B-B14F-4D97-AF65-F5344CB8AC3E}">
        <p14:creationId xmlns:p14="http://schemas.microsoft.com/office/powerpoint/2010/main" val="1735996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F0B9D-2D57-D74C-9F90-36EE3FD317E8}"/>
              </a:ext>
            </a:extLst>
          </p:cNvPr>
          <p:cNvSpPr>
            <a:spLocks noGrp="1"/>
          </p:cNvSpPr>
          <p:nvPr>
            <p:ph type="title"/>
          </p:nvPr>
        </p:nvSpPr>
        <p:spPr>
          <a:xfrm>
            <a:off x="630238" y="365125"/>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B8FCAEF-D6D9-9442-9E3A-4D37C897A1C1}"/>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4840C53-4A77-B34A-8A30-A1CB150413CE}"/>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18ED4E0-54E8-E04A-BAD1-4AF14C7B2EE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358850B-A443-AB40-95AF-3BFAF6934780}"/>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DCD5A0E-EBF4-0149-88FE-0C60B3A79A23}"/>
              </a:ext>
            </a:extLst>
          </p:cNvPr>
          <p:cNvSpPr>
            <a:spLocks noGrp="1"/>
          </p:cNvSpPr>
          <p:nvPr>
            <p:ph type="dt" sz="half" idx="10"/>
          </p:nvPr>
        </p:nvSpPr>
        <p:spPr/>
        <p:txBody>
          <a:bodyPr/>
          <a:lstStyle/>
          <a:p>
            <a:fld id="{7D178B8F-1172-6541-9B03-BC336B917748}" type="datetimeFigureOut">
              <a:rPr lang="en-US" smtClean="0"/>
              <a:t>11/4/21</a:t>
            </a:fld>
            <a:endParaRPr lang="en-US"/>
          </a:p>
        </p:txBody>
      </p:sp>
      <p:sp>
        <p:nvSpPr>
          <p:cNvPr id="8" name="Footer Placeholder 7">
            <a:extLst>
              <a:ext uri="{FF2B5EF4-FFF2-40B4-BE49-F238E27FC236}">
                <a16:creationId xmlns:a16="http://schemas.microsoft.com/office/drawing/2014/main" id="{04A637AA-CDF8-1E47-9697-1D0245E419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777108-4069-5F4C-832E-5D44485FDAB3}"/>
              </a:ext>
            </a:extLst>
          </p:cNvPr>
          <p:cNvSpPr>
            <a:spLocks noGrp="1"/>
          </p:cNvSpPr>
          <p:nvPr>
            <p:ph type="sldNum" sz="quarter" idx="12"/>
          </p:nvPr>
        </p:nvSpPr>
        <p:spPr/>
        <p:txBody>
          <a:bodyPr/>
          <a:lstStyle/>
          <a:p>
            <a:fld id="{D2CF4CE6-18B8-1946-9C95-3661C127FB82}" type="slidenum">
              <a:rPr lang="en-US" smtClean="0"/>
              <a:t>‹#›</a:t>
            </a:fld>
            <a:endParaRPr lang="en-US"/>
          </a:p>
        </p:txBody>
      </p:sp>
    </p:spTree>
    <p:extLst>
      <p:ext uri="{BB962C8B-B14F-4D97-AF65-F5344CB8AC3E}">
        <p14:creationId xmlns:p14="http://schemas.microsoft.com/office/powerpoint/2010/main" val="208585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44485-71F2-FE43-BC50-913BC8DA3A3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363CCF6-CE87-E64E-AA29-6CA38423FD45}"/>
              </a:ext>
            </a:extLst>
          </p:cNvPr>
          <p:cNvSpPr>
            <a:spLocks noGrp="1"/>
          </p:cNvSpPr>
          <p:nvPr>
            <p:ph type="dt" sz="half" idx="10"/>
          </p:nvPr>
        </p:nvSpPr>
        <p:spPr/>
        <p:txBody>
          <a:bodyPr/>
          <a:lstStyle/>
          <a:p>
            <a:fld id="{7D178B8F-1172-6541-9B03-BC336B917748}" type="datetimeFigureOut">
              <a:rPr lang="en-US" smtClean="0"/>
              <a:t>11/4/21</a:t>
            </a:fld>
            <a:endParaRPr lang="en-US"/>
          </a:p>
        </p:txBody>
      </p:sp>
      <p:sp>
        <p:nvSpPr>
          <p:cNvPr id="4" name="Footer Placeholder 3">
            <a:extLst>
              <a:ext uri="{FF2B5EF4-FFF2-40B4-BE49-F238E27FC236}">
                <a16:creationId xmlns:a16="http://schemas.microsoft.com/office/drawing/2014/main" id="{0909DF71-4508-FE43-939F-044487C2BF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9BC370-7D05-CC40-90F9-03F40DB3A992}"/>
              </a:ext>
            </a:extLst>
          </p:cNvPr>
          <p:cNvSpPr>
            <a:spLocks noGrp="1"/>
          </p:cNvSpPr>
          <p:nvPr>
            <p:ph type="sldNum" sz="quarter" idx="12"/>
          </p:nvPr>
        </p:nvSpPr>
        <p:spPr/>
        <p:txBody>
          <a:bodyPr/>
          <a:lstStyle/>
          <a:p>
            <a:fld id="{D2CF4CE6-18B8-1946-9C95-3661C127FB82}" type="slidenum">
              <a:rPr lang="en-US" smtClean="0"/>
              <a:t>‹#›</a:t>
            </a:fld>
            <a:endParaRPr lang="en-US"/>
          </a:p>
        </p:txBody>
      </p:sp>
    </p:spTree>
    <p:extLst>
      <p:ext uri="{BB962C8B-B14F-4D97-AF65-F5344CB8AC3E}">
        <p14:creationId xmlns:p14="http://schemas.microsoft.com/office/powerpoint/2010/main" val="3589007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0A2252-B090-8345-857C-FA129DA1EA51}"/>
              </a:ext>
            </a:extLst>
          </p:cNvPr>
          <p:cNvSpPr>
            <a:spLocks noGrp="1"/>
          </p:cNvSpPr>
          <p:nvPr>
            <p:ph type="dt" sz="half" idx="10"/>
          </p:nvPr>
        </p:nvSpPr>
        <p:spPr/>
        <p:txBody>
          <a:bodyPr/>
          <a:lstStyle/>
          <a:p>
            <a:fld id="{7D178B8F-1172-6541-9B03-BC336B917748}" type="datetimeFigureOut">
              <a:rPr lang="en-US" smtClean="0"/>
              <a:t>11/4/21</a:t>
            </a:fld>
            <a:endParaRPr lang="en-US"/>
          </a:p>
        </p:txBody>
      </p:sp>
      <p:sp>
        <p:nvSpPr>
          <p:cNvPr id="3" name="Footer Placeholder 2">
            <a:extLst>
              <a:ext uri="{FF2B5EF4-FFF2-40B4-BE49-F238E27FC236}">
                <a16:creationId xmlns:a16="http://schemas.microsoft.com/office/drawing/2014/main" id="{2BA4517F-376A-0046-822B-414900610D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74502E-486C-7043-9442-A65B8EE84EE5}"/>
              </a:ext>
            </a:extLst>
          </p:cNvPr>
          <p:cNvSpPr>
            <a:spLocks noGrp="1"/>
          </p:cNvSpPr>
          <p:nvPr>
            <p:ph type="sldNum" sz="quarter" idx="12"/>
          </p:nvPr>
        </p:nvSpPr>
        <p:spPr/>
        <p:txBody>
          <a:bodyPr/>
          <a:lstStyle/>
          <a:p>
            <a:fld id="{D2CF4CE6-18B8-1946-9C95-3661C127FB82}" type="slidenum">
              <a:rPr lang="en-US" smtClean="0"/>
              <a:t>‹#›</a:t>
            </a:fld>
            <a:endParaRPr lang="en-US"/>
          </a:p>
        </p:txBody>
      </p:sp>
    </p:spTree>
    <p:extLst>
      <p:ext uri="{BB962C8B-B14F-4D97-AF65-F5344CB8AC3E}">
        <p14:creationId xmlns:p14="http://schemas.microsoft.com/office/powerpoint/2010/main" val="57228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5A152-0BF1-8649-9B63-3FEDF48C9888}"/>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AF310B6-795C-794A-9ACF-2C87C0EE07B0}"/>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0720455-EBAC-3741-8133-892EAEB6A24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732936-ED5B-1A42-80DE-EB67EF69B221}"/>
              </a:ext>
            </a:extLst>
          </p:cNvPr>
          <p:cNvSpPr>
            <a:spLocks noGrp="1"/>
          </p:cNvSpPr>
          <p:nvPr>
            <p:ph type="dt" sz="half" idx="10"/>
          </p:nvPr>
        </p:nvSpPr>
        <p:spPr/>
        <p:txBody>
          <a:bodyPr/>
          <a:lstStyle/>
          <a:p>
            <a:fld id="{7D178B8F-1172-6541-9B03-BC336B917748}" type="datetimeFigureOut">
              <a:rPr lang="en-US" smtClean="0"/>
              <a:t>11/4/21</a:t>
            </a:fld>
            <a:endParaRPr lang="en-US"/>
          </a:p>
        </p:txBody>
      </p:sp>
      <p:sp>
        <p:nvSpPr>
          <p:cNvPr id="6" name="Footer Placeholder 5">
            <a:extLst>
              <a:ext uri="{FF2B5EF4-FFF2-40B4-BE49-F238E27FC236}">
                <a16:creationId xmlns:a16="http://schemas.microsoft.com/office/drawing/2014/main" id="{A485B6A7-AE58-0E4F-9A3D-B499EA57A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45A63-FAB5-3F48-8D42-A9C2732274F5}"/>
              </a:ext>
            </a:extLst>
          </p:cNvPr>
          <p:cNvSpPr>
            <a:spLocks noGrp="1"/>
          </p:cNvSpPr>
          <p:nvPr>
            <p:ph type="sldNum" sz="quarter" idx="12"/>
          </p:nvPr>
        </p:nvSpPr>
        <p:spPr/>
        <p:txBody>
          <a:bodyPr/>
          <a:lstStyle/>
          <a:p>
            <a:fld id="{D2CF4CE6-18B8-1946-9C95-3661C127FB82}" type="slidenum">
              <a:rPr lang="en-US" smtClean="0"/>
              <a:t>‹#›</a:t>
            </a:fld>
            <a:endParaRPr lang="en-US"/>
          </a:p>
        </p:txBody>
      </p:sp>
    </p:spTree>
    <p:extLst>
      <p:ext uri="{BB962C8B-B14F-4D97-AF65-F5344CB8AC3E}">
        <p14:creationId xmlns:p14="http://schemas.microsoft.com/office/powerpoint/2010/main" val="113480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99F0BDA-BA7D-CC45-B88D-97ED520EF3D7}"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F7C32-10C6-7E4C-8AC9-3FE4A5BBCC49}" type="slidenum">
              <a:rPr lang="en-US" smtClean="0"/>
              <a:t>‹#›</a:t>
            </a:fld>
            <a:endParaRPr lang="en-US"/>
          </a:p>
        </p:txBody>
      </p:sp>
    </p:spTree>
    <p:extLst>
      <p:ext uri="{BB962C8B-B14F-4D97-AF65-F5344CB8AC3E}">
        <p14:creationId xmlns:p14="http://schemas.microsoft.com/office/powerpoint/2010/main" val="3996540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03708-2F7C-DF43-8D9B-5CEAE30A6A4C}"/>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8CB0E8D-34A6-E240-83BC-B79D5AED3EA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FC2627-C9CC-E246-A3EF-0D4F2D4CA60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2ACBA9-C04C-EC49-B14C-43F9EA5D4BE8}"/>
              </a:ext>
            </a:extLst>
          </p:cNvPr>
          <p:cNvSpPr>
            <a:spLocks noGrp="1"/>
          </p:cNvSpPr>
          <p:nvPr>
            <p:ph type="dt" sz="half" idx="10"/>
          </p:nvPr>
        </p:nvSpPr>
        <p:spPr/>
        <p:txBody>
          <a:bodyPr/>
          <a:lstStyle/>
          <a:p>
            <a:fld id="{7D178B8F-1172-6541-9B03-BC336B917748}" type="datetimeFigureOut">
              <a:rPr lang="en-US" smtClean="0"/>
              <a:t>11/4/21</a:t>
            </a:fld>
            <a:endParaRPr lang="en-US"/>
          </a:p>
        </p:txBody>
      </p:sp>
      <p:sp>
        <p:nvSpPr>
          <p:cNvPr id="6" name="Footer Placeholder 5">
            <a:extLst>
              <a:ext uri="{FF2B5EF4-FFF2-40B4-BE49-F238E27FC236}">
                <a16:creationId xmlns:a16="http://schemas.microsoft.com/office/drawing/2014/main" id="{B24AC83D-589E-064E-ABA7-63121DE413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CECEA5-C2C4-D84E-AFC8-DDCD74449628}"/>
              </a:ext>
            </a:extLst>
          </p:cNvPr>
          <p:cNvSpPr>
            <a:spLocks noGrp="1"/>
          </p:cNvSpPr>
          <p:nvPr>
            <p:ph type="sldNum" sz="quarter" idx="12"/>
          </p:nvPr>
        </p:nvSpPr>
        <p:spPr/>
        <p:txBody>
          <a:bodyPr/>
          <a:lstStyle/>
          <a:p>
            <a:fld id="{D2CF4CE6-18B8-1946-9C95-3661C127FB82}" type="slidenum">
              <a:rPr lang="en-US" smtClean="0"/>
              <a:t>‹#›</a:t>
            </a:fld>
            <a:endParaRPr lang="en-US"/>
          </a:p>
        </p:txBody>
      </p:sp>
    </p:spTree>
    <p:extLst>
      <p:ext uri="{BB962C8B-B14F-4D97-AF65-F5344CB8AC3E}">
        <p14:creationId xmlns:p14="http://schemas.microsoft.com/office/powerpoint/2010/main" val="2502656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2EE4C-1069-6A4A-B084-4B26720AEC0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9899570-97B0-BD4E-A78C-05A5FE8AE84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481171-205B-F241-B5B2-0CB6DE5D1A8E}"/>
              </a:ext>
            </a:extLst>
          </p:cNvPr>
          <p:cNvSpPr>
            <a:spLocks noGrp="1"/>
          </p:cNvSpPr>
          <p:nvPr>
            <p:ph type="dt" sz="half" idx="10"/>
          </p:nvPr>
        </p:nvSpPr>
        <p:spPr/>
        <p:txBody>
          <a:bodyPr/>
          <a:lstStyle/>
          <a:p>
            <a:fld id="{7D178B8F-1172-6541-9B03-BC336B917748}" type="datetimeFigureOut">
              <a:rPr lang="en-US" smtClean="0"/>
              <a:t>11/4/21</a:t>
            </a:fld>
            <a:endParaRPr lang="en-US"/>
          </a:p>
        </p:txBody>
      </p:sp>
      <p:sp>
        <p:nvSpPr>
          <p:cNvPr id="5" name="Footer Placeholder 4">
            <a:extLst>
              <a:ext uri="{FF2B5EF4-FFF2-40B4-BE49-F238E27FC236}">
                <a16:creationId xmlns:a16="http://schemas.microsoft.com/office/drawing/2014/main" id="{6248333E-BFE2-CC43-9E5F-A6806A634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4B1FFE-32A2-7D4D-B0A6-8BCA2E9238B7}"/>
              </a:ext>
            </a:extLst>
          </p:cNvPr>
          <p:cNvSpPr>
            <a:spLocks noGrp="1"/>
          </p:cNvSpPr>
          <p:nvPr>
            <p:ph type="sldNum" sz="quarter" idx="12"/>
          </p:nvPr>
        </p:nvSpPr>
        <p:spPr/>
        <p:txBody>
          <a:bodyPr/>
          <a:lstStyle/>
          <a:p>
            <a:fld id="{D2CF4CE6-18B8-1946-9C95-3661C127FB82}" type="slidenum">
              <a:rPr lang="en-US" smtClean="0"/>
              <a:t>‹#›</a:t>
            </a:fld>
            <a:endParaRPr lang="en-US"/>
          </a:p>
        </p:txBody>
      </p:sp>
    </p:spTree>
    <p:extLst>
      <p:ext uri="{BB962C8B-B14F-4D97-AF65-F5344CB8AC3E}">
        <p14:creationId xmlns:p14="http://schemas.microsoft.com/office/powerpoint/2010/main" val="1757201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32DDAA-BEA1-D14B-BCB3-AAE8EECD82ED}"/>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BC830F8-0E9C-774E-A214-DED4C31F1350}"/>
              </a:ext>
            </a:extLst>
          </p:cNvPr>
          <p:cNvSpPr>
            <a:spLocks noGrp="1"/>
          </p:cNvSpPr>
          <p:nvPr>
            <p:ph type="body" orient="vert" idx="1"/>
          </p:nvPr>
        </p:nvSpPr>
        <p:spPr>
          <a:xfrm>
            <a:off x="628650" y="365125"/>
            <a:ext cx="57626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FA5FE4-C3C8-294D-9E42-58ED899BCB92}"/>
              </a:ext>
            </a:extLst>
          </p:cNvPr>
          <p:cNvSpPr>
            <a:spLocks noGrp="1"/>
          </p:cNvSpPr>
          <p:nvPr>
            <p:ph type="dt" sz="half" idx="10"/>
          </p:nvPr>
        </p:nvSpPr>
        <p:spPr/>
        <p:txBody>
          <a:bodyPr/>
          <a:lstStyle/>
          <a:p>
            <a:fld id="{7D178B8F-1172-6541-9B03-BC336B917748}" type="datetimeFigureOut">
              <a:rPr lang="en-US" smtClean="0"/>
              <a:t>11/4/21</a:t>
            </a:fld>
            <a:endParaRPr lang="en-US"/>
          </a:p>
        </p:txBody>
      </p:sp>
      <p:sp>
        <p:nvSpPr>
          <p:cNvPr id="5" name="Footer Placeholder 4">
            <a:extLst>
              <a:ext uri="{FF2B5EF4-FFF2-40B4-BE49-F238E27FC236}">
                <a16:creationId xmlns:a16="http://schemas.microsoft.com/office/drawing/2014/main" id="{89D4EA51-90E2-9645-8DF6-9AD5F7EDE3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4CBAF-10F7-0F47-BAB7-AACF7D383A99}"/>
              </a:ext>
            </a:extLst>
          </p:cNvPr>
          <p:cNvSpPr>
            <a:spLocks noGrp="1"/>
          </p:cNvSpPr>
          <p:nvPr>
            <p:ph type="sldNum" sz="quarter" idx="12"/>
          </p:nvPr>
        </p:nvSpPr>
        <p:spPr/>
        <p:txBody>
          <a:bodyPr/>
          <a:lstStyle/>
          <a:p>
            <a:fld id="{D2CF4CE6-18B8-1946-9C95-3661C127FB82}" type="slidenum">
              <a:rPr lang="en-US" smtClean="0"/>
              <a:t>‹#›</a:t>
            </a:fld>
            <a:endParaRPr lang="en-US"/>
          </a:p>
        </p:txBody>
      </p:sp>
    </p:spTree>
    <p:extLst>
      <p:ext uri="{BB962C8B-B14F-4D97-AF65-F5344CB8AC3E}">
        <p14:creationId xmlns:p14="http://schemas.microsoft.com/office/powerpoint/2010/main" val="3056401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399F0BDA-BA7D-CC45-B88D-97ED520EF3D7}"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8F7C32-10C6-7E4C-8AC9-3FE4A5BBCC49}" type="slidenum">
              <a:rPr lang="en-US" smtClean="0"/>
              <a:t>‹#›</a:t>
            </a:fld>
            <a:endParaRPr lang="en-US"/>
          </a:p>
        </p:txBody>
      </p:sp>
    </p:spTree>
    <p:extLst>
      <p:ext uri="{BB962C8B-B14F-4D97-AF65-F5344CB8AC3E}">
        <p14:creationId xmlns:p14="http://schemas.microsoft.com/office/powerpoint/2010/main" val="2634359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399F0BDA-BA7D-CC45-B88D-97ED520EF3D7}"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F7C32-10C6-7E4C-8AC9-3FE4A5BBCC49}" type="slidenum">
              <a:rPr lang="en-US" smtClean="0"/>
              <a:t>‹#›</a:t>
            </a:fld>
            <a:endParaRPr lang="en-US"/>
          </a:p>
        </p:txBody>
      </p:sp>
    </p:spTree>
    <p:extLst>
      <p:ext uri="{BB962C8B-B14F-4D97-AF65-F5344CB8AC3E}">
        <p14:creationId xmlns:p14="http://schemas.microsoft.com/office/powerpoint/2010/main" val="3073670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399F0BDA-BA7D-CC45-B88D-97ED520EF3D7}" type="datetimeFigureOut">
              <a:rPr lang="en-US" smtClean="0"/>
              <a:t>11/4/21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8F7C32-10C6-7E4C-8AC9-3FE4A5BBCC49}" type="slidenum">
              <a:rPr lang="en-US" smtClean="0"/>
              <a:t>‹#›</a:t>
            </a:fld>
            <a:endParaRPr lang="en-US"/>
          </a:p>
        </p:txBody>
      </p:sp>
    </p:spTree>
    <p:extLst>
      <p:ext uri="{BB962C8B-B14F-4D97-AF65-F5344CB8AC3E}">
        <p14:creationId xmlns:p14="http://schemas.microsoft.com/office/powerpoint/2010/main" val="1494272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399F0BDA-BA7D-CC45-B88D-97ED520EF3D7}" type="datetimeFigureOut">
              <a:rPr lang="en-US" smtClean="0"/>
              <a:t>11/4/21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8F7C32-10C6-7E4C-8AC9-3FE4A5BBCC49}" type="slidenum">
              <a:rPr lang="en-US" smtClean="0"/>
              <a:t>‹#›</a:t>
            </a:fld>
            <a:endParaRPr lang="en-US"/>
          </a:p>
        </p:txBody>
      </p:sp>
    </p:spTree>
    <p:extLst>
      <p:ext uri="{BB962C8B-B14F-4D97-AF65-F5344CB8AC3E}">
        <p14:creationId xmlns:p14="http://schemas.microsoft.com/office/powerpoint/2010/main" val="820025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9F0BDA-BA7D-CC45-B88D-97ED520EF3D7}" type="datetimeFigureOut">
              <a:rPr lang="en-US" smtClean="0"/>
              <a:t>11/4/21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8F7C32-10C6-7E4C-8AC9-3FE4A5BBCC49}" type="slidenum">
              <a:rPr lang="en-US" smtClean="0"/>
              <a:t>‹#›</a:t>
            </a:fld>
            <a:endParaRPr lang="en-US"/>
          </a:p>
        </p:txBody>
      </p:sp>
    </p:spTree>
    <p:extLst>
      <p:ext uri="{BB962C8B-B14F-4D97-AF65-F5344CB8AC3E}">
        <p14:creationId xmlns:p14="http://schemas.microsoft.com/office/powerpoint/2010/main" val="2241294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99F0BDA-BA7D-CC45-B88D-97ED520EF3D7}"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F7C32-10C6-7E4C-8AC9-3FE4A5BBCC49}" type="slidenum">
              <a:rPr lang="en-US" smtClean="0"/>
              <a:t>‹#›</a:t>
            </a:fld>
            <a:endParaRPr lang="en-US"/>
          </a:p>
        </p:txBody>
      </p:sp>
    </p:spTree>
    <p:extLst>
      <p:ext uri="{BB962C8B-B14F-4D97-AF65-F5344CB8AC3E}">
        <p14:creationId xmlns:p14="http://schemas.microsoft.com/office/powerpoint/2010/main" val="4203902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399F0BDA-BA7D-CC45-B88D-97ED520EF3D7}" type="datetimeFigureOut">
              <a:rPr lang="en-US" smtClean="0"/>
              <a:t>11/4/21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8F7C32-10C6-7E4C-8AC9-3FE4A5BBCC49}" type="slidenum">
              <a:rPr lang="en-US" smtClean="0"/>
              <a:t>‹#›</a:t>
            </a:fld>
            <a:endParaRPr lang="en-US"/>
          </a:p>
        </p:txBody>
      </p:sp>
    </p:spTree>
    <p:extLst>
      <p:ext uri="{BB962C8B-B14F-4D97-AF65-F5344CB8AC3E}">
        <p14:creationId xmlns:p14="http://schemas.microsoft.com/office/powerpoint/2010/main" val="1774673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F0BDA-BA7D-CC45-B88D-97ED520EF3D7}" type="datetimeFigureOut">
              <a:rPr lang="en-US" smtClean="0"/>
              <a:t>11/4/21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8F7C32-10C6-7E4C-8AC9-3FE4A5BBCC49}" type="slidenum">
              <a:rPr lang="en-US" smtClean="0"/>
              <a:t>‹#›</a:t>
            </a:fld>
            <a:endParaRPr lang="en-US"/>
          </a:p>
        </p:txBody>
      </p:sp>
      <p:pic>
        <p:nvPicPr>
          <p:cNvPr id="9" name="Picture 8">
            <a:extLst>
              <a:ext uri="{FF2B5EF4-FFF2-40B4-BE49-F238E27FC236}">
                <a16:creationId xmlns:a16="http://schemas.microsoft.com/office/drawing/2014/main" id="{2712B2A7-8D7D-354C-BC34-DE9AC66BFA6E}"/>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6017476" y="5364107"/>
            <a:ext cx="2840774" cy="1174806"/>
          </a:xfrm>
          <a:prstGeom prst="rect">
            <a:avLst/>
          </a:prstGeom>
        </p:spPr>
      </p:pic>
    </p:spTree>
    <p:extLst>
      <p:ext uri="{BB962C8B-B14F-4D97-AF65-F5344CB8AC3E}">
        <p14:creationId xmlns:p14="http://schemas.microsoft.com/office/powerpoint/2010/main" val="2297860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Poppins" pitchFamily="2" charset="77"/>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14E3D7-50AE-D04B-835E-2BEA73D34E8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EBDF3D0-BF46-074A-8C10-EEF2270D91E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F2975C10-F0CF-C34B-AA96-09F1B6EBD8C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178B8F-1172-6541-9B03-BC336B917748}" type="datetimeFigureOut">
              <a:rPr lang="en-US" smtClean="0"/>
              <a:t>11/4/21</a:t>
            </a:fld>
            <a:endParaRPr lang="en-US"/>
          </a:p>
        </p:txBody>
      </p:sp>
      <p:sp>
        <p:nvSpPr>
          <p:cNvPr id="5" name="Footer Placeholder 4">
            <a:extLst>
              <a:ext uri="{FF2B5EF4-FFF2-40B4-BE49-F238E27FC236}">
                <a16:creationId xmlns:a16="http://schemas.microsoft.com/office/drawing/2014/main" id="{0C5138F3-1144-5448-A21F-78272EC443C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110DC9-C2A7-2142-B9B0-D359C9BC2C6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CF4CE6-18B8-1946-9C95-3661C127FB82}" type="slidenum">
              <a:rPr lang="en-US" smtClean="0"/>
              <a:t>‹#›</a:t>
            </a:fld>
            <a:endParaRPr lang="en-US"/>
          </a:p>
        </p:txBody>
      </p:sp>
      <p:pic>
        <p:nvPicPr>
          <p:cNvPr id="9" name="Picture 8">
            <a:extLst>
              <a:ext uri="{FF2B5EF4-FFF2-40B4-BE49-F238E27FC236}">
                <a16:creationId xmlns:a16="http://schemas.microsoft.com/office/drawing/2014/main" id="{B4CC3978-FC03-B14D-9304-27E883EAE9D8}"/>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r="-330"/>
          <a:stretch/>
        </p:blipFill>
        <p:spPr>
          <a:xfrm>
            <a:off x="0" y="207945"/>
            <a:ext cx="3490331" cy="6713787"/>
          </a:xfrm>
          <a:prstGeom prst="rect">
            <a:avLst/>
          </a:prstGeom>
        </p:spPr>
      </p:pic>
    </p:spTree>
    <p:extLst>
      <p:ext uri="{BB962C8B-B14F-4D97-AF65-F5344CB8AC3E}">
        <p14:creationId xmlns:p14="http://schemas.microsoft.com/office/powerpoint/2010/main" val="1135073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tiff"/><Relationship Id="rId5" Type="http://schemas.openxmlformats.org/officeDocument/2006/relationships/image" Target="../media/image27.tiff"/><Relationship Id="rId4" Type="http://schemas.openxmlformats.org/officeDocument/2006/relationships/image" Target="../media/image26.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hyperlink" Target="http://www.shinecancersupport.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2A86-7DAC-7048-A080-4C05669C3096}"/>
              </a:ext>
            </a:extLst>
          </p:cNvPr>
          <p:cNvSpPr>
            <a:spLocks noGrp="1"/>
          </p:cNvSpPr>
          <p:nvPr>
            <p:ph type="ctrTitle"/>
          </p:nvPr>
        </p:nvSpPr>
        <p:spPr>
          <a:xfrm>
            <a:off x="3680176" y="1866019"/>
            <a:ext cx="5235222" cy="2164644"/>
          </a:xfrm>
        </p:spPr>
        <p:txBody>
          <a:bodyPr>
            <a:noAutofit/>
          </a:bodyPr>
          <a:lstStyle/>
          <a:p>
            <a:r>
              <a:rPr lang="en-US" sz="4000" dirty="0">
                <a:latin typeface="Poppins" pitchFamily="2" charset="77"/>
                <a:cs typeface="Poppins" pitchFamily="2" charset="77"/>
              </a:rPr>
              <a:t>Patient perspectives and patient engagement in </a:t>
            </a:r>
            <a:r>
              <a:rPr lang="en-US" sz="4000" dirty="0" err="1">
                <a:latin typeface="Poppins" pitchFamily="2" charset="77"/>
                <a:cs typeface="Poppins" pitchFamily="2" charset="77"/>
              </a:rPr>
              <a:t>prehabilitation</a:t>
            </a:r>
            <a:r>
              <a:rPr lang="en-US" sz="4000" dirty="0">
                <a:latin typeface="Poppins" pitchFamily="2" charset="77"/>
                <a:cs typeface="Poppins" pitchFamily="2" charset="77"/>
              </a:rPr>
              <a:t> </a:t>
            </a:r>
            <a:r>
              <a:rPr lang="en-US" sz="4000" dirty="0" err="1">
                <a:latin typeface="Poppins" pitchFamily="2" charset="77"/>
                <a:cs typeface="Poppins" pitchFamily="2" charset="77"/>
              </a:rPr>
              <a:t>programmes</a:t>
            </a:r>
            <a:endParaRPr lang="en-US" sz="4000" dirty="0">
              <a:latin typeface="Poppins" pitchFamily="2" charset="77"/>
              <a:cs typeface="Poppins" pitchFamily="2" charset="77"/>
            </a:endParaRPr>
          </a:p>
        </p:txBody>
      </p:sp>
      <p:sp>
        <p:nvSpPr>
          <p:cNvPr id="3" name="Subtitle 2">
            <a:extLst>
              <a:ext uri="{FF2B5EF4-FFF2-40B4-BE49-F238E27FC236}">
                <a16:creationId xmlns:a16="http://schemas.microsoft.com/office/drawing/2014/main" id="{321625B6-66DC-FB48-BA06-672385B721B0}"/>
              </a:ext>
            </a:extLst>
          </p:cNvPr>
          <p:cNvSpPr>
            <a:spLocks noGrp="1"/>
          </p:cNvSpPr>
          <p:nvPr>
            <p:ph type="subTitle" idx="1"/>
          </p:nvPr>
        </p:nvSpPr>
        <p:spPr>
          <a:xfrm>
            <a:off x="3905954" y="4991981"/>
            <a:ext cx="4783667" cy="889000"/>
          </a:xfrm>
        </p:spPr>
        <p:txBody>
          <a:bodyPr>
            <a:noAutofit/>
          </a:bodyPr>
          <a:lstStyle/>
          <a:p>
            <a:r>
              <a:rPr lang="en-US" sz="2000" dirty="0">
                <a:latin typeface="Poppins" pitchFamily="2" charset="77"/>
                <a:cs typeface="Poppins" pitchFamily="2" charset="77"/>
              </a:rPr>
              <a:t>Ceinwen Giles</a:t>
            </a:r>
          </a:p>
          <a:p>
            <a:r>
              <a:rPr lang="en-US" sz="2000" dirty="0">
                <a:latin typeface="Poppins" pitchFamily="2" charset="77"/>
                <a:cs typeface="Poppins" pitchFamily="2" charset="77"/>
              </a:rPr>
              <a:t>Founding Director</a:t>
            </a:r>
          </a:p>
          <a:p>
            <a:r>
              <a:rPr lang="en-US" sz="2000" dirty="0">
                <a:latin typeface="Poppins" pitchFamily="2" charset="77"/>
                <a:cs typeface="Poppins" pitchFamily="2" charset="77"/>
              </a:rPr>
              <a:t>Shine Cancer Support</a:t>
            </a:r>
          </a:p>
          <a:p>
            <a:r>
              <a:rPr lang="en-US" sz="2000" dirty="0">
                <a:latin typeface="Poppins" pitchFamily="2" charset="77"/>
                <a:cs typeface="Poppins" pitchFamily="2" charset="77"/>
              </a:rPr>
              <a:t>November 2021</a:t>
            </a:r>
          </a:p>
          <a:p>
            <a:endParaRPr lang="en-US" sz="2000" dirty="0"/>
          </a:p>
        </p:txBody>
      </p:sp>
    </p:spTree>
    <p:extLst>
      <p:ext uri="{BB962C8B-B14F-4D97-AF65-F5344CB8AC3E}">
        <p14:creationId xmlns:p14="http://schemas.microsoft.com/office/powerpoint/2010/main" val="2210206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776802-272C-5348-84E2-D0CE7BB64133}"/>
              </a:ext>
            </a:extLst>
          </p:cNvPr>
          <p:cNvSpPr/>
          <p:nvPr/>
        </p:nvSpPr>
        <p:spPr>
          <a:xfrm>
            <a:off x="0" y="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457200" y="635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1"/>
                </a:solidFill>
                <a:latin typeface="Mercury Medium Regular"/>
                <a:ea typeface="+mj-ea"/>
                <a:cs typeface="Mercury Medium Regular"/>
              </a:defRPr>
            </a:lvl1pPr>
          </a:lstStyle>
          <a:p>
            <a:r>
              <a:rPr lang="en-GB" dirty="0">
                <a:solidFill>
                  <a:srgbClr val="FFFFFF"/>
                </a:solidFill>
                <a:latin typeface="Poppins" pitchFamily="2" charset="77"/>
                <a:cs typeface="Poppins" pitchFamily="2" charset="77"/>
              </a:rPr>
              <a:t>Diagnosis….</a:t>
            </a:r>
          </a:p>
        </p:txBody>
      </p:sp>
      <p:sp>
        <p:nvSpPr>
          <p:cNvPr id="8" name="Content Placeholder 2"/>
          <p:cNvSpPr txBox="1">
            <a:spLocks/>
          </p:cNvSpPr>
          <p:nvPr/>
        </p:nvSpPr>
        <p:spPr>
          <a:xfrm>
            <a:off x="1217121" y="1608802"/>
            <a:ext cx="6675703" cy="360723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ercury Regular Regular"/>
                <a:ea typeface="+mn-ea"/>
                <a:cs typeface="Mercury Regular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Mercury Regular Regular"/>
                <a:ea typeface="+mn-ea"/>
                <a:cs typeface="Mercury Regular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Mercury Regular Regular"/>
                <a:ea typeface="+mn-ea"/>
                <a:cs typeface="Mercury Regular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Mercury Regular Regular"/>
                <a:ea typeface="+mn-ea"/>
                <a:cs typeface="Mercury Regular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Mercury Regular Regular"/>
                <a:ea typeface="+mn-ea"/>
                <a:cs typeface="Mercury Regular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GB" dirty="0">
                <a:latin typeface="Poppins" pitchFamily="2" charset="77"/>
                <a:cs typeface="Poppins" pitchFamily="2" charset="77"/>
              </a:rPr>
              <a:t>Very weak, unable to walk or eat.</a:t>
            </a:r>
          </a:p>
          <a:p>
            <a:pPr marL="82296"/>
            <a:endParaRPr lang="en-GB" dirty="0">
              <a:latin typeface="Poppins" pitchFamily="2" charset="77"/>
              <a:cs typeface="Poppins" pitchFamily="2" charset="77"/>
            </a:endParaRPr>
          </a:p>
          <a:p>
            <a:r>
              <a:rPr lang="en-GB" dirty="0">
                <a:latin typeface="Poppins" pitchFamily="2" charset="77"/>
                <a:cs typeface="Poppins" pitchFamily="2" charset="77"/>
              </a:rPr>
              <a:t>Stage IV diffuse large b-cell lymphoma “with significant liver and bone marrow involvement”.</a:t>
            </a:r>
          </a:p>
          <a:p>
            <a:pPr marL="82296"/>
            <a:endParaRPr lang="en-GB" dirty="0">
              <a:latin typeface="Poppins" pitchFamily="2" charset="77"/>
              <a:cs typeface="Poppins" pitchFamily="2" charset="77"/>
            </a:endParaRPr>
          </a:p>
        </p:txBody>
      </p:sp>
    </p:spTree>
    <p:extLst>
      <p:ext uri="{BB962C8B-B14F-4D97-AF65-F5344CB8AC3E}">
        <p14:creationId xmlns:p14="http://schemas.microsoft.com/office/powerpoint/2010/main" val="349244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8CC655-FCE7-D545-812F-C0B12F900CD2}"/>
              </a:ext>
            </a:extLst>
          </p:cNvPr>
          <p:cNvSpPr/>
          <p:nvPr/>
        </p:nvSpPr>
        <p:spPr>
          <a:xfrm>
            <a:off x="0" y="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457200" y="14095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1"/>
                </a:solidFill>
                <a:latin typeface="Mercury Medium Regular"/>
                <a:ea typeface="+mj-ea"/>
                <a:cs typeface="Mercury Medium Regular"/>
              </a:defRPr>
            </a:lvl1pPr>
          </a:lstStyle>
          <a:p>
            <a:r>
              <a:rPr lang="en-GB" dirty="0">
                <a:solidFill>
                  <a:srgbClr val="FFFFFF"/>
                </a:solidFill>
                <a:latin typeface="Poppins" pitchFamily="2" charset="77"/>
                <a:cs typeface="Poppins" pitchFamily="2" charset="77"/>
              </a:rPr>
              <a:t>Treatment….</a:t>
            </a:r>
          </a:p>
        </p:txBody>
      </p:sp>
      <p:sp>
        <p:nvSpPr>
          <p:cNvPr id="3" name="Content Placeholder 2"/>
          <p:cNvSpPr txBox="1">
            <a:spLocks/>
          </p:cNvSpPr>
          <p:nvPr/>
        </p:nvSpPr>
        <p:spPr>
          <a:xfrm>
            <a:off x="4572000" y="2144186"/>
            <a:ext cx="4114800" cy="264121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ercury Regular Regular"/>
                <a:ea typeface="+mn-ea"/>
                <a:cs typeface="Mercury Regular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Mercury Regular Regular"/>
                <a:ea typeface="+mn-ea"/>
                <a:cs typeface="Mercury Regular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Mercury Regular Regular"/>
                <a:ea typeface="+mn-ea"/>
                <a:cs typeface="Mercury Regular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Mercury Regular Regular"/>
                <a:ea typeface="+mn-ea"/>
                <a:cs typeface="Mercury Regular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Mercury Regular Regular"/>
                <a:ea typeface="+mn-ea"/>
                <a:cs typeface="Mercury Regular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a:buChar char="•"/>
            </a:pPr>
            <a:r>
              <a:rPr lang="en-GB" sz="1800" dirty="0">
                <a:latin typeface="Poppins" pitchFamily="2" charset="77"/>
                <a:cs typeface="Poppins" pitchFamily="2" charset="77"/>
              </a:rPr>
              <a:t>Treatment was part of a Phase II clinic trial</a:t>
            </a:r>
          </a:p>
          <a:p>
            <a:pPr marL="342900" indent="-342900" algn="l">
              <a:buFont typeface="Arial"/>
              <a:buChar char="•"/>
            </a:pPr>
            <a:r>
              <a:rPr lang="en-GB" sz="1800" dirty="0">
                <a:latin typeface="Poppins" pitchFamily="2" charset="77"/>
                <a:cs typeface="Poppins" pitchFamily="2" charset="77"/>
              </a:rPr>
              <a:t>Six months as an in-patient </a:t>
            </a:r>
            <a:r>
              <a:rPr lang="mr-IN" sz="1800" dirty="0">
                <a:latin typeface="Poppins" pitchFamily="2" charset="77"/>
                <a:cs typeface="Poppins" pitchFamily="2" charset="77"/>
              </a:rPr>
              <a:t>–</a:t>
            </a:r>
            <a:r>
              <a:rPr lang="en-GB" sz="1800" dirty="0">
                <a:latin typeface="Poppins" pitchFamily="2" charset="77"/>
                <a:cs typeface="Poppins" pitchFamily="2" charset="77"/>
              </a:rPr>
              <a:t> largely lying in bed!</a:t>
            </a:r>
          </a:p>
          <a:p>
            <a:pPr marL="342900" indent="-342900" algn="l">
              <a:buFont typeface="Arial"/>
              <a:buChar char="•"/>
            </a:pPr>
            <a:r>
              <a:rPr lang="en-GB" sz="1800" dirty="0">
                <a:latin typeface="Poppins" pitchFamily="2" charset="77"/>
                <a:cs typeface="Poppins" pitchFamily="2" charset="77"/>
              </a:rPr>
              <a:t>Used visualisation of Parliament Hill to cope with spinal injections</a:t>
            </a:r>
          </a:p>
          <a:p>
            <a:pPr marL="342900" indent="-342900" algn="l">
              <a:buFont typeface="Arial"/>
              <a:buChar char="•"/>
            </a:pPr>
            <a:r>
              <a:rPr lang="en-GB" sz="1800" dirty="0">
                <a:latin typeface="Poppins" pitchFamily="2" charset="77"/>
                <a:cs typeface="Poppins" pitchFamily="2" charset="77"/>
              </a:rPr>
              <a:t>No real diet or exercise advice</a:t>
            </a:r>
            <a:endParaRPr lang="en-GB" sz="2400" dirty="0">
              <a:latin typeface="Poppins" pitchFamily="2" charset="77"/>
              <a:cs typeface="Poppins" pitchFamily="2" charset="77"/>
            </a:endParaRP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8713" y="1915773"/>
            <a:ext cx="3753852" cy="2869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6140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0FA6A07-5353-0D4D-B52E-DE7BE75DD1BB}"/>
              </a:ext>
            </a:extLst>
          </p:cNvPr>
          <p:cNvSpPr/>
          <p:nvPr/>
        </p:nvSpPr>
        <p:spPr>
          <a:xfrm>
            <a:off x="0" y="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457200" y="635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1"/>
                </a:solidFill>
                <a:latin typeface="Mercury Medium Regular"/>
                <a:ea typeface="+mj-ea"/>
                <a:cs typeface="Mercury Medium Regular"/>
              </a:defRPr>
            </a:lvl1pPr>
          </a:lstStyle>
          <a:p>
            <a:r>
              <a:rPr lang="en-GB" dirty="0">
                <a:solidFill>
                  <a:srgbClr val="FFFFFF"/>
                </a:solidFill>
                <a:latin typeface="Poppins" pitchFamily="2" charset="77"/>
                <a:cs typeface="Poppins" pitchFamily="2" charset="77"/>
              </a:rPr>
              <a:t>Remission</a:t>
            </a:r>
          </a:p>
        </p:txBody>
      </p:sp>
      <p:graphicFrame>
        <p:nvGraphicFramePr>
          <p:cNvPr id="5" name="Content Placeholder 3"/>
          <p:cNvGraphicFramePr>
            <a:graphicFrameLocks/>
          </p:cNvGraphicFramePr>
          <p:nvPr/>
        </p:nvGraphicFramePr>
        <p:xfrm>
          <a:off x="966815" y="1556792"/>
          <a:ext cx="3240360"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4738425" y="1720475"/>
            <a:ext cx="3737154" cy="2862322"/>
          </a:xfrm>
          <a:prstGeom prst="rect">
            <a:avLst/>
          </a:prstGeom>
          <a:noFill/>
        </p:spPr>
        <p:txBody>
          <a:bodyPr wrap="square" rtlCol="0">
            <a:spAutoFit/>
          </a:bodyPr>
          <a:lstStyle/>
          <a:p>
            <a:pPr marL="285750" indent="-285750">
              <a:buFontTx/>
              <a:buChar char="-"/>
            </a:pPr>
            <a:r>
              <a:rPr lang="en-US" sz="2000" dirty="0">
                <a:solidFill>
                  <a:schemeClr val="bg1">
                    <a:lumMod val="50000"/>
                  </a:schemeClr>
                </a:solidFill>
                <a:latin typeface="Poppins" pitchFamily="2" charset="77"/>
                <a:cs typeface="Poppins" pitchFamily="2" charset="77"/>
              </a:rPr>
              <a:t>Got out of the hospital six months after I went in.</a:t>
            </a:r>
          </a:p>
          <a:p>
            <a:pPr marL="285750" indent="-285750">
              <a:buFontTx/>
              <a:buChar char="-"/>
            </a:pPr>
            <a:endParaRPr lang="en-US" sz="2000" dirty="0">
              <a:solidFill>
                <a:schemeClr val="bg1">
                  <a:lumMod val="50000"/>
                </a:schemeClr>
              </a:solidFill>
              <a:latin typeface="Poppins" pitchFamily="2" charset="77"/>
              <a:cs typeface="Poppins" pitchFamily="2" charset="77"/>
            </a:endParaRPr>
          </a:p>
          <a:p>
            <a:pPr marL="285750" indent="-285750">
              <a:buFontTx/>
              <a:buChar char="-"/>
            </a:pPr>
            <a:r>
              <a:rPr lang="en-US" sz="2000" dirty="0">
                <a:solidFill>
                  <a:schemeClr val="bg1">
                    <a:lumMod val="50000"/>
                  </a:schemeClr>
                </a:solidFill>
                <a:latin typeface="Poppins" pitchFamily="2" charset="77"/>
                <a:cs typeface="Poppins" pitchFamily="2" charset="77"/>
              </a:rPr>
              <a:t>Muscle wastage, fatigue, aches &amp; pains</a:t>
            </a:r>
          </a:p>
          <a:p>
            <a:r>
              <a:rPr lang="en-US" sz="2000" dirty="0">
                <a:solidFill>
                  <a:schemeClr val="bg1">
                    <a:lumMod val="50000"/>
                  </a:schemeClr>
                </a:solidFill>
                <a:latin typeface="Poppins" pitchFamily="2" charset="77"/>
                <a:cs typeface="Poppins" pitchFamily="2" charset="77"/>
              </a:rPr>
              <a:t> </a:t>
            </a:r>
          </a:p>
          <a:p>
            <a:pPr marL="285750" indent="-285750">
              <a:buFontTx/>
              <a:buChar char="-"/>
            </a:pPr>
            <a:r>
              <a:rPr lang="en-US" sz="2000" dirty="0">
                <a:solidFill>
                  <a:schemeClr val="bg1">
                    <a:lumMod val="50000"/>
                  </a:schemeClr>
                </a:solidFill>
                <a:latin typeface="Poppins" pitchFamily="2" charset="77"/>
                <a:cs typeface="Poppins" pitchFamily="2" charset="77"/>
              </a:rPr>
              <a:t>Started trying to get fit again</a:t>
            </a:r>
            <a:r>
              <a:rPr lang="mr-IN" sz="2000" dirty="0">
                <a:solidFill>
                  <a:schemeClr val="bg1">
                    <a:lumMod val="50000"/>
                  </a:schemeClr>
                </a:solidFill>
                <a:latin typeface="Poppins" pitchFamily="2" charset="77"/>
                <a:cs typeface="Poppins" pitchFamily="2" charset="77"/>
              </a:rPr>
              <a:t>…</a:t>
            </a:r>
            <a:r>
              <a:rPr lang="en-GB" sz="2000" dirty="0">
                <a:solidFill>
                  <a:schemeClr val="bg1">
                    <a:lumMod val="50000"/>
                  </a:schemeClr>
                </a:solidFill>
                <a:latin typeface="Poppins" pitchFamily="2" charset="77"/>
                <a:cs typeface="Poppins" pitchFamily="2" charset="77"/>
              </a:rPr>
              <a:t>everyone told me to take it ”easy”.</a:t>
            </a:r>
            <a:endParaRPr lang="en-US" sz="1600" dirty="0">
              <a:latin typeface="Poppins" pitchFamily="2" charset="77"/>
              <a:cs typeface="Poppins" pitchFamily="2" charset="77"/>
            </a:endParaRPr>
          </a:p>
        </p:txBody>
      </p:sp>
    </p:spTree>
    <p:extLst>
      <p:ext uri="{BB962C8B-B14F-4D97-AF65-F5344CB8AC3E}">
        <p14:creationId xmlns:p14="http://schemas.microsoft.com/office/powerpoint/2010/main" val="1344926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B7320C-5DD5-F940-9B46-093CD64ECCFE}"/>
              </a:ext>
            </a:extLst>
          </p:cNvPr>
          <p:cNvSpPr/>
          <p:nvPr/>
        </p:nvSpPr>
        <p:spPr>
          <a:xfrm>
            <a:off x="0" y="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457200" y="-11363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1"/>
                </a:solidFill>
                <a:latin typeface="Mercury Medium Regular"/>
                <a:ea typeface="+mj-ea"/>
                <a:cs typeface="Mercury Medium Regular"/>
              </a:defRPr>
            </a:lvl1pPr>
          </a:lstStyle>
          <a:p>
            <a:r>
              <a:rPr lang="en-GB" dirty="0">
                <a:solidFill>
                  <a:srgbClr val="FFFFFF"/>
                </a:solidFill>
                <a:latin typeface="Poppins" pitchFamily="2" charset="77"/>
                <a:cs typeface="Poppins" pitchFamily="2" charset="77"/>
              </a:rPr>
              <a:t>Ill again</a:t>
            </a:r>
            <a:r>
              <a:rPr lang="en-US" dirty="0">
                <a:solidFill>
                  <a:srgbClr val="FFFFFF"/>
                </a:solidFill>
                <a:latin typeface="Poppins" pitchFamily="2" charset="77"/>
                <a:cs typeface="Poppins" pitchFamily="2" charset="77"/>
              </a:rPr>
              <a:t>….</a:t>
            </a:r>
            <a:endParaRPr lang="en-GB" dirty="0">
              <a:solidFill>
                <a:srgbClr val="FFFFFF"/>
              </a:solidFill>
              <a:latin typeface="Poppins" pitchFamily="2" charset="77"/>
              <a:cs typeface="Poppins" pitchFamily="2" charset="77"/>
            </a:endParaRPr>
          </a:p>
        </p:txBody>
      </p:sp>
      <p:pic>
        <p:nvPicPr>
          <p:cNvPr id="3" name="Picture 2" descr="Immunoglobulin treatmen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7736" y="1828844"/>
            <a:ext cx="3636391" cy="3636391"/>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1417638"/>
            <a:ext cx="3304608" cy="3304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8265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12507C-4E05-6845-AF08-EE74E520B1AE}"/>
              </a:ext>
            </a:extLst>
          </p:cNvPr>
          <p:cNvSpPr/>
          <p:nvPr/>
        </p:nvSpPr>
        <p:spPr>
          <a:xfrm>
            <a:off x="0" y="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18"/>
            <a:ext cx="8229600" cy="1143000"/>
          </a:xfrm>
        </p:spPr>
        <p:txBody>
          <a:bodyPr/>
          <a:lstStyle/>
          <a:p>
            <a:pPr algn="ctr"/>
            <a:r>
              <a:rPr lang="en-US" dirty="0">
                <a:solidFill>
                  <a:srgbClr val="FFFFFF"/>
                </a:solidFill>
              </a:rPr>
              <a:t>It’s not a sad ending! </a:t>
            </a:r>
          </a:p>
        </p:txBody>
      </p:sp>
      <p:sp>
        <p:nvSpPr>
          <p:cNvPr id="8" name="Rectangle 7"/>
          <p:cNvSpPr/>
          <p:nvPr/>
        </p:nvSpPr>
        <p:spPr>
          <a:xfrm>
            <a:off x="6569228" y="4817754"/>
            <a:ext cx="2574772" cy="2040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Torch held high.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2461" y="1549970"/>
            <a:ext cx="7123962" cy="4740380"/>
          </a:xfrm>
          <a:prstGeom prst="rect">
            <a:avLst/>
          </a:prstGeom>
        </p:spPr>
      </p:pic>
    </p:spTree>
    <p:extLst>
      <p:ext uri="{BB962C8B-B14F-4D97-AF65-F5344CB8AC3E}">
        <p14:creationId xmlns:p14="http://schemas.microsoft.com/office/powerpoint/2010/main" val="1539402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FD9B1C-C775-AF48-BA54-2E57AC762FBF}"/>
              </a:ext>
            </a:extLst>
          </p:cNvPr>
          <p:cNvSpPr/>
          <p:nvPr/>
        </p:nvSpPr>
        <p:spPr>
          <a:xfrm>
            <a:off x="0" y="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3796" y="132569"/>
            <a:ext cx="8229600" cy="1143000"/>
          </a:xfrm>
        </p:spPr>
        <p:txBody>
          <a:bodyPr>
            <a:noAutofit/>
          </a:bodyPr>
          <a:lstStyle/>
          <a:p>
            <a:pPr algn="ctr"/>
            <a:r>
              <a:rPr lang="en-US" sz="3600" dirty="0">
                <a:solidFill>
                  <a:srgbClr val="FFFFFF"/>
                </a:solidFill>
              </a:rPr>
              <a:t>My running times have never been what they were</a:t>
            </a:r>
            <a:r>
              <a:rPr lang="mr-IN" sz="3600" dirty="0">
                <a:solidFill>
                  <a:srgbClr val="FFFFFF"/>
                </a:solidFill>
              </a:rPr>
              <a:t>…</a:t>
            </a:r>
            <a:endParaRPr lang="en-US" sz="3600" dirty="0">
              <a:solidFill>
                <a:srgbClr val="FFFFFF"/>
              </a:solidFill>
            </a:endParaRPr>
          </a:p>
        </p:txBody>
      </p:sp>
      <p:sp>
        <p:nvSpPr>
          <p:cNvPr id="8" name="Rectangle 7"/>
          <p:cNvSpPr/>
          <p:nvPr/>
        </p:nvSpPr>
        <p:spPr>
          <a:xfrm>
            <a:off x="6569228" y="4817754"/>
            <a:ext cx="2574772" cy="20402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IMG_579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8043" y="1839505"/>
            <a:ext cx="3850553" cy="3850553"/>
          </a:xfrm>
          <a:prstGeom prst="rect">
            <a:avLst/>
          </a:prstGeom>
          <a:ln>
            <a:noFill/>
          </a:ln>
          <a:effectLst>
            <a:outerShdw blurRad="292100" dist="139700" dir="2700000" algn="tl" rotWithShape="0">
              <a:srgbClr val="333333">
                <a:alpha val="65000"/>
              </a:srgbClr>
            </a:outerShdw>
          </a:effectLst>
        </p:spPr>
      </p:pic>
      <p:pic>
        <p:nvPicPr>
          <p:cNvPr id="5" name="Picture 4" descr="IMG_580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6157" y="1839505"/>
            <a:ext cx="3424438" cy="45659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6235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D8CF88-8901-1548-A718-DF7A4B81D1C0}"/>
              </a:ext>
            </a:extLst>
          </p:cNvPr>
          <p:cNvSpPr/>
          <p:nvPr/>
        </p:nvSpPr>
        <p:spPr>
          <a:xfrm>
            <a:off x="0" y="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18"/>
            <a:ext cx="8229600" cy="1143000"/>
          </a:xfrm>
        </p:spPr>
        <p:txBody>
          <a:bodyPr/>
          <a:lstStyle/>
          <a:p>
            <a:pPr algn="ctr"/>
            <a:r>
              <a:rPr lang="en-GB" dirty="0">
                <a:solidFill>
                  <a:srgbClr val="FFFFFF"/>
                </a:solidFill>
              </a:rPr>
              <a:t>I’m in a good place but…</a:t>
            </a:r>
            <a:endParaRPr lang="en-US" dirty="0">
              <a:solidFill>
                <a:srgbClr val="FFFFFF"/>
              </a:solidFill>
            </a:endParaRPr>
          </a:p>
        </p:txBody>
      </p:sp>
      <p:pic>
        <p:nvPicPr>
          <p:cNvPr id="3" name="Picture 2" descr="IMG_407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183" y="1518322"/>
            <a:ext cx="3747726" cy="501787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390E73E-E32D-4C49-BB1E-4CC442FC6D52}"/>
              </a:ext>
            </a:extLst>
          </p:cNvPr>
          <p:cNvSpPr txBox="1"/>
          <p:nvPr/>
        </p:nvSpPr>
        <p:spPr>
          <a:xfrm>
            <a:off x="4866468" y="1518322"/>
            <a:ext cx="3820332" cy="286232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oppins" pitchFamily="2" charset="77"/>
                <a:cs typeface="Poppins" pitchFamily="2" charset="77"/>
              </a:rPr>
              <a:t>Reasonable, good quality advice on diet was hard to find.</a:t>
            </a:r>
          </a:p>
          <a:p>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Finding exercise specialists who understood my goals, and were supportive, was difficult (may have improved now….)</a:t>
            </a:r>
          </a:p>
          <a:p>
            <a:endParaRPr lang="en-US" dirty="0">
              <a:latin typeface="Poppins" pitchFamily="2" charset="77"/>
              <a:cs typeface="Poppins" pitchFamily="2" charset="77"/>
            </a:endParaRPr>
          </a:p>
        </p:txBody>
      </p:sp>
    </p:spTree>
    <p:extLst>
      <p:ext uri="{BB962C8B-B14F-4D97-AF65-F5344CB8AC3E}">
        <p14:creationId xmlns:p14="http://schemas.microsoft.com/office/powerpoint/2010/main" val="2243058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46423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246423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1"/>
                </a:solidFill>
                <a:latin typeface="Mercury Medium Regular"/>
                <a:ea typeface="+mj-ea"/>
                <a:cs typeface="Mercury Medium Regular"/>
              </a:defRPr>
            </a:lvl1pPr>
          </a:lstStyle>
          <a:p>
            <a:r>
              <a:rPr lang="en-GB" dirty="0">
                <a:solidFill>
                  <a:srgbClr val="FFFFFF"/>
                </a:solidFill>
                <a:latin typeface="Poppins" pitchFamily="2" charset="77"/>
                <a:cs typeface="Poppins" pitchFamily="2" charset="77"/>
              </a:rPr>
              <a:t>What patients think…</a:t>
            </a:r>
          </a:p>
        </p:txBody>
      </p:sp>
    </p:spTree>
    <p:extLst>
      <p:ext uri="{BB962C8B-B14F-4D97-AF65-F5344CB8AC3E}">
        <p14:creationId xmlns:p14="http://schemas.microsoft.com/office/powerpoint/2010/main" val="3571058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D8CF88-8901-1548-A718-DF7A4B81D1C0}"/>
              </a:ext>
            </a:extLst>
          </p:cNvPr>
          <p:cNvSpPr/>
          <p:nvPr/>
        </p:nvSpPr>
        <p:spPr>
          <a:xfrm>
            <a:off x="0" y="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18"/>
            <a:ext cx="8229600" cy="1143000"/>
          </a:xfrm>
        </p:spPr>
        <p:txBody>
          <a:bodyPr/>
          <a:lstStyle/>
          <a:p>
            <a:pPr algn="ctr"/>
            <a:r>
              <a:rPr lang="en-GB" dirty="0" err="1">
                <a:solidFill>
                  <a:srgbClr val="FFFFFF"/>
                </a:solidFill>
              </a:rPr>
              <a:t>Prehabilitation</a:t>
            </a:r>
            <a:r>
              <a:rPr lang="en-GB" dirty="0">
                <a:solidFill>
                  <a:srgbClr val="FFFFFF"/>
                </a:solidFill>
              </a:rPr>
              <a:t> Principles</a:t>
            </a:r>
            <a:endParaRPr lang="en-US" dirty="0">
              <a:solidFill>
                <a:srgbClr val="FFFFFF"/>
              </a:solidFill>
            </a:endParaRPr>
          </a:p>
        </p:txBody>
      </p:sp>
      <p:pic>
        <p:nvPicPr>
          <p:cNvPr id="4" name="Picture 3">
            <a:extLst>
              <a:ext uri="{FF2B5EF4-FFF2-40B4-BE49-F238E27FC236}">
                <a16:creationId xmlns:a16="http://schemas.microsoft.com/office/drawing/2014/main" id="{6CAE1A16-DD46-CE40-8617-85BFA75171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1509" y="2049650"/>
            <a:ext cx="4855473" cy="2816818"/>
          </a:xfrm>
          <a:prstGeom prst="rect">
            <a:avLst/>
          </a:prstGeom>
          <a:effectLst>
            <a:outerShdw blurRad="50800" dist="233759" dir="2700000" algn="tl" rotWithShape="0">
              <a:prstClr val="black">
                <a:alpha val="40000"/>
              </a:prstClr>
            </a:outerShdw>
          </a:effectLst>
        </p:spPr>
      </p:pic>
      <p:pic>
        <p:nvPicPr>
          <p:cNvPr id="5" name="Picture 4">
            <a:extLst>
              <a:ext uri="{FF2B5EF4-FFF2-40B4-BE49-F238E27FC236}">
                <a16:creationId xmlns:a16="http://schemas.microsoft.com/office/drawing/2014/main" id="{F5ACF585-6FE0-3B49-8059-DE33859685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527" y="1639805"/>
            <a:ext cx="3035727" cy="4285281"/>
          </a:xfrm>
          <a:prstGeom prst="rect">
            <a:avLst/>
          </a:prstGeom>
          <a:effectLst>
            <a:outerShdw blurRad="50800" dist="146149" dir="2700000" algn="tl" rotWithShape="0">
              <a:prstClr val="black">
                <a:alpha val="40000"/>
              </a:prstClr>
            </a:outerShdw>
          </a:effectLst>
        </p:spPr>
      </p:pic>
      <p:sp>
        <p:nvSpPr>
          <p:cNvPr id="8" name="Rectangle 7">
            <a:extLst>
              <a:ext uri="{FF2B5EF4-FFF2-40B4-BE49-F238E27FC236}">
                <a16:creationId xmlns:a16="http://schemas.microsoft.com/office/drawing/2014/main" id="{FF880E3A-9C44-534F-A81A-D4E92ABD4F2D}"/>
              </a:ext>
            </a:extLst>
          </p:cNvPr>
          <p:cNvSpPr/>
          <p:nvPr/>
        </p:nvSpPr>
        <p:spPr>
          <a:xfrm>
            <a:off x="5579390" y="5176434"/>
            <a:ext cx="3425125" cy="1534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3712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D8CF88-8901-1548-A718-DF7A4B81D1C0}"/>
              </a:ext>
            </a:extLst>
          </p:cNvPr>
          <p:cNvSpPr/>
          <p:nvPr/>
        </p:nvSpPr>
        <p:spPr>
          <a:xfrm>
            <a:off x="0" y="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18"/>
            <a:ext cx="8229600" cy="1143000"/>
          </a:xfrm>
        </p:spPr>
        <p:txBody>
          <a:bodyPr>
            <a:noAutofit/>
          </a:bodyPr>
          <a:lstStyle/>
          <a:p>
            <a:pPr algn="ctr"/>
            <a:r>
              <a:rPr lang="en-GB" sz="3200" dirty="0">
                <a:solidFill>
                  <a:srgbClr val="FFFFFF"/>
                </a:solidFill>
              </a:rPr>
              <a:t>We asked patients what they thought….</a:t>
            </a:r>
            <a:endParaRPr lang="en-US" sz="3200" dirty="0">
              <a:solidFill>
                <a:srgbClr val="FFFFFF"/>
              </a:solidFill>
            </a:endParaRPr>
          </a:p>
        </p:txBody>
      </p:sp>
      <p:sp>
        <p:nvSpPr>
          <p:cNvPr id="8" name="Rectangle 7">
            <a:extLst>
              <a:ext uri="{FF2B5EF4-FFF2-40B4-BE49-F238E27FC236}">
                <a16:creationId xmlns:a16="http://schemas.microsoft.com/office/drawing/2014/main" id="{FF880E3A-9C44-534F-A81A-D4E92ABD4F2D}"/>
              </a:ext>
            </a:extLst>
          </p:cNvPr>
          <p:cNvSpPr/>
          <p:nvPr/>
        </p:nvSpPr>
        <p:spPr>
          <a:xfrm>
            <a:off x="5579390" y="5176434"/>
            <a:ext cx="3425125" cy="1534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3">
            <a:extLst>
              <a:ext uri="{FF2B5EF4-FFF2-40B4-BE49-F238E27FC236}">
                <a16:creationId xmlns:a16="http://schemas.microsoft.com/office/drawing/2014/main" id="{CBED08B3-F0AD-B04C-86D5-39F699D9B09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2481" y="1416801"/>
            <a:ext cx="4632485" cy="2434154"/>
          </a:xfrm>
          <a:prstGeom prst="rect">
            <a:avLst/>
          </a:prstGeom>
          <a:effectLst>
            <a:outerShdw blurRad="50800" dist="126603" dir="2700000" algn="tl" rotWithShape="0">
              <a:prstClr val="black">
                <a:alpha val="40000"/>
              </a:prstClr>
            </a:outerShdw>
          </a:effectLst>
        </p:spPr>
      </p:pic>
      <p:sp>
        <p:nvSpPr>
          <p:cNvPr id="6" name="Rectangle 5">
            <a:extLst>
              <a:ext uri="{FF2B5EF4-FFF2-40B4-BE49-F238E27FC236}">
                <a16:creationId xmlns:a16="http://schemas.microsoft.com/office/drawing/2014/main" id="{7E31CAE0-3ACB-9848-A567-F0D10E453120}"/>
              </a:ext>
            </a:extLst>
          </p:cNvPr>
          <p:cNvSpPr/>
          <p:nvPr/>
        </p:nvSpPr>
        <p:spPr>
          <a:xfrm>
            <a:off x="728420" y="1565330"/>
            <a:ext cx="1441343" cy="1549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3">
            <a:extLst>
              <a:ext uri="{FF2B5EF4-FFF2-40B4-BE49-F238E27FC236}">
                <a16:creationId xmlns:a16="http://schemas.microsoft.com/office/drawing/2014/main" id="{23F7B4D8-6542-D24F-B7AD-397EAF787E0C}"/>
              </a:ext>
            </a:extLst>
          </p:cNvPr>
          <p:cNvPicPr>
            <a:picLocks noChangeAspect="1"/>
          </p:cNvPicPr>
          <p:nvPr/>
        </p:nvPicPr>
        <p:blipFill>
          <a:blip r:embed="rId4"/>
          <a:stretch>
            <a:fillRect/>
          </a:stretch>
        </p:blipFill>
        <p:spPr>
          <a:xfrm>
            <a:off x="283705" y="4324027"/>
            <a:ext cx="5295685" cy="1819543"/>
          </a:xfrm>
          <a:prstGeom prst="rect">
            <a:avLst/>
          </a:prstGeom>
          <a:effectLst>
            <a:outerShdw blurRad="50800" dist="164504" dir="2700000" algn="tl" rotWithShape="0">
              <a:prstClr val="black">
                <a:alpha val="40000"/>
              </a:prstClr>
            </a:outerShdw>
          </a:effectLst>
        </p:spPr>
      </p:pic>
      <p:sp>
        <p:nvSpPr>
          <p:cNvPr id="11" name="Rectangle 10">
            <a:extLst>
              <a:ext uri="{FF2B5EF4-FFF2-40B4-BE49-F238E27FC236}">
                <a16:creationId xmlns:a16="http://schemas.microsoft.com/office/drawing/2014/main" id="{E763D8DB-49E3-6140-BF36-DB81490F639F}"/>
              </a:ext>
            </a:extLst>
          </p:cNvPr>
          <p:cNvSpPr/>
          <p:nvPr/>
        </p:nvSpPr>
        <p:spPr>
          <a:xfrm>
            <a:off x="2929180" y="5904854"/>
            <a:ext cx="2529453" cy="2169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2E2984B-DB92-3A45-B13A-B776BE677F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039" y="1478048"/>
            <a:ext cx="4477391" cy="1458467"/>
          </a:xfrm>
          <a:prstGeom prst="rect">
            <a:avLst/>
          </a:prstGeom>
          <a:effectLst>
            <a:outerShdw blurRad="50800" dist="154682" dir="2700000" algn="tl" rotWithShape="0">
              <a:prstClr val="black">
                <a:alpha val="40000"/>
              </a:prstClr>
            </a:outerShdw>
          </a:effectLst>
        </p:spPr>
      </p:pic>
      <p:pic>
        <p:nvPicPr>
          <p:cNvPr id="13" name="Picture 12">
            <a:extLst>
              <a:ext uri="{FF2B5EF4-FFF2-40B4-BE49-F238E27FC236}">
                <a16:creationId xmlns:a16="http://schemas.microsoft.com/office/drawing/2014/main" id="{BE330E01-590E-B149-8884-A25689BEDB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17951" y="3429000"/>
            <a:ext cx="4803568" cy="935760"/>
          </a:xfrm>
          <a:prstGeom prst="rect">
            <a:avLst/>
          </a:prstGeom>
          <a:effectLst>
            <a:outerShdw blurRad="50800" dist="163413" dir="2700000" algn="tl" rotWithShape="0">
              <a:prstClr val="black">
                <a:alpha val="40000"/>
              </a:prstClr>
            </a:outerShdw>
          </a:effectLst>
        </p:spPr>
      </p:pic>
      <p:sp>
        <p:nvSpPr>
          <p:cNvPr id="14" name="Rectangle 13">
            <a:extLst>
              <a:ext uri="{FF2B5EF4-FFF2-40B4-BE49-F238E27FC236}">
                <a16:creationId xmlns:a16="http://schemas.microsoft.com/office/drawing/2014/main" id="{0BB9A980-DC12-B647-AC4D-B4FA7D4FDBF0}"/>
              </a:ext>
            </a:extLst>
          </p:cNvPr>
          <p:cNvSpPr/>
          <p:nvPr/>
        </p:nvSpPr>
        <p:spPr>
          <a:xfrm>
            <a:off x="4814376" y="3560044"/>
            <a:ext cx="1441343" cy="15498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6C521A9-B067-DE43-9F74-BA9879B60468}"/>
              </a:ext>
            </a:extLst>
          </p:cNvPr>
          <p:cNvSpPr/>
          <p:nvPr/>
        </p:nvSpPr>
        <p:spPr>
          <a:xfrm>
            <a:off x="8183105" y="4147784"/>
            <a:ext cx="821410" cy="2169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966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457201" y="1554185"/>
            <a:ext cx="3637756" cy="403069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ercury Regular Regular"/>
                <a:ea typeface="+mn-ea"/>
                <a:cs typeface="Mercury Regular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Mercury Regular Regular"/>
                <a:ea typeface="+mn-ea"/>
                <a:cs typeface="Mercury Regular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Mercury Regular Regular"/>
                <a:ea typeface="+mn-ea"/>
                <a:cs typeface="Mercury Regular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Mercury Regular Regular"/>
                <a:ea typeface="+mn-ea"/>
                <a:cs typeface="Mercury Regular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Mercury Regular Regular"/>
                <a:ea typeface="+mn-ea"/>
                <a:cs typeface="Mercury Regular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a:r>
              <a:rPr lang="en-US" sz="2400" dirty="0"/>
              <a:t> </a:t>
            </a:r>
            <a:endParaRPr lang="en-GB" sz="2400" dirty="0"/>
          </a:p>
        </p:txBody>
      </p:sp>
      <p:sp>
        <p:nvSpPr>
          <p:cNvPr id="9" name="Title 1">
            <a:extLst>
              <a:ext uri="{FF2B5EF4-FFF2-40B4-BE49-F238E27FC236}">
                <a16:creationId xmlns:a16="http://schemas.microsoft.com/office/drawing/2014/main" id="{BEC4E6DE-A619-4E45-94CC-2391B2E5C975}"/>
              </a:ext>
            </a:extLst>
          </p:cNvPr>
          <p:cNvSpPr txBox="1">
            <a:spLocks/>
          </p:cNvSpPr>
          <p:nvPr/>
        </p:nvSpPr>
        <p:spPr>
          <a:xfrm>
            <a:off x="1557579" y="1057467"/>
            <a:ext cx="8229600" cy="664279"/>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b="0" i="0" kern="1200">
                <a:solidFill>
                  <a:schemeClr val="tx1"/>
                </a:solidFill>
                <a:latin typeface="Mercury Medium Regular"/>
                <a:ea typeface="+mj-ea"/>
                <a:cs typeface="Mercury Medium Regular"/>
              </a:defRPr>
            </a:lvl1pPr>
          </a:lstStyle>
          <a:p>
            <a:r>
              <a:rPr lang="en-GB" dirty="0">
                <a:solidFill>
                  <a:schemeClr val="tx1">
                    <a:lumMod val="50000"/>
                    <a:lumOff val="50000"/>
                  </a:schemeClr>
                </a:solidFill>
                <a:latin typeface="Poppins" pitchFamily="2" charset="77"/>
                <a:cs typeface="Poppins" pitchFamily="2" charset="77"/>
              </a:rPr>
              <a:t>Overview</a:t>
            </a:r>
          </a:p>
        </p:txBody>
      </p:sp>
      <p:sp>
        <p:nvSpPr>
          <p:cNvPr id="2" name="TextBox 1">
            <a:extLst>
              <a:ext uri="{FF2B5EF4-FFF2-40B4-BE49-F238E27FC236}">
                <a16:creationId xmlns:a16="http://schemas.microsoft.com/office/drawing/2014/main" id="{98C05BBE-13BA-A641-A1E4-9BC427DE080A}"/>
              </a:ext>
            </a:extLst>
          </p:cNvPr>
          <p:cNvSpPr txBox="1"/>
          <p:nvPr/>
        </p:nvSpPr>
        <p:spPr>
          <a:xfrm>
            <a:off x="3843580" y="2061275"/>
            <a:ext cx="5052447"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tx1">
                    <a:lumMod val="50000"/>
                    <a:lumOff val="50000"/>
                  </a:schemeClr>
                </a:solidFill>
                <a:latin typeface="Poppins" pitchFamily="2" charset="77"/>
                <a:cs typeface="Poppins" pitchFamily="2" charset="77"/>
              </a:rPr>
              <a:t>Personal perspective</a:t>
            </a:r>
          </a:p>
          <a:p>
            <a:pPr marL="285750" indent="-285750">
              <a:buFont typeface="Arial" panose="020B0604020202020204" pitchFamily="34" charset="0"/>
              <a:buChar char="•"/>
            </a:pPr>
            <a:r>
              <a:rPr lang="en-US" sz="2000" dirty="0">
                <a:solidFill>
                  <a:schemeClr val="tx1">
                    <a:lumMod val="50000"/>
                    <a:lumOff val="50000"/>
                  </a:schemeClr>
                </a:solidFill>
                <a:latin typeface="Poppins" pitchFamily="2" charset="77"/>
                <a:cs typeface="Poppins" pitchFamily="2" charset="77"/>
              </a:rPr>
              <a:t>Patient perspectives on </a:t>
            </a:r>
            <a:r>
              <a:rPr lang="en-US" sz="2000" dirty="0" err="1">
                <a:solidFill>
                  <a:schemeClr val="tx1">
                    <a:lumMod val="50000"/>
                    <a:lumOff val="50000"/>
                  </a:schemeClr>
                </a:solidFill>
                <a:latin typeface="Poppins" pitchFamily="2" charset="77"/>
                <a:cs typeface="Poppins" pitchFamily="2" charset="77"/>
              </a:rPr>
              <a:t>prehabilitation</a:t>
            </a:r>
            <a:endParaRPr lang="en-US" sz="2000" dirty="0">
              <a:solidFill>
                <a:schemeClr val="tx1">
                  <a:lumMod val="50000"/>
                  <a:lumOff val="50000"/>
                </a:schemeClr>
              </a:solidFill>
              <a:latin typeface="Poppins" pitchFamily="2" charset="77"/>
              <a:cs typeface="Poppins" pitchFamily="2" charset="77"/>
            </a:endParaRPr>
          </a:p>
          <a:p>
            <a:pPr marL="285750" indent="-285750">
              <a:buFont typeface="Arial" panose="020B0604020202020204" pitchFamily="34" charset="0"/>
              <a:buChar char="•"/>
            </a:pPr>
            <a:r>
              <a:rPr lang="en-US" sz="2000" dirty="0">
                <a:solidFill>
                  <a:schemeClr val="tx1">
                    <a:lumMod val="50000"/>
                    <a:lumOff val="50000"/>
                  </a:schemeClr>
                </a:solidFill>
                <a:latin typeface="Poppins" pitchFamily="2" charset="77"/>
                <a:cs typeface="Poppins" pitchFamily="2" charset="77"/>
              </a:rPr>
              <a:t>Engaging patients in </a:t>
            </a:r>
            <a:r>
              <a:rPr lang="en-US" sz="2000" dirty="0" err="1">
                <a:solidFill>
                  <a:schemeClr val="tx1">
                    <a:lumMod val="50000"/>
                    <a:lumOff val="50000"/>
                  </a:schemeClr>
                </a:solidFill>
                <a:latin typeface="Poppins" pitchFamily="2" charset="77"/>
                <a:cs typeface="Poppins" pitchFamily="2" charset="77"/>
              </a:rPr>
              <a:t>prehabilitation</a:t>
            </a:r>
            <a:endParaRPr lang="en-US" sz="2000" dirty="0">
              <a:solidFill>
                <a:schemeClr val="tx1">
                  <a:lumMod val="50000"/>
                  <a:lumOff val="50000"/>
                </a:schemeClr>
              </a:solidFill>
              <a:latin typeface="Poppins" pitchFamily="2" charset="77"/>
              <a:cs typeface="Poppins" pitchFamily="2" charset="77"/>
            </a:endParaRPr>
          </a:p>
        </p:txBody>
      </p:sp>
    </p:spTree>
    <p:extLst>
      <p:ext uri="{BB962C8B-B14F-4D97-AF65-F5344CB8AC3E}">
        <p14:creationId xmlns:p14="http://schemas.microsoft.com/office/powerpoint/2010/main" val="3235595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D8CF88-8901-1548-A718-DF7A4B81D1C0}"/>
              </a:ext>
            </a:extLst>
          </p:cNvPr>
          <p:cNvSpPr/>
          <p:nvPr/>
        </p:nvSpPr>
        <p:spPr>
          <a:xfrm>
            <a:off x="0" y="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18"/>
            <a:ext cx="8229600" cy="1143000"/>
          </a:xfrm>
        </p:spPr>
        <p:txBody>
          <a:bodyPr>
            <a:noAutofit/>
          </a:bodyPr>
          <a:lstStyle/>
          <a:p>
            <a:pPr algn="ctr"/>
            <a:r>
              <a:rPr lang="en-GB" sz="3200" dirty="0">
                <a:solidFill>
                  <a:srgbClr val="FFFFFF"/>
                </a:solidFill>
              </a:rPr>
              <a:t>We asked patients what they thought….</a:t>
            </a:r>
            <a:endParaRPr lang="en-US" sz="3200" dirty="0">
              <a:solidFill>
                <a:srgbClr val="FFFFFF"/>
              </a:solidFill>
            </a:endParaRPr>
          </a:p>
        </p:txBody>
      </p:sp>
      <p:sp>
        <p:nvSpPr>
          <p:cNvPr id="8" name="Rectangle 7">
            <a:extLst>
              <a:ext uri="{FF2B5EF4-FFF2-40B4-BE49-F238E27FC236}">
                <a16:creationId xmlns:a16="http://schemas.microsoft.com/office/drawing/2014/main" id="{FF880E3A-9C44-534F-A81A-D4E92ABD4F2D}"/>
              </a:ext>
            </a:extLst>
          </p:cNvPr>
          <p:cNvSpPr/>
          <p:nvPr/>
        </p:nvSpPr>
        <p:spPr>
          <a:xfrm>
            <a:off x="5579390" y="5176434"/>
            <a:ext cx="3425125" cy="1534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4F34BB-C31F-AD40-9D35-CC80EC7B2278}"/>
              </a:ext>
            </a:extLst>
          </p:cNvPr>
          <p:cNvSpPr txBox="1"/>
          <p:nvPr/>
        </p:nvSpPr>
        <p:spPr>
          <a:xfrm>
            <a:off x="457200" y="1704814"/>
            <a:ext cx="8229600" cy="4524315"/>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Poppins" pitchFamily="2" charset="77"/>
                <a:cs typeface="Poppins" pitchFamily="2" charset="77"/>
              </a:rPr>
              <a:t>Generally, many people saw merit in the idea of </a:t>
            </a:r>
            <a:r>
              <a:rPr lang="en-US" dirty="0" err="1">
                <a:latin typeface="Poppins" pitchFamily="2" charset="77"/>
                <a:cs typeface="Poppins" pitchFamily="2" charset="77"/>
              </a:rPr>
              <a:t>prehabilitation</a:t>
            </a:r>
            <a:endParaRPr lang="en-US" dirty="0">
              <a:latin typeface="Poppins" pitchFamily="2" charset="77"/>
              <a:cs typeface="Poppins" pitchFamily="2" charset="77"/>
            </a:endParaRPr>
          </a:p>
          <a:p>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Many people were worried that prehab would take away from rehab (though it doesn’t need to be an either/or)</a:t>
            </a:r>
          </a:p>
          <a:p>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Some people felt that they wouldn’t have been able to cope with it before treatment</a:t>
            </a:r>
          </a:p>
          <a:p>
            <a:pPr marL="742950" lvl="1" indent="-285750">
              <a:buFont typeface="Arial" panose="020B0604020202020204" pitchFamily="34" charset="0"/>
              <a:buChar char="•"/>
            </a:pPr>
            <a:r>
              <a:rPr lang="en-US" dirty="0">
                <a:latin typeface="Poppins" pitchFamily="2" charset="77"/>
                <a:cs typeface="Poppins" pitchFamily="2" charset="77"/>
              </a:rPr>
              <a:t>Short length of time between diagnosis and treatment</a:t>
            </a:r>
          </a:p>
          <a:p>
            <a:pPr marL="742950" lvl="1" indent="-285750">
              <a:buFont typeface="Arial" panose="020B0604020202020204" pitchFamily="34" charset="0"/>
              <a:buChar char="•"/>
            </a:pPr>
            <a:r>
              <a:rPr lang="en-US" dirty="0">
                <a:latin typeface="Poppins" pitchFamily="2" charset="77"/>
                <a:cs typeface="Poppins" pitchFamily="2" charset="77"/>
              </a:rPr>
              <a:t>Physical ill health prior to the start of treatment, making things like exercise difficult.</a:t>
            </a:r>
          </a:p>
          <a:p>
            <a:pPr marL="742950" lvl="1" indent="-285750">
              <a:buFont typeface="Arial" panose="020B0604020202020204" pitchFamily="34" charset="0"/>
              <a:buChar char="•"/>
            </a:pPr>
            <a:r>
              <a:rPr lang="en-US" dirty="0">
                <a:latin typeface="Poppins" pitchFamily="2" charset="77"/>
                <a:cs typeface="Poppins" pitchFamily="2" charset="77"/>
              </a:rPr>
              <a:t>The thought of major changes to lifestyle can be scary!</a:t>
            </a:r>
          </a:p>
          <a:p>
            <a:pPr marL="742950" lvl="1" indent="-285750">
              <a:buFont typeface="Arial" panose="020B0604020202020204" pitchFamily="34" charset="0"/>
              <a:buChar char="•"/>
            </a:pPr>
            <a:endParaRPr lang="en-US" dirty="0">
              <a:latin typeface="Poppins" pitchFamily="2" charset="77"/>
              <a:cs typeface="Poppins" pitchFamily="2" charset="77"/>
            </a:endParaRPr>
          </a:p>
          <a:p>
            <a:pPr marL="742950" lvl="1" indent="-285750">
              <a:buFont typeface="Arial" panose="020B0604020202020204" pitchFamily="34" charset="0"/>
              <a:buChar char="•"/>
            </a:pPr>
            <a:endParaRPr lang="en-US" dirty="0">
              <a:latin typeface="Poppins" pitchFamily="2" charset="77"/>
              <a:cs typeface="Poppins" pitchFamily="2" charset="77"/>
            </a:endParaRPr>
          </a:p>
          <a:p>
            <a:pPr marL="320675" lvl="1" indent="-306388">
              <a:buFont typeface="Arial" panose="020B0604020202020204" pitchFamily="34" charset="0"/>
              <a:buChar char="•"/>
            </a:pPr>
            <a:r>
              <a:rPr lang="en-US" dirty="0">
                <a:latin typeface="Poppins" pitchFamily="2" charset="77"/>
                <a:cs typeface="Poppins" pitchFamily="2" charset="77"/>
              </a:rPr>
              <a:t>Those who had experienced </a:t>
            </a:r>
            <a:r>
              <a:rPr lang="en-US" dirty="0" err="1">
                <a:latin typeface="Poppins" pitchFamily="2" charset="77"/>
                <a:cs typeface="Poppins" pitchFamily="2" charset="77"/>
              </a:rPr>
              <a:t>prehabilitation</a:t>
            </a:r>
            <a:r>
              <a:rPr lang="en-US" dirty="0">
                <a:latin typeface="Poppins" pitchFamily="2" charset="77"/>
                <a:cs typeface="Poppins" pitchFamily="2" charset="77"/>
              </a:rPr>
              <a:t> before surgery felt strongly that it had been useful. </a:t>
            </a:r>
          </a:p>
          <a:p>
            <a:pPr marL="285750" indent="-285750">
              <a:buFont typeface="Arial" panose="020B0604020202020204" pitchFamily="34" charset="0"/>
              <a:buChar char="•"/>
            </a:pPr>
            <a:endParaRPr lang="en-US" dirty="0">
              <a:latin typeface="Poppins" pitchFamily="2" charset="77"/>
              <a:cs typeface="Poppins" pitchFamily="2" charset="77"/>
            </a:endParaRPr>
          </a:p>
        </p:txBody>
      </p:sp>
    </p:spTree>
    <p:extLst>
      <p:ext uri="{BB962C8B-B14F-4D97-AF65-F5344CB8AC3E}">
        <p14:creationId xmlns:p14="http://schemas.microsoft.com/office/powerpoint/2010/main" val="2755244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D8CF88-8901-1548-A718-DF7A4B81D1C0}"/>
              </a:ext>
            </a:extLst>
          </p:cNvPr>
          <p:cNvSpPr/>
          <p:nvPr/>
        </p:nvSpPr>
        <p:spPr>
          <a:xfrm>
            <a:off x="0" y="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3500"/>
            <a:ext cx="8229600" cy="1143000"/>
          </a:xfrm>
        </p:spPr>
        <p:txBody>
          <a:bodyPr>
            <a:noAutofit/>
          </a:bodyPr>
          <a:lstStyle/>
          <a:p>
            <a:pPr algn="ctr"/>
            <a:r>
              <a:rPr lang="en-GB" sz="3200" dirty="0">
                <a:solidFill>
                  <a:srgbClr val="FFFFFF"/>
                </a:solidFill>
              </a:rPr>
              <a:t>Patients </a:t>
            </a:r>
            <a:r>
              <a:rPr lang="en-GB" sz="3200" i="1" dirty="0">
                <a:solidFill>
                  <a:srgbClr val="FFFFFF"/>
                </a:solidFill>
              </a:rPr>
              <a:t>do </a:t>
            </a:r>
            <a:r>
              <a:rPr lang="en-GB" sz="3200" dirty="0">
                <a:solidFill>
                  <a:srgbClr val="FFFFFF"/>
                </a:solidFill>
              </a:rPr>
              <a:t>want information</a:t>
            </a:r>
            <a:endParaRPr lang="en-US" sz="3200" dirty="0">
              <a:solidFill>
                <a:srgbClr val="FFFFFF"/>
              </a:solidFill>
            </a:endParaRPr>
          </a:p>
        </p:txBody>
      </p:sp>
      <p:sp>
        <p:nvSpPr>
          <p:cNvPr id="8" name="Rectangle 7">
            <a:extLst>
              <a:ext uri="{FF2B5EF4-FFF2-40B4-BE49-F238E27FC236}">
                <a16:creationId xmlns:a16="http://schemas.microsoft.com/office/drawing/2014/main" id="{FF880E3A-9C44-534F-A81A-D4E92ABD4F2D}"/>
              </a:ext>
            </a:extLst>
          </p:cNvPr>
          <p:cNvSpPr/>
          <p:nvPr/>
        </p:nvSpPr>
        <p:spPr>
          <a:xfrm>
            <a:off x="5579390" y="5176434"/>
            <a:ext cx="3425125" cy="1534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4F34BB-C31F-AD40-9D35-CC80EC7B2278}"/>
              </a:ext>
            </a:extLst>
          </p:cNvPr>
          <p:cNvSpPr txBox="1"/>
          <p:nvPr/>
        </p:nvSpPr>
        <p:spPr>
          <a:xfrm>
            <a:off x="457200" y="1704814"/>
            <a:ext cx="5122190" cy="4524315"/>
          </a:xfrm>
          <a:prstGeom prst="rect">
            <a:avLst/>
          </a:prstGeom>
          <a:noFill/>
        </p:spPr>
        <p:txBody>
          <a:bodyPr wrap="square" rtlCol="0">
            <a:spAutoFit/>
          </a:bodyPr>
          <a:lstStyle/>
          <a:p>
            <a:r>
              <a:rPr lang="en-US" dirty="0">
                <a:latin typeface="Poppins" pitchFamily="2" charset="77"/>
                <a:cs typeface="Poppins" pitchFamily="2" charset="77"/>
              </a:rPr>
              <a:t>Shine survey (2019) of young adults with cancer found that:</a:t>
            </a:r>
          </a:p>
          <a:p>
            <a:pPr marL="285750" indent="-285750">
              <a:buFont typeface="Arial" panose="020B0604020202020204" pitchFamily="34" charset="0"/>
              <a:buChar char="•"/>
            </a:pP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79% said additional information and support on physical activity would have been useful.</a:t>
            </a:r>
          </a:p>
          <a:p>
            <a:pPr marL="285750" indent="-285750">
              <a:buFont typeface="Arial" panose="020B0604020202020204" pitchFamily="34" charset="0"/>
              <a:buChar char="•"/>
            </a:pP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74% said additional information and support on diet would have been useful.</a:t>
            </a:r>
          </a:p>
          <a:p>
            <a:pPr marL="285750" indent="-285750">
              <a:buFont typeface="Arial" panose="020B0604020202020204" pitchFamily="34" charset="0"/>
              <a:buChar char="•"/>
            </a:pPr>
            <a:endParaRPr lang="en-US" dirty="0">
              <a:latin typeface="Poppins" pitchFamily="2" charset="77"/>
              <a:cs typeface="Poppins" pitchFamily="2" charset="77"/>
            </a:endParaRPr>
          </a:p>
          <a:p>
            <a:pPr marL="285750" indent="-285750">
              <a:buFont typeface="Arial" panose="020B0604020202020204" pitchFamily="34" charset="0"/>
              <a:buChar char="•"/>
            </a:pPr>
            <a:r>
              <a:rPr lang="en-US" dirty="0">
                <a:latin typeface="Poppins" pitchFamily="2" charset="77"/>
                <a:cs typeface="Poppins" pitchFamily="2" charset="77"/>
              </a:rPr>
              <a:t>5% wanted support to quit smoking</a:t>
            </a:r>
          </a:p>
          <a:p>
            <a:pPr marL="285750" indent="-285750">
              <a:buFont typeface="Arial" panose="020B0604020202020204" pitchFamily="34" charset="0"/>
              <a:buChar char="•"/>
            </a:pPr>
            <a:endParaRPr lang="en-US" dirty="0">
              <a:latin typeface="Poppins" pitchFamily="2" charset="77"/>
              <a:cs typeface="Poppins" pitchFamily="2" charset="77"/>
            </a:endParaRPr>
          </a:p>
          <a:p>
            <a:pPr marL="285750" indent="-285750">
              <a:buFont typeface="Arial" panose="020B0604020202020204" pitchFamily="34" charset="0"/>
              <a:buChar char="•"/>
            </a:pPr>
            <a:endParaRPr lang="en-US" dirty="0">
              <a:latin typeface="Poppins" pitchFamily="2" charset="77"/>
              <a:cs typeface="Poppins" pitchFamily="2" charset="77"/>
            </a:endParaRPr>
          </a:p>
          <a:p>
            <a:r>
              <a:rPr lang="en-US" dirty="0">
                <a:latin typeface="Poppins" pitchFamily="2" charset="77"/>
                <a:cs typeface="Poppins" pitchFamily="2" charset="77"/>
              </a:rPr>
              <a:t>At the same time:</a:t>
            </a:r>
          </a:p>
          <a:p>
            <a:pPr marL="285750" indent="-285750">
              <a:buFont typeface="Arial" panose="020B0604020202020204" pitchFamily="34" charset="0"/>
              <a:buChar char="•"/>
            </a:pPr>
            <a:r>
              <a:rPr lang="en-US" dirty="0">
                <a:latin typeface="Poppins" pitchFamily="2" charset="77"/>
                <a:cs typeface="Poppins" pitchFamily="2" charset="77"/>
              </a:rPr>
              <a:t>48% were doing less exercise due to fatigue</a:t>
            </a:r>
          </a:p>
        </p:txBody>
      </p:sp>
      <p:pic>
        <p:nvPicPr>
          <p:cNvPr id="4" name="Picture 3">
            <a:extLst>
              <a:ext uri="{FF2B5EF4-FFF2-40B4-BE49-F238E27FC236}">
                <a16:creationId xmlns:a16="http://schemas.microsoft.com/office/drawing/2014/main" id="{3F81DAF9-3AF4-6948-ADF3-DA7B7BCC30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35183" y="1704814"/>
            <a:ext cx="3113538" cy="2076142"/>
          </a:xfrm>
          <a:prstGeom prst="rect">
            <a:avLst/>
          </a:prstGeom>
          <a:effectLst>
            <a:outerShdw blurRad="50800" dist="168969" dir="2700000" algn="tl" rotWithShape="0">
              <a:prstClr val="black">
                <a:alpha val="40000"/>
              </a:prstClr>
            </a:outerShdw>
          </a:effectLst>
        </p:spPr>
      </p:pic>
      <p:pic>
        <p:nvPicPr>
          <p:cNvPr id="9" name="Picture 8">
            <a:extLst>
              <a:ext uri="{FF2B5EF4-FFF2-40B4-BE49-F238E27FC236}">
                <a16:creationId xmlns:a16="http://schemas.microsoft.com/office/drawing/2014/main" id="{0E9C7F12-5A51-2047-91DF-F8EDDB7375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5182" y="4400857"/>
            <a:ext cx="3114213" cy="2076142"/>
          </a:xfrm>
          <a:prstGeom prst="rect">
            <a:avLst/>
          </a:prstGeom>
          <a:effectLst>
            <a:outerShdw blurRad="50800" dist="179189" dir="2700000" algn="tl" rotWithShape="0">
              <a:prstClr val="black">
                <a:alpha val="40000"/>
              </a:prstClr>
            </a:outerShdw>
          </a:effectLst>
        </p:spPr>
      </p:pic>
    </p:spTree>
    <p:extLst>
      <p:ext uri="{BB962C8B-B14F-4D97-AF65-F5344CB8AC3E}">
        <p14:creationId xmlns:p14="http://schemas.microsoft.com/office/powerpoint/2010/main" val="2688169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D8CF88-8901-1548-A718-DF7A4B81D1C0}"/>
              </a:ext>
            </a:extLst>
          </p:cNvPr>
          <p:cNvSpPr/>
          <p:nvPr/>
        </p:nvSpPr>
        <p:spPr>
          <a:xfrm>
            <a:off x="0" y="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3500"/>
            <a:ext cx="8229600" cy="1143000"/>
          </a:xfrm>
        </p:spPr>
        <p:txBody>
          <a:bodyPr>
            <a:noAutofit/>
          </a:bodyPr>
          <a:lstStyle/>
          <a:p>
            <a:pPr algn="ctr"/>
            <a:r>
              <a:rPr lang="en-GB" sz="3200" dirty="0">
                <a:solidFill>
                  <a:srgbClr val="FFFFFF"/>
                </a:solidFill>
              </a:rPr>
              <a:t>Where do we go from here?</a:t>
            </a:r>
            <a:endParaRPr lang="en-US" sz="3200" dirty="0">
              <a:solidFill>
                <a:srgbClr val="FFFFFF"/>
              </a:solidFill>
            </a:endParaRPr>
          </a:p>
        </p:txBody>
      </p:sp>
      <p:sp>
        <p:nvSpPr>
          <p:cNvPr id="8" name="Rectangle 7">
            <a:extLst>
              <a:ext uri="{FF2B5EF4-FFF2-40B4-BE49-F238E27FC236}">
                <a16:creationId xmlns:a16="http://schemas.microsoft.com/office/drawing/2014/main" id="{FF880E3A-9C44-534F-A81A-D4E92ABD4F2D}"/>
              </a:ext>
            </a:extLst>
          </p:cNvPr>
          <p:cNvSpPr/>
          <p:nvPr/>
        </p:nvSpPr>
        <p:spPr>
          <a:xfrm>
            <a:off x="5579390" y="5176434"/>
            <a:ext cx="3425125" cy="1534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1E7C905F-ED25-7744-816B-74ABDAF19693}"/>
              </a:ext>
            </a:extLst>
          </p:cNvPr>
          <p:cNvSpPr/>
          <p:nvPr/>
        </p:nvSpPr>
        <p:spPr>
          <a:xfrm>
            <a:off x="134965" y="1417663"/>
            <a:ext cx="4437036" cy="144952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Poppins" pitchFamily="2" charset="77"/>
                <a:cs typeface="Poppins" pitchFamily="2" charset="77"/>
              </a:rPr>
              <a:t>Ideally, </a:t>
            </a:r>
            <a:r>
              <a:rPr lang="en-US" sz="1600" dirty="0" err="1">
                <a:latin typeface="Poppins" pitchFamily="2" charset="77"/>
                <a:cs typeface="Poppins" pitchFamily="2" charset="77"/>
              </a:rPr>
              <a:t>prehabilitation</a:t>
            </a:r>
            <a:r>
              <a:rPr lang="en-US" sz="1600" dirty="0">
                <a:latin typeface="Poppins" pitchFamily="2" charset="77"/>
                <a:cs typeface="Poppins" pitchFamily="2" charset="77"/>
              </a:rPr>
              <a:t> will be the first of many steps to maintaining or improving diet and fitness.</a:t>
            </a:r>
          </a:p>
          <a:p>
            <a:pPr algn="ctr"/>
            <a:endParaRPr lang="en-US" sz="1400" dirty="0"/>
          </a:p>
        </p:txBody>
      </p:sp>
      <p:sp>
        <p:nvSpPr>
          <p:cNvPr id="9" name="Rounded Rectangle 8">
            <a:extLst>
              <a:ext uri="{FF2B5EF4-FFF2-40B4-BE49-F238E27FC236}">
                <a16:creationId xmlns:a16="http://schemas.microsoft.com/office/drawing/2014/main" id="{E77640E1-F7A1-E14E-9FC0-86CB73FCAB24}"/>
              </a:ext>
            </a:extLst>
          </p:cNvPr>
          <p:cNvSpPr/>
          <p:nvPr/>
        </p:nvSpPr>
        <p:spPr>
          <a:xfrm>
            <a:off x="134965" y="3076734"/>
            <a:ext cx="4437036" cy="1534332"/>
          </a:xfrm>
          <a:prstGeom prst="roundRect">
            <a:avLst/>
          </a:prstGeom>
          <a:solidFill>
            <a:srgbClr val="FF3749"/>
          </a:solidFill>
          <a:ln>
            <a:solidFill>
              <a:srgbClr val="26E5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Poppins" pitchFamily="2" charset="77"/>
                <a:cs typeface="Poppins" pitchFamily="2" charset="77"/>
              </a:rPr>
              <a:t>Prehab needs to be approached in a way that is non-confrontational, and supportive.</a:t>
            </a:r>
          </a:p>
          <a:p>
            <a:pPr algn="ctr"/>
            <a:endParaRPr lang="en-US" dirty="0"/>
          </a:p>
        </p:txBody>
      </p:sp>
      <p:sp>
        <p:nvSpPr>
          <p:cNvPr id="10" name="Rounded Rectangle 9">
            <a:extLst>
              <a:ext uri="{FF2B5EF4-FFF2-40B4-BE49-F238E27FC236}">
                <a16:creationId xmlns:a16="http://schemas.microsoft.com/office/drawing/2014/main" id="{B62BA6C9-6A72-D940-81B4-A74F3ADAE482}"/>
              </a:ext>
            </a:extLst>
          </p:cNvPr>
          <p:cNvSpPr/>
          <p:nvPr/>
        </p:nvSpPr>
        <p:spPr>
          <a:xfrm>
            <a:off x="134964" y="4820614"/>
            <a:ext cx="4437036" cy="144952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Poppins" pitchFamily="2" charset="77"/>
                <a:cs typeface="Poppins" pitchFamily="2" charset="77"/>
              </a:rPr>
              <a:t>Take into account where patients are now – and what treatment they are having.</a:t>
            </a:r>
          </a:p>
          <a:p>
            <a:pPr algn="ctr"/>
            <a:endParaRPr lang="en-US" dirty="0"/>
          </a:p>
        </p:txBody>
      </p:sp>
      <p:sp>
        <p:nvSpPr>
          <p:cNvPr id="11" name="Rounded Rectangle 10">
            <a:extLst>
              <a:ext uri="{FF2B5EF4-FFF2-40B4-BE49-F238E27FC236}">
                <a16:creationId xmlns:a16="http://schemas.microsoft.com/office/drawing/2014/main" id="{22E33DE9-2E5C-5940-85D2-81B54903841A}"/>
              </a:ext>
            </a:extLst>
          </p:cNvPr>
          <p:cNvSpPr/>
          <p:nvPr/>
        </p:nvSpPr>
        <p:spPr>
          <a:xfrm>
            <a:off x="4861948" y="1417663"/>
            <a:ext cx="3979836" cy="1449523"/>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Poppins" pitchFamily="2" charset="77"/>
                <a:cs typeface="Poppins" pitchFamily="2" charset="77"/>
              </a:rPr>
              <a:t>Link </a:t>
            </a:r>
            <a:r>
              <a:rPr lang="en-US" sz="1600" dirty="0" err="1">
                <a:latin typeface="Poppins" pitchFamily="2" charset="77"/>
                <a:cs typeface="Poppins" pitchFamily="2" charset="77"/>
              </a:rPr>
              <a:t>prehabilitation</a:t>
            </a:r>
            <a:r>
              <a:rPr lang="en-US" sz="1600" dirty="0">
                <a:latin typeface="Poppins" pitchFamily="2" charset="77"/>
                <a:cs typeface="Poppins" pitchFamily="2" charset="77"/>
              </a:rPr>
              <a:t> to rehabilitation so that patients can improve their diet and fitness before and after treatment.</a:t>
            </a:r>
          </a:p>
          <a:p>
            <a:pPr algn="ctr"/>
            <a:endParaRPr lang="en-US" dirty="0"/>
          </a:p>
        </p:txBody>
      </p:sp>
      <p:sp>
        <p:nvSpPr>
          <p:cNvPr id="12" name="Rounded Rectangle 11">
            <a:extLst>
              <a:ext uri="{FF2B5EF4-FFF2-40B4-BE49-F238E27FC236}">
                <a16:creationId xmlns:a16="http://schemas.microsoft.com/office/drawing/2014/main" id="{D55EFD39-0A4E-3644-BFC5-9331B3E27AEE}"/>
              </a:ext>
            </a:extLst>
          </p:cNvPr>
          <p:cNvSpPr/>
          <p:nvPr/>
        </p:nvSpPr>
        <p:spPr>
          <a:xfrm>
            <a:off x="4861948" y="3074209"/>
            <a:ext cx="3979836" cy="1534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Poppins" pitchFamily="2" charset="77"/>
                <a:cs typeface="Poppins" pitchFamily="2" charset="77"/>
              </a:rPr>
              <a:t>Consider how peer support can be worked into </a:t>
            </a:r>
            <a:r>
              <a:rPr lang="en-US" dirty="0" err="1">
                <a:latin typeface="Poppins" pitchFamily="2" charset="77"/>
                <a:cs typeface="Poppins" pitchFamily="2" charset="77"/>
              </a:rPr>
              <a:t>prehabilitation</a:t>
            </a:r>
            <a:r>
              <a:rPr lang="en-US" dirty="0">
                <a:latin typeface="Poppins" pitchFamily="2" charset="77"/>
                <a:cs typeface="Poppins" pitchFamily="2" charset="77"/>
              </a:rPr>
              <a:t> </a:t>
            </a:r>
            <a:r>
              <a:rPr lang="en-US" dirty="0" err="1">
                <a:latin typeface="Poppins" pitchFamily="2" charset="77"/>
                <a:cs typeface="Poppins" pitchFamily="2" charset="77"/>
              </a:rPr>
              <a:t>programmes</a:t>
            </a:r>
            <a:endParaRPr lang="en-US" dirty="0">
              <a:latin typeface="Poppins" pitchFamily="2" charset="77"/>
              <a:cs typeface="Poppins" pitchFamily="2" charset="77"/>
            </a:endParaRPr>
          </a:p>
          <a:p>
            <a:pPr algn="ctr"/>
            <a:endParaRPr lang="en-US" dirty="0"/>
          </a:p>
        </p:txBody>
      </p:sp>
      <p:sp>
        <p:nvSpPr>
          <p:cNvPr id="13" name="Rounded Rectangle 12">
            <a:extLst>
              <a:ext uri="{FF2B5EF4-FFF2-40B4-BE49-F238E27FC236}">
                <a16:creationId xmlns:a16="http://schemas.microsoft.com/office/drawing/2014/main" id="{7206698A-FDD2-EA4C-8FED-2B1FEB52F972}"/>
              </a:ext>
            </a:extLst>
          </p:cNvPr>
          <p:cNvSpPr/>
          <p:nvPr/>
        </p:nvSpPr>
        <p:spPr>
          <a:xfrm>
            <a:off x="4861948" y="4815564"/>
            <a:ext cx="3979836" cy="1449523"/>
          </a:xfrm>
          <a:prstGeom prst="roundRect">
            <a:avLst/>
          </a:prstGeom>
          <a:solidFill>
            <a:srgbClr val="FF3749"/>
          </a:solidFill>
          <a:ln>
            <a:solidFill>
              <a:srgbClr val="26E5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Poppins" pitchFamily="2" charset="77"/>
                <a:cs typeface="Poppins" pitchFamily="2" charset="77"/>
              </a:rPr>
              <a:t>Remember that “exercise” sounds scary to a lot of people!</a:t>
            </a:r>
          </a:p>
          <a:p>
            <a:pPr algn="ctr"/>
            <a:endParaRPr lang="en-US" dirty="0"/>
          </a:p>
        </p:txBody>
      </p:sp>
    </p:spTree>
    <p:extLst>
      <p:ext uri="{BB962C8B-B14F-4D97-AF65-F5344CB8AC3E}">
        <p14:creationId xmlns:p14="http://schemas.microsoft.com/office/powerpoint/2010/main" val="2191182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13632"/>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txBox="1">
            <a:spLocks/>
          </p:cNvSpPr>
          <p:nvPr/>
        </p:nvSpPr>
        <p:spPr>
          <a:xfrm>
            <a:off x="457200" y="-11363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1"/>
                </a:solidFill>
                <a:latin typeface="Mercury Medium Regular"/>
                <a:ea typeface="+mj-ea"/>
                <a:cs typeface="Mercury Medium Regular"/>
              </a:defRPr>
            </a:lvl1pPr>
          </a:lstStyle>
          <a:p>
            <a:r>
              <a:rPr lang="en-GB" dirty="0">
                <a:solidFill>
                  <a:srgbClr val="FFFFFF"/>
                </a:solidFill>
                <a:latin typeface="Poppins" pitchFamily="2" charset="77"/>
                <a:cs typeface="Poppins" pitchFamily="2" charset="77"/>
              </a:rPr>
              <a:t>A final thought</a:t>
            </a:r>
          </a:p>
        </p:txBody>
      </p:sp>
      <p:pic>
        <p:nvPicPr>
          <p:cNvPr id="8" name="Picture 7" descr="recovery.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8824" y="1315443"/>
            <a:ext cx="4709984" cy="4154206"/>
          </a:xfrm>
          <a:prstGeom prst="rect">
            <a:avLst/>
          </a:prstGeom>
        </p:spPr>
      </p:pic>
    </p:spTree>
    <p:extLst>
      <p:ext uri="{BB962C8B-B14F-4D97-AF65-F5344CB8AC3E}">
        <p14:creationId xmlns:p14="http://schemas.microsoft.com/office/powerpoint/2010/main" val="3101473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492" y="1361779"/>
            <a:ext cx="7689603" cy="3576255"/>
          </a:xfrm>
        </p:spPr>
        <p:txBody>
          <a:bodyPr>
            <a:normAutofit/>
          </a:bodyPr>
          <a:lstStyle/>
          <a:p>
            <a:pPr algn="ctr"/>
            <a:br>
              <a:rPr lang="en-GB" sz="3400" dirty="0"/>
            </a:br>
            <a:r>
              <a:rPr lang="en-GB" sz="3400" dirty="0"/>
              <a:t>Questions? </a:t>
            </a:r>
            <a:br>
              <a:rPr lang="en-GB" sz="3400" dirty="0"/>
            </a:br>
            <a:br>
              <a:rPr lang="en-GB" sz="3400" dirty="0"/>
            </a:br>
            <a:r>
              <a:rPr lang="en-GB" sz="3400" dirty="0">
                <a:hlinkClick r:id="rId2">
                  <a:extLst>
                    <a:ext uri="{A12FA001-AC4F-418D-AE19-62706E023703}">
                      <ahyp:hlinkClr xmlns:ahyp="http://schemas.microsoft.com/office/drawing/2018/hyperlinkcolor" val="tx"/>
                    </a:ext>
                  </a:extLst>
                </a:hlinkClick>
              </a:rPr>
              <a:t>www.shinecancersupport.org</a:t>
            </a:r>
            <a:br>
              <a:rPr lang="en-GB" sz="3400" dirty="0"/>
            </a:br>
            <a:r>
              <a:rPr lang="en-GB" sz="3400" dirty="0" err="1"/>
              <a:t>ceinwen@shinecancersupport.org</a:t>
            </a:r>
            <a:endParaRPr lang="en-GB" sz="3400" dirty="0"/>
          </a:p>
        </p:txBody>
      </p:sp>
    </p:spTree>
    <p:extLst>
      <p:ext uri="{BB962C8B-B14F-4D97-AF65-F5344CB8AC3E}">
        <p14:creationId xmlns:p14="http://schemas.microsoft.com/office/powerpoint/2010/main" val="1654456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1"/>
                </a:solidFill>
                <a:latin typeface="Mercury Medium Regular"/>
                <a:ea typeface="+mj-ea"/>
                <a:cs typeface="Mercury Medium Regular"/>
              </a:defRPr>
            </a:lvl1pPr>
          </a:lstStyle>
          <a:p>
            <a:r>
              <a:rPr lang="en-GB" dirty="0">
                <a:solidFill>
                  <a:srgbClr val="E46C0A"/>
                </a:solidFill>
                <a:latin typeface="Poppins" pitchFamily="2" charset="77"/>
                <a:cs typeface="Poppins" pitchFamily="2" charset="77"/>
              </a:rPr>
              <a:t>About Shine</a:t>
            </a:r>
          </a:p>
        </p:txBody>
      </p:sp>
      <p:sp>
        <p:nvSpPr>
          <p:cNvPr id="11" name="Content Placeholder 2"/>
          <p:cNvSpPr txBox="1">
            <a:spLocks/>
          </p:cNvSpPr>
          <p:nvPr/>
        </p:nvSpPr>
        <p:spPr>
          <a:xfrm>
            <a:off x="457201" y="1554185"/>
            <a:ext cx="3637756" cy="403069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ercury Regular Regular"/>
                <a:ea typeface="+mn-ea"/>
                <a:cs typeface="Mercury Regular Regular"/>
              </a:defRPr>
            </a:lvl1pPr>
            <a:lvl2pPr marL="457200" indent="0" algn="ctr" defTabSz="457200" rtl="0" eaLnBrk="1" latinLnBrk="0" hangingPunct="1">
              <a:spcBef>
                <a:spcPct val="20000"/>
              </a:spcBef>
              <a:buFont typeface="Arial"/>
              <a:buNone/>
              <a:defRPr sz="2800" kern="1200">
                <a:solidFill>
                  <a:schemeClr val="tx1">
                    <a:tint val="75000"/>
                  </a:schemeClr>
                </a:solidFill>
                <a:latin typeface="Mercury Regular Regular"/>
                <a:ea typeface="+mn-ea"/>
                <a:cs typeface="Mercury Regular Regular"/>
              </a:defRPr>
            </a:lvl2pPr>
            <a:lvl3pPr marL="914400" indent="0" algn="ctr" defTabSz="457200" rtl="0" eaLnBrk="1" latinLnBrk="0" hangingPunct="1">
              <a:spcBef>
                <a:spcPct val="20000"/>
              </a:spcBef>
              <a:buFont typeface="Arial"/>
              <a:buNone/>
              <a:defRPr sz="2400" kern="1200">
                <a:solidFill>
                  <a:schemeClr val="tx1">
                    <a:tint val="75000"/>
                  </a:schemeClr>
                </a:solidFill>
                <a:latin typeface="Mercury Regular Regular"/>
                <a:ea typeface="+mn-ea"/>
                <a:cs typeface="Mercury Regular Regular"/>
              </a:defRPr>
            </a:lvl3pPr>
            <a:lvl4pPr marL="1371600" indent="0" algn="ctr" defTabSz="457200" rtl="0" eaLnBrk="1" latinLnBrk="0" hangingPunct="1">
              <a:spcBef>
                <a:spcPct val="20000"/>
              </a:spcBef>
              <a:buFont typeface="Arial"/>
              <a:buNone/>
              <a:defRPr sz="2000" kern="1200">
                <a:solidFill>
                  <a:schemeClr val="tx1">
                    <a:tint val="75000"/>
                  </a:schemeClr>
                </a:solidFill>
                <a:latin typeface="Mercury Regular Regular"/>
                <a:ea typeface="+mn-ea"/>
                <a:cs typeface="Mercury Regular Regular"/>
              </a:defRPr>
            </a:lvl4pPr>
            <a:lvl5pPr marL="1828800" indent="0" algn="ctr" defTabSz="457200" rtl="0" eaLnBrk="1" latinLnBrk="0" hangingPunct="1">
              <a:spcBef>
                <a:spcPct val="20000"/>
              </a:spcBef>
              <a:buFont typeface="Arial"/>
              <a:buNone/>
              <a:defRPr sz="2000" kern="1200">
                <a:solidFill>
                  <a:schemeClr val="tx1">
                    <a:tint val="75000"/>
                  </a:schemeClr>
                </a:solidFill>
                <a:latin typeface="Mercury Regular Regular"/>
                <a:ea typeface="+mn-ea"/>
                <a:cs typeface="Mercury Regular Regular"/>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a:r>
              <a:rPr lang="en-US" sz="2400" dirty="0"/>
              <a:t> </a:t>
            </a:r>
            <a:endParaRPr lang="en-GB" sz="2400" dirty="0"/>
          </a:p>
        </p:txBody>
      </p:sp>
      <p:sp>
        <p:nvSpPr>
          <p:cNvPr id="5" name="TextBox 4"/>
          <p:cNvSpPr txBox="1"/>
          <p:nvPr/>
        </p:nvSpPr>
        <p:spPr>
          <a:xfrm>
            <a:off x="404367" y="1572001"/>
            <a:ext cx="3915141" cy="4031873"/>
          </a:xfrm>
          <a:prstGeom prst="rect">
            <a:avLst/>
          </a:prstGeom>
          <a:noFill/>
        </p:spPr>
        <p:txBody>
          <a:bodyPr wrap="square" rtlCol="0">
            <a:spAutoFit/>
          </a:bodyPr>
          <a:lstStyle/>
          <a:p>
            <a:r>
              <a:rPr lang="en-GB" sz="1600" b="1" dirty="0">
                <a:solidFill>
                  <a:schemeClr val="accent2"/>
                </a:solidFill>
                <a:latin typeface="Poppins" pitchFamily="2" charset="77"/>
                <a:cs typeface="Poppins" pitchFamily="2" charset="77"/>
              </a:rPr>
              <a:t>Shine Cancer Support </a:t>
            </a:r>
            <a:r>
              <a:rPr lang="en-GB" sz="1600" dirty="0">
                <a:solidFill>
                  <a:schemeClr val="tx1">
                    <a:lumMod val="50000"/>
                    <a:lumOff val="50000"/>
                  </a:schemeClr>
                </a:solidFill>
                <a:latin typeface="Poppins" pitchFamily="2" charset="77"/>
                <a:cs typeface="Poppins" pitchFamily="2" charset="77"/>
              </a:rPr>
              <a:t>(reg. charity no 1146902) is the only charity in the United Kingdom that is exclusively focused on supporting people in their 20s, 30s and 40s who have had a cancer diagnosis. </a:t>
            </a:r>
          </a:p>
          <a:p>
            <a:r>
              <a:rPr lang="en-GB" sz="1600" dirty="0">
                <a:solidFill>
                  <a:schemeClr val="tx1">
                    <a:lumMod val="50000"/>
                    <a:lumOff val="50000"/>
                  </a:schemeClr>
                </a:solidFill>
                <a:latin typeface="Poppins" pitchFamily="2" charset="77"/>
                <a:cs typeface="Poppins" pitchFamily="2" charset="77"/>
              </a:rPr>
              <a:t> </a:t>
            </a:r>
            <a:endParaRPr lang="en-GB" sz="1600" dirty="0">
              <a:solidFill>
                <a:srgbClr val="F79646"/>
              </a:solidFill>
              <a:latin typeface="Poppins" pitchFamily="2" charset="77"/>
              <a:cs typeface="Poppins" pitchFamily="2" charset="77"/>
            </a:endParaRPr>
          </a:p>
          <a:p>
            <a:r>
              <a:rPr lang="en-GB" sz="1600" b="1" dirty="0">
                <a:solidFill>
                  <a:schemeClr val="accent2"/>
                </a:solidFill>
                <a:latin typeface="Poppins" pitchFamily="2" charset="77"/>
                <a:cs typeface="Poppins" pitchFamily="2" charset="77"/>
              </a:rPr>
              <a:t>Our vision</a:t>
            </a:r>
            <a:r>
              <a:rPr lang="en-GB" sz="1600" dirty="0">
                <a:solidFill>
                  <a:schemeClr val="accent2"/>
                </a:solidFill>
                <a:latin typeface="Poppins" pitchFamily="2" charset="77"/>
                <a:cs typeface="Poppins" pitchFamily="2" charset="77"/>
              </a:rPr>
              <a:t> </a:t>
            </a:r>
            <a:r>
              <a:rPr lang="en-GB" sz="1600" dirty="0">
                <a:solidFill>
                  <a:schemeClr val="tx1">
                    <a:lumMod val="50000"/>
                    <a:lumOff val="50000"/>
                  </a:schemeClr>
                </a:solidFill>
                <a:latin typeface="Poppins" pitchFamily="2" charset="77"/>
                <a:cs typeface="Poppins" pitchFamily="2" charset="77"/>
              </a:rPr>
              <a:t>is that every adult in the UK diagnosed with cancer in their 20s, 30s or 40s can access the help and support that </a:t>
            </a:r>
            <a:r>
              <a:rPr lang="en-GB" sz="1600" i="1" dirty="0">
                <a:solidFill>
                  <a:schemeClr val="tx1">
                    <a:lumMod val="50000"/>
                    <a:lumOff val="50000"/>
                  </a:schemeClr>
                </a:solidFill>
                <a:latin typeface="Poppins" pitchFamily="2" charset="77"/>
                <a:cs typeface="Poppins" pitchFamily="2" charset="77"/>
              </a:rPr>
              <a:t>they</a:t>
            </a:r>
            <a:r>
              <a:rPr lang="en-GB" sz="1600" dirty="0">
                <a:solidFill>
                  <a:schemeClr val="tx1">
                    <a:lumMod val="50000"/>
                    <a:lumOff val="50000"/>
                  </a:schemeClr>
                </a:solidFill>
                <a:latin typeface="Poppins" pitchFamily="2" charset="77"/>
                <a:cs typeface="Poppins" pitchFamily="2" charset="77"/>
              </a:rPr>
              <a:t> need in a way that suits </a:t>
            </a:r>
            <a:r>
              <a:rPr lang="en-GB" sz="1600" i="1" dirty="0">
                <a:solidFill>
                  <a:schemeClr val="tx1">
                    <a:lumMod val="50000"/>
                    <a:lumOff val="50000"/>
                  </a:schemeClr>
                </a:solidFill>
                <a:latin typeface="Poppins" pitchFamily="2" charset="77"/>
                <a:cs typeface="Poppins" pitchFamily="2" charset="77"/>
              </a:rPr>
              <a:t>their</a:t>
            </a:r>
            <a:r>
              <a:rPr lang="en-GB" sz="1600" dirty="0">
                <a:solidFill>
                  <a:schemeClr val="tx1">
                    <a:lumMod val="50000"/>
                    <a:lumOff val="50000"/>
                  </a:schemeClr>
                </a:solidFill>
                <a:latin typeface="Poppins" pitchFamily="2" charset="77"/>
                <a:cs typeface="Poppins" pitchFamily="2" charset="77"/>
              </a:rPr>
              <a:t> lifestyle, and that they are a part of a confident, supportive, and empowered community of young adults with cancer.</a:t>
            </a:r>
          </a:p>
          <a:p>
            <a:endParaRPr lang="en-US" sz="1600" dirty="0">
              <a:solidFill>
                <a:schemeClr val="tx1">
                  <a:lumMod val="50000"/>
                  <a:lumOff val="50000"/>
                </a:schemeClr>
              </a:solidFill>
              <a:latin typeface="Poppins" pitchFamily="2" charset="77"/>
              <a:cs typeface="Poppins" pitchFamily="2" charset="77"/>
            </a:endParaRPr>
          </a:p>
        </p:txBody>
      </p:sp>
      <p:pic>
        <p:nvPicPr>
          <p:cNvPr id="6" name="Picture 5" descr="Connect 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99014" y="1417638"/>
            <a:ext cx="3087786" cy="213254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C099247-E152-424A-9350-346ACA15E7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8119" y="2975675"/>
            <a:ext cx="3416949" cy="2278251"/>
          </a:xfrm>
          <a:prstGeom prst="rect">
            <a:avLst/>
          </a:prstGeom>
          <a:effectLst>
            <a:outerShdw blurRad="50800" dist="92670" dir="2700000" algn="tl" rotWithShape="0">
              <a:prstClr val="black">
                <a:alpha val="40000"/>
              </a:prstClr>
            </a:outerShdw>
          </a:effectLst>
        </p:spPr>
      </p:pic>
    </p:spTree>
    <p:extLst>
      <p:ext uri="{BB962C8B-B14F-4D97-AF65-F5344CB8AC3E}">
        <p14:creationId xmlns:p14="http://schemas.microsoft.com/office/powerpoint/2010/main" val="3500369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46423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246423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1"/>
                </a:solidFill>
                <a:latin typeface="Mercury Medium Regular"/>
                <a:ea typeface="+mj-ea"/>
                <a:cs typeface="Mercury Medium Regular"/>
              </a:defRPr>
            </a:lvl1pPr>
          </a:lstStyle>
          <a:p>
            <a:r>
              <a:rPr lang="en-GB" dirty="0">
                <a:solidFill>
                  <a:srgbClr val="FFFFFF"/>
                </a:solidFill>
                <a:latin typeface="Poppins" pitchFamily="2" charset="77"/>
                <a:cs typeface="Poppins" pitchFamily="2" charset="77"/>
              </a:rPr>
              <a:t>My life in exercise</a:t>
            </a:r>
          </a:p>
        </p:txBody>
      </p:sp>
    </p:spTree>
    <p:extLst>
      <p:ext uri="{BB962C8B-B14F-4D97-AF65-F5344CB8AC3E}">
        <p14:creationId xmlns:p14="http://schemas.microsoft.com/office/powerpoint/2010/main" val="1130503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457200" y="99593"/>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1"/>
                </a:solidFill>
                <a:latin typeface="Mercury Medium Regular"/>
                <a:ea typeface="+mj-ea"/>
                <a:cs typeface="Mercury Medium Regular"/>
              </a:defRPr>
            </a:lvl1pPr>
          </a:lstStyle>
          <a:p>
            <a:r>
              <a:rPr lang="en-GB" dirty="0">
                <a:solidFill>
                  <a:srgbClr val="FFFFFF"/>
                </a:solidFill>
                <a:latin typeface="Poppins" pitchFamily="2" charset="77"/>
                <a:cs typeface="Poppins" pitchFamily="2" charset="77"/>
              </a:rPr>
              <a:t>Life before diagnosis</a:t>
            </a:r>
          </a:p>
        </p:txBody>
      </p:sp>
      <p:pic>
        <p:nvPicPr>
          <p:cNvPr id="3" name="Picture 2" descr="n540076738_403196_5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 y="1630948"/>
            <a:ext cx="2366210" cy="3154947"/>
          </a:xfrm>
          <a:prstGeom prst="rect">
            <a:avLst/>
          </a:prstGeom>
          <a:ln>
            <a:noFill/>
          </a:ln>
          <a:effectLst>
            <a:outerShdw blurRad="292100" dist="139700" dir="2700000" algn="tl" rotWithShape="0">
              <a:srgbClr val="333333">
                <a:alpha val="65000"/>
              </a:srgbClr>
            </a:outerShdw>
          </a:effectLst>
        </p:spPr>
      </p:pic>
      <p:pic>
        <p:nvPicPr>
          <p:cNvPr id="7" name="Picture 6" descr="IMG_1031.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80632" y="2486526"/>
            <a:ext cx="3850105" cy="2887579"/>
          </a:xfrm>
          <a:prstGeom prst="rect">
            <a:avLst/>
          </a:prstGeom>
          <a:ln>
            <a:noFill/>
          </a:ln>
          <a:effectLst>
            <a:outerShdw blurRad="292100" dist="139700" dir="2700000" algn="tl" rotWithShape="0">
              <a:srgbClr val="333333">
                <a:alpha val="65000"/>
              </a:srgbClr>
            </a:outerShdw>
          </a:effectLst>
        </p:spPr>
      </p:pic>
      <p:pic>
        <p:nvPicPr>
          <p:cNvPr id="8" name="Picture 7" descr="IMG_021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02541" y="1433093"/>
            <a:ext cx="2384259" cy="31790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6730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654977" y="1693012"/>
            <a:ext cx="4071928" cy="3053336"/>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22815" y="2089319"/>
            <a:ext cx="3978093" cy="2983570"/>
          </a:xfrm>
          <a:prstGeom prst="rect">
            <a:avLst/>
          </a:prstGeom>
          <a:ln>
            <a:noFill/>
          </a:ln>
          <a:effectLst>
            <a:outerShdw blurRad="292100" dist="139700" dir="2700000" algn="tl" rotWithShape="0">
              <a:srgbClr val="333333">
                <a:alpha val="65000"/>
              </a:srgbClr>
            </a:outerShdw>
          </a:effectLst>
        </p:spPr>
      </p:pic>
      <p:sp>
        <p:nvSpPr>
          <p:cNvPr id="6" name="Title 1"/>
          <p:cNvSpPr txBox="1">
            <a:spLocks/>
          </p:cNvSpPr>
          <p:nvPr/>
        </p:nvSpPr>
        <p:spPr>
          <a:xfrm>
            <a:off x="497305" y="6350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1"/>
                </a:solidFill>
                <a:latin typeface="Mercury Medium Regular"/>
                <a:ea typeface="+mj-ea"/>
                <a:cs typeface="Mercury Medium Regular"/>
              </a:defRPr>
            </a:lvl1pPr>
          </a:lstStyle>
          <a:p>
            <a:r>
              <a:rPr lang="en-GB" dirty="0">
                <a:solidFill>
                  <a:srgbClr val="FFFFFF"/>
                </a:solidFill>
                <a:latin typeface="Poppins" pitchFamily="2" charset="77"/>
                <a:cs typeface="Poppins" pitchFamily="2" charset="77"/>
              </a:rPr>
              <a:t>Life before diagnosis</a:t>
            </a:r>
          </a:p>
        </p:txBody>
      </p:sp>
      <p:pic>
        <p:nvPicPr>
          <p:cNvPr id="5" name="Picture 4" descr="IMG_1436.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4564" y="2893849"/>
            <a:ext cx="2505304" cy="3340405"/>
          </a:xfrm>
          <a:prstGeom prst="rect">
            <a:avLst/>
          </a:prstGeom>
        </p:spPr>
      </p:pic>
    </p:spTree>
    <p:extLst>
      <p:ext uri="{BB962C8B-B14F-4D97-AF65-F5344CB8AC3E}">
        <p14:creationId xmlns:p14="http://schemas.microsoft.com/office/powerpoint/2010/main" val="1366341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D30328-81A3-A54F-9579-18C8496850F8}"/>
              </a:ext>
            </a:extLst>
          </p:cNvPr>
          <p:cNvSpPr/>
          <p:nvPr/>
        </p:nvSpPr>
        <p:spPr>
          <a:xfrm>
            <a:off x="0" y="0"/>
            <a:ext cx="9144000" cy="127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57200" y="525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0" i="0" kern="1200">
                <a:solidFill>
                  <a:schemeClr val="tx1"/>
                </a:solidFill>
                <a:latin typeface="Mercury Medium Regular"/>
                <a:ea typeface="+mj-ea"/>
                <a:cs typeface="Mercury Medium Regular"/>
              </a:defRPr>
            </a:lvl1pPr>
          </a:lstStyle>
          <a:p>
            <a:r>
              <a:rPr lang="en-GB" dirty="0">
                <a:solidFill>
                  <a:srgbClr val="FFFFFF"/>
                </a:solidFill>
                <a:latin typeface="Poppins" pitchFamily="2" charset="77"/>
                <a:cs typeface="Poppins" pitchFamily="2" charset="77"/>
              </a:rPr>
              <a:t>Life before diagnosis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1789" y="1586755"/>
            <a:ext cx="5333999" cy="33776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252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4561" y="1521427"/>
            <a:ext cx="4204874" cy="315365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3287" y="912856"/>
            <a:ext cx="3962740" cy="5283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2308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74987" y="428362"/>
            <a:ext cx="6374341" cy="47807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3873247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276</TotalTime>
  <Words>1745</Words>
  <Application>Microsoft Macintosh PowerPoint</Application>
  <PresentationFormat>On-screen Show (4:3)</PresentationFormat>
  <Paragraphs>117</Paragraphs>
  <Slides>24</Slides>
  <Notes>21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Calibri Light</vt:lpstr>
      <vt:lpstr>Mercury Regular Regular</vt:lpstr>
      <vt:lpstr>Poppins</vt:lpstr>
      <vt:lpstr>Office Theme</vt:lpstr>
      <vt:lpstr>Custom Design</vt:lpstr>
      <vt:lpstr>Patient perspectives and patient engagement in prehabilitation programmes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It’s not a sad ending! </vt:lpstr>
      <vt:lpstr>My running times have never been what they were…</vt:lpstr>
      <vt:lpstr>I’m in a good place but…</vt:lpstr>
      <vt:lpstr>PowerPoint Presentation</vt:lpstr>
      <vt:lpstr>Prehabilitation Principles</vt:lpstr>
      <vt:lpstr>We asked patients what they thought….</vt:lpstr>
      <vt:lpstr>We asked patients what they thought….</vt:lpstr>
      <vt:lpstr>Patients do want information</vt:lpstr>
      <vt:lpstr>Where do we go from here?</vt:lpstr>
      <vt:lpstr>PowerPoint Presentation</vt:lpstr>
      <vt:lpstr> Questions?   www.shinecancersupport.org ceinwen@shinecancersupport.org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the needs of young adults with cancer</dc:title>
  <dc:creator>Microsoft Office User</dc:creator>
  <cp:lastModifiedBy>Microsoft Office User</cp:lastModifiedBy>
  <cp:revision>26</cp:revision>
  <cp:lastPrinted>2021-01-21T19:41:56Z</cp:lastPrinted>
  <dcterms:created xsi:type="dcterms:W3CDTF">2020-04-14T16:45:50Z</dcterms:created>
  <dcterms:modified xsi:type="dcterms:W3CDTF">2021-11-04T18:29:47Z</dcterms:modified>
</cp:coreProperties>
</file>