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322" r:id="rId3"/>
    <p:sldId id="323" r:id="rId4"/>
    <p:sldId id="324" r:id="rId5"/>
    <p:sldId id="325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95"/>
    <p:restoredTop sz="92343" autoAdjust="0"/>
  </p:normalViewPr>
  <p:slideViewPr>
    <p:cSldViewPr snapToGrid="0" snapToObjects="1">
      <p:cViewPr varScale="1">
        <p:scale>
          <a:sx n="94" d="100"/>
          <a:sy n="94" d="100"/>
        </p:scale>
        <p:origin x="392" y="192"/>
      </p:cViewPr>
      <p:guideLst/>
    </p:cSldViewPr>
  </p:slideViewPr>
  <p:outlineViewPr>
    <p:cViewPr>
      <p:scale>
        <a:sx n="33" d="100"/>
        <a:sy n="33" d="100"/>
      </p:scale>
      <p:origin x="0" y="-84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B1EE3-4489-4F1A-9F59-058771D5A3E1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E3FD5-22CC-4650-9858-7F489CA5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335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127A3D83-09A0-2245-A535-D7FCE4B2E7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46321" y="4722787"/>
            <a:ext cx="7200000" cy="6567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03971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020E226F-86B2-6A4A-8E20-646832F4339E}"/>
              </a:ext>
            </a:extLst>
          </p:cNvPr>
          <p:cNvSpPr/>
          <p:nvPr userDrawn="1"/>
        </p:nvSpPr>
        <p:spPr>
          <a:xfrm>
            <a:off x="3211451" y="4439502"/>
            <a:ext cx="4269740" cy="0"/>
          </a:xfrm>
          <a:custGeom>
            <a:avLst/>
            <a:gdLst/>
            <a:ahLst/>
            <a:cxnLst/>
            <a:rect l="l" t="t" r="r" b="b"/>
            <a:pathLst>
              <a:path w="4269740">
                <a:moveTo>
                  <a:pt x="0" y="0"/>
                </a:moveTo>
                <a:lnTo>
                  <a:pt x="426967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5526D41-07AF-AB46-BBFC-D0014CA4709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46321" y="2443262"/>
            <a:ext cx="7200000" cy="189307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4800"/>
              </a:lnSpc>
              <a:spcBef>
                <a:spcPts val="0"/>
              </a:spcBef>
              <a:buNone/>
              <a:defRPr sz="4300" b="0" i="0" spc="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03971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28677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3E9A845-FBA8-E648-A032-7B598536B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9185" y="2167068"/>
            <a:ext cx="8868161" cy="6243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400" b="1" i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E17058E-A511-2148-8C34-42A20C524E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8400" y="3485381"/>
            <a:ext cx="8866800" cy="2979214"/>
          </a:xfrm>
          <a:prstGeom prst="rect">
            <a:avLst/>
          </a:prstGeom>
        </p:spPr>
        <p:txBody>
          <a:bodyPr lIns="0" tIns="0" rIns="0" bIns="0"/>
          <a:lstStyle>
            <a:lvl1pPr marL="251986" indent="-251986">
              <a:lnSpc>
                <a:spcPts val="3400"/>
              </a:lnSpc>
              <a:spcBef>
                <a:spcPts val="0"/>
              </a:spcBef>
              <a:spcAft>
                <a:spcPts val="800"/>
              </a:spcAft>
              <a:buSzPct val="85000"/>
              <a:buFontTx/>
              <a:buBlip>
                <a:blip r:embed="rId2"/>
              </a:buBlip>
              <a:defRPr sz="2200" b="0" i="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Bullet1</a:t>
            </a:r>
          </a:p>
          <a:p>
            <a:pPr lvl="0"/>
            <a:r>
              <a:rPr lang="en-US" dirty="0"/>
              <a:t>Bullet2</a:t>
            </a:r>
          </a:p>
        </p:txBody>
      </p:sp>
    </p:spTree>
    <p:extLst>
      <p:ext uri="{BB962C8B-B14F-4D97-AF65-F5344CB8AC3E}">
        <p14:creationId xmlns:p14="http://schemas.microsoft.com/office/powerpoint/2010/main" val="246588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3E9A845-FBA8-E648-A032-7B598536B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9185" y="2167068"/>
            <a:ext cx="8868161" cy="6243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400" b="1" i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E17058E-A511-2148-8C34-42A20C524E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8400" y="3485381"/>
            <a:ext cx="8866800" cy="4831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00"/>
              </a:lnSpc>
              <a:spcBef>
                <a:spcPts val="0"/>
              </a:spcBef>
              <a:spcAft>
                <a:spcPts val="800"/>
              </a:spcAft>
              <a:buSzPct val="85000"/>
              <a:buFont typeface="Arial" panose="020B0604020202020204" pitchFamily="34" charset="0"/>
              <a:buNone/>
              <a:defRPr sz="2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BFDD6F84-09A9-6744-A88A-238FAD750F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48400" y="4059935"/>
            <a:ext cx="8866800" cy="24046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300"/>
              </a:lnSpc>
              <a:spcBef>
                <a:spcPts val="0"/>
              </a:spcBef>
              <a:spcAft>
                <a:spcPts val="800"/>
              </a:spcAft>
              <a:buSzPct val="85000"/>
              <a:buFont typeface="Arial" panose="020B0604020202020204" pitchFamily="34" charset="0"/>
              <a:buNone/>
              <a:defRPr sz="16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8510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AB47607-575E-2F45-9468-539A85A4ABD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810250" y="2476511"/>
            <a:ext cx="4206875" cy="398779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5E75A196-0FE0-874C-A0C7-1885258C30D3}"/>
              </a:ext>
            </a:extLst>
          </p:cNvPr>
          <p:cNvSpPr/>
          <p:nvPr userDrawn="1"/>
        </p:nvSpPr>
        <p:spPr>
          <a:xfrm>
            <a:off x="1149938" y="3007563"/>
            <a:ext cx="3420110" cy="0"/>
          </a:xfrm>
          <a:custGeom>
            <a:avLst/>
            <a:gdLst/>
            <a:ahLst/>
            <a:cxnLst/>
            <a:rect l="l" t="t" r="r" b="b"/>
            <a:pathLst>
              <a:path w="3420110">
                <a:moveTo>
                  <a:pt x="0" y="0"/>
                </a:moveTo>
                <a:lnTo>
                  <a:pt x="341999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5E31C1BC-99D6-5646-8EEF-13C546106C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48400" y="3484800"/>
            <a:ext cx="4197506" cy="2979213"/>
          </a:xfrm>
          <a:prstGeom prst="rect">
            <a:avLst/>
          </a:prstGeom>
        </p:spPr>
        <p:txBody>
          <a:bodyPr lIns="0" tIns="0" rIns="0" bIns="0" numCol="1" spcCol="576000"/>
          <a:lstStyle>
            <a:lvl1pPr marL="0" indent="0" algn="l">
              <a:lnSpc>
                <a:spcPts val="2300"/>
              </a:lnSpc>
              <a:spcBef>
                <a:spcPts val="0"/>
              </a:spcBef>
              <a:spcAft>
                <a:spcPts val="800"/>
              </a:spcAft>
              <a:buSzPct val="85000"/>
              <a:buFont typeface="Arial" panose="020B0604020202020204" pitchFamily="34" charset="0"/>
              <a:buNone/>
              <a:defRPr sz="1600" b="0" i="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Body text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6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3E9A845-FBA8-E648-A032-7B598536B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9185" y="2167068"/>
            <a:ext cx="8868161" cy="6243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400" b="1" i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E17058E-A511-2148-8C34-42A20C524E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8400" y="3485381"/>
            <a:ext cx="8866800" cy="4831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00"/>
              </a:lnSpc>
              <a:spcBef>
                <a:spcPts val="0"/>
              </a:spcBef>
              <a:spcAft>
                <a:spcPts val="800"/>
              </a:spcAft>
              <a:buSzPct val="85000"/>
              <a:buFont typeface="Arial" panose="020B0604020202020204" pitchFamily="34" charset="0"/>
              <a:buNone/>
              <a:defRPr sz="2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04A03045-D8F2-954A-B2DB-ADE70A0553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48400" y="4059935"/>
            <a:ext cx="8866800" cy="2404659"/>
          </a:xfrm>
          <a:prstGeom prst="rect">
            <a:avLst/>
          </a:prstGeom>
        </p:spPr>
        <p:txBody>
          <a:bodyPr lIns="0" tIns="0" rIns="0" bIns="0"/>
          <a:lstStyle>
            <a:lvl1pPr marL="251986" indent="-251986">
              <a:lnSpc>
                <a:spcPts val="3400"/>
              </a:lnSpc>
              <a:spcBef>
                <a:spcPts val="0"/>
              </a:spcBef>
              <a:spcAft>
                <a:spcPts val="800"/>
              </a:spcAft>
              <a:buSzPct val="85000"/>
              <a:buFontTx/>
              <a:buBlip>
                <a:blip r:embed="rId2"/>
              </a:buBlip>
              <a:defRPr sz="2200" b="0" i="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55957" indent="-251986">
              <a:buFontTx/>
              <a:buBlip>
                <a:blip r:embed="rId2"/>
              </a:buBlip>
              <a:defRPr sz="16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pPr lvl="0"/>
            <a:r>
              <a:rPr lang="en-US" dirty="0"/>
              <a:t>Bullet1</a:t>
            </a:r>
          </a:p>
          <a:p>
            <a:pPr lvl="1"/>
            <a:r>
              <a:rPr lang="en-US" dirty="0"/>
              <a:t>Bullet2</a:t>
            </a:r>
          </a:p>
          <a:p>
            <a:pPr lvl="1"/>
            <a:r>
              <a:rPr lang="en-US" dirty="0"/>
              <a:t>Bullet3</a:t>
            </a:r>
          </a:p>
        </p:txBody>
      </p:sp>
    </p:spTree>
    <p:extLst>
      <p:ext uri="{BB962C8B-B14F-4D97-AF65-F5344CB8AC3E}">
        <p14:creationId xmlns:p14="http://schemas.microsoft.com/office/powerpoint/2010/main" val="38499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3E9A845-FBA8-E648-A032-7B598536B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9185" y="2167068"/>
            <a:ext cx="8868161" cy="6243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400" b="1" i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8CD25C1-E79E-F946-972B-558CE5288E4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146254" y="3484800"/>
            <a:ext cx="4199652" cy="29781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0501932-D2A0-5243-A6FA-1F59D575AC7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17694" y="3484800"/>
            <a:ext cx="4199652" cy="29781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0229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3E9A845-FBA8-E648-A032-7B598536B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9185" y="2167068"/>
            <a:ext cx="8868161" cy="6243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400" b="1" i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BFDD6F84-09A9-6744-A88A-238FAD750F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48400" y="3485381"/>
            <a:ext cx="8866800" cy="2979213"/>
          </a:xfrm>
          <a:prstGeom prst="rect">
            <a:avLst/>
          </a:prstGeom>
        </p:spPr>
        <p:txBody>
          <a:bodyPr lIns="0" tIns="0" rIns="0" bIns="0" numCol="2" spcCol="432000"/>
          <a:lstStyle>
            <a:lvl1pPr marL="0" indent="0" algn="l">
              <a:lnSpc>
                <a:spcPts val="2300"/>
              </a:lnSpc>
              <a:spcBef>
                <a:spcPts val="0"/>
              </a:spcBef>
              <a:spcAft>
                <a:spcPts val="800"/>
              </a:spcAft>
              <a:buSzPct val="85000"/>
              <a:buFont typeface="Arial" panose="020B0604020202020204" pitchFamily="34" charset="0"/>
              <a:buNone/>
              <a:defRPr sz="1600" b="0" i="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2 column body text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16 </a:t>
            </a:r>
            <a:r>
              <a:rPr lang="en-US" dirty="0" err="1"/>
              <a:t>pt</a:t>
            </a:r>
            <a:r>
              <a:rPr lang="en-US" dirty="0"/>
              <a:t> Regular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79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42br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5">
            <a:extLst>
              <a:ext uri="{FF2B5EF4-FFF2-40B4-BE49-F238E27FC236}">
                <a16:creationId xmlns:a16="http://schemas.microsoft.com/office/drawing/2014/main" id="{AADA5775-DDEF-7347-B3C8-1B11C9C04ADE}"/>
              </a:ext>
            </a:extLst>
          </p:cNvPr>
          <p:cNvSpPr/>
          <p:nvPr userDrawn="1"/>
        </p:nvSpPr>
        <p:spPr>
          <a:xfrm>
            <a:off x="548740" y="419378"/>
            <a:ext cx="1756559" cy="9411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F407657D-CD00-8E44-AF36-B290BDF52851}"/>
              </a:ext>
            </a:extLst>
          </p:cNvPr>
          <p:cNvSpPr/>
          <p:nvPr userDrawn="1"/>
        </p:nvSpPr>
        <p:spPr>
          <a:xfrm>
            <a:off x="0" y="6840004"/>
            <a:ext cx="10692130" cy="720090"/>
          </a:xfrm>
          <a:custGeom>
            <a:avLst/>
            <a:gdLst/>
            <a:ahLst/>
            <a:cxnLst/>
            <a:rect l="l" t="t" r="r" b="b"/>
            <a:pathLst>
              <a:path w="10692130" h="720090">
                <a:moveTo>
                  <a:pt x="0" y="720001"/>
                </a:moveTo>
                <a:lnTo>
                  <a:pt x="10692003" y="720001"/>
                </a:lnTo>
                <a:lnTo>
                  <a:pt x="10692003" y="0"/>
                </a:lnTo>
                <a:lnTo>
                  <a:pt x="0" y="0"/>
                </a:lnTo>
                <a:lnTo>
                  <a:pt x="0" y="720001"/>
                </a:lnTo>
                <a:close/>
              </a:path>
            </a:pathLst>
          </a:custGeom>
          <a:solidFill>
            <a:srgbClr val="007D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F757CF-57F0-AF4E-87E3-5A90B433389C}"/>
              </a:ext>
            </a:extLst>
          </p:cNvPr>
          <p:cNvSpPr txBox="1"/>
          <p:nvPr userDrawn="1"/>
        </p:nvSpPr>
        <p:spPr>
          <a:xfrm>
            <a:off x="8416977" y="6973876"/>
            <a:ext cx="2053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0" dirty="0">
                <a:solidFill>
                  <a:schemeClr val="bg1"/>
                </a:solidFill>
                <a:latin typeface="Open Sans Semibold" panose="020B0606030504020204" pitchFamily="34" charset="0"/>
              </a:rPr>
              <a:t>www.42br.</a:t>
            </a:r>
            <a:r>
              <a:rPr lang="en-US" baseline="0" dirty="0">
                <a:ln>
                  <a:noFill/>
                </a:ln>
                <a:solidFill>
                  <a:schemeClr val="bg1"/>
                </a:solidFill>
                <a:latin typeface="Open Sans Semibold" panose="020B0606030504020204" pitchFamily="34" charset="0"/>
              </a:rPr>
              <a:t>com</a:t>
            </a:r>
          </a:p>
        </p:txBody>
      </p:sp>
      <p:sp>
        <p:nvSpPr>
          <p:cNvPr id="12" name="Rectangle 11">
            <a:hlinkClick r:id="rId10"/>
            <a:extLst>
              <a:ext uri="{FF2B5EF4-FFF2-40B4-BE49-F238E27FC236}">
                <a16:creationId xmlns:a16="http://schemas.microsoft.com/office/drawing/2014/main" id="{B41F4636-903B-324D-B689-B83B877F39A2}"/>
              </a:ext>
            </a:extLst>
          </p:cNvPr>
          <p:cNvSpPr/>
          <p:nvPr userDrawn="1"/>
        </p:nvSpPr>
        <p:spPr>
          <a:xfrm>
            <a:off x="8391970" y="7007551"/>
            <a:ext cx="1845892" cy="299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6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7" r:id="rId4"/>
    <p:sldLayoutId id="2147483671" r:id="rId5"/>
    <p:sldLayoutId id="2147483669" r:id="rId6"/>
    <p:sldLayoutId id="2147483670" r:id="rId7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23650B-30D5-6D41-A4ED-5FF18E68F0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46321" y="4722786"/>
            <a:ext cx="7200000" cy="1893073"/>
          </a:xfrm>
        </p:spPr>
        <p:txBody>
          <a:bodyPr/>
          <a:lstStyle/>
          <a:p>
            <a:endParaRPr lang="en-US" b="0" dirty="0"/>
          </a:p>
          <a:p>
            <a:r>
              <a:rPr lang="en-US" b="0" dirty="0">
                <a:latin typeface="+mn-lt"/>
                <a:ea typeface="Baskerville" panose="02020502070401020303" pitchFamily="18" charset="0"/>
              </a:rPr>
              <a:t>Richard Furniss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CF6F3-5F63-9C43-A0D1-851419BB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46321" y="1814872"/>
            <a:ext cx="7200000" cy="1893074"/>
          </a:xfrm>
        </p:spPr>
        <p:txBody>
          <a:bodyPr/>
          <a:lstStyle/>
          <a:p>
            <a:r>
              <a:rPr lang="en-US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CORONER ROLE</a:t>
            </a:r>
            <a:endParaRPr lang="en-US" sz="36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i="1" dirty="0">
                <a:latin typeface="+mn-lt"/>
              </a:rPr>
              <a:t>8 December 2021</a:t>
            </a:r>
          </a:p>
          <a:p>
            <a:endParaRPr lang="en-US" sz="3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92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CD645F-B602-984E-BDED-DC7C7ADAE6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Covid-19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7A916-8F92-7D47-9FB6-A4317437C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Practical problems for the coroner</a:t>
            </a:r>
          </a:p>
          <a:p>
            <a:r>
              <a:rPr lang="en-US" dirty="0"/>
              <a:t>Unnatural deaths</a:t>
            </a:r>
          </a:p>
          <a:p>
            <a:r>
              <a:rPr lang="en-US" dirty="0"/>
              <a:t>Covid-19 is a naturally occurring disease</a:t>
            </a:r>
          </a:p>
          <a:p>
            <a:r>
              <a:rPr lang="en-US" dirty="0"/>
              <a:t>Medical Certificate of Cause of Death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314A84-4328-754A-8BA0-A163C28BD8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Disease attributable to any employment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7D337-F936-814C-BA6E-EF53B16B761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94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CEF156-B574-334B-B906-458BC05F07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Unnatural death = human failure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3FE06-095F-AE44-B54E-7A8F0F1DE2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2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AA48FA-C615-D545-96CE-E0FF82F6B9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9185" y="1528549"/>
            <a:ext cx="8868161" cy="1262821"/>
          </a:xfrm>
        </p:spPr>
        <p:txBody>
          <a:bodyPr/>
          <a:lstStyle/>
          <a:p>
            <a:pPr algn="ctr"/>
            <a:r>
              <a:rPr lang="en-US" dirty="0"/>
              <a:t>R (Smith) v </a:t>
            </a:r>
            <a:r>
              <a:rPr lang="en-US" dirty="0" err="1"/>
              <a:t>Oxfordshire</a:t>
            </a:r>
            <a:r>
              <a:rPr lang="en-US" dirty="0"/>
              <a:t> Assistant Coroner [2011] 1AC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E397F-6AEE-124A-A53F-FA7E45CF1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Lord Phillips (flak jacket)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413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86B61A-7CFB-3D4E-8F9E-A6125AA73C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8400" y="1703044"/>
            <a:ext cx="8868161" cy="624302"/>
          </a:xfrm>
        </p:spPr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C8B6F-4DCF-EB48-8006-646A625254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48400" y="2647666"/>
            <a:ext cx="8866800" cy="3816929"/>
          </a:xfrm>
        </p:spPr>
        <p:txBody>
          <a:bodyPr/>
          <a:lstStyle/>
          <a:p>
            <a:r>
              <a:rPr lang="en-US" dirty="0"/>
              <a:t>Hospital worker from </a:t>
            </a:r>
            <a:r>
              <a:rPr lang="en-US" dirty="0" err="1"/>
              <a:t>Pontypridd</a:t>
            </a:r>
            <a:endParaRPr lang="en-US" dirty="0"/>
          </a:p>
          <a:p>
            <a:r>
              <a:rPr lang="en-US" dirty="0"/>
              <a:t>A woman died in secure accommodation</a:t>
            </a:r>
          </a:p>
          <a:p>
            <a:r>
              <a:rPr lang="en-US" dirty="0"/>
              <a:t>An elderly woman died in her care</a:t>
            </a:r>
          </a:p>
          <a:p>
            <a:r>
              <a:rPr lang="en-US" dirty="0"/>
              <a:t>A man died from a methadone overdose</a:t>
            </a:r>
          </a:p>
          <a:p>
            <a:r>
              <a:rPr lang="en-US" dirty="0"/>
              <a:t>A former soldier took his life</a:t>
            </a:r>
          </a:p>
          <a:p>
            <a:r>
              <a:rPr lang="en-US" dirty="0"/>
              <a:t>An experienced kayaker drowned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0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1D104A-FE6D-8848-ADA1-A25D5A9E34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9185" y="2167067"/>
            <a:ext cx="8868161" cy="1612769"/>
          </a:xfrm>
        </p:spPr>
        <p:txBody>
          <a:bodyPr/>
          <a:lstStyle/>
          <a:p>
            <a:pPr algn="ctr"/>
            <a:r>
              <a:rPr lang="en-US" dirty="0"/>
              <a:t>The Notification of Deaths</a:t>
            </a:r>
          </a:p>
          <a:p>
            <a:pPr algn="ctr"/>
            <a:r>
              <a:rPr lang="en-US" dirty="0"/>
              <a:t>Regulations 2019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6D928-75EB-B34B-BB50-FF894D042B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4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C14B8C-BC69-464E-A7C7-957F5CAABC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Medical examiners are senior doctors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604C4-F47B-6D40-A6B1-AA4FA53627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2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CB6F7E-39F5-0644-B800-5AE01E48C4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Notification of deaths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038D0-9EF4-CD47-BA25-2224B9B3E1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4424F-00D8-D34C-AF63-4149A92067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75695" y="1746913"/>
            <a:ext cx="8866800" cy="5036024"/>
          </a:xfrm>
        </p:spPr>
        <p:txBody>
          <a:bodyPr/>
          <a:lstStyle/>
          <a:p>
            <a:r>
              <a:rPr lang="en-US" sz="2000" dirty="0"/>
              <a:t>Poisoning</a:t>
            </a:r>
          </a:p>
          <a:p>
            <a:r>
              <a:rPr lang="en-US" sz="2000" dirty="0"/>
              <a:t>Exposure to a toxic substance</a:t>
            </a:r>
          </a:p>
          <a:p>
            <a:r>
              <a:rPr lang="en-US" sz="2000" dirty="0"/>
              <a:t>Use of a medicinal product, controlled drug or psychoactive substance</a:t>
            </a:r>
          </a:p>
          <a:p>
            <a:r>
              <a:rPr lang="en-US" sz="2000" dirty="0"/>
              <a:t>Violence</a:t>
            </a:r>
          </a:p>
          <a:p>
            <a:r>
              <a:rPr lang="en-US" sz="2000" dirty="0"/>
              <a:t>Trauma or injury</a:t>
            </a:r>
          </a:p>
          <a:p>
            <a:r>
              <a:rPr lang="en-US" sz="2000" dirty="0"/>
              <a:t>Self-harm</a:t>
            </a:r>
          </a:p>
          <a:p>
            <a:r>
              <a:rPr lang="en-US" sz="2000" dirty="0"/>
              <a:t>Neglect (including self-neglect)</a:t>
            </a:r>
          </a:p>
          <a:p>
            <a:r>
              <a:rPr lang="en-US" sz="2000" dirty="0" err="1"/>
              <a:t>Medcial</a:t>
            </a:r>
            <a:r>
              <a:rPr lang="en-US" sz="2000" dirty="0"/>
              <a:t> or similar procedure</a:t>
            </a:r>
          </a:p>
          <a:p>
            <a:r>
              <a:rPr lang="en-US" sz="2000" dirty="0"/>
              <a:t>Injury or disease </a:t>
            </a:r>
            <a:r>
              <a:rPr lang="en-US" sz="2000" dirty="0" err="1"/>
              <a:t>arisinf</a:t>
            </a:r>
            <a:r>
              <a:rPr lang="en-US" sz="2000" dirty="0"/>
              <a:t> from employment</a:t>
            </a:r>
          </a:p>
        </p:txBody>
      </p:sp>
    </p:spTree>
    <p:extLst>
      <p:ext uri="{BB962C8B-B14F-4D97-AF65-F5344CB8AC3E}">
        <p14:creationId xmlns:p14="http://schemas.microsoft.com/office/powerpoint/2010/main" val="96443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75C6FD-56D6-5144-A169-1F40CE24A9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9185" y="2167067"/>
            <a:ext cx="8868161" cy="1318313"/>
          </a:xfrm>
        </p:spPr>
        <p:txBody>
          <a:bodyPr/>
          <a:lstStyle/>
          <a:p>
            <a:pPr algn="ctr"/>
            <a:r>
              <a:rPr lang="en-US" dirty="0"/>
              <a:t>A person died in custody or</a:t>
            </a:r>
          </a:p>
          <a:p>
            <a:pPr algn="ctr"/>
            <a:r>
              <a:rPr lang="en-US" dirty="0"/>
              <a:t>otherwise in state detention</a:t>
            </a:r>
          </a:p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D965B-F415-584F-B933-F41208D161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55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7C9333-EA2D-2841-B1A9-C0B1FB2863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9185" y="2167067"/>
            <a:ext cx="8868161" cy="1203929"/>
          </a:xfrm>
        </p:spPr>
        <p:txBody>
          <a:bodyPr/>
          <a:lstStyle/>
          <a:p>
            <a:pPr algn="ctr"/>
            <a:r>
              <a:rPr lang="en-US" dirty="0"/>
              <a:t>What does the coroner do when</a:t>
            </a:r>
          </a:p>
          <a:p>
            <a:pPr algn="ctr"/>
            <a:r>
              <a:rPr lang="en-US" dirty="0"/>
              <a:t>a death is notified?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86AE3-E739-9C4B-B28E-C4D51DD036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Form A</a:t>
            </a:r>
          </a:p>
          <a:p>
            <a:r>
              <a:rPr lang="en-US" dirty="0"/>
              <a:t>Form B</a:t>
            </a:r>
          </a:p>
        </p:txBody>
      </p:sp>
    </p:spTree>
    <p:extLst>
      <p:ext uri="{BB962C8B-B14F-4D97-AF65-F5344CB8AC3E}">
        <p14:creationId xmlns:p14="http://schemas.microsoft.com/office/powerpoint/2010/main" val="4222956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849DE5-AA4E-3F4B-97E0-6686FDCDFC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The corner’s investigation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B0E62-EC58-D148-97B4-10BF182365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18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E9A61E-3C41-0B4A-8B49-B337C8EDFD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Opening the inquest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EA0FB-42F7-A443-BE20-47BA4603ED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4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2BR PowerPoint Template 2020" id="{0ED1C3A7-4762-234A-B6E9-A8CF78D2975E}" vid="{1D0B2BF2-9FFA-0B47-8092-3181C12C1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42BR PowerPoint Template 2020</Template>
  <TotalTime>2632</TotalTime>
  <Words>174</Words>
  <Application>Microsoft Macintosh PowerPoint</Application>
  <PresentationFormat>Custom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Open Sans</vt:lpstr>
      <vt:lpstr>Open Sans Light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Denham</dc:creator>
  <cp:lastModifiedBy>Scott Matthewson</cp:lastModifiedBy>
  <cp:revision>25</cp:revision>
  <dcterms:created xsi:type="dcterms:W3CDTF">2020-09-11T12:46:17Z</dcterms:created>
  <dcterms:modified xsi:type="dcterms:W3CDTF">2021-12-07T20:03:02Z</dcterms:modified>
</cp:coreProperties>
</file>