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24"/>
  </p:notesMasterIdLst>
  <p:sldIdLst>
    <p:sldId id="256" r:id="rId2"/>
    <p:sldId id="263" r:id="rId3"/>
    <p:sldId id="264" r:id="rId4"/>
    <p:sldId id="265" r:id="rId5"/>
    <p:sldId id="271" r:id="rId6"/>
    <p:sldId id="269" r:id="rId7"/>
    <p:sldId id="273" r:id="rId8"/>
    <p:sldId id="276" r:id="rId9"/>
    <p:sldId id="277" r:id="rId10"/>
    <p:sldId id="275" r:id="rId11"/>
    <p:sldId id="278" r:id="rId12"/>
    <p:sldId id="261" r:id="rId13"/>
    <p:sldId id="262" r:id="rId14"/>
    <p:sldId id="258" r:id="rId15"/>
    <p:sldId id="257" r:id="rId16"/>
    <p:sldId id="272" r:id="rId17"/>
    <p:sldId id="266" r:id="rId18"/>
    <p:sldId id="280" r:id="rId19"/>
    <p:sldId id="268" r:id="rId20"/>
    <p:sldId id="274" r:id="rId21"/>
    <p:sldId id="270" r:id="rId22"/>
    <p:sldId id="267"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1162" y="82"/>
      </p:cViewPr>
      <p:guideLst>
        <p:guide orient="horz" pos="2160"/>
        <p:guide pos="2880"/>
      </p:guideLst>
    </p:cSldViewPr>
  </p:slideViewPr>
  <p:notesTextViewPr>
    <p:cViewPr>
      <p:scale>
        <a:sx n="1" d="1"/>
        <a:sy n="1" d="1"/>
      </p:scale>
      <p:origin x="0" y="0"/>
    </p:cViewPr>
  </p:notesTextViewPr>
  <p:notesViewPr>
    <p:cSldViewPr>
      <p:cViewPr varScale="1">
        <p:scale>
          <a:sx n="75" d="100"/>
          <a:sy n="75" d="100"/>
        </p:scale>
        <p:origin x="2938"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402695-5D04-445F-9E6F-C8A983181196}" type="datetimeFigureOut">
              <a:rPr lang="en-GB" smtClean="0"/>
              <a:t>24/11/2021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17E6C6-7656-4051-ABEE-1F4F60AB54CF}" type="slidenum">
              <a:rPr lang="en-GB" smtClean="0"/>
              <a:t>‹#›</a:t>
            </a:fld>
            <a:endParaRPr lang="en-GB"/>
          </a:p>
        </p:txBody>
      </p:sp>
    </p:spTree>
    <p:extLst>
      <p:ext uri="{BB962C8B-B14F-4D97-AF65-F5344CB8AC3E}">
        <p14:creationId xmlns:p14="http://schemas.microsoft.com/office/powerpoint/2010/main" val="3413731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A17E6C6-7656-4051-ABEE-1F4F60AB54CF}" type="slidenum">
              <a:rPr lang="en-GB" smtClean="0"/>
              <a:t>8</a:t>
            </a:fld>
            <a:endParaRPr lang="en-GB"/>
          </a:p>
        </p:txBody>
      </p:sp>
    </p:spTree>
    <p:extLst>
      <p:ext uri="{BB962C8B-B14F-4D97-AF65-F5344CB8AC3E}">
        <p14:creationId xmlns:p14="http://schemas.microsoft.com/office/powerpoint/2010/main" val="442286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Gray and Bird 2020</a:t>
            </a:r>
          </a:p>
        </p:txBody>
      </p:sp>
      <p:sp>
        <p:nvSpPr>
          <p:cNvPr id="4" name="Slide Number Placeholder 3"/>
          <p:cNvSpPr>
            <a:spLocks noGrp="1"/>
          </p:cNvSpPr>
          <p:nvPr>
            <p:ph type="sldNum" sz="quarter" idx="5"/>
          </p:nvPr>
        </p:nvSpPr>
        <p:spPr/>
        <p:txBody>
          <a:bodyPr/>
          <a:lstStyle/>
          <a:p>
            <a:fld id="{8A17E6C6-7656-4051-ABEE-1F4F60AB54CF}" type="slidenum">
              <a:rPr lang="en-GB" smtClean="0"/>
              <a:t>15</a:t>
            </a:fld>
            <a:endParaRPr lang="en-GB"/>
          </a:p>
        </p:txBody>
      </p:sp>
    </p:spTree>
    <p:extLst>
      <p:ext uri="{BB962C8B-B14F-4D97-AF65-F5344CB8AC3E}">
        <p14:creationId xmlns:p14="http://schemas.microsoft.com/office/powerpoint/2010/main" val="646828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t>
            </a:r>
            <a:r>
              <a:rPr lang="en-GB" dirty="0" err="1"/>
              <a:t>Lorito</a:t>
            </a:r>
            <a:r>
              <a:rPr lang="en-GB" dirty="0"/>
              <a:t> CD, </a:t>
            </a:r>
            <a:r>
              <a:rPr lang="en-GB" dirty="0" err="1"/>
              <a:t>Masud</a:t>
            </a:r>
            <a:r>
              <a:rPr lang="en-GB" dirty="0"/>
              <a:t> T, Gladman J, et al. 2020 )</a:t>
            </a:r>
          </a:p>
          <a:p>
            <a:endParaRPr lang="en-GB" dirty="0"/>
          </a:p>
        </p:txBody>
      </p:sp>
      <p:sp>
        <p:nvSpPr>
          <p:cNvPr id="4" name="Slide Number Placeholder 3"/>
          <p:cNvSpPr>
            <a:spLocks noGrp="1"/>
          </p:cNvSpPr>
          <p:nvPr>
            <p:ph type="sldNum" sz="quarter" idx="5"/>
          </p:nvPr>
        </p:nvSpPr>
        <p:spPr/>
        <p:txBody>
          <a:bodyPr/>
          <a:lstStyle/>
          <a:p>
            <a:fld id="{8A17E6C6-7656-4051-ABEE-1F4F60AB54CF}" type="slidenum">
              <a:rPr lang="en-GB" smtClean="0"/>
              <a:t>17</a:t>
            </a:fld>
            <a:endParaRPr lang="en-GB"/>
          </a:p>
        </p:txBody>
      </p:sp>
    </p:spTree>
    <p:extLst>
      <p:ext uri="{BB962C8B-B14F-4D97-AF65-F5344CB8AC3E}">
        <p14:creationId xmlns:p14="http://schemas.microsoft.com/office/powerpoint/2010/main" val="4107088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Peach et al!! – study on attitudes of people with dementia and their carers to falls interventions – part of wider Balance and the Mind study with University of Nottingham</a:t>
            </a:r>
          </a:p>
        </p:txBody>
      </p:sp>
      <p:sp>
        <p:nvSpPr>
          <p:cNvPr id="4" name="Slide Number Placeholder 3"/>
          <p:cNvSpPr>
            <a:spLocks noGrp="1"/>
          </p:cNvSpPr>
          <p:nvPr>
            <p:ph type="sldNum" sz="quarter" idx="5"/>
          </p:nvPr>
        </p:nvSpPr>
        <p:spPr/>
        <p:txBody>
          <a:bodyPr/>
          <a:lstStyle/>
          <a:p>
            <a:fld id="{8A17E6C6-7656-4051-ABEE-1F4F60AB54CF}" type="slidenum">
              <a:rPr lang="en-GB" smtClean="0"/>
              <a:t>18</a:t>
            </a:fld>
            <a:endParaRPr lang="en-GB"/>
          </a:p>
        </p:txBody>
      </p:sp>
    </p:spTree>
    <p:extLst>
      <p:ext uri="{BB962C8B-B14F-4D97-AF65-F5344CB8AC3E}">
        <p14:creationId xmlns:p14="http://schemas.microsoft.com/office/powerpoint/2010/main" val="3286453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7146E1-E1F0-465B-883D-FCB4CC191650}" type="datetimeFigureOut">
              <a:rPr lang="en-GB" smtClean="0"/>
              <a:t>24/11/2021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E38E21-A2D8-4C6F-83D0-3D2EF5F864CA}" type="slidenum">
              <a:rPr lang="en-GB" smtClean="0"/>
              <a:t>‹#›</a:t>
            </a:fld>
            <a:endParaRPr lang="en-GB"/>
          </a:p>
        </p:txBody>
      </p:sp>
    </p:spTree>
    <p:extLst>
      <p:ext uri="{BB962C8B-B14F-4D97-AF65-F5344CB8AC3E}">
        <p14:creationId xmlns:p14="http://schemas.microsoft.com/office/powerpoint/2010/main" val="2306533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7146E1-E1F0-465B-883D-FCB4CC191650}" type="datetimeFigureOut">
              <a:rPr lang="en-GB" smtClean="0"/>
              <a:t>24/11/2021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E38E21-A2D8-4C6F-83D0-3D2EF5F864CA}" type="slidenum">
              <a:rPr lang="en-GB" smtClean="0"/>
              <a:t>‹#›</a:t>
            </a:fld>
            <a:endParaRPr lang="en-GB"/>
          </a:p>
        </p:txBody>
      </p:sp>
    </p:spTree>
    <p:extLst>
      <p:ext uri="{BB962C8B-B14F-4D97-AF65-F5344CB8AC3E}">
        <p14:creationId xmlns:p14="http://schemas.microsoft.com/office/powerpoint/2010/main" val="1393774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7146E1-E1F0-465B-883D-FCB4CC191650}" type="datetimeFigureOut">
              <a:rPr lang="en-GB" smtClean="0"/>
              <a:t>24/11/2021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E38E21-A2D8-4C6F-83D0-3D2EF5F864CA}" type="slidenum">
              <a:rPr lang="en-GB" smtClean="0"/>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9579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7146E1-E1F0-465B-883D-FCB4CC191650}" type="datetimeFigureOut">
              <a:rPr lang="en-GB" smtClean="0"/>
              <a:t>24/11/2021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E38E21-A2D8-4C6F-83D0-3D2EF5F864CA}" type="slidenum">
              <a:rPr lang="en-GB" smtClean="0"/>
              <a:t>‹#›</a:t>
            </a:fld>
            <a:endParaRPr lang="en-GB"/>
          </a:p>
        </p:txBody>
      </p:sp>
    </p:spTree>
    <p:extLst>
      <p:ext uri="{BB962C8B-B14F-4D97-AF65-F5344CB8AC3E}">
        <p14:creationId xmlns:p14="http://schemas.microsoft.com/office/powerpoint/2010/main" val="28274752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7146E1-E1F0-465B-883D-FCB4CC191650}" type="datetimeFigureOut">
              <a:rPr lang="en-GB" smtClean="0"/>
              <a:t>24/11/2021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E38E21-A2D8-4C6F-83D0-3D2EF5F864CA}" type="slidenum">
              <a:rPr lang="en-GB" smtClean="0"/>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013853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7146E1-E1F0-465B-883D-FCB4CC191650}" type="datetimeFigureOut">
              <a:rPr lang="en-GB" smtClean="0"/>
              <a:t>24/11/2021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E38E21-A2D8-4C6F-83D0-3D2EF5F864CA}" type="slidenum">
              <a:rPr lang="en-GB" smtClean="0"/>
              <a:t>‹#›</a:t>
            </a:fld>
            <a:endParaRPr lang="en-GB"/>
          </a:p>
        </p:txBody>
      </p:sp>
    </p:spTree>
    <p:extLst>
      <p:ext uri="{BB962C8B-B14F-4D97-AF65-F5344CB8AC3E}">
        <p14:creationId xmlns:p14="http://schemas.microsoft.com/office/powerpoint/2010/main" val="2928705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7146E1-E1F0-465B-883D-FCB4CC191650}" type="datetimeFigureOut">
              <a:rPr lang="en-GB" smtClean="0"/>
              <a:t>24/11/2021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E38E21-A2D8-4C6F-83D0-3D2EF5F864CA}" type="slidenum">
              <a:rPr lang="en-GB" smtClean="0"/>
              <a:t>‹#›</a:t>
            </a:fld>
            <a:endParaRPr lang="en-GB"/>
          </a:p>
        </p:txBody>
      </p:sp>
    </p:spTree>
    <p:extLst>
      <p:ext uri="{BB962C8B-B14F-4D97-AF65-F5344CB8AC3E}">
        <p14:creationId xmlns:p14="http://schemas.microsoft.com/office/powerpoint/2010/main" val="7156818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7146E1-E1F0-465B-883D-FCB4CC191650}" type="datetimeFigureOut">
              <a:rPr lang="en-GB" smtClean="0"/>
              <a:t>24/11/2021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E38E21-A2D8-4C6F-83D0-3D2EF5F864CA}" type="slidenum">
              <a:rPr lang="en-GB" smtClean="0"/>
              <a:t>‹#›</a:t>
            </a:fld>
            <a:endParaRPr lang="en-GB"/>
          </a:p>
        </p:txBody>
      </p:sp>
    </p:spTree>
    <p:extLst>
      <p:ext uri="{BB962C8B-B14F-4D97-AF65-F5344CB8AC3E}">
        <p14:creationId xmlns:p14="http://schemas.microsoft.com/office/powerpoint/2010/main" val="1829910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7146E1-E1F0-465B-883D-FCB4CC191650}" type="datetimeFigureOut">
              <a:rPr lang="en-GB" smtClean="0"/>
              <a:t>24/11/2021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E38E21-A2D8-4C6F-83D0-3D2EF5F864CA}" type="slidenum">
              <a:rPr lang="en-GB" smtClean="0"/>
              <a:t>‹#›</a:t>
            </a:fld>
            <a:endParaRPr lang="en-GB"/>
          </a:p>
        </p:txBody>
      </p:sp>
    </p:spTree>
    <p:extLst>
      <p:ext uri="{BB962C8B-B14F-4D97-AF65-F5344CB8AC3E}">
        <p14:creationId xmlns:p14="http://schemas.microsoft.com/office/powerpoint/2010/main" val="2652071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7146E1-E1F0-465B-883D-FCB4CC191650}" type="datetimeFigureOut">
              <a:rPr lang="en-GB" smtClean="0"/>
              <a:t>24/11/2021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E38E21-A2D8-4C6F-83D0-3D2EF5F864CA}" type="slidenum">
              <a:rPr lang="en-GB" smtClean="0"/>
              <a:t>‹#›</a:t>
            </a:fld>
            <a:endParaRPr lang="en-GB"/>
          </a:p>
        </p:txBody>
      </p:sp>
    </p:spTree>
    <p:extLst>
      <p:ext uri="{BB962C8B-B14F-4D97-AF65-F5344CB8AC3E}">
        <p14:creationId xmlns:p14="http://schemas.microsoft.com/office/powerpoint/2010/main" val="2999516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7146E1-E1F0-465B-883D-FCB4CC191650}" type="datetimeFigureOut">
              <a:rPr lang="en-GB" smtClean="0"/>
              <a:t>24/11/2021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E38E21-A2D8-4C6F-83D0-3D2EF5F864CA}" type="slidenum">
              <a:rPr lang="en-GB" smtClean="0"/>
              <a:t>‹#›</a:t>
            </a:fld>
            <a:endParaRPr lang="en-GB"/>
          </a:p>
        </p:txBody>
      </p:sp>
    </p:spTree>
    <p:extLst>
      <p:ext uri="{BB962C8B-B14F-4D97-AF65-F5344CB8AC3E}">
        <p14:creationId xmlns:p14="http://schemas.microsoft.com/office/powerpoint/2010/main" val="3428195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7146E1-E1F0-465B-883D-FCB4CC191650}" type="datetimeFigureOut">
              <a:rPr lang="en-GB" smtClean="0"/>
              <a:t>24/11/2021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EE38E21-A2D8-4C6F-83D0-3D2EF5F864CA}" type="slidenum">
              <a:rPr lang="en-GB" smtClean="0"/>
              <a:t>‹#›</a:t>
            </a:fld>
            <a:endParaRPr lang="en-GB"/>
          </a:p>
        </p:txBody>
      </p:sp>
    </p:spTree>
    <p:extLst>
      <p:ext uri="{BB962C8B-B14F-4D97-AF65-F5344CB8AC3E}">
        <p14:creationId xmlns:p14="http://schemas.microsoft.com/office/powerpoint/2010/main" val="2655578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7146E1-E1F0-465B-883D-FCB4CC191650}" type="datetimeFigureOut">
              <a:rPr lang="en-GB" smtClean="0"/>
              <a:t>24/11/2021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EE38E21-A2D8-4C6F-83D0-3D2EF5F864CA}" type="slidenum">
              <a:rPr lang="en-GB" smtClean="0"/>
              <a:t>‹#›</a:t>
            </a:fld>
            <a:endParaRPr lang="en-GB"/>
          </a:p>
        </p:txBody>
      </p:sp>
    </p:spTree>
    <p:extLst>
      <p:ext uri="{BB962C8B-B14F-4D97-AF65-F5344CB8AC3E}">
        <p14:creationId xmlns:p14="http://schemas.microsoft.com/office/powerpoint/2010/main" val="1277079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7146E1-E1F0-465B-883D-FCB4CC191650}" type="datetimeFigureOut">
              <a:rPr lang="en-GB" smtClean="0"/>
              <a:t>24/11/2021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EE38E21-A2D8-4C6F-83D0-3D2EF5F864CA}" type="slidenum">
              <a:rPr lang="en-GB" smtClean="0"/>
              <a:t>‹#›</a:t>
            </a:fld>
            <a:endParaRPr lang="en-GB"/>
          </a:p>
        </p:txBody>
      </p:sp>
    </p:spTree>
    <p:extLst>
      <p:ext uri="{BB962C8B-B14F-4D97-AF65-F5344CB8AC3E}">
        <p14:creationId xmlns:p14="http://schemas.microsoft.com/office/powerpoint/2010/main" val="1388586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97146E1-E1F0-465B-883D-FCB4CC191650}" type="datetimeFigureOut">
              <a:rPr lang="en-GB" smtClean="0"/>
              <a:t>24/11/2021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E38E21-A2D8-4C6F-83D0-3D2EF5F864CA}" type="slidenum">
              <a:rPr lang="en-GB" smtClean="0"/>
              <a:t>‹#›</a:t>
            </a:fld>
            <a:endParaRPr lang="en-GB"/>
          </a:p>
        </p:txBody>
      </p:sp>
    </p:spTree>
    <p:extLst>
      <p:ext uri="{BB962C8B-B14F-4D97-AF65-F5344CB8AC3E}">
        <p14:creationId xmlns:p14="http://schemas.microsoft.com/office/powerpoint/2010/main" val="3458424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7146E1-E1F0-465B-883D-FCB4CC191650}" type="datetimeFigureOut">
              <a:rPr lang="en-GB" smtClean="0"/>
              <a:t>24/11/2021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E38E21-A2D8-4C6F-83D0-3D2EF5F864CA}" type="slidenum">
              <a:rPr lang="en-GB" smtClean="0"/>
              <a:t>‹#›</a:t>
            </a:fld>
            <a:endParaRPr lang="en-GB"/>
          </a:p>
        </p:txBody>
      </p:sp>
    </p:spTree>
    <p:extLst>
      <p:ext uri="{BB962C8B-B14F-4D97-AF65-F5344CB8AC3E}">
        <p14:creationId xmlns:p14="http://schemas.microsoft.com/office/powerpoint/2010/main" val="563341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97146E1-E1F0-465B-883D-FCB4CC191650}" type="datetimeFigureOut">
              <a:rPr lang="en-GB" smtClean="0"/>
              <a:t>24/11/2021</a:t>
            </a:fld>
            <a:endParaRPr lang="en-GB"/>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AEE38E21-A2D8-4C6F-83D0-3D2EF5F864CA}" type="slidenum">
              <a:rPr lang="en-GB" smtClean="0"/>
              <a:t>‹#›</a:t>
            </a:fld>
            <a:endParaRPr lang="en-GB"/>
          </a:p>
        </p:txBody>
      </p:sp>
    </p:spTree>
    <p:extLst>
      <p:ext uri="{BB962C8B-B14F-4D97-AF65-F5344CB8AC3E}">
        <p14:creationId xmlns:p14="http://schemas.microsoft.com/office/powerpoint/2010/main" val="3903950035"/>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blogs.bmj.com/bmj/2020/06/15/covid-19-will-be-followed-by-a-deconditioning-pandemi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blogs.bmj.com/bmj/2020/06/15/covid-19-will-be-followed-by-a-deconditioning-pandemic/" TargetMode="External"/><Relationship Id="rId7" Type="http://schemas.openxmlformats.org/officeDocument/2006/relationships/hyperlink" Target="https://pubmed.ncbi.nlm.nih.gov/?term=Peach+T&amp;cauthor_id=28542315" TargetMode="External"/><Relationship Id="rId2" Type="http://schemas.openxmlformats.org/officeDocument/2006/relationships/hyperlink" Target="https://doi.org/10.1093/ageing/afaa118" TargetMode="External"/><Relationship Id="rId1" Type="http://schemas.openxmlformats.org/officeDocument/2006/relationships/slideLayout" Target="../slideLayouts/slideLayout2.xml"/><Relationship Id="rId6" Type="http://schemas.openxmlformats.org/officeDocument/2006/relationships/hyperlink" Target="https://www.rcot.co.uk/file/6611/download?token=53t5UktU" TargetMode="External"/><Relationship Id="rId5" Type="http://schemas.openxmlformats.org/officeDocument/2006/relationships/hyperlink" Target="https://www.rcot.co.uk/practice-resources/occupational-therapy-topics/rehabilitation" TargetMode="External"/><Relationship Id="rId4" Type="http://schemas.openxmlformats.org/officeDocument/2006/relationships/hyperlink" Target="https://www.england.nhs.uk/coronavirus/publication/allied-health-professionals-role-in-rehabilitation-during-and-after-covid-19/"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22300" y="854529"/>
            <a:ext cx="4349749" cy="5148943"/>
          </a:xfrm>
        </p:spPr>
        <p:txBody>
          <a:bodyPr anchor="ctr">
            <a:normAutofit/>
          </a:bodyPr>
          <a:lstStyle/>
          <a:p>
            <a:pPr>
              <a:lnSpc>
                <a:spcPct val="90000"/>
              </a:lnSpc>
            </a:pPr>
            <a:r>
              <a:rPr lang="en-US" sz="3600"/>
              <a:t>Improving falls education, awareness and exercise in older people and the impact of Covid-19 on falls and deconditioning       </a:t>
            </a:r>
            <a:br>
              <a:rPr lang="en-GB" sz="3600"/>
            </a:br>
            <a:endParaRPr lang="en-GB" sz="3600"/>
          </a:p>
        </p:txBody>
      </p:sp>
      <p:sp>
        <p:nvSpPr>
          <p:cNvPr id="3" name="Subtitle 2"/>
          <p:cNvSpPr>
            <a:spLocks noGrp="1"/>
          </p:cNvSpPr>
          <p:nvPr>
            <p:ph type="subTitle" idx="1"/>
          </p:nvPr>
        </p:nvSpPr>
        <p:spPr>
          <a:xfrm>
            <a:off x="5650990" y="1892300"/>
            <a:ext cx="2569084" cy="3073400"/>
          </a:xfrm>
        </p:spPr>
        <p:txBody>
          <a:bodyPr anchor="ctr">
            <a:normAutofit/>
          </a:bodyPr>
          <a:lstStyle/>
          <a:p>
            <a:pPr algn="l"/>
            <a:r>
              <a:rPr lang="en-GB" sz="1700">
                <a:solidFill>
                  <a:srgbClr val="FFFFFF"/>
                </a:solidFill>
              </a:rPr>
              <a:t>Tamsin Peach</a:t>
            </a:r>
          </a:p>
          <a:p>
            <a:pPr algn="l"/>
            <a:r>
              <a:rPr lang="en-GB" sz="1700">
                <a:solidFill>
                  <a:srgbClr val="FFFFFF"/>
                </a:solidFill>
              </a:rPr>
              <a:t>Nottingham CityCare Falls Lead</a:t>
            </a:r>
          </a:p>
        </p:txBody>
      </p:sp>
    </p:spTree>
    <p:extLst>
      <p:ext uri="{BB962C8B-B14F-4D97-AF65-F5344CB8AC3E}">
        <p14:creationId xmlns:p14="http://schemas.microsoft.com/office/powerpoint/2010/main" val="2980948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361FF-5633-482A-B204-D9245D0C3F4E}"/>
              </a:ext>
            </a:extLst>
          </p:cNvPr>
          <p:cNvSpPr>
            <a:spLocks noGrp="1"/>
          </p:cNvSpPr>
          <p:nvPr>
            <p:ph type="title"/>
          </p:nvPr>
        </p:nvSpPr>
        <p:spPr>
          <a:xfrm>
            <a:off x="395536" y="548680"/>
            <a:ext cx="6840760" cy="1320800"/>
          </a:xfrm>
        </p:spPr>
        <p:txBody>
          <a:bodyPr>
            <a:normAutofit fontScale="90000"/>
          </a:bodyPr>
          <a:lstStyle/>
          <a:p>
            <a:br>
              <a:rPr lang="en-GB" sz="2200" dirty="0"/>
            </a:br>
            <a:r>
              <a:rPr lang="en-GB" sz="3100" dirty="0"/>
              <a:t> </a:t>
            </a:r>
            <a:r>
              <a:rPr lang="en-GB" sz="3100" b="1" dirty="0"/>
              <a:t>Wider impacts of COVID-19 (PHE 2021)</a:t>
            </a:r>
            <a:r>
              <a:rPr lang="en-GB" sz="3200" b="1" dirty="0"/>
              <a:t> </a:t>
            </a:r>
            <a:br>
              <a:rPr lang="en-GB" sz="3200" b="1" dirty="0"/>
            </a:br>
            <a:r>
              <a:rPr lang="en-GB" sz="2200" b="1" dirty="0"/>
              <a:t>Key recommendations for the whole population: </a:t>
            </a:r>
            <a:br>
              <a:rPr lang="en-GB" sz="3200" dirty="0"/>
            </a:br>
            <a:endParaRPr lang="en-GB" sz="3100" dirty="0"/>
          </a:p>
        </p:txBody>
      </p:sp>
      <p:sp>
        <p:nvSpPr>
          <p:cNvPr id="3" name="Content Placeholder 2">
            <a:extLst>
              <a:ext uri="{FF2B5EF4-FFF2-40B4-BE49-F238E27FC236}">
                <a16:creationId xmlns:a16="http://schemas.microsoft.com/office/drawing/2014/main" id="{DE3843C0-CC43-4162-9705-34AA2699DE02}"/>
              </a:ext>
            </a:extLst>
          </p:cNvPr>
          <p:cNvSpPr>
            <a:spLocks noGrp="1"/>
          </p:cNvSpPr>
          <p:nvPr>
            <p:ph idx="1"/>
          </p:nvPr>
        </p:nvSpPr>
        <p:spPr/>
        <p:txBody>
          <a:bodyPr>
            <a:normAutofit fontScale="92500" lnSpcReduction="10000"/>
          </a:bodyPr>
          <a:lstStyle/>
          <a:p>
            <a:r>
              <a:rPr lang="en-GB" dirty="0"/>
              <a:t>Promotion and increased availability of strength and balance activity for older adults, involving a gradual increase in activity in order to reduce falls risk and to enable safe and confident participation on other forms of exercise and physical activity </a:t>
            </a:r>
          </a:p>
          <a:p>
            <a:r>
              <a:rPr lang="en-GB" dirty="0"/>
              <a:t>Ensuring that physical activity recovery measures reach those who stand to benefit most from them, including older adults who shielded, with multimorbidity, with dementia, in social care settings and from more deprived backgrounds </a:t>
            </a:r>
          </a:p>
          <a:p>
            <a:r>
              <a:rPr lang="en-GB" dirty="0"/>
              <a:t>Identifying locally which older adults have reduced their levels of physical activity during the COVID-19 pandemic, with a focus on populations where the largest reductions are likely to be found. The largest reductions in strength and balance activity identified in this report were seen in males aged 65 to 74 and females aged 65 to 84</a:t>
            </a:r>
          </a:p>
        </p:txBody>
      </p:sp>
    </p:spTree>
    <p:extLst>
      <p:ext uri="{BB962C8B-B14F-4D97-AF65-F5344CB8AC3E}">
        <p14:creationId xmlns:p14="http://schemas.microsoft.com/office/powerpoint/2010/main" val="1797937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B0316-41A9-46F4-95BC-AB7BE06C4710}"/>
              </a:ext>
            </a:extLst>
          </p:cNvPr>
          <p:cNvSpPr>
            <a:spLocks noGrp="1"/>
          </p:cNvSpPr>
          <p:nvPr>
            <p:ph type="title"/>
          </p:nvPr>
        </p:nvSpPr>
        <p:spPr/>
        <p:txBody>
          <a:bodyPr>
            <a:normAutofit fontScale="90000"/>
          </a:bodyPr>
          <a:lstStyle/>
          <a:p>
            <a:r>
              <a:rPr lang="en-GB" sz="3100" b="1" dirty="0"/>
              <a:t>Wider impacts of COVID-19 (PHE 2021) </a:t>
            </a:r>
            <a:r>
              <a:rPr lang="en-GB" sz="2700" b="1" dirty="0"/>
              <a:t>Key recommendations for the target population</a:t>
            </a:r>
            <a:endParaRPr lang="en-GB" sz="2700" dirty="0"/>
          </a:p>
        </p:txBody>
      </p:sp>
      <p:sp>
        <p:nvSpPr>
          <p:cNvPr id="3" name="Content Placeholder 2">
            <a:extLst>
              <a:ext uri="{FF2B5EF4-FFF2-40B4-BE49-F238E27FC236}">
                <a16:creationId xmlns:a16="http://schemas.microsoft.com/office/drawing/2014/main" id="{D6786FD2-6C5C-4653-8D50-741561E8FE59}"/>
              </a:ext>
            </a:extLst>
          </p:cNvPr>
          <p:cNvSpPr>
            <a:spLocks noGrp="1"/>
          </p:cNvSpPr>
          <p:nvPr>
            <p:ph idx="1"/>
          </p:nvPr>
        </p:nvSpPr>
        <p:spPr>
          <a:xfrm>
            <a:off x="609598" y="2160590"/>
            <a:ext cx="7058745" cy="3880773"/>
          </a:xfrm>
        </p:spPr>
        <p:txBody>
          <a:bodyPr>
            <a:normAutofit fontScale="92500" lnSpcReduction="10000"/>
          </a:bodyPr>
          <a:lstStyle/>
          <a:p>
            <a:r>
              <a:rPr lang="en-GB" sz="2400" dirty="0"/>
              <a:t>Referral of older adults with functional loss, transition towards frailty or fear of falls resulting from deconditioning to appropriate rehabilitations services </a:t>
            </a:r>
          </a:p>
          <a:p>
            <a:r>
              <a:rPr lang="en-GB" sz="2400" dirty="0"/>
              <a:t> Raising awareness amongst health and social care staff of post-COVID-19 syndrome, communicating the risks of building up levels of activity levels too rapidly and the need to refer to post-COVID-19 syndrome clinics where symptoms are severe, in order that clinical judgement can be used about whether graded exercise therapy should be recommended</a:t>
            </a:r>
          </a:p>
          <a:p>
            <a:endParaRPr lang="en-GB" dirty="0"/>
          </a:p>
        </p:txBody>
      </p:sp>
    </p:spTree>
    <p:extLst>
      <p:ext uri="{BB962C8B-B14F-4D97-AF65-F5344CB8AC3E}">
        <p14:creationId xmlns:p14="http://schemas.microsoft.com/office/powerpoint/2010/main" val="3924058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130753" cy="947192"/>
          </a:xfrm>
        </p:spPr>
        <p:txBody>
          <a:bodyPr>
            <a:normAutofit fontScale="90000"/>
          </a:bodyPr>
          <a:lstStyle/>
          <a:p>
            <a:r>
              <a:rPr lang="en-GB" sz="2700" b="1" dirty="0">
                <a:solidFill>
                  <a:schemeClr val="accent2">
                    <a:lumMod val="75000"/>
                  </a:schemeClr>
                </a:solidFill>
              </a:rPr>
              <a:t>Allied heath professionals’ role in rehabilitation during and after COVID 19 (NHS 2020)</a:t>
            </a:r>
            <a:br>
              <a:rPr lang="en-GB" sz="2700" b="1" dirty="0"/>
            </a:br>
            <a:endParaRPr lang="en-GB" sz="2700" dirty="0"/>
          </a:p>
        </p:txBody>
      </p:sp>
      <p:sp>
        <p:nvSpPr>
          <p:cNvPr id="3" name="Content Placeholder 2"/>
          <p:cNvSpPr>
            <a:spLocks noGrp="1"/>
          </p:cNvSpPr>
          <p:nvPr>
            <p:ph idx="1"/>
          </p:nvPr>
        </p:nvSpPr>
        <p:spPr>
          <a:xfrm>
            <a:off x="609598" y="1628800"/>
            <a:ext cx="7058745" cy="4412563"/>
          </a:xfrm>
        </p:spPr>
        <p:txBody>
          <a:bodyPr>
            <a:normAutofit/>
          </a:bodyPr>
          <a:lstStyle/>
          <a:p>
            <a:r>
              <a:rPr lang="en-GB" dirty="0"/>
              <a:t>A collective approach is necessary as we anticipate an increase in the need for rehabilitation across four main population groups:</a:t>
            </a:r>
          </a:p>
          <a:p>
            <a:r>
              <a:rPr lang="en-GB" dirty="0"/>
              <a:t>1. people recovering from COVID-19, both those who remained in the community and those who have been discharged following extended critical care/hospital stays</a:t>
            </a:r>
          </a:p>
          <a:p>
            <a:r>
              <a:rPr lang="en-GB" dirty="0"/>
              <a:t>2. people whose health and function are now at risk due to pauses in planned care</a:t>
            </a:r>
          </a:p>
          <a:p>
            <a:r>
              <a:rPr lang="en-GB" dirty="0"/>
              <a:t>3. people who avoided accessing health services during the pandemic and are now at greater risk of ill-health because of delayed diagnosis and treatment</a:t>
            </a:r>
          </a:p>
          <a:p>
            <a:r>
              <a:rPr lang="en-GB" dirty="0"/>
              <a:t>4. people dealing with the physical and mental health effects of lockdown.</a:t>
            </a:r>
          </a:p>
        </p:txBody>
      </p:sp>
    </p:spTree>
    <p:extLst>
      <p:ext uri="{BB962C8B-B14F-4D97-AF65-F5344CB8AC3E}">
        <p14:creationId xmlns:p14="http://schemas.microsoft.com/office/powerpoint/2010/main" val="7871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Rehabilitation and the Big Rehab Conversation (RCOT, 2020)</a:t>
            </a:r>
            <a:br>
              <a:rPr lang="en-GB" b="1" dirty="0"/>
            </a:br>
            <a:endParaRPr lang="en-GB" dirty="0"/>
          </a:p>
        </p:txBody>
      </p:sp>
      <p:sp>
        <p:nvSpPr>
          <p:cNvPr id="3" name="Content Placeholder 2"/>
          <p:cNvSpPr>
            <a:spLocks noGrp="1"/>
          </p:cNvSpPr>
          <p:nvPr>
            <p:ph idx="1"/>
          </p:nvPr>
        </p:nvSpPr>
        <p:spPr/>
        <p:txBody>
          <a:bodyPr>
            <a:normAutofit/>
          </a:bodyPr>
          <a:lstStyle/>
          <a:p>
            <a:r>
              <a:rPr lang="en-GB" dirty="0"/>
              <a:t>Currently, rehabilitation is crucial for:</a:t>
            </a:r>
          </a:p>
          <a:p>
            <a:r>
              <a:rPr lang="en-GB" dirty="0"/>
              <a:t>People recovering from COVID-19 infection.</a:t>
            </a:r>
          </a:p>
          <a:p>
            <a:r>
              <a:rPr lang="en-GB" dirty="0"/>
              <a:t>People deconditioned from shielding (self-isolation/social distancing), e.g. risk of falls due to reduced muscle strength and mobility.</a:t>
            </a:r>
          </a:p>
          <a:p>
            <a:r>
              <a:rPr lang="en-GB" dirty="0"/>
              <a:t>People experiencing mental health problems either caused or exacerbated by social isolation.</a:t>
            </a:r>
          </a:p>
          <a:p>
            <a:r>
              <a:rPr lang="en-GB" dirty="0"/>
              <a:t>People with a range of conditions whose rehabilitation has been interrupted due to staff redeployment and cessation of face-to-face appointments during the COVID-19 pandemic</a:t>
            </a:r>
          </a:p>
          <a:p>
            <a:endParaRPr lang="en-GB" dirty="0"/>
          </a:p>
        </p:txBody>
      </p:sp>
    </p:spTree>
    <p:extLst>
      <p:ext uri="{BB962C8B-B14F-4D97-AF65-F5344CB8AC3E}">
        <p14:creationId xmlns:p14="http://schemas.microsoft.com/office/powerpoint/2010/main" val="2695274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Sarah De </a:t>
            </a:r>
            <a:r>
              <a:rPr lang="en-GB" dirty="0" err="1"/>
              <a:t>Biase</a:t>
            </a:r>
            <a:r>
              <a:rPr lang="en-GB" dirty="0"/>
              <a:t>, et al 2020 </a:t>
            </a:r>
            <a:br>
              <a:rPr lang="en-GB" dirty="0"/>
            </a:br>
            <a:r>
              <a:rPr lang="en-GB" dirty="0"/>
              <a:t>The COVID-19 rehabilitation pandemic</a:t>
            </a:r>
            <a:br>
              <a:rPr lang="en-GB" dirty="0"/>
            </a:br>
            <a:endParaRPr lang="en-GB" b="1" dirty="0"/>
          </a:p>
        </p:txBody>
      </p:sp>
      <p:sp>
        <p:nvSpPr>
          <p:cNvPr id="3" name="Content Placeholder 2"/>
          <p:cNvSpPr>
            <a:spLocks noGrp="1"/>
          </p:cNvSpPr>
          <p:nvPr>
            <p:ph idx="1"/>
          </p:nvPr>
        </p:nvSpPr>
        <p:spPr/>
        <p:txBody>
          <a:bodyPr>
            <a:normAutofit/>
          </a:bodyPr>
          <a:lstStyle/>
          <a:p>
            <a:r>
              <a:rPr lang="en-GB" dirty="0">
                <a:effectLst/>
              </a:rPr>
              <a:t>Post-COVID-19 rehabilitation will be complex and requires specialist multidisciplinary multiagency services.</a:t>
            </a:r>
          </a:p>
          <a:p>
            <a:r>
              <a:rPr lang="en-GB" dirty="0">
                <a:effectLst/>
              </a:rPr>
              <a:t>Deconditioning and frailty as a result of self-isolation, shielding and social distancing will also require therapy services.</a:t>
            </a:r>
          </a:p>
          <a:p>
            <a:r>
              <a:rPr lang="en-GB" dirty="0">
                <a:effectLst/>
              </a:rPr>
              <a:t>Older people need access to rehabilitation services in a timely fashion that meets their personal needs and goals.</a:t>
            </a:r>
          </a:p>
          <a:p>
            <a:r>
              <a:rPr lang="en-GB" dirty="0">
                <a:effectLst/>
              </a:rPr>
              <a:t>Rehabilitation services need to prepare for a post-pandemic wave of older people in need.</a:t>
            </a:r>
          </a:p>
          <a:p>
            <a:endParaRPr lang="en-GB" dirty="0"/>
          </a:p>
        </p:txBody>
      </p:sp>
    </p:spTree>
    <p:extLst>
      <p:ext uri="{BB962C8B-B14F-4D97-AF65-F5344CB8AC3E}">
        <p14:creationId xmlns:p14="http://schemas.microsoft.com/office/powerpoint/2010/main" val="2591406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1143000"/>
          </a:xfrm>
        </p:spPr>
        <p:txBody>
          <a:bodyPr>
            <a:normAutofit fontScale="90000"/>
          </a:bodyPr>
          <a:lstStyle/>
          <a:p>
            <a:r>
              <a:rPr lang="en-GB" u="sng" dirty="0">
                <a:latin typeface="+mn-lt"/>
                <a:hlinkClick r:id="rId3">
                  <a:extLst>
                    <a:ext uri="{A12FA001-AC4F-418D-AE19-62706E023703}">
                      <ahyp:hlinkClr xmlns:ahyp="http://schemas.microsoft.com/office/drawing/2018/hyperlinkcolor" val="tx"/>
                    </a:ext>
                  </a:extLst>
                </a:hlinkClick>
              </a:rPr>
              <a:t>Covid-19 will be followed by a deconditioning pandemic</a:t>
            </a:r>
            <a:br>
              <a:rPr lang="en-GB" dirty="0"/>
            </a:br>
            <a:endParaRPr lang="en-GB" dirty="0"/>
          </a:p>
        </p:txBody>
      </p:sp>
      <p:sp>
        <p:nvSpPr>
          <p:cNvPr id="3" name="Content Placeholder 2"/>
          <p:cNvSpPr>
            <a:spLocks noGrp="1"/>
          </p:cNvSpPr>
          <p:nvPr>
            <p:ph idx="1"/>
          </p:nvPr>
        </p:nvSpPr>
        <p:spPr/>
        <p:txBody>
          <a:bodyPr>
            <a:normAutofit/>
          </a:bodyPr>
          <a:lstStyle/>
          <a:p>
            <a:r>
              <a:rPr lang="en-GB" dirty="0"/>
              <a:t>The months of isolation at home will have an immense deconditioning effect</a:t>
            </a:r>
          </a:p>
          <a:p>
            <a:r>
              <a:rPr lang="en-GB" dirty="0"/>
              <a:t>Inactivity has a direct effect on mortality through its direct impact on cardiovascular disease, diabetes, and cancer. </a:t>
            </a:r>
          </a:p>
          <a:p>
            <a:r>
              <a:rPr lang="en-GB" dirty="0"/>
              <a:t>WHO HEAT Model that imposed sedentary behaviour for three months in those over the age 70 years, or with long term conditions, would result in an extra 7000 premature deaths.</a:t>
            </a:r>
          </a:p>
          <a:p>
            <a:endParaRPr lang="en-GB" dirty="0"/>
          </a:p>
          <a:p>
            <a:endParaRPr lang="en-GB" dirty="0"/>
          </a:p>
        </p:txBody>
      </p:sp>
    </p:spTree>
    <p:extLst>
      <p:ext uri="{BB962C8B-B14F-4D97-AF65-F5344CB8AC3E}">
        <p14:creationId xmlns:p14="http://schemas.microsoft.com/office/powerpoint/2010/main" val="2546963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B6332A-5567-45DC-95CF-7FC4B93311D1}"/>
              </a:ext>
            </a:extLst>
          </p:cNvPr>
          <p:cNvSpPr>
            <a:spLocks noGrp="1"/>
          </p:cNvSpPr>
          <p:nvPr>
            <p:ph idx="1"/>
          </p:nvPr>
        </p:nvSpPr>
        <p:spPr>
          <a:xfrm>
            <a:off x="609598" y="908720"/>
            <a:ext cx="7130753" cy="5132643"/>
          </a:xfrm>
        </p:spPr>
        <p:txBody>
          <a:bodyPr>
            <a:normAutofit/>
          </a:bodyPr>
          <a:lstStyle/>
          <a:p>
            <a:r>
              <a:rPr lang="en-GB" sz="2400" dirty="0"/>
              <a:t>months of isolation and physical, social, and cognitive inactivity will increase the numbers needing social care in the years to come. </a:t>
            </a:r>
          </a:p>
          <a:p>
            <a:r>
              <a:rPr lang="en-GB" sz="2400" dirty="0"/>
              <a:t>COVID-19 pandemic will be followed by a deconditioning pandemic</a:t>
            </a:r>
          </a:p>
          <a:p>
            <a:r>
              <a:rPr lang="en-GB" sz="2400" dirty="0"/>
              <a:t>A reconditioning programme needs to be implemented as an emergency to support and facilitate a significant increase in physical, cognitive, and emotional activity particularly among people living alone</a:t>
            </a:r>
          </a:p>
          <a:p>
            <a:endParaRPr lang="en-GB" dirty="0"/>
          </a:p>
          <a:p>
            <a:endParaRPr lang="en-GB" dirty="0"/>
          </a:p>
        </p:txBody>
      </p:sp>
    </p:spTree>
    <p:extLst>
      <p:ext uri="{BB962C8B-B14F-4D97-AF65-F5344CB8AC3E}">
        <p14:creationId xmlns:p14="http://schemas.microsoft.com/office/powerpoint/2010/main" val="2666938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524" y="160337"/>
            <a:ext cx="8229600" cy="1143000"/>
          </a:xfrm>
        </p:spPr>
        <p:txBody>
          <a:bodyPr>
            <a:normAutofit fontScale="90000"/>
          </a:bodyPr>
          <a:lstStyle/>
          <a:p>
            <a:br>
              <a:rPr lang="en-GB" dirty="0"/>
            </a:br>
            <a:br>
              <a:rPr lang="en-GB" dirty="0"/>
            </a:br>
            <a:r>
              <a:rPr lang="en-GB" dirty="0"/>
              <a:t>Deconditioning in people living with dementia during the COVID-19 pandemic</a:t>
            </a:r>
            <a:br>
              <a:rPr lang="en-GB" dirty="0"/>
            </a:br>
            <a:br>
              <a:rPr lang="en-GB" dirty="0"/>
            </a:br>
            <a:endParaRPr lang="en-GB" dirty="0"/>
          </a:p>
        </p:txBody>
      </p:sp>
      <p:sp>
        <p:nvSpPr>
          <p:cNvPr id="3" name="Content Placeholder 2"/>
          <p:cNvSpPr>
            <a:spLocks noGrp="1"/>
          </p:cNvSpPr>
          <p:nvPr>
            <p:ph idx="1"/>
          </p:nvPr>
        </p:nvSpPr>
        <p:spPr/>
        <p:txBody>
          <a:bodyPr>
            <a:normAutofit fontScale="92500" lnSpcReduction="20000"/>
          </a:bodyPr>
          <a:lstStyle/>
          <a:p>
            <a:r>
              <a:rPr lang="en-GB" dirty="0"/>
              <a:t>Qualitative study</a:t>
            </a:r>
          </a:p>
          <a:p>
            <a:r>
              <a:rPr lang="en-GB" dirty="0"/>
              <a:t>Twenty-four participants living with dementia, 19 carers and 15 therapists</a:t>
            </a:r>
          </a:p>
          <a:p>
            <a:r>
              <a:rPr lang="en-GB" dirty="0"/>
              <a:t>A self-reinforcing pattern was common, whereby lockdown made the person apathetic, demotivated, socially-disengaged, and frailer. This reduced activity levels, which in turn reinforced the effects of deconditioning over time. </a:t>
            </a:r>
          </a:p>
          <a:p>
            <a:r>
              <a:rPr lang="en-GB" dirty="0"/>
              <a:t>Without external supporters, most participants lacked the motivation / cognitive abilities to keep active. </a:t>
            </a:r>
          </a:p>
          <a:p>
            <a:r>
              <a:rPr lang="en-GB" dirty="0"/>
              <a:t>Provided the proper infrastructure and support, some participants could use tele-rehabilitation to combat deconditioning. </a:t>
            </a:r>
          </a:p>
          <a:p>
            <a:r>
              <a:rPr lang="en-GB" dirty="0"/>
              <a:t>The added risks and effects of deconditioning on people with dementia require considerable efforts from policy makers and clinicians </a:t>
            </a:r>
          </a:p>
        </p:txBody>
      </p:sp>
    </p:spTree>
    <p:extLst>
      <p:ext uri="{BB962C8B-B14F-4D97-AF65-F5344CB8AC3E}">
        <p14:creationId xmlns:p14="http://schemas.microsoft.com/office/powerpoint/2010/main" val="38280097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03E09-5AEC-4814-9170-D225EC51654F}"/>
              </a:ext>
            </a:extLst>
          </p:cNvPr>
          <p:cNvSpPr>
            <a:spLocks noGrp="1"/>
          </p:cNvSpPr>
          <p:nvPr>
            <p:ph type="title"/>
          </p:nvPr>
        </p:nvSpPr>
        <p:spPr/>
        <p:txBody>
          <a:bodyPr>
            <a:normAutofit fontScale="90000"/>
          </a:bodyPr>
          <a:lstStyle/>
          <a:p>
            <a:r>
              <a:rPr lang="en-US" altLang="en-US" dirty="0"/>
              <a:t>Attitudes of older people …about falls risk and prevention</a:t>
            </a:r>
            <a:endParaRPr lang="en-GB" b="1" dirty="0"/>
          </a:p>
        </p:txBody>
      </p:sp>
      <p:sp>
        <p:nvSpPr>
          <p:cNvPr id="3" name="Content Placeholder 2">
            <a:extLst>
              <a:ext uri="{FF2B5EF4-FFF2-40B4-BE49-F238E27FC236}">
                <a16:creationId xmlns:a16="http://schemas.microsoft.com/office/drawing/2014/main" id="{8CAFE47E-048E-4170-8A2C-6425E2719133}"/>
              </a:ext>
            </a:extLst>
          </p:cNvPr>
          <p:cNvSpPr>
            <a:spLocks noGrp="1"/>
          </p:cNvSpPr>
          <p:nvPr>
            <p:ph idx="1"/>
          </p:nvPr>
        </p:nvSpPr>
        <p:spPr>
          <a:xfrm>
            <a:off x="609598" y="2160590"/>
            <a:ext cx="7562801" cy="4087810"/>
          </a:xfrm>
        </p:spPr>
        <p:txBody>
          <a:bodyPr>
            <a:normAutofit fontScale="92500" lnSpcReduction="10000"/>
          </a:bodyPr>
          <a:lstStyle/>
          <a:p>
            <a:r>
              <a:rPr lang="en-GB" dirty="0"/>
              <a:t>Participants' attitudes to falls interventions were varied and sometimes conflicting. </a:t>
            </a:r>
          </a:p>
          <a:p>
            <a:r>
              <a:rPr lang="en-GB" dirty="0"/>
              <a:t>Participants preferred to focus on coping in the present rather than anticipating, and preparing for, an uncertain future.</a:t>
            </a:r>
          </a:p>
          <a:p>
            <a:r>
              <a:rPr lang="en-GB" dirty="0"/>
              <a:t>Falls prevention interventions were acknowledged to be valuable in principle if required in the future “we’re alright at the moment”</a:t>
            </a:r>
          </a:p>
          <a:p>
            <a:r>
              <a:rPr lang="en-GB" dirty="0"/>
              <a:t>Participants did not generally see falls prevention interventions as currently relevant to themselves. </a:t>
            </a:r>
          </a:p>
          <a:p>
            <a:r>
              <a:rPr lang="en-GB" dirty="0"/>
              <a:t>The challenge for clinicians is how to present interventions with understanding and respect for the older person's identity. </a:t>
            </a:r>
          </a:p>
          <a:p>
            <a:r>
              <a:rPr lang="en-GB" dirty="0"/>
              <a:t>Individualised interventions which focus on maintaining independence and preserving quality of life are more likely to be acceptable by supporting a positive self-image for patients and their relatives.</a:t>
            </a:r>
          </a:p>
          <a:p>
            <a:endParaRPr lang="en-GB" dirty="0"/>
          </a:p>
        </p:txBody>
      </p:sp>
    </p:spTree>
    <p:extLst>
      <p:ext uri="{BB962C8B-B14F-4D97-AF65-F5344CB8AC3E}">
        <p14:creationId xmlns:p14="http://schemas.microsoft.com/office/powerpoint/2010/main" val="1711805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Educating Patients</a:t>
            </a:r>
            <a:br>
              <a:rPr lang="en-GB" dirty="0"/>
            </a:br>
            <a:endParaRPr lang="en-GB" dirty="0"/>
          </a:p>
        </p:txBody>
      </p:sp>
      <p:sp>
        <p:nvSpPr>
          <p:cNvPr id="3" name="Content Placeholder 2"/>
          <p:cNvSpPr>
            <a:spLocks noGrp="1"/>
          </p:cNvSpPr>
          <p:nvPr>
            <p:ph idx="1"/>
          </p:nvPr>
        </p:nvSpPr>
        <p:spPr>
          <a:xfrm>
            <a:off x="609598" y="1412776"/>
            <a:ext cx="7058745" cy="4628587"/>
          </a:xfrm>
        </p:spPr>
        <p:txBody>
          <a:bodyPr>
            <a:normAutofit/>
          </a:bodyPr>
          <a:lstStyle/>
          <a:p>
            <a:r>
              <a:rPr lang="en-US" dirty="0"/>
              <a:t>Understand why falls happen, how to get up from a fall and how to reduce the risk of falling </a:t>
            </a:r>
          </a:p>
          <a:p>
            <a:r>
              <a:rPr lang="en-GB" dirty="0"/>
              <a:t>For us, this is part of the individual assessment, so the education given varies as it is very </a:t>
            </a:r>
            <a:r>
              <a:rPr lang="en-GB" dirty="0" err="1"/>
              <a:t>taylored</a:t>
            </a:r>
            <a:endParaRPr lang="en-GB" dirty="0"/>
          </a:p>
          <a:p>
            <a:pPr lvl="1"/>
            <a:r>
              <a:rPr lang="en-GB" dirty="0"/>
              <a:t>Lifestyle advice (verbal, written, leaflets)</a:t>
            </a:r>
          </a:p>
          <a:p>
            <a:pPr lvl="1"/>
            <a:r>
              <a:rPr lang="en-GB" dirty="0"/>
              <a:t>Exercises</a:t>
            </a:r>
          </a:p>
          <a:p>
            <a:pPr lvl="1"/>
            <a:r>
              <a:rPr lang="en-GB" dirty="0"/>
              <a:t>Apps/web links to relevant sites</a:t>
            </a:r>
          </a:p>
          <a:p>
            <a:pPr lvl="1"/>
            <a:r>
              <a:rPr lang="en-GB" dirty="0"/>
              <a:t>MMM https://www.laterlifetraining.co.uk/make-movement-your-mission-supporting-people-to-move-throughout-the-covid-19-pandemic/</a:t>
            </a:r>
          </a:p>
        </p:txBody>
      </p:sp>
    </p:spTree>
    <p:extLst>
      <p:ext uri="{BB962C8B-B14F-4D97-AF65-F5344CB8AC3E}">
        <p14:creationId xmlns:p14="http://schemas.microsoft.com/office/powerpoint/2010/main" val="2861881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8" y="692696"/>
            <a:ext cx="7562801" cy="5348667"/>
          </a:xfrm>
        </p:spPr>
        <p:txBody>
          <a:bodyPr>
            <a:normAutofit/>
          </a:bodyPr>
          <a:lstStyle/>
          <a:p>
            <a:r>
              <a:rPr lang="en-US" sz="2400" dirty="0"/>
              <a:t>Overview of Community Rehab and Falls team/CityCare falls services</a:t>
            </a:r>
          </a:p>
          <a:p>
            <a:r>
              <a:rPr lang="en-US" sz="2400" dirty="0"/>
              <a:t>Working with patients to improve strength and balance </a:t>
            </a:r>
          </a:p>
          <a:p>
            <a:r>
              <a:rPr lang="en-US" sz="2400" dirty="0"/>
              <a:t>Understanding the impact of the pandemic and lockdown on physical activity in older people </a:t>
            </a:r>
            <a:endParaRPr lang="en-GB" sz="2400" dirty="0"/>
          </a:p>
          <a:p>
            <a:r>
              <a:rPr lang="en-US" sz="2400" dirty="0"/>
              <a:t>Educating patients and the public to understand why falls happen, how to get up from a fall and how to reduce the risk of falling</a:t>
            </a:r>
            <a:endParaRPr lang="en-GB" sz="2400" dirty="0"/>
          </a:p>
          <a:p>
            <a:r>
              <a:rPr lang="en-US" sz="2400" dirty="0"/>
              <a:t>Ensuring effective referral to your falls prevention </a:t>
            </a:r>
            <a:r>
              <a:rPr lang="en-US" sz="2400" dirty="0" err="1"/>
              <a:t>programmes</a:t>
            </a:r>
            <a:endParaRPr lang="en-GB" sz="2400" dirty="0"/>
          </a:p>
        </p:txBody>
      </p:sp>
    </p:spTree>
    <p:extLst>
      <p:ext uri="{BB962C8B-B14F-4D97-AF65-F5344CB8AC3E}">
        <p14:creationId xmlns:p14="http://schemas.microsoft.com/office/powerpoint/2010/main" val="9125790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1635E-F2B0-4CFF-A633-89CA6CB741B7}"/>
              </a:ext>
            </a:extLst>
          </p:cNvPr>
          <p:cNvSpPr>
            <a:spLocks noGrp="1"/>
          </p:cNvSpPr>
          <p:nvPr>
            <p:ph type="title"/>
          </p:nvPr>
        </p:nvSpPr>
        <p:spPr/>
        <p:txBody>
          <a:bodyPr>
            <a:normAutofit/>
          </a:bodyPr>
          <a:lstStyle/>
          <a:p>
            <a:r>
              <a:rPr lang="en-US" dirty="0"/>
              <a:t>Educating the Public </a:t>
            </a:r>
            <a:endParaRPr lang="en-GB" dirty="0"/>
          </a:p>
        </p:txBody>
      </p:sp>
      <p:sp>
        <p:nvSpPr>
          <p:cNvPr id="3" name="Content Placeholder 2">
            <a:extLst>
              <a:ext uri="{FF2B5EF4-FFF2-40B4-BE49-F238E27FC236}">
                <a16:creationId xmlns:a16="http://schemas.microsoft.com/office/drawing/2014/main" id="{1D42FD44-07D5-4CF5-ABC4-6C638077E3EC}"/>
              </a:ext>
            </a:extLst>
          </p:cNvPr>
          <p:cNvSpPr>
            <a:spLocks noGrp="1"/>
          </p:cNvSpPr>
          <p:nvPr>
            <p:ph idx="1"/>
          </p:nvPr>
        </p:nvSpPr>
        <p:spPr>
          <a:xfrm>
            <a:off x="609598" y="1340768"/>
            <a:ext cx="7346777" cy="4700595"/>
          </a:xfrm>
        </p:spPr>
        <p:txBody>
          <a:bodyPr>
            <a:normAutofit/>
          </a:bodyPr>
          <a:lstStyle/>
          <a:p>
            <a:r>
              <a:rPr lang="en-US" sz="2800" dirty="0"/>
              <a:t>Understand why falls happen, how to get up from a fall and how to reduce the risk of falling</a:t>
            </a:r>
          </a:p>
          <a:p>
            <a:r>
              <a:rPr lang="en-US" sz="2800" dirty="0"/>
              <a:t>Most work with families/</a:t>
            </a:r>
            <a:r>
              <a:rPr lang="en-US" sz="2800" dirty="0" err="1"/>
              <a:t>carers</a:t>
            </a:r>
            <a:r>
              <a:rPr lang="en-US" sz="2800" dirty="0"/>
              <a:t> with supporting our tailored advice</a:t>
            </a:r>
          </a:p>
          <a:p>
            <a:r>
              <a:rPr lang="en-US" sz="2800" dirty="0"/>
              <a:t>Supporting public awareness events (</a:t>
            </a:r>
            <a:r>
              <a:rPr lang="en-US" sz="2800" dirty="0" err="1"/>
              <a:t>ie</a:t>
            </a:r>
            <a:r>
              <a:rPr lang="en-US" sz="2800" dirty="0"/>
              <a:t> Aging well day)</a:t>
            </a:r>
          </a:p>
          <a:p>
            <a:r>
              <a:rPr lang="en-US" sz="2800" dirty="0"/>
              <a:t>Linking in with 3</a:t>
            </a:r>
            <a:r>
              <a:rPr lang="en-US" sz="2800" baseline="30000" dirty="0"/>
              <a:t>rd</a:t>
            </a:r>
            <a:r>
              <a:rPr lang="en-US" sz="2800" dirty="0"/>
              <a:t> sector </a:t>
            </a:r>
            <a:r>
              <a:rPr lang="en-US" sz="2800" dirty="0" err="1"/>
              <a:t>organisations</a:t>
            </a:r>
            <a:r>
              <a:rPr lang="en-US" sz="2800" dirty="0"/>
              <a:t> to raise awareness of our services</a:t>
            </a:r>
            <a:endParaRPr lang="en-GB" sz="2800" dirty="0"/>
          </a:p>
        </p:txBody>
      </p:sp>
    </p:spTree>
    <p:extLst>
      <p:ext uri="{BB962C8B-B14F-4D97-AF65-F5344CB8AC3E}">
        <p14:creationId xmlns:p14="http://schemas.microsoft.com/office/powerpoint/2010/main" val="1479342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7135"/>
            <a:ext cx="8229600" cy="1170503"/>
          </a:xfrm>
        </p:spPr>
        <p:txBody>
          <a:bodyPr>
            <a:normAutofit fontScale="90000"/>
          </a:bodyPr>
          <a:lstStyle/>
          <a:p>
            <a:r>
              <a:rPr lang="en-US" dirty="0"/>
              <a:t>Ensuring Effective Referral to</a:t>
            </a:r>
            <a:br>
              <a:rPr lang="en-US" dirty="0"/>
            </a:br>
            <a:r>
              <a:rPr lang="en-US" dirty="0"/>
              <a:t> Falls Prevention </a:t>
            </a:r>
            <a:r>
              <a:rPr lang="en-US" dirty="0" err="1"/>
              <a:t>Programmes</a:t>
            </a:r>
            <a:br>
              <a:rPr lang="en-GB" dirty="0"/>
            </a:br>
            <a:endParaRPr lang="en-GB" dirty="0"/>
          </a:p>
        </p:txBody>
      </p:sp>
      <p:sp>
        <p:nvSpPr>
          <p:cNvPr id="3" name="Content Placeholder 2"/>
          <p:cNvSpPr>
            <a:spLocks noGrp="1"/>
          </p:cNvSpPr>
          <p:nvPr>
            <p:ph idx="1"/>
          </p:nvPr>
        </p:nvSpPr>
        <p:spPr>
          <a:xfrm>
            <a:off x="609598" y="1484784"/>
            <a:ext cx="6698705" cy="4556579"/>
          </a:xfrm>
        </p:spPr>
        <p:txBody>
          <a:bodyPr/>
          <a:lstStyle/>
          <a:p>
            <a:r>
              <a:rPr lang="en-GB" sz="2800" dirty="0"/>
              <a:t>More information the better!</a:t>
            </a:r>
          </a:p>
          <a:p>
            <a:r>
              <a:rPr lang="en-GB" sz="2800" dirty="0"/>
              <a:t>What has already been done/in progress around falls</a:t>
            </a:r>
          </a:p>
          <a:p>
            <a:r>
              <a:rPr lang="en-GB" sz="2800" dirty="0"/>
              <a:t>Ensure informed consent</a:t>
            </a:r>
          </a:p>
          <a:p>
            <a:r>
              <a:rPr lang="en-GB" sz="2800" dirty="0"/>
              <a:t>A clear picture of urgency/level of input anticipated</a:t>
            </a:r>
          </a:p>
          <a:p>
            <a:r>
              <a:rPr lang="en-GB" sz="2800" dirty="0"/>
              <a:t>Take action on elements that you can identify</a:t>
            </a:r>
          </a:p>
          <a:p>
            <a:endParaRPr lang="en-GB" dirty="0"/>
          </a:p>
        </p:txBody>
      </p:sp>
    </p:spTree>
    <p:extLst>
      <p:ext uri="{BB962C8B-B14F-4D97-AF65-F5344CB8AC3E}">
        <p14:creationId xmlns:p14="http://schemas.microsoft.com/office/powerpoint/2010/main" val="542267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references</a:t>
            </a:r>
          </a:p>
        </p:txBody>
      </p:sp>
      <p:sp>
        <p:nvSpPr>
          <p:cNvPr id="3" name="Content Placeholder 2"/>
          <p:cNvSpPr>
            <a:spLocks noGrp="1"/>
          </p:cNvSpPr>
          <p:nvPr>
            <p:ph idx="1"/>
          </p:nvPr>
        </p:nvSpPr>
        <p:spPr/>
        <p:txBody>
          <a:bodyPr>
            <a:normAutofit fontScale="77500" lnSpcReduction="20000"/>
          </a:bodyPr>
          <a:lstStyle/>
          <a:p>
            <a:r>
              <a:rPr lang="en-GB" sz="1600" dirty="0" err="1">
                <a:effectLst/>
              </a:rPr>
              <a:t>Lorito</a:t>
            </a:r>
            <a:r>
              <a:rPr lang="en-GB" sz="1600" dirty="0">
                <a:effectLst/>
              </a:rPr>
              <a:t> CD, </a:t>
            </a:r>
            <a:r>
              <a:rPr lang="en-GB" sz="1600" dirty="0" err="1">
                <a:effectLst/>
              </a:rPr>
              <a:t>Masud</a:t>
            </a:r>
            <a:r>
              <a:rPr lang="en-GB" sz="1600" dirty="0">
                <a:effectLst/>
              </a:rPr>
              <a:t> T, </a:t>
            </a:r>
            <a:r>
              <a:rPr lang="en-GB" sz="1600" dirty="0" err="1">
                <a:effectLst/>
              </a:rPr>
              <a:t>Gladman</a:t>
            </a:r>
            <a:r>
              <a:rPr lang="en-GB" sz="1600" dirty="0">
                <a:effectLst/>
              </a:rPr>
              <a:t> J, et al. Deconditioning in people living with dementia during the COVID-19 pandemic: findings from the Promoting Activity, Independence and Stability in Early Dementia (</a:t>
            </a:r>
            <a:r>
              <a:rPr lang="en-GB" sz="1600" dirty="0" err="1">
                <a:effectLst/>
              </a:rPr>
              <a:t>PrAISED</a:t>
            </a:r>
            <a:r>
              <a:rPr lang="en-GB" sz="1600" dirty="0">
                <a:effectLst/>
              </a:rPr>
              <a:t>) process evaluation. </a:t>
            </a:r>
            <a:r>
              <a:rPr lang="en-GB" sz="1600" dirty="0" err="1">
                <a:effectLst/>
              </a:rPr>
              <a:t>medRxiv</a:t>
            </a:r>
            <a:r>
              <a:rPr lang="en-GB" sz="1600" dirty="0">
                <a:effectLst/>
              </a:rPr>
              <a:t>; 2020. DOI: 10.1101/2020.11.16.20231100. </a:t>
            </a:r>
            <a:endParaRPr lang="en-GB" sz="1600" dirty="0"/>
          </a:p>
          <a:p>
            <a:r>
              <a:rPr lang="en-GB" sz="1600" dirty="0">
                <a:effectLst/>
              </a:rPr>
              <a:t>De </a:t>
            </a:r>
            <a:r>
              <a:rPr lang="en-GB" sz="1600" dirty="0" err="1">
                <a:effectLst/>
              </a:rPr>
              <a:t>Biase</a:t>
            </a:r>
            <a:r>
              <a:rPr lang="en-GB" sz="1600" dirty="0">
                <a:effectLst/>
              </a:rPr>
              <a:t> S, Cook </a:t>
            </a:r>
            <a:r>
              <a:rPr lang="en-GB" sz="1600" dirty="0" err="1">
                <a:effectLst/>
              </a:rPr>
              <a:t>L,Skelton</a:t>
            </a:r>
            <a:r>
              <a:rPr lang="en-GB" sz="1600" dirty="0">
                <a:effectLst/>
              </a:rPr>
              <a:t> D, Witham M, ten Hove R, The COVID-19 rehabilitation pandemic, </a:t>
            </a:r>
            <a:r>
              <a:rPr lang="en-GB" sz="1600" i="1" dirty="0">
                <a:effectLst/>
              </a:rPr>
              <a:t>Age and Ageing</a:t>
            </a:r>
            <a:r>
              <a:rPr lang="en-GB" sz="1600" dirty="0">
                <a:effectLst/>
              </a:rPr>
              <a:t>, Volume 49, Issue 5, September 2020, Pages 696–700, </a:t>
            </a:r>
            <a:r>
              <a:rPr lang="en-GB" sz="1600" dirty="0">
                <a:effectLst/>
                <a:hlinkClick r:id="rId2">
                  <a:extLst>
                    <a:ext uri="{A12FA001-AC4F-418D-AE19-62706E023703}">
                      <ahyp:hlinkClr xmlns:ahyp="http://schemas.microsoft.com/office/drawing/2018/hyperlinkcolor" val="tx"/>
                    </a:ext>
                  </a:extLst>
                </a:hlinkClick>
              </a:rPr>
              <a:t>https://doi.org/10.1093/ageing/afaa118</a:t>
            </a:r>
            <a:endParaRPr lang="en-GB" sz="1600" dirty="0">
              <a:effectLst/>
            </a:endParaRPr>
          </a:p>
          <a:p>
            <a:r>
              <a:rPr lang="en-GB" sz="1600" dirty="0">
                <a:effectLst/>
                <a:hlinkClick r:id="rId3">
                  <a:extLst>
                    <a:ext uri="{A12FA001-AC4F-418D-AE19-62706E023703}">
                      <ahyp:hlinkClr xmlns:ahyp="http://schemas.microsoft.com/office/drawing/2018/hyperlinkcolor" val="tx"/>
                    </a:ext>
                  </a:extLst>
                </a:hlinkClick>
              </a:rPr>
              <a:t>Gray M, Bird W. </a:t>
            </a:r>
            <a:r>
              <a:rPr lang="en-GB" sz="1600" i="1" dirty="0">
                <a:effectLst/>
                <a:hlinkClick r:id="rId3">
                  <a:extLst>
                    <a:ext uri="{A12FA001-AC4F-418D-AE19-62706E023703}">
                      <ahyp:hlinkClr xmlns:ahyp="http://schemas.microsoft.com/office/drawing/2018/hyperlinkcolor" val="tx"/>
                    </a:ext>
                  </a:extLst>
                </a:hlinkClick>
              </a:rPr>
              <a:t>Covid-19 will be followed by a deconditioning pandemic.</a:t>
            </a:r>
            <a:r>
              <a:rPr lang="en-GB" sz="1600" dirty="0">
                <a:effectLst/>
                <a:hlinkClick r:id="rId3">
                  <a:extLst>
                    <a:ext uri="{A12FA001-AC4F-418D-AE19-62706E023703}">
                      <ahyp:hlinkClr xmlns:ahyp="http://schemas.microsoft.com/office/drawing/2018/hyperlinkcolor" val="tx"/>
                    </a:ext>
                  </a:extLst>
                </a:hlinkClick>
              </a:rPr>
              <a:t> The BMJ Opinion, 15 June 2020 </a:t>
            </a:r>
            <a:r>
              <a:rPr lang="en-GB" sz="1600" dirty="0">
                <a:effectLst/>
              </a:rPr>
              <a:t>(Open Access)</a:t>
            </a:r>
          </a:p>
          <a:p>
            <a:r>
              <a:rPr lang="en-GB" sz="1600" dirty="0">
                <a:effectLst/>
                <a:hlinkClick r:id="rId4">
                  <a:extLst>
                    <a:ext uri="{A12FA001-AC4F-418D-AE19-62706E023703}">
                      <ahyp:hlinkClr xmlns:ahyp="http://schemas.microsoft.com/office/drawing/2018/hyperlinkcolor" val="tx"/>
                    </a:ext>
                  </a:extLst>
                </a:hlinkClick>
              </a:rPr>
              <a:t>Allied health professionals’ role in rehabilitation during and after COVID-19 - NHS (Four Nations)</a:t>
            </a:r>
            <a:r>
              <a:rPr lang="en-GB" sz="1600" dirty="0">
                <a:effectLst/>
              </a:rPr>
              <a:t> 2020</a:t>
            </a:r>
          </a:p>
          <a:p>
            <a:r>
              <a:rPr lang="en-GB" sz="1600" dirty="0">
                <a:effectLst/>
                <a:hlinkClick r:id="rId5">
                  <a:extLst>
                    <a:ext uri="{A12FA001-AC4F-418D-AE19-62706E023703}">
                      <ahyp:hlinkClr xmlns:ahyp="http://schemas.microsoft.com/office/drawing/2018/hyperlinkcolor" val="tx"/>
                    </a:ext>
                  </a:extLst>
                </a:hlinkClick>
              </a:rPr>
              <a:t>Rehabilitation and the Big Rehab Conversation - Royal College of Occupational Therapists</a:t>
            </a:r>
            <a:r>
              <a:rPr lang="en-GB" sz="1600" dirty="0">
                <a:effectLst/>
              </a:rPr>
              <a:t> </a:t>
            </a:r>
          </a:p>
          <a:p>
            <a:r>
              <a:rPr lang="en-GB" sz="1600" dirty="0">
                <a:hlinkClick r:id="rId6">
                  <a:extLst>
                    <a:ext uri="{A12FA001-AC4F-418D-AE19-62706E023703}">
                      <ahyp:hlinkClr xmlns:ahyp="http://schemas.microsoft.com/office/drawing/2018/hyperlinkcolor" val="tx"/>
                    </a:ext>
                  </a:extLst>
                </a:hlinkClick>
              </a:rPr>
              <a:t>Rehabilitation - RCOT Informed View (PDF, 350.08KB)</a:t>
            </a:r>
            <a:r>
              <a:rPr lang="en-GB" sz="1600" dirty="0"/>
              <a:t> 2020</a:t>
            </a:r>
          </a:p>
          <a:p>
            <a:r>
              <a:rPr lang="en-US" altLang="en-US" sz="1600" dirty="0">
                <a:hlinkClick r:id="rId7">
                  <a:extLst>
                    <a:ext uri="{A12FA001-AC4F-418D-AE19-62706E023703}">
                      <ahyp:hlinkClr xmlns:ahyp="http://schemas.microsoft.com/office/drawing/2018/hyperlinkcolor" val="tx"/>
                    </a:ext>
                  </a:extLst>
                </a:hlinkClick>
              </a:rPr>
              <a:t>Peach T,  Pollock K, </a:t>
            </a:r>
            <a:r>
              <a:rPr lang="en-US" altLang="en-US" sz="1600" dirty="0" err="1">
                <a:hlinkClick r:id="rId7">
                  <a:extLst>
                    <a:ext uri="{A12FA001-AC4F-418D-AE19-62706E023703}">
                      <ahyp:hlinkClr xmlns:ahyp="http://schemas.microsoft.com/office/drawing/2018/hyperlinkcolor" val="tx"/>
                    </a:ext>
                  </a:extLst>
                </a:hlinkClick>
              </a:rPr>
              <a:t>VandeWardt</a:t>
            </a:r>
            <a:r>
              <a:rPr lang="en-US" altLang="en-US" sz="1600" dirty="0">
                <a:hlinkClick r:id="rId7">
                  <a:extLst>
                    <a:ext uri="{A12FA001-AC4F-418D-AE19-62706E023703}">
                      <ahyp:hlinkClr xmlns:ahyp="http://schemas.microsoft.com/office/drawing/2018/hyperlinkcolor" val="tx"/>
                    </a:ext>
                  </a:extLst>
                </a:hlinkClick>
              </a:rPr>
              <a:t> V, das Nair Rm Logan P and Harwood R</a:t>
            </a:r>
            <a:r>
              <a:rPr lang="en-US" altLang="en-US" sz="1600" dirty="0"/>
              <a:t> Attitudes of older people with mild dementia and mild cognitive impairment and their relatives about falls risk and prevention: A qualitative study </a:t>
            </a:r>
            <a:r>
              <a:rPr lang="en-US" altLang="en-US" sz="1600" dirty="0" err="1"/>
              <a:t>Plos</a:t>
            </a:r>
            <a:r>
              <a:rPr lang="en-US" altLang="en-US" sz="1600" dirty="0"/>
              <a:t> One. 2017 May 19;12(5):e0177530. </a:t>
            </a:r>
            <a:r>
              <a:rPr lang="en-US" altLang="en-US" sz="1600" dirty="0" err="1"/>
              <a:t>doi</a:t>
            </a:r>
            <a:r>
              <a:rPr lang="en-US" altLang="en-US" sz="1600" dirty="0"/>
              <a:t>: 10.1371/journal.pone.0177530. </a:t>
            </a:r>
            <a:r>
              <a:rPr lang="en-US" altLang="en-US" sz="1600" dirty="0" err="1"/>
              <a:t>eCollection</a:t>
            </a:r>
            <a:r>
              <a:rPr lang="en-US" altLang="en-US" sz="1600" dirty="0"/>
              <a:t> 2017. </a:t>
            </a:r>
          </a:p>
          <a:p>
            <a:endParaRPr lang="en-GB" sz="1600" dirty="0"/>
          </a:p>
          <a:p>
            <a:endParaRPr lang="en-GB" sz="1600" dirty="0"/>
          </a:p>
          <a:p>
            <a:pPr marL="0" lvl="0" indent="0" eaLnBrk="0" fontAlgn="base" hangingPunct="0">
              <a:spcBef>
                <a:spcPct val="0"/>
              </a:spcBef>
              <a:spcAft>
                <a:spcPct val="0"/>
              </a:spcAft>
              <a:buNone/>
            </a:pPr>
            <a:endParaRPr lang="en-US" altLang="en-US" sz="1300" dirty="0">
              <a:latin typeface="+mj-lt"/>
            </a:endParaRPr>
          </a:p>
          <a:p>
            <a:endParaRPr lang="en-GB" sz="1600" dirty="0"/>
          </a:p>
          <a:p>
            <a:endParaRPr lang="en-GB" sz="1600" dirty="0"/>
          </a:p>
          <a:p>
            <a:endParaRPr lang="en-GB" sz="1600" b="1" dirty="0">
              <a:effectLst/>
            </a:endParaRPr>
          </a:p>
          <a:p>
            <a:endParaRPr lang="en-GB" sz="1600" b="1" dirty="0">
              <a:effectLst/>
            </a:endParaRPr>
          </a:p>
          <a:p>
            <a:endParaRPr lang="en-GB" sz="1600" dirty="0">
              <a:effectLst/>
            </a:endParaRPr>
          </a:p>
          <a:p>
            <a:endParaRPr lang="en-GB" dirty="0"/>
          </a:p>
        </p:txBody>
      </p:sp>
    </p:spTree>
    <p:extLst>
      <p:ext uri="{BB962C8B-B14F-4D97-AF65-F5344CB8AC3E}">
        <p14:creationId xmlns:p14="http://schemas.microsoft.com/office/powerpoint/2010/main" val="1357965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Overview of CityCare Falls Services </a:t>
            </a:r>
          </a:p>
        </p:txBody>
      </p:sp>
      <p:sp>
        <p:nvSpPr>
          <p:cNvPr id="3" name="Content Placeholder 2"/>
          <p:cNvSpPr>
            <a:spLocks noGrp="1"/>
          </p:cNvSpPr>
          <p:nvPr>
            <p:ph idx="1"/>
          </p:nvPr>
        </p:nvSpPr>
        <p:spPr/>
        <p:txBody>
          <a:bodyPr>
            <a:normAutofit/>
          </a:bodyPr>
          <a:lstStyle/>
          <a:p>
            <a:r>
              <a:rPr lang="en-GB" sz="2800" dirty="0"/>
              <a:t>Community rehab and falls team</a:t>
            </a:r>
          </a:p>
          <a:p>
            <a:r>
              <a:rPr lang="en-GB" sz="2800" dirty="0"/>
              <a:t>Care homes team</a:t>
            </a:r>
          </a:p>
          <a:p>
            <a:r>
              <a:rPr lang="en-GB" sz="2800" dirty="0"/>
              <a:t>Urgent care/</a:t>
            </a:r>
            <a:r>
              <a:rPr lang="en-GB" sz="2800" dirty="0" err="1"/>
              <a:t>reablement</a:t>
            </a:r>
            <a:r>
              <a:rPr lang="en-GB" sz="2800" dirty="0"/>
              <a:t> including community beds service</a:t>
            </a:r>
          </a:p>
          <a:p>
            <a:r>
              <a:rPr lang="en-GB" sz="2800" dirty="0"/>
              <a:t>Any one who sees patients over 65!</a:t>
            </a:r>
          </a:p>
        </p:txBody>
      </p:sp>
    </p:spTree>
    <p:extLst>
      <p:ext uri="{BB962C8B-B14F-4D97-AF65-F5344CB8AC3E}">
        <p14:creationId xmlns:p14="http://schemas.microsoft.com/office/powerpoint/2010/main" val="3732224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274769" cy="1320800"/>
          </a:xfrm>
        </p:spPr>
        <p:txBody>
          <a:bodyPr/>
          <a:lstStyle/>
          <a:p>
            <a:pPr marL="0" indent="0"/>
            <a:r>
              <a:rPr lang="en-GB" dirty="0"/>
              <a:t>Community Rehab and Falls Team</a:t>
            </a:r>
          </a:p>
        </p:txBody>
      </p:sp>
      <p:sp>
        <p:nvSpPr>
          <p:cNvPr id="3" name="Content Placeholder 2"/>
          <p:cNvSpPr>
            <a:spLocks noGrp="1"/>
          </p:cNvSpPr>
          <p:nvPr>
            <p:ph idx="1"/>
          </p:nvPr>
        </p:nvSpPr>
        <p:spPr>
          <a:xfrm>
            <a:off x="609599" y="1412776"/>
            <a:ext cx="6347714" cy="4628587"/>
          </a:xfrm>
        </p:spPr>
        <p:txBody>
          <a:bodyPr>
            <a:normAutofit/>
          </a:bodyPr>
          <a:lstStyle/>
          <a:p>
            <a:r>
              <a:rPr lang="en-GB" sz="2000" dirty="0"/>
              <a:t>Generic team, see anyone over the age of 18 with identified health need</a:t>
            </a:r>
          </a:p>
          <a:p>
            <a:r>
              <a:rPr lang="en-GB" sz="2000" dirty="0"/>
              <a:t>all have a comprehensive assessment including medical history/medication, FRAX, BRADEN, vision/hearing, pain, limb function, continence,  nutrition, falls history and coping strategies, environment, support systems, cognitive screen, sleep, mobility, transfers, ADL, PADL, ROCKWOOD frailty score	</a:t>
            </a:r>
          </a:p>
          <a:p>
            <a:r>
              <a:rPr lang="en-GB" sz="2000" dirty="0"/>
              <a:t>Signpost to other agencies as appropriate – meds management, fire service, podiatry, age UK, social prescribing, GP/community geriatrician, MDT, bone health team, </a:t>
            </a:r>
            <a:r>
              <a:rPr lang="en-GB" sz="2000" dirty="0" err="1"/>
              <a:t>telecare</a:t>
            </a:r>
            <a:r>
              <a:rPr lang="en-GB" sz="2000" dirty="0"/>
              <a:t> services….</a:t>
            </a:r>
          </a:p>
          <a:p>
            <a:endParaRPr lang="en-GB" dirty="0"/>
          </a:p>
          <a:p>
            <a:endParaRPr lang="en-GB" dirty="0"/>
          </a:p>
          <a:p>
            <a:endParaRPr lang="en-GB" dirty="0"/>
          </a:p>
        </p:txBody>
      </p:sp>
    </p:spTree>
    <p:extLst>
      <p:ext uri="{BB962C8B-B14F-4D97-AF65-F5344CB8AC3E}">
        <p14:creationId xmlns:p14="http://schemas.microsoft.com/office/powerpoint/2010/main" val="2682584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Content Placeholder 2">
            <a:extLst>
              <a:ext uri="{FF2B5EF4-FFF2-40B4-BE49-F238E27FC236}">
                <a16:creationId xmlns:a16="http://schemas.microsoft.com/office/drawing/2014/main" id="{40FCF90C-2220-4D28-B51A-B9D507FF89FE}"/>
              </a:ext>
            </a:extLst>
          </p:cNvPr>
          <p:cNvSpPr>
            <a:spLocks noGrp="1"/>
          </p:cNvSpPr>
          <p:nvPr>
            <p:ph idx="1"/>
          </p:nvPr>
        </p:nvSpPr>
        <p:spPr>
          <a:xfrm>
            <a:off x="1000126" y="620689"/>
            <a:ext cx="7316290" cy="5420674"/>
          </a:xfrm>
        </p:spPr>
        <p:txBody>
          <a:bodyPr>
            <a:normAutofit/>
          </a:bodyPr>
          <a:lstStyle/>
          <a:p>
            <a:r>
              <a:rPr lang="en-GB" sz="2400" dirty="0"/>
              <a:t>OT (environmental assessment, adaptations, compensatory strategies, cognitive assessments, fear of falling, confidence building</a:t>
            </a:r>
          </a:p>
          <a:p>
            <a:r>
              <a:rPr lang="en-GB" sz="2400" dirty="0"/>
              <a:t>Physio (strength and balance assessment, MSK issues impacting balance, gait analysis, deconditioning, signposting for vestibular assessment)</a:t>
            </a:r>
          </a:p>
          <a:p>
            <a:r>
              <a:rPr lang="en-GB" sz="2400" dirty="0"/>
              <a:t>Assistant practitioners – ongoing support of interventions and assessments</a:t>
            </a:r>
          </a:p>
          <a:p>
            <a:r>
              <a:rPr lang="en-GB" sz="2400" dirty="0"/>
              <a:t>Postural stability classes (1 x week strength and balance training for 20 weeks)</a:t>
            </a:r>
          </a:p>
          <a:p>
            <a:endParaRPr lang="en-GB" dirty="0"/>
          </a:p>
          <a:p>
            <a:endParaRPr lang="en-GB" dirty="0"/>
          </a:p>
          <a:p>
            <a:endParaRPr lang="en-GB" dirty="0"/>
          </a:p>
        </p:txBody>
      </p:sp>
    </p:spTree>
    <p:extLst>
      <p:ext uri="{BB962C8B-B14F-4D97-AF65-F5344CB8AC3E}">
        <p14:creationId xmlns:p14="http://schemas.microsoft.com/office/powerpoint/2010/main" val="3772118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Working with patients to improve strength and balance </a:t>
            </a:r>
            <a:endParaRPr lang="en-GB" dirty="0"/>
          </a:p>
        </p:txBody>
      </p:sp>
      <p:sp>
        <p:nvSpPr>
          <p:cNvPr id="3" name="Content Placeholder 2"/>
          <p:cNvSpPr>
            <a:spLocks noGrp="1"/>
          </p:cNvSpPr>
          <p:nvPr>
            <p:ph idx="1"/>
          </p:nvPr>
        </p:nvSpPr>
        <p:spPr/>
        <p:txBody>
          <a:bodyPr>
            <a:normAutofit/>
          </a:bodyPr>
          <a:lstStyle/>
          <a:p>
            <a:r>
              <a:rPr lang="en-GB" sz="2400" dirty="0"/>
              <a:t>Home exercise programme – 4-6 weeks 1 x visit a week</a:t>
            </a:r>
          </a:p>
          <a:p>
            <a:r>
              <a:rPr lang="en-GB" sz="2400" dirty="0"/>
              <a:t>Group exercises 1 x week for 20 weeks</a:t>
            </a:r>
          </a:p>
          <a:p>
            <a:r>
              <a:rPr lang="en-GB" sz="2400" dirty="0"/>
              <a:t>Patient taking ownership of their own rehab</a:t>
            </a:r>
          </a:p>
          <a:p>
            <a:r>
              <a:rPr lang="en-GB" sz="2400" dirty="0"/>
              <a:t>Meaningful goals – dancing, tai chi, gardening, playing with grandkids</a:t>
            </a:r>
          </a:p>
        </p:txBody>
      </p:sp>
    </p:spTree>
    <p:extLst>
      <p:ext uri="{BB962C8B-B14F-4D97-AF65-F5344CB8AC3E}">
        <p14:creationId xmlns:p14="http://schemas.microsoft.com/office/powerpoint/2010/main" val="3901636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D070-9667-4194-BEBC-19A64B9FD6D2}"/>
              </a:ext>
            </a:extLst>
          </p:cNvPr>
          <p:cNvSpPr>
            <a:spLocks noGrp="1"/>
          </p:cNvSpPr>
          <p:nvPr>
            <p:ph type="title"/>
          </p:nvPr>
        </p:nvSpPr>
        <p:spPr>
          <a:xfrm>
            <a:off x="609599" y="609600"/>
            <a:ext cx="7994849" cy="1320800"/>
          </a:xfrm>
        </p:spPr>
        <p:txBody>
          <a:bodyPr>
            <a:normAutofit fontScale="90000"/>
          </a:bodyPr>
          <a:lstStyle/>
          <a:p>
            <a:r>
              <a:rPr lang="en-US" sz="3200" dirty="0">
                <a:solidFill>
                  <a:schemeClr val="accent2">
                    <a:lumMod val="75000"/>
                  </a:schemeClr>
                </a:solidFill>
              </a:rPr>
              <a:t>Understanding the Impact of the Pandemic and Lockdown on Physical Activity in Older People</a:t>
            </a:r>
            <a:endParaRPr lang="en-GB" sz="3200" dirty="0">
              <a:solidFill>
                <a:schemeClr val="accent2">
                  <a:lumMod val="75000"/>
                </a:schemeClr>
              </a:solidFill>
            </a:endParaRPr>
          </a:p>
        </p:txBody>
      </p:sp>
      <p:sp>
        <p:nvSpPr>
          <p:cNvPr id="3" name="Content Placeholder 2">
            <a:extLst>
              <a:ext uri="{FF2B5EF4-FFF2-40B4-BE49-F238E27FC236}">
                <a16:creationId xmlns:a16="http://schemas.microsoft.com/office/drawing/2014/main" id="{DFB82B9C-27EB-4CFB-B25A-FC6B59F19838}"/>
              </a:ext>
            </a:extLst>
          </p:cNvPr>
          <p:cNvSpPr>
            <a:spLocks noGrp="1"/>
          </p:cNvSpPr>
          <p:nvPr>
            <p:ph idx="1"/>
          </p:nvPr>
        </p:nvSpPr>
        <p:spPr>
          <a:xfrm>
            <a:off x="609598" y="1700808"/>
            <a:ext cx="7994849" cy="4340555"/>
          </a:xfrm>
        </p:spPr>
        <p:txBody>
          <a:bodyPr>
            <a:normAutofit lnSpcReduction="10000"/>
          </a:bodyPr>
          <a:lstStyle/>
          <a:p>
            <a:r>
              <a:rPr lang="en-GB" dirty="0"/>
              <a:t>Wider impacts of COVID-19 on physical activity, deconditioning and falls in older adults (PHE 2021)</a:t>
            </a:r>
          </a:p>
          <a:p>
            <a:r>
              <a:rPr lang="en-GB" dirty="0"/>
              <a:t>Allied heath professionals’ role in rehabilitation during and after COVID 19 (NHS 2020)</a:t>
            </a:r>
          </a:p>
          <a:p>
            <a:r>
              <a:rPr lang="en-GB" dirty="0"/>
              <a:t>Rehabilitation and the Big Rehab Conversation (RCOT, 2020)</a:t>
            </a:r>
          </a:p>
          <a:p>
            <a:r>
              <a:rPr lang="en-GB" dirty="0"/>
              <a:t>The COVID-19 rehabilitation pandemic (De </a:t>
            </a:r>
            <a:r>
              <a:rPr lang="en-GB" dirty="0" err="1"/>
              <a:t>Biase,et</a:t>
            </a:r>
            <a:r>
              <a:rPr lang="en-GB" dirty="0"/>
              <a:t> al 2020)</a:t>
            </a:r>
          </a:p>
          <a:p>
            <a:r>
              <a:rPr lang="en-GB" dirty="0"/>
              <a:t>Covid-19 will be followed by a deconditioning pandemic (Gray and Bird 2020) </a:t>
            </a:r>
          </a:p>
          <a:p>
            <a:r>
              <a:rPr lang="en-GB" dirty="0"/>
              <a:t>Deconditioning in people living with dementia during the COVID-19 pandemic (</a:t>
            </a:r>
            <a:r>
              <a:rPr lang="en-GB" dirty="0" err="1"/>
              <a:t>Lorito</a:t>
            </a:r>
            <a:r>
              <a:rPr lang="en-GB" dirty="0"/>
              <a:t> CD, </a:t>
            </a:r>
            <a:r>
              <a:rPr lang="en-GB" dirty="0" err="1"/>
              <a:t>Masud</a:t>
            </a:r>
            <a:r>
              <a:rPr lang="en-GB" dirty="0"/>
              <a:t> T, Gladman J, et al. 2020 )</a:t>
            </a:r>
          </a:p>
          <a:p>
            <a:r>
              <a:rPr lang="en-GB" dirty="0"/>
              <a:t>“we’re alright at the moment” </a:t>
            </a:r>
            <a:r>
              <a:rPr lang="en-US" altLang="en-US" dirty="0"/>
              <a:t>Attitudes of older people with mild dementia and mild cognitive impairment and their relatives about falls risk and prevention: A qualitative study </a:t>
            </a:r>
            <a:r>
              <a:rPr lang="en-GB" dirty="0"/>
              <a:t>(</a:t>
            </a:r>
            <a:r>
              <a:rPr lang="en-US" altLang="en-US" dirty="0"/>
              <a:t>Peach et al 2017) </a:t>
            </a:r>
            <a:endParaRPr lang="en-GB" dirty="0"/>
          </a:p>
        </p:txBody>
      </p:sp>
    </p:spTree>
    <p:extLst>
      <p:ext uri="{BB962C8B-B14F-4D97-AF65-F5344CB8AC3E}">
        <p14:creationId xmlns:p14="http://schemas.microsoft.com/office/powerpoint/2010/main" val="4294617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9CB08-885E-420D-8221-B360BC57F81B}"/>
              </a:ext>
            </a:extLst>
          </p:cNvPr>
          <p:cNvSpPr>
            <a:spLocks noGrp="1"/>
          </p:cNvSpPr>
          <p:nvPr>
            <p:ph type="title"/>
          </p:nvPr>
        </p:nvSpPr>
        <p:spPr>
          <a:xfrm>
            <a:off x="1000126" y="609600"/>
            <a:ext cx="6447501" cy="875184"/>
          </a:xfrm>
        </p:spPr>
        <p:txBody>
          <a:bodyPr>
            <a:normAutofit/>
          </a:bodyPr>
          <a:lstStyle/>
          <a:p>
            <a:pPr>
              <a:lnSpc>
                <a:spcPct val="90000"/>
              </a:lnSpc>
            </a:pPr>
            <a:r>
              <a:rPr lang="en-GB" sz="2800" b="1" dirty="0"/>
              <a:t>Wider impacts of COVID-19 (PHE 2021) Key findings</a:t>
            </a:r>
            <a:endParaRPr lang="en-GB" sz="2800" dirty="0"/>
          </a:p>
        </p:txBody>
      </p:sp>
      <p:sp>
        <p:nvSpPr>
          <p:cNvPr id="3" name="Content Placeholder 2">
            <a:extLst>
              <a:ext uri="{FF2B5EF4-FFF2-40B4-BE49-F238E27FC236}">
                <a16:creationId xmlns:a16="http://schemas.microsoft.com/office/drawing/2014/main" id="{4B22DEE4-3CEF-4D6F-8E47-873826454D11}"/>
              </a:ext>
            </a:extLst>
          </p:cNvPr>
          <p:cNvSpPr>
            <a:spLocks noGrp="1"/>
          </p:cNvSpPr>
          <p:nvPr>
            <p:ph idx="1"/>
          </p:nvPr>
        </p:nvSpPr>
        <p:spPr>
          <a:xfrm>
            <a:off x="1000126" y="1556793"/>
            <a:ext cx="7388298" cy="4484570"/>
          </a:xfrm>
        </p:spPr>
        <p:txBody>
          <a:bodyPr>
            <a:normAutofit fontScale="92500" lnSpcReduction="10000"/>
          </a:bodyPr>
          <a:lstStyle/>
          <a:p>
            <a:pPr marL="0" indent="0">
              <a:lnSpc>
                <a:spcPct val="90000"/>
              </a:lnSpc>
              <a:buNone/>
            </a:pPr>
            <a:endParaRPr lang="en-GB" sz="1300" dirty="0"/>
          </a:p>
          <a:p>
            <a:pPr>
              <a:lnSpc>
                <a:spcPct val="90000"/>
              </a:lnSpc>
            </a:pPr>
            <a:r>
              <a:rPr lang="en-GB" sz="2000" dirty="0"/>
              <a:t>32% of older people were inactive (did either no activity or less than 30 minutes of moderate activity per week) between March to May 2020. This has increased from 27%* </a:t>
            </a:r>
          </a:p>
          <a:p>
            <a:pPr>
              <a:lnSpc>
                <a:spcPct val="90000"/>
              </a:lnSpc>
            </a:pPr>
            <a:r>
              <a:rPr lang="en-GB" sz="2000" dirty="0"/>
              <a:t>Average duration of strength and balance activity decreased from 126 to 77 minutes per week in March to May 2020 *</a:t>
            </a:r>
          </a:p>
          <a:p>
            <a:pPr>
              <a:lnSpc>
                <a:spcPct val="90000"/>
              </a:lnSpc>
            </a:pPr>
            <a:r>
              <a:rPr lang="en-GB" sz="2000" dirty="0"/>
              <a:t>Inequalities in physical activity have persisted, older people in the most deprived group (defined by Index of Multiple Deprivation) were more likely to be inactive than those in the least deprived group in both 2019 and 2020 </a:t>
            </a:r>
          </a:p>
          <a:p>
            <a:pPr>
              <a:lnSpc>
                <a:spcPct val="90000"/>
              </a:lnSpc>
            </a:pPr>
            <a:r>
              <a:rPr lang="en-GB" sz="2000" dirty="0"/>
              <a:t>Older people experienced a considerable reduction in strength and balance activity between March to May 2020, with the greatest change in the 70 to 74 age group with a 45% (males) and 49% (females) decrease observed in activity </a:t>
            </a:r>
          </a:p>
          <a:p>
            <a:pPr>
              <a:lnSpc>
                <a:spcPct val="90000"/>
              </a:lnSpc>
            </a:pPr>
            <a:endParaRPr lang="en-GB" sz="1600" dirty="0"/>
          </a:p>
          <a:p>
            <a:pPr marL="0" indent="0">
              <a:lnSpc>
                <a:spcPct val="90000"/>
              </a:lnSpc>
              <a:buNone/>
            </a:pPr>
            <a:r>
              <a:rPr lang="en-GB" sz="1600" dirty="0"/>
              <a:t>*in the corresponding period in 2019</a:t>
            </a:r>
          </a:p>
          <a:p>
            <a:pPr>
              <a:lnSpc>
                <a:spcPct val="90000"/>
              </a:lnSpc>
            </a:pPr>
            <a:endParaRPr lang="en-GB" sz="1300" dirty="0"/>
          </a:p>
          <a:p>
            <a:pPr>
              <a:lnSpc>
                <a:spcPct val="90000"/>
              </a:lnSpc>
            </a:pPr>
            <a:endParaRPr lang="en-GB" sz="1300" dirty="0"/>
          </a:p>
          <a:p>
            <a:pPr>
              <a:lnSpc>
                <a:spcPct val="90000"/>
              </a:lnSpc>
            </a:pPr>
            <a:endParaRPr lang="en-GB" sz="1300" dirty="0"/>
          </a:p>
        </p:txBody>
      </p:sp>
    </p:spTree>
    <p:extLst>
      <p:ext uri="{BB962C8B-B14F-4D97-AF65-F5344CB8AC3E}">
        <p14:creationId xmlns:p14="http://schemas.microsoft.com/office/powerpoint/2010/main" val="1413255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BF1F6-7194-4E6B-B60A-B0CF8C2FE8CD}"/>
              </a:ext>
            </a:extLst>
          </p:cNvPr>
          <p:cNvSpPr>
            <a:spLocks noGrp="1"/>
          </p:cNvSpPr>
          <p:nvPr>
            <p:ph type="title"/>
          </p:nvPr>
        </p:nvSpPr>
        <p:spPr>
          <a:xfrm>
            <a:off x="609600" y="0"/>
            <a:ext cx="6347713" cy="1320800"/>
          </a:xfrm>
        </p:spPr>
        <p:txBody>
          <a:bodyPr>
            <a:normAutofit fontScale="90000"/>
          </a:bodyPr>
          <a:lstStyle/>
          <a:p>
            <a:r>
              <a:rPr lang="en-GB" sz="4000" b="1" dirty="0"/>
              <a:t>Wider impacts of COVID-19 (PHE 2021)</a:t>
            </a:r>
            <a:br>
              <a:rPr lang="en-GB" sz="4000" b="1" dirty="0"/>
            </a:br>
            <a:r>
              <a:rPr lang="en-GB" sz="2700" b="1" dirty="0"/>
              <a:t>modelling prediction without mitigation</a:t>
            </a:r>
            <a:br>
              <a:rPr lang="en-GB" b="1" dirty="0"/>
            </a:br>
            <a:endParaRPr lang="en-GB" dirty="0"/>
          </a:p>
        </p:txBody>
      </p:sp>
      <p:sp>
        <p:nvSpPr>
          <p:cNvPr id="3" name="Content Placeholder 2">
            <a:extLst>
              <a:ext uri="{FF2B5EF4-FFF2-40B4-BE49-F238E27FC236}">
                <a16:creationId xmlns:a16="http://schemas.microsoft.com/office/drawing/2014/main" id="{600A55A9-5AEB-44C1-987D-D186CE51D59A}"/>
              </a:ext>
            </a:extLst>
          </p:cNvPr>
          <p:cNvSpPr>
            <a:spLocks noGrp="1"/>
          </p:cNvSpPr>
          <p:nvPr>
            <p:ph idx="1"/>
          </p:nvPr>
        </p:nvSpPr>
        <p:spPr/>
        <p:txBody>
          <a:bodyPr>
            <a:normAutofit lnSpcReduction="10000"/>
          </a:bodyPr>
          <a:lstStyle/>
          <a:p>
            <a:r>
              <a:rPr lang="en-GB" dirty="0"/>
              <a:t>110,000 more older people (an increase of 3.9%) are projected to have at least one fall per year as a result of reduced strength and balance activity during the pandemic</a:t>
            </a:r>
          </a:p>
          <a:p>
            <a:r>
              <a:rPr lang="en-GB" dirty="0"/>
              <a:t> The total number of falls could increase by 124,000 for males (an increase of 6.3%) and 130,000 for females (an increase of 4.4%) </a:t>
            </a:r>
          </a:p>
          <a:p>
            <a:r>
              <a:rPr lang="en-GB" dirty="0"/>
              <a:t>For each year that the lower levels of strength and balance activity observed during the pandemic persist, there is projected to be an additional cost to the health and social care system as a result of the change in predicted related falls of £211 million (incurred over a 2 and half year period) </a:t>
            </a:r>
          </a:p>
          <a:p>
            <a:endParaRPr lang="en-GB" dirty="0"/>
          </a:p>
          <a:p>
            <a:endParaRPr lang="en-GB" dirty="0"/>
          </a:p>
          <a:p>
            <a:endParaRPr lang="en-GB" dirty="0"/>
          </a:p>
        </p:txBody>
      </p:sp>
    </p:spTree>
    <p:extLst>
      <p:ext uri="{BB962C8B-B14F-4D97-AF65-F5344CB8AC3E}">
        <p14:creationId xmlns:p14="http://schemas.microsoft.com/office/powerpoint/2010/main" val="233348984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330</TotalTime>
  <Words>2146</Words>
  <Application>Microsoft Office PowerPoint</Application>
  <PresentationFormat>On-screen Show (4:3)</PresentationFormat>
  <Paragraphs>135</Paragraphs>
  <Slides>22</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Trebuchet MS</vt:lpstr>
      <vt:lpstr>Wingdings 3</vt:lpstr>
      <vt:lpstr>Facet</vt:lpstr>
      <vt:lpstr>Improving falls education, awareness and exercise in older people and the impact of Covid-19 on falls and deconditioning        </vt:lpstr>
      <vt:lpstr>PowerPoint Presentation</vt:lpstr>
      <vt:lpstr>Overview of CityCare Falls Services </vt:lpstr>
      <vt:lpstr>Community Rehab and Falls Team</vt:lpstr>
      <vt:lpstr>PowerPoint Presentation</vt:lpstr>
      <vt:lpstr>Working with patients to improve strength and balance </vt:lpstr>
      <vt:lpstr>Understanding the Impact of the Pandemic and Lockdown on Physical Activity in Older People</vt:lpstr>
      <vt:lpstr>Wider impacts of COVID-19 (PHE 2021) Key findings</vt:lpstr>
      <vt:lpstr>Wider impacts of COVID-19 (PHE 2021) modelling prediction without mitigation </vt:lpstr>
      <vt:lpstr>  Wider impacts of COVID-19 (PHE 2021)  Key recommendations for the whole population:  </vt:lpstr>
      <vt:lpstr>Wider impacts of COVID-19 (PHE 2021) Key recommendations for the target population</vt:lpstr>
      <vt:lpstr>Allied heath professionals’ role in rehabilitation during and after COVID 19 (NHS 2020) </vt:lpstr>
      <vt:lpstr>Rehabilitation and the Big Rehab Conversation (RCOT, 2020) </vt:lpstr>
      <vt:lpstr>Sarah De Biase, et al 2020  The COVID-19 rehabilitation pandemic </vt:lpstr>
      <vt:lpstr>Covid-19 will be followed by a deconditioning pandemic </vt:lpstr>
      <vt:lpstr>PowerPoint Presentation</vt:lpstr>
      <vt:lpstr>  Deconditioning in people living with dementia during the COVID-19 pandemic  </vt:lpstr>
      <vt:lpstr>Attitudes of older people …about falls risk and prevention</vt:lpstr>
      <vt:lpstr>Educating Patients </vt:lpstr>
      <vt:lpstr>Educating the Public </vt:lpstr>
      <vt:lpstr>Ensuring Effective Referral to  Falls Prevention Programmes </vt:lpstr>
      <vt:lpstr>references</vt:lpstr>
    </vt:vector>
  </TitlesOfParts>
  <Company>Nottinghamshire Health Informatics Service (NHIS)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Peach Tamsin - Senior Occupational Therapist</dc:creator>
  <cp:lastModifiedBy>PEACH, Tamsin (NOTTINGHAM CITYCARE PARTNERSHIP)</cp:lastModifiedBy>
  <cp:revision>26</cp:revision>
  <dcterms:created xsi:type="dcterms:W3CDTF">2021-08-04T12:27:19Z</dcterms:created>
  <dcterms:modified xsi:type="dcterms:W3CDTF">2021-11-24T14:10:11Z</dcterms:modified>
</cp:coreProperties>
</file>