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420" r:id="rId2"/>
    <p:sldId id="635" r:id="rId3"/>
    <p:sldId id="810" r:id="rId4"/>
    <p:sldId id="463" r:id="rId5"/>
    <p:sldId id="642" r:id="rId6"/>
    <p:sldId id="811" r:id="rId7"/>
    <p:sldId id="643" r:id="rId8"/>
    <p:sldId id="812" r:id="rId9"/>
    <p:sldId id="762" r:id="rId10"/>
    <p:sldId id="801" r:id="rId11"/>
    <p:sldId id="414" r:id="rId12"/>
    <p:sldId id="676" r:id="rId13"/>
    <p:sldId id="813" r:id="rId14"/>
    <p:sldId id="645" r:id="rId15"/>
    <p:sldId id="814" r:id="rId16"/>
    <p:sldId id="636" r:id="rId17"/>
    <p:sldId id="629" r:id="rId18"/>
    <p:sldId id="631" r:id="rId19"/>
    <p:sldId id="633" r:id="rId20"/>
    <p:sldId id="634" r:id="rId21"/>
    <p:sldId id="501" r:id="rId22"/>
  </p:sldIdLst>
  <p:sldSz cx="9144000" cy="6858000" type="screen4x3"/>
  <p:notesSz cx="6669088" cy="9872663"/>
  <p:defaultTextStyle>
    <a:defPPr>
      <a:defRPr lang="en-GB"/>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986E"/>
    <a:srgbClr val="FFFFFF"/>
    <a:srgbClr val="5657E5"/>
    <a:srgbClr val="00014C"/>
    <a:srgbClr val="ECC208"/>
    <a:srgbClr val="E82404"/>
    <a:srgbClr val="77E824"/>
    <a:srgbClr val="7D890C"/>
    <a:srgbClr val="B98F2E"/>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363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0"/>
            <a:ext cx="2889938" cy="493633"/>
          </a:xfrm>
          <a:prstGeom prst="rect">
            <a:avLst/>
          </a:prstGeom>
        </p:spPr>
        <p:txBody>
          <a:bodyPr vert="horz" lIns="91440" tIns="45720" rIns="91440" bIns="45720" rtlCol="0"/>
          <a:lstStyle>
            <a:lvl1pPr algn="r">
              <a:defRPr sz="1200"/>
            </a:lvl1pPr>
          </a:lstStyle>
          <a:p>
            <a:fld id="{BBEFD9B4-998A-4662-BB04-5374CC5A1216}" type="datetimeFigureOut">
              <a:rPr lang="en-GB" smtClean="0"/>
              <a:t>06/11/2021</a:t>
            </a:fld>
            <a:endParaRPr lang="en-GB"/>
          </a:p>
        </p:txBody>
      </p:sp>
      <p:sp>
        <p:nvSpPr>
          <p:cNvPr id="4" name="Footer Placeholder 3"/>
          <p:cNvSpPr>
            <a:spLocks noGrp="1"/>
          </p:cNvSpPr>
          <p:nvPr>
            <p:ph type="ftr" sz="quarter" idx="2"/>
          </p:nvPr>
        </p:nvSpPr>
        <p:spPr>
          <a:xfrm>
            <a:off x="0" y="9377316"/>
            <a:ext cx="2889938" cy="49363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377316"/>
            <a:ext cx="2889938" cy="493633"/>
          </a:xfrm>
          <a:prstGeom prst="rect">
            <a:avLst/>
          </a:prstGeom>
        </p:spPr>
        <p:txBody>
          <a:bodyPr vert="horz" lIns="91440" tIns="45720" rIns="91440" bIns="45720" rtlCol="0" anchor="b"/>
          <a:lstStyle>
            <a:lvl1pPr algn="r">
              <a:defRPr sz="1200"/>
            </a:lvl1pPr>
          </a:lstStyle>
          <a:p>
            <a:fld id="{E9E59FE8-651B-455E-BE61-414ADB2B8F1E}" type="slidenum">
              <a:rPr lang="en-GB" smtClean="0"/>
              <a:t>‹#›</a:t>
            </a:fld>
            <a:endParaRPr lang="en-GB"/>
          </a:p>
        </p:txBody>
      </p:sp>
    </p:spTree>
    <p:extLst>
      <p:ext uri="{BB962C8B-B14F-4D97-AF65-F5344CB8AC3E}">
        <p14:creationId xmlns:p14="http://schemas.microsoft.com/office/powerpoint/2010/main" val="20200604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363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3633"/>
          </a:xfrm>
          <a:prstGeom prst="rect">
            <a:avLst/>
          </a:prstGeom>
        </p:spPr>
        <p:txBody>
          <a:bodyPr vert="horz" lIns="91440" tIns="45720" rIns="91440" bIns="45720" rtlCol="0"/>
          <a:lstStyle>
            <a:lvl1pPr algn="r">
              <a:defRPr sz="1200"/>
            </a:lvl1pPr>
          </a:lstStyle>
          <a:p>
            <a:fld id="{8F992CD6-5437-45A5-9F5C-774A3891D3B7}" type="datetimeFigureOut">
              <a:rPr lang="en-GB" smtClean="0"/>
              <a:pPr/>
              <a:t>06/11/2021</a:t>
            </a:fld>
            <a:endParaRPr lang="en-GB"/>
          </a:p>
        </p:txBody>
      </p:sp>
      <p:sp>
        <p:nvSpPr>
          <p:cNvPr id="4" name="Slide Image Placeholder 3"/>
          <p:cNvSpPr>
            <a:spLocks noGrp="1" noRot="1" noChangeAspect="1"/>
          </p:cNvSpPr>
          <p:nvPr>
            <p:ph type="sldImg" idx="2"/>
          </p:nvPr>
        </p:nvSpPr>
        <p:spPr>
          <a:xfrm>
            <a:off x="866775" y="739775"/>
            <a:ext cx="4935538" cy="37036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689515"/>
            <a:ext cx="5335270" cy="444269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16"/>
            <a:ext cx="2889938" cy="49363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377316"/>
            <a:ext cx="2889938" cy="493633"/>
          </a:xfrm>
          <a:prstGeom prst="rect">
            <a:avLst/>
          </a:prstGeom>
        </p:spPr>
        <p:txBody>
          <a:bodyPr vert="horz" lIns="91440" tIns="45720" rIns="91440" bIns="45720" rtlCol="0" anchor="b"/>
          <a:lstStyle>
            <a:lvl1pPr algn="r">
              <a:defRPr sz="1200"/>
            </a:lvl1pPr>
          </a:lstStyle>
          <a:p>
            <a:fld id="{F612C658-7245-4B2D-A42C-C3DC06767888}" type="slidenum">
              <a:rPr lang="en-GB" smtClean="0"/>
              <a:pPr/>
              <a:t>‹#›</a:t>
            </a:fld>
            <a:endParaRPr lang="en-GB"/>
          </a:p>
        </p:txBody>
      </p:sp>
    </p:spTree>
    <p:extLst>
      <p:ext uri="{BB962C8B-B14F-4D97-AF65-F5344CB8AC3E}">
        <p14:creationId xmlns:p14="http://schemas.microsoft.com/office/powerpoint/2010/main" val="4262151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1</a:t>
            </a:fld>
            <a:endParaRPr lang="en-GB"/>
          </a:p>
        </p:txBody>
      </p:sp>
    </p:spTree>
    <p:extLst>
      <p:ext uri="{BB962C8B-B14F-4D97-AF65-F5344CB8AC3E}">
        <p14:creationId xmlns:p14="http://schemas.microsoft.com/office/powerpoint/2010/main" val="22126908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12</a:t>
            </a:fld>
            <a:endParaRPr lang="en-GB"/>
          </a:p>
        </p:txBody>
      </p:sp>
    </p:spTree>
    <p:extLst>
      <p:ext uri="{BB962C8B-B14F-4D97-AF65-F5344CB8AC3E}">
        <p14:creationId xmlns:p14="http://schemas.microsoft.com/office/powerpoint/2010/main" val="4195007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13</a:t>
            </a:fld>
            <a:endParaRPr lang="en-GB"/>
          </a:p>
        </p:txBody>
      </p:sp>
    </p:spTree>
    <p:extLst>
      <p:ext uri="{BB962C8B-B14F-4D97-AF65-F5344CB8AC3E}">
        <p14:creationId xmlns:p14="http://schemas.microsoft.com/office/powerpoint/2010/main" val="9855627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15</a:t>
            </a:fld>
            <a:endParaRPr lang="en-GB"/>
          </a:p>
        </p:txBody>
      </p:sp>
    </p:spTree>
    <p:extLst>
      <p:ext uri="{BB962C8B-B14F-4D97-AF65-F5344CB8AC3E}">
        <p14:creationId xmlns:p14="http://schemas.microsoft.com/office/powerpoint/2010/main" val="4110008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20</a:t>
            </a:fld>
            <a:endParaRPr lang="en-GB"/>
          </a:p>
        </p:txBody>
      </p:sp>
    </p:spTree>
    <p:extLst>
      <p:ext uri="{BB962C8B-B14F-4D97-AF65-F5344CB8AC3E}">
        <p14:creationId xmlns:p14="http://schemas.microsoft.com/office/powerpoint/2010/main" val="20736410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21</a:t>
            </a:fld>
            <a:endParaRPr lang="en-GB"/>
          </a:p>
        </p:txBody>
      </p:sp>
    </p:spTree>
    <p:extLst>
      <p:ext uri="{BB962C8B-B14F-4D97-AF65-F5344CB8AC3E}">
        <p14:creationId xmlns:p14="http://schemas.microsoft.com/office/powerpoint/2010/main" val="32077620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3</a:t>
            </a:fld>
            <a:endParaRPr lang="en-GB"/>
          </a:p>
        </p:txBody>
      </p:sp>
    </p:spTree>
    <p:extLst>
      <p:ext uri="{BB962C8B-B14F-4D97-AF65-F5344CB8AC3E}">
        <p14:creationId xmlns:p14="http://schemas.microsoft.com/office/powerpoint/2010/main" val="2992086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4</a:t>
            </a:fld>
            <a:endParaRPr lang="en-GB"/>
          </a:p>
        </p:txBody>
      </p:sp>
    </p:spTree>
    <p:extLst>
      <p:ext uri="{BB962C8B-B14F-4D97-AF65-F5344CB8AC3E}">
        <p14:creationId xmlns:p14="http://schemas.microsoft.com/office/powerpoint/2010/main" val="2679164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5</a:t>
            </a:fld>
            <a:endParaRPr lang="en-GB"/>
          </a:p>
        </p:txBody>
      </p:sp>
    </p:spTree>
    <p:extLst>
      <p:ext uri="{BB962C8B-B14F-4D97-AF65-F5344CB8AC3E}">
        <p14:creationId xmlns:p14="http://schemas.microsoft.com/office/powerpoint/2010/main" val="977703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6</a:t>
            </a:fld>
            <a:endParaRPr lang="en-GB"/>
          </a:p>
        </p:txBody>
      </p:sp>
    </p:spTree>
    <p:extLst>
      <p:ext uri="{BB962C8B-B14F-4D97-AF65-F5344CB8AC3E}">
        <p14:creationId xmlns:p14="http://schemas.microsoft.com/office/powerpoint/2010/main" val="2248328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7</a:t>
            </a:fld>
            <a:endParaRPr lang="en-GB"/>
          </a:p>
        </p:txBody>
      </p:sp>
    </p:spTree>
    <p:extLst>
      <p:ext uri="{BB962C8B-B14F-4D97-AF65-F5344CB8AC3E}">
        <p14:creationId xmlns:p14="http://schemas.microsoft.com/office/powerpoint/2010/main" val="29065826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8</a:t>
            </a:fld>
            <a:endParaRPr lang="en-GB"/>
          </a:p>
        </p:txBody>
      </p:sp>
    </p:spTree>
    <p:extLst>
      <p:ext uri="{BB962C8B-B14F-4D97-AF65-F5344CB8AC3E}">
        <p14:creationId xmlns:p14="http://schemas.microsoft.com/office/powerpoint/2010/main" val="18606224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9</a:t>
            </a:fld>
            <a:endParaRPr lang="en-GB"/>
          </a:p>
        </p:txBody>
      </p:sp>
    </p:spTree>
    <p:extLst>
      <p:ext uri="{BB962C8B-B14F-4D97-AF65-F5344CB8AC3E}">
        <p14:creationId xmlns:p14="http://schemas.microsoft.com/office/powerpoint/2010/main" val="29065826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10</a:t>
            </a:fld>
            <a:endParaRPr lang="en-GB"/>
          </a:p>
        </p:txBody>
      </p:sp>
    </p:spTree>
    <p:extLst>
      <p:ext uri="{BB962C8B-B14F-4D97-AF65-F5344CB8AC3E}">
        <p14:creationId xmlns:p14="http://schemas.microsoft.com/office/powerpoint/2010/main" val="1337837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4E7A0582-DFD7-484D-9809-7E7362B31642}"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EDFF50FF-FC37-4446-956E-C57576C31F95}"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1C264715-B60B-412B-B8B6-987921A4B930}" type="slidenum">
              <a:rPr lang="en-GB"/>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4" name="Shape 4"/>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409082592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2D1E2110-2BCD-422E-A108-5ECB69C2D8CE}"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3A44F6D2-86C7-460D-8C93-18021FEB660F}"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7F00AD61-8F60-4907-84FF-16B41D05693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69B3E0D6-B59C-49A4-AAE1-6823925DDAAB}"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21412FEC-CFEA-4613-AE1C-7A449D40A2E9}"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F2FBB4F0-5A18-47A5-B155-77FEE72AC9C9}"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00D185E1-A57E-4D60-9F80-83DA6AC80B13}"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B7F30E94-28F3-4483-B149-DADD8088F325}"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a:t>Click to edit Master title style</a:t>
            </a:r>
            <a:endParaRPr lang="en-GB" dirty="0"/>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GB"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i="0">
                <a:solidFill>
                  <a:srgbClr val="B98F2E"/>
                </a:solidFill>
                <a:latin typeface="Helvetica Neue Thin"/>
                <a:cs typeface="Helvetica Neue Thin"/>
              </a:defRPr>
            </a:lvl1pPr>
          </a:lstStyle>
          <a:p>
            <a:endParaRPr lang="en-GB"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E70D47BA-904D-4155-A29D-3331CC8B77E3}" type="slidenum">
              <a:rPr lang="en-GB"/>
              <a:pPr/>
              <a:t>‹#›</a:t>
            </a:fld>
            <a:endParaRPr lang="en-GB" dirty="0"/>
          </a:p>
        </p:txBody>
      </p:sp>
      <p:pic>
        <p:nvPicPr>
          <p:cNvPr id="10" name="Picture 9" descr="footer.jpg"/>
          <p:cNvPicPr>
            <a:picLocks noChangeAspect="1"/>
          </p:cNvPicPr>
          <p:nvPr userDrawn="1"/>
        </p:nvPicPr>
        <p:blipFill>
          <a:blip r:embed="rId14"/>
          <a:stretch>
            <a:fillRect/>
          </a:stretch>
        </p:blipFill>
        <p:spPr>
          <a:xfrm>
            <a:off x="381000" y="6096000"/>
            <a:ext cx="5943600" cy="593879"/>
          </a:xfrm>
          <a:prstGeom prst="rect">
            <a:avLst/>
          </a:prstGeom>
        </p:spPr>
      </p:pic>
      <p:pic>
        <p:nvPicPr>
          <p:cNvPr id="9" name="Picture 8" descr="Lo Res Logo White.jpg"/>
          <p:cNvPicPr>
            <a:picLocks noChangeAspect="1"/>
          </p:cNvPicPr>
          <p:nvPr userDrawn="1"/>
        </p:nvPicPr>
        <p:blipFill>
          <a:blip r:embed="rId15"/>
          <a:stretch>
            <a:fillRect/>
          </a:stretch>
        </p:blipFill>
        <p:spPr>
          <a:xfrm>
            <a:off x="7467600" y="6172200"/>
            <a:ext cx="1299809" cy="4572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1" fontAlgn="base" hangingPunct="1">
        <a:spcBef>
          <a:spcPct val="0"/>
        </a:spcBef>
        <a:spcAft>
          <a:spcPct val="0"/>
        </a:spcAft>
        <a:defRPr sz="4400" b="0" i="0">
          <a:solidFill>
            <a:srgbClr val="AF986E"/>
          </a:solidFill>
          <a:latin typeface="Helvetica Neue Light"/>
          <a:ea typeface="+mj-ea"/>
          <a:cs typeface="Helvetica Neue Light"/>
        </a:defRPr>
      </a:lvl1pPr>
      <a:lvl2pPr algn="ctr" rtl="0" eaLnBrk="1" fontAlgn="base" hangingPunct="1">
        <a:spcBef>
          <a:spcPct val="0"/>
        </a:spcBef>
        <a:spcAft>
          <a:spcPct val="0"/>
        </a:spcAft>
        <a:defRPr sz="4400">
          <a:solidFill>
            <a:schemeClr val="tx2"/>
          </a:solidFill>
          <a:latin typeface="Arial" pitchFamily="34" charset="0"/>
        </a:defRPr>
      </a:lvl2pPr>
      <a:lvl3pPr algn="ctr" rtl="0" eaLnBrk="1" fontAlgn="base" hangingPunct="1">
        <a:spcBef>
          <a:spcPct val="0"/>
        </a:spcBef>
        <a:spcAft>
          <a:spcPct val="0"/>
        </a:spcAft>
        <a:defRPr sz="4400">
          <a:solidFill>
            <a:schemeClr val="tx2"/>
          </a:solidFill>
          <a:latin typeface="Arial" pitchFamily="34" charset="0"/>
        </a:defRPr>
      </a:lvl3pPr>
      <a:lvl4pPr algn="ctr" rtl="0" eaLnBrk="1" fontAlgn="base" hangingPunct="1">
        <a:spcBef>
          <a:spcPct val="0"/>
        </a:spcBef>
        <a:spcAft>
          <a:spcPct val="0"/>
        </a:spcAft>
        <a:defRPr sz="4400">
          <a:solidFill>
            <a:schemeClr val="tx2"/>
          </a:solidFill>
          <a:latin typeface="Arial" pitchFamily="34" charset="0"/>
        </a:defRPr>
      </a:lvl4pPr>
      <a:lvl5pPr algn="ctr" rtl="0" eaLnBrk="1" fontAlgn="base" hangingPunct="1">
        <a:spcBef>
          <a:spcPct val="0"/>
        </a:spcBef>
        <a:spcAft>
          <a:spcPct val="0"/>
        </a:spcAft>
        <a:defRPr sz="4400">
          <a:solidFill>
            <a:schemeClr val="tx2"/>
          </a:solidFill>
          <a:latin typeface="Arial" pitchFamily="34" charset="0"/>
        </a:defRPr>
      </a:lvl5pPr>
      <a:lvl6pPr marL="457200" algn="ctr" rtl="0" eaLnBrk="1" fontAlgn="base" hangingPunct="1">
        <a:spcBef>
          <a:spcPct val="0"/>
        </a:spcBef>
        <a:spcAft>
          <a:spcPct val="0"/>
        </a:spcAft>
        <a:defRPr sz="4400">
          <a:solidFill>
            <a:schemeClr val="tx2"/>
          </a:solidFill>
          <a:latin typeface="Arial" pitchFamily="34" charset="0"/>
        </a:defRPr>
      </a:lvl6pPr>
      <a:lvl7pPr marL="914400" algn="ctr" rtl="0" eaLnBrk="1" fontAlgn="base" hangingPunct="1">
        <a:spcBef>
          <a:spcPct val="0"/>
        </a:spcBef>
        <a:spcAft>
          <a:spcPct val="0"/>
        </a:spcAft>
        <a:defRPr sz="4400">
          <a:solidFill>
            <a:schemeClr val="tx2"/>
          </a:solidFill>
          <a:latin typeface="Arial" pitchFamily="34" charset="0"/>
        </a:defRPr>
      </a:lvl7pPr>
      <a:lvl8pPr marL="1371600" algn="ctr" rtl="0" eaLnBrk="1" fontAlgn="base" hangingPunct="1">
        <a:spcBef>
          <a:spcPct val="0"/>
        </a:spcBef>
        <a:spcAft>
          <a:spcPct val="0"/>
        </a:spcAft>
        <a:defRPr sz="4400">
          <a:solidFill>
            <a:schemeClr val="tx2"/>
          </a:solidFill>
          <a:latin typeface="Arial" pitchFamily="34" charset="0"/>
        </a:defRPr>
      </a:lvl8pPr>
      <a:lvl9pPr marL="1828800" algn="ctr" rtl="0" eaLnBrk="1" fontAlgn="base" hangingPunct="1">
        <a:spcBef>
          <a:spcPct val="0"/>
        </a:spcBef>
        <a:spcAft>
          <a:spcPct val="0"/>
        </a:spcAft>
        <a:defRPr sz="4400">
          <a:solidFill>
            <a:schemeClr val="tx2"/>
          </a:solidFill>
          <a:latin typeface="Arial" pitchFamily="34" charset="0"/>
        </a:defRPr>
      </a:lvl9pPr>
    </p:titleStyle>
    <p:bodyStyle>
      <a:lvl1pPr marL="342900" indent="-342900" algn="l" rtl="0" eaLnBrk="1" fontAlgn="base" hangingPunct="1">
        <a:spcBef>
          <a:spcPct val="20000"/>
        </a:spcBef>
        <a:spcAft>
          <a:spcPct val="0"/>
        </a:spcAft>
        <a:buChar char="•"/>
        <a:defRPr sz="3200" b="0" i="0">
          <a:solidFill>
            <a:schemeClr val="tx1"/>
          </a:solidFill>
          <a:latin typeface="Helvetica Neue Light"/>
          <a:ea typeface="+mn-ea"/>
          <a:cs typeface="Helvetica Neue Light"/>
        </a:defRPr>
      </a:lvl1pPr>
      <a:lvl2pPr marL="742950" indent="-285750" algn="l" rtl="0" eaLnBrk="1" fontAlgn="base" hangingPunct="1">
        <a:spcBef>
          <a:spcPct val="20000"/>
        </a:spcBef>
        <a:spcAft>
          <a:spcPct val="0"/>
        </a:spcAft>
        <a:buChar char="–"/>
        <a:defRPr sz="2800" b="0" i="0">
          <a:solidFill>
            <a:schemeClr val="tx1"/>
          </a:solidFill>
          <a:latin typeface="Helvetica Neue Light"/>
          <a:cs typeface="Helvetica Neue Light"/>
        </a:defRPr>
      </a:lvl2pPr>
      <a:lvl3pPr marL="1143000" indent="-228600" algn="l" rtl="0" eaLnBrk="1" fontAlgn="base" hangingPunct="1">
        <a:spcBef>
          <a:spcPct val="20000"/>
        </a:spcBef>
        <a:spcAft>
          <a:spcPct val="0"/>
        </a:spcAft>
        <a:buChar char="•"/>
        <a:defRPr sz="2400" b="0" i="0">
          <a:solidFill>
            <a:schemeClr val="tx1"/>
          </a:solidFill>
          <a:latin typeface="Helvetica Neue Light"/>
          <a:cs typeface="Helvetica Neue Light"/>
        </a:defRPr>
      </a:lvl3pPr>
      <a:lvl4pPr marL="1600200" indent="-228600" algn="l" rtl="0" eaLnBrk="1" fontAlgn="base" hangingPunct="1">
        <a:spcBef>
          <a:spcPct val="20000"/>
        </a:spcBef>
        <a:spcAft>
          <a:spcPct val="0"/>
        </a:spcAft>
        <a:buChar char="–"/>
        <a:defRPr sz="2000" b="0" i="0">
          <a:solidFill>
            <a:schemeClr val="tx1"/>
          </a:solidFill>
          <a:latin typeface="Helvetica Neue Light"/>
          <a:cs typeface="Helvetica Neue Light"/>
        </a:defRPr>
      </a:lvl4pPr>
      <a:lvl5pPr marL="2057400" indent="-228600" algn="l" rtl="0" eaLnBrk="1" fontAlgn="base" hangingPunct="1">
        <a:spcBef>
          <a:spcPct val="20000"/>
        </a:spcBef>
        <a:spcAft>
          <a:spcPct val="0"/>
        </a:spcAft>
        <a:buChar char="»"/>
        <a:defRPr sz="2000" b="0" i="0">
          <a:solidFill>
            <a:schemeClr val="tx1"/>
          </a:solidFill>
          <a:latin typeface="Helvetica Neue Light"/>
          <a:cs typeface="Helvetica Neue Ligh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https://www.ficm.ac.uk/sites/default/files/midnight_law_deprivation_of_liberty_in_icu_july_2021.pdf"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hyperlink" Target="https://www.39essex.com/judicial-deprivation-liberty-authorisations/" TargetMode="External"/><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hyperlink" Target="https://www.mentalcapacitylawandpolicy.org.uk/resources-2/covid-19-and-the-mca-2005/"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mentalcapacitylawandpolicy.org.uk/resources-2/covid-19-and-the-mca-2005/"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hyperlink" Target="http://www.39essex.com/resources-and-training/mental-capacity-law/" TargetMode="External"/><Relationship Id="rId7" Type="http://schemas.openxmlformats.org/officeDocument/2006/relationships/hyperlink" Target="https://lpslaw.co.uk/"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www.mentalcapacitylawandpolicy.org.uk/resources-2/liberty-protection-safeguards-resources/" TargetMode="External"/><Relationship Id="rId11" Type="http://schemas.openxmlformats.org/officeDocument/2006/relationships/image" Target="../media/image8.jpg"/><Relationship Id="rId5" Type="http://schemas.openxmlformats.org/officeDocument/2006/relationships/hyperlink" Target="http://www.scie.org.uk/mca-directory/" TargetMode="External"/><Relationship Id="rId10" Type="http://schemas.openxmlformats.org/officeDocument/2006/relationships/image" Target="../media/image7.jpeg"/><Relationship Id="rId4" Type="http://schemas.openxmlformats.org/officeDocument/2006/relationships/hyperlink" Target="http://www.mentalhealthlaw.co.uk/" TargetMode="External"/><Relationship Id="rId9"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hyperlink" Target="https://www.mentalcapacitylawandpolicy.org.uk/deprivation-of-liberty-and-16-17-year-olds-shedinar/" TargetMode="External"/><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www.39essex.com/mental-capacity-guidance-note-deprivation-liberty-hospital-setting/"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hape 9"/>
          <p:cNvSpPr>
            <a:spLocks noGrp="1"/>
          </p:cNvSpPr>
          <p:nvPr>
            <p:ph type="body" idx="4294967295"/>
          </p:nvPr>
        </p:nvSpPr>
        <p:spPr>
          <a:xfrm>
            <a:off x="539750" y="3141663"/>
            <a:ext cx="6768554" cy="2519585"/>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normAutofit fontScale="85000" lnSpcReduction="20000"/>
          </a:bodyPr>
          <a:lstStyle/>
          <a:p>
            <a:pPr marL="0" lvl="0" indent="0">
              <a:buSzTx/>
              <a:buNone/>
              <a:defRPr sz="1800"/>
            </a:pPr>
            <a:r>
              <a:rPr lang="en-GB" sz="2400" dirty="0"/>
              <a:t>December 2021</a:t>
            </a:r>
          </a:p>
          <a:p>
            <a:pPr marL="0" lvl="0" indent="0">
              <a:buSzTx/>
              <a:buNone/>
              <a:defRPr sz="1800"/>
            </a:pPr>
            <a:endParaRPr lang="en-GB" sz="2400" dirty="0"/>
          </a:p>
          <a:p>
            <a:pPr marL="0" lvl="0" indent="0">
              <a:buSzTx/>
              <a:buNone/>
              <a:defRPr sz="1800"/>
            </a:pPr>
            <a:r>
              <a:rPr lang="en-GB" sz="2400" b="1" dirty="0"/>
              <a:t>Alex Ruck Keene</a:t>
            </a:r>
          </a:p>
          <a:p>
            <a:pPr marL="0" lvl="0" indent="0">
              <a:buSzTx/>
              <a:buNone/>
              <a:defRPr sz="1800"/>
            </a:pPr>
            <a:r>
              <a:rPr lang="en-GB" sz="1800" dirty="0"/>
              <a:t>Barrister, 39 Essex Chambers </a:t>
            </a:r>
          </a:p>
          <a:p>
            <a:pPr marL="0" lvl="0" indent="0">
              <a:buSzTx/>
              <a:buNone/>
              <a:defRPr sz="1800"/>
            </a:pPr>
            <a:r>
              <a:rPr lang="en-GB" sz="1800" dirty="0" err="1"/>
              <a:t>Wellcome</a:t>
            </a:r>
            <a:r>
              <a:rPr lang="en-GB" sz="1800" dirty="0"/>
              <a:t> Research Fellow and Visiting Professor King’s College London</a:t>
            </a:r>
          </a:p>
          <a:p>
            <a:pPr marL="0" lvl="0" indent="0">
              <a:buSzTx/>
              <a:buNone/>
              <a:defRPr sz="1800"/>
            </a:pPr>
            <a:r>
              <a:rPr lang="en-GB" sz="1800" dirty="0"/>
              <a:t>Visiting Senior Lecturer, Institute of Psychiatry, Psychology and Neuroscience, King’s College London </a:t>
            </a:r>
          </a:p>
          <a:p>
            <a:pPr marL="0" lvl="0" indent="0">
              <a:buSzTx/>
              <a:buNone/>
              <a:defRPr sz="1800"/>
            </a:pPr>
            <a:r>
              <a:rPr lang="en-GB" sz="1800" dirty="0"/>
              <a:t>Research Affiliate, Essex Autonomy Project, University of Essex</a:t>
            </a:r>
          </a:p>
          <a:p>
            <a:pPr marL="0" lvl="0" indent="0">
              <a:spcBef>
                <a:spcPts val="400"/>
              </a:spcBef>
              <a:buSzTx/>
              <a:buNone/>
              <a:defRPr sz="1800"/>
            </a:pPr>
            <a:r>
              <a:rPr lang="en-GB" sz="1800" dirty="0"/>
              <a:t>alex.ruckkeene@39essex.com</a:t>
            </a:r>
          </a:p>
          <a:p>
            <a:pPr marL="0" lvl="0" indent="0">
              <a:spcBef>
                <a:spcPts val="400"/>
              </a:spcBef>
              <a:buSzTx/>
              <a:buNone/>
              <a:defRPr sz="1800"/>
            </a:pPr>
            <a:r>
              <a:rPr lang="en-GB" sz="1800" dirty="0"/>
              <a:t>@</a:t>
            </a:r>
            <a:r>
              <a:rPr lang="en-GB" sz="1800" dirty="0" err="1"/>
              <a:t>capacitylaw</a:t>
            </a:r>
            <a:r>
              <a:rPr lang="en-GB" sz="1800" dirty="0"/>
              <a:t> </a:t>
            </a:r>
          </a:p>
        </p:txBody>
      </p:sp>
      <p:sp>
        <p:nvSpPr>
          <p:cNvPr id="10" name="Shape 10"/>
          <p:cNvSpPr>
            <a:spLocks noGrp="1"/>
          </p:cNvSpPr>
          <p:nvPr>
            <p:ph type="title" idx="4294967295"/>
          </p:nvPr>
        </p:nvSpPr>
        <p:spPr>
          <a:xfrm>
            <a:off x="539750" y="692150"/>
            <a:ext cx="8136706" cy="2449513"/>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lvl1pPr algn="l">
              <a:defRPr sz="3600">
                <a:latin typeface="Arial Bold"/>
                <a:ea typeface="Arial Bold"/>
                <a:cs typeface="Arial Bold"/>
                <a:sym typeface="Arial Bold"/>
              </a:defRPr>
            </a:lvl1pPr>
          </a:lstStyle>
          <a:p>
            <a:pPr lvl="0">
              <a:defRPr sz="1800"/>
            </a:pPr>
            <a:r>
              <a:rPr lang="en-GB" sz="4000" dirty="0"/>
              <a:t>From </a:t>
            </a:r>
            <a:r>
              <a:rPr lang="en-GB" sz="4000" dirty="0" err="1"/>
              <a:t>DoLS</a:t>
            </a:r>
            <a:r>
              <a:rPr lang="en-GB" sz="4000" dirty="0"/>
              <a:t> to Liberty Protection Safeguards: Managing the Interim</a:t>
            </a:r>
            <a:endParaRPr sz="4000" dirty="0"/>
          </a:p>
        </p:txBody>
      </p:sp>
    </p:spTree>
    <p:extLst>
      <p:ext uri="{BB962C8B-B14F-4D97-AF65-F5344CB8AC3E}">
        <p14:creationId xmlns:p14="http://schemas.microsoft.com/office/powerpoint/2010/main" val="992611968"/>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a:spLocks noGrp="1"/>
          </p:cNvSpPr>
          <p:nvPr>
            <p:ph type="title" idx="4294967295"/>
          </p:nvPr>
        </p:nvSpPr>
        <p:spPr>
          <a:xfrm>
            <a:off x="457200" y="274637"/>
            <a:ext cx="8229600" cy="1143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3200">
                <a:latin typeface="Arial Bold"/>
                <a:ea typeface="Arial Bold"/>
                <a:cs typeface="Arial Bold"/>
                <a:sym typeface="Arial Bold"/>
              </a:defRPr>
            </a:lvl1pPr>
          </a:lstStyle>
          <a:p>
            <a:pPr lvl="0" algn="ctr">
              <a:defRPr sz="1800"/>
            </a:pPr>
            <a:r>
              <a:rPr lang="en-GB" sz="3600" dirty="0"/>
              <a:t>The medical treatment carve-out (2)</a:t>
            </a:r>
            <a:endParaRPr sz="3600" dirty="0"/>
          </a:p>
        </p:txBody>
      </p:sp>
      <p:sp>
        <p:nvSpPr>
          <p:cNvPr id="28" name="Shape 28"/>
          <p:cNvSpPr>
            <a:spLocks noGrp="1"/>
          </p:cNvSpPr>
          <p:nvPr>
            <p:ph type="body" idx="4294967295"/>
          </p:nvPr>
        </p:nvSpPr>
        <p:spPr>
          <a:xfrm>
            <a:off x="467544" y="1417638"/>
            <a:ext cx="6768752" cy="45211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a:bodyPr>
          <a:lstStyle/>
          <a:p>
            <a:pPr>
              <a:buFont typeface="Arial" panose="020B0604020202020204" pitchFamily="34" charset="0"/>
              <a:buChar char="•"/>
            </a:pPr>
            <a:r>
              <a:rPr lang="en-GB" dirty="0"/>
              <a:t>How far does the carve-out extend? </a:t>
            </a:r>
          </a:p>
          <a:p>
            <a:pPr lvl="1">
              <a:buFont typeface="Arial" panose="020B0604020202020204" pitchFamily="34" charset="0"/>
              <a:buChar char="•"/>
            </a:pPr>
            <a:endParaRPr lang="en-GB" dirty="0">
              <a:cs typeface="Arial" panose="020B0604020202020204" pitchFamily="34" charset="0"/>
              <a:sym typeface="Arial Bold"/>
            </a:endParaRPr>
          </a:p>
          <a:p>
            <a:pPr lvl="1">
              <a:buFont typeface="Arial" panose="020B0604020202020204" pitchFamily="34" charset="0"/>
              <a:buChar char="•"/>
            </a:pPr>
            <a:r>
              <a:rPr lang="en-US" dirty="0">
                <a:hlinkClick r:id="rId3"/>
              </a:rPr>
              <a:t>Microsoft Word - Midnight Law Deprivation of Liberty in ICU July 2021.docx (ficm.ac.uk)</a:t>
            </a:r>
            <a:endParaRPr lang="en-GB" dirty="0">
              <a:cs typeface="Arial" panose="020B0604020202020204" pitchFamily="34" charset="0"/>
              <a:sym typeface="Arial Bold"/>
            </a:endParaRPr>
          </a:p>
          <a:p>
            <a:pPr lvl="1">
              <a:buFont typeface="Arial" panose="020B0604020202020204" pitchFamily="34" charset="0"/>
              <a:buChar char="•"/>
            </a:pPr>
            <a:endParaRPr lang="en-GB" dirty="0">
              <a:cs typeface="Arial" panose="020B0604020202020204" pitchFamily="34" charset="0"/>
              <a:sym typeface="Arial Bold"/>
              <a:hlinkClick r:id="" action="ppaction://noaction"/>
            </a:endParaRPr>
          </a:p>
          <a:p>
            <a:pPr lvl="1">
              <a:buFont typeface="Arial" panose="020B0604020202020204" pitchFamily="34" charset="0"/>
              <a:buChar char="•"/>
            </a:pPr>
            <a:r>
              <a:rPr lang="en-GB" dirty="0">
                <a:cs typeface="Arial" panose="020B0604020202020204" pitchFamily="34" charset="0"/>
                <a:sym typeface="Arial Bold"/>
                <a:hlinkClick r:id="" action="ppaction://noaction"/>
              </a:rPr>
              <a:t>http://www.39essex.com/mental-capacity-guidance-note-deprivation-liberty-hospital-setting/</a:t>
            </a:r>
            <a:endParaRPr lang="en-GB" dirty="0">
              <a:cs typeface="Arial" panose="020B0604020202020204" pitchFamily="34" charset="0"/>
              <a:sym typeface="Arial Bold"/>
            </a:endParaRPr>
          </a:p>
          <a:p>
            <a:pPr marL="457200" lvl="1" indent="0">
              <a:buNone/>
            </a:pPr>
            <a:endParaRPr lang="pt-BR" sz="2800" dirty="0">
              <a:latin typeface="Arial" panose="020B0604020202020204" pitchFamily="34" charset="0"/>
              <a:ea typeface="Arial Bold"/>
              <a:cs typeface="Arial" panose="020B0604020202020204" pitchFamily="34" charset="0"/>
              <a:sym typeface="Arial Bold"/>
            </a:endParaRPr>
          </a:p>
          <a:p>
            <a:pPr>
              <a:buFont typeface="Arial" panose="020B0604020202020204" pitchFamily="34" charset="0"/>
              <a:buChar char="•"/>
            </a:pPr>
            <a:endParaRPr lang="en-GB" sz="2900" dirty="0"/>
          </a:p>
          <a:p>
            <a:pPr marL="457200" lvl="1" indent="0">
              <a:buNone/>
            </a:pPr>
            <a:endParaRPr lang="en-GB" sz="2400" dirty="0"/>
          </a:p>
          <a:p>
            <a:pPr>
              <a:buFont typeface="Arial" panose="020B0604020202020204" pitchFamily="34" charset="0"/>
              <a:buChar char="•"/>
            </a:pPr>
            <a:endParaRPr lang="en-GB" sz="2800" dirty="0"/>
          </a:p>
          <a:p>
            <a:pPr>
              <a:buFont typeface="Arial" panose="020B0604020202020204" pitchFamily="34" charset="0"/>
              <a:buChar char="•"/>
            </a:pPr>
            <a:endParaRPr lang="en-GB" sz="2800" dirty="0"/>
          </a:p>
          <a:p>
            <a:pPr marL="0" indent="0">
              <a:buNone/>
            </a:pPr>
            <a:endParaRPr lang="en-GB" sz="2800" i="1" dirty="0"/>
          </a:p>
          <a:p>
            <a:pPr marL="0" indent="0">
              <a:buNone/>
            </a:pPr>
            <a:endParaRPr lang="en-GB" sz="2800" dirty="0"/>
          </a:p>
          <a:p>
            <a:pPr marL="192881" lvl="0" indent="-192881">
              <a:spcBef>
                <a:spcPts val="400"/>
              </a:spcBef>
              <a:buChar char="•"/>
              <a:defRPr sz="1800"/>
            </a:pPr>
            <a:endParaRPr lang="en-GB" dirty="0"/>
          </a:p>
          <a:p>
            <a:pPr marL="192881" lvl="0" indent="-192881">
              <a:spcBef>
                <a:spcPts val="400"/>
              </a:spcBef>
              <a:buChar char="•"/>
              <a:defRPr sz="1800"/>
            </a:pPr>
            <a:endParaRPr lang="en-GB" dirty="0"/>
          </a:p>
        </p:txBody>
      </p:sp>
      <p:pic>
        <p:nvPicPr>
          <p:cNvPr id="4" name="Picture 3">
            <a:extLst>
              <a:ext uri="{FF2B5EF4-FFF2-40B4-BE49-F238E27FC236}">
                <a16:creationId xmlns:a16="http://schemas.microsoft.com/office/drawing/2014/main" id="{615C312E-420F-4378-B3C6-B1E3557AF448}"/>
              </a:ext>
            </a:extLst>
          </p:cNvPr>
          <p:cNvPicPr>
            <a:picLocks noChangeAspect="1"/>
          </p:cNvPicPr>
          <p:nvPr/>
        </p:nvPicPr>
        <p:blipFill>
          <a:blip r:embed="rId4"/>
          <a:stretch>
            <a:fillRect/>
          </a:stretch>
        </p:blipFill>
        <p:spPr>
          <a:xfrm>
            <a:off x="7668344" y="1641966"/>
            <a:ext cx="1293929" cy="1827621"/>
          </a:xfrm>
          <a:prstGeom prst="rect">
            <a:avLst/>
          </a:prstGeom>
        </p:spPr>
      </p:pic>
      <p:pic>
        <p:nvPicPr>
          <p:cNvPr id="5" name="Picture 4">
            <a:extLst>
              <a:ext uri="{FF2B5EF4-FFF2-40B4-BE49-F238E27FC236}">
                <a16:creationId xmlns:a16="http://schemas.microsoft.com/office/drawing/2014/main" id="{F12BD60C-195C-4199-AE01-BF21F4A88616}"/>
              </a:ext>
            </a:extLst>
          </p:cNvPr>
          <p:cNvPicPr>
            <a:picLocks noChangeAspect="1"/>
          </p:cNvPicPr>
          <p:nvPr/>
        </p:nvPicPr>
        <p:blipFill>
          <a:blip r:embed="rId5"/>
          <a:stretch>
            <a:fillRect/>
          </a:stretch>
        </p:blipFill>
        <p:spPr>
          <a:xfrm>
            <a:off x="7573007" y="3933056"/>
            <a:ext cx="1484601" cy="1704322"/>
          </a:xfrm>
          <a:prstGeom prst="rect">
            <a:avLst/>
          </a:prstGeom>
        </p:spPr>
      </p:pic>
    </p:spTree>
    <p:extLst>
      <p:ext uri="{BB962C8B-B14F-4D97-AF65-F5344CB8AC3E}">
        <p14:creationId xmlns:p14="http://schemas.microsoft.com/office/powerpoint/2010/main" val="2711319579"/>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340768"/>
            <a:ext cx="8229600" cy="4525962"/>
          </a:xfrm>
        </p:spPr>
        <p:txBody>
          <a:bodyPr/>
          <a:lstStyle/>
          <a:p>
            <a:pPr>
              <a:spcBef>
                <a:spcPts val="1200"/>
              </a:spcBef>
              <a:spcAft>
                <a:spcPts val="600"/>
              </a:spcAft>
            </a:pPr>
            <a:r>
              <a:rPr lang="en-GB" sz="1800" dirty="0"/>
              <a:t>Distinction between substantive and procedural breaches of Article 5:</a:t>
            </a:r>
          </a:p>
          <a:p>
            <a:pPr marL="534988" lvl="2">
              <a:spcBef>
                <a:spcPts val="600"/>
              </a:spcBef>
              <a:spcAft>
                <a:spcPts val="600"/>
              </a:spcAft>
            </a:pPr>
            <a:r>
              <a:rPr lang="en-GB" sz="1800" b="1" i="1" dirty="0"/>
              <a:t>LB Haringey v Emile</a:t>
            </a:r>
            <a:r>
              <a:rPr lang="en-GB" sz="1800" b="1" dirty="0"/>
              <a:t> </a:t>
            </a:r>
            <a:r>
              <a:rPr lang="en-GB" sz="1800" dirty="0"/>
              <a:t>[2020] MHLO (CC): contested case: £143,000 for 8 years failure to authorise causing harm </a:t>
            </a:r>
            <a:endParaRPr lang="en-GB" sz="1800" b="1" i="1" dirty="0"/>
          </a:p>
          <a:p>
            <a:pPr marL="534988" lvl="2">
              <a:spcBef>
                <a:spcPts val="600"/>
              </a:spcBef>
              <a:spcAft>
                <a:spcPts val="600"/>
              </a:spcAft>
            </a:pPr>
            <a:r>
              <a:rPr lang="en-GB" sz="1800" b="1" i="1" dirty="0"/>
              <a:t>Essex County Council v RF </a:t>
            </a:r>
            <a:r>
              <a:rPr lang="en-GB" sz="1800" dirty="0"/>
              <a:t>[2015] EWCOP 1 (where DJ Mort approved an award of £60,000 plus costs of between £50,000 and £64,000 and repayment of £23,000 in care home fees where the local authority’s conduct - depriving P of his liberty in a care home for 13 months - had been “</a:t>
            </a:r>
            <a:r>
              <a:rPr lang="en-GB" sz="1800" i="1" dirty="0"/>
              <a:t>reprehensible</a:t>
            </a:r>
            <a:r>
              <a:rPr lang="en-GB" sz="1800" dirty="0"/>
              <a:t>”)</a:t>
            </a:r>
          </a:p>
          <a:p>
            <a:pPr marL="306388" lvl="2" indent="0">
              <a:spcBef>
                <a:spcPts val="600"/>
              </a:spcBef>
              <a:spcAft>
                <a:spcPts val="600"/>
              </a:spcAft>
              <a:buNone/>
            </a:pPr>
            <a:r>
              <a:rPr lang="en-GB" sz="1800" dirty="0"/>
              <a:t>Cf </a:t>
            </a:r>
          </a:p>
          <a:p>
            <a:pPr marL="534988" lvl="2">
              <a:spcBef>
                <a:spcPts val="600"/>
              </a:spcBef>
              <a:spcAft>
                <a:spcPts val="600"/>
              </a:spcAft>
            </a:pPr>
            <a:r>
              <a:rPr lang="en-GB" sz="1800" b="1" i="1" dirty="0" err="1"/>
              <a:t>Bostridge</a:t>
            </a:r>
            <a:r>
              <a:rPr lang="en-GB" sz="1800" b="1" i="1" dirty="0"/>
              <a:t> v </a:t>
            </a:r>
            <a:r>
              <a:rPr lang="en-GB" sz="1800" b="1" i="1" dirty="0" err="1"/>
              <a:t>Oxleas</a:t>
            </a:r>
            <a:r>
              <a:rPr lang="en-GB" sz="1800" b="1" i="1" dirty="0"/>
              <a:t> NHS Foundation </a:t>
            </a:r>
            <a:r>
              <a:rPr lang="en-GB" sz="1800" dirty="0"/>
              <a:t>[2015] EWCA </a:t>
            </a:r>
            <a:r>
              <a:rPr lang="en-GB" sz="1800" dirty="0" err="1"/>
              <a:t>Civ</a:t>
            </a:r>
            <a:r>
              <a:rPr lang="en-GB" sz="1800" dirty="0"/>
              <a:t> 79 (where the Court of Appeal held that a patient unlawfully detained in a mental hospital for over a year was only entitled to nominal damages as the NHS Trust could have lawfully detained him under the MHA 1983)</a:t>
            </a:r>
          </a:p>
          <a:p>
            <a:pPr>
              <a:spcBef>
                <a:spcPts val="600"/>
              </a:spcBef>
              <a:spcAft>
                <a:spcPts val="600"/>
              </a:spcAft>
            </a:pPr>
            <a:r>
              <a:rPr lang="en-GB" sz="1800" dirty="0"/>
              <a:t>Burden of proof on </a:t>
            </a:r>
            <a:r>
              <a:rPr lang="en-GB" sz="1800" dirty="0">
                <a:solidFill>
                  <a:srgbClr val="FF0000"/>
                </a:solidFill>
              </a:rPr>
              <a:t>detaining body </a:t>
            </a:r>
            <a:r>
              <a:rPr lang="en-GB" sz="1800" dirty="0"/>
              <a:t>to </a:t>
            </a:r>
            <a:r>
              <a:rPr lang="en-GB" sz="1600" dirty="0"/>
              <a:t>show no harm caused</a:t>
            </a:r>
            <a:endParaRPr lang="en-GB" sz="2400" dirty="0"/>
          </a:p>
          <a:p>
            <a:endParaRPr lang="en-US" dirty="0"/>
          </a:p>
        </p:txBody>
      </p:sp>
      <p:sp>
        <p:nvSpPr>
          <p:cNvPr id="3" name="Title 2"/>
          <p:cNvSpPr>
            <a:spLocks noGrp="1"/>
          </p:cNvSpPr>
          <p:nvPr>
            <p:ph type="title"/>
          </p:nvPr>
        </p:nvSpPr>
        <p:spPr/>
        <p:txBody>
          <a:bodyPr>
            <a:noAutofit/>
          </a:bodyPr>
          <a:lstStyle/>
          <a:p>
            <a:r>
              <a:rPr lang="en-US" sz="3400" b="1" dirty="0"/>
              <a:t>The consequences: damages </a:t>
            </a:r>
          </a:p>
        </p:txBody>
      </p:sp>
    </p:spTree>
    <p:extLst>
      <p:ext uri="{BB962C8B-B14F-4D97-AF65-F5344CB8AC3E}">
        <p14:creationId xmlns:p14="http://schemas.microsoft.com/office/powerpoint/2010/main" val="2445922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a:spLocks noGrp="1"/>
          </p:cNvSpPr>
          <p:nvPr>
            <p:ph type="title" idx="4294967295"/>
          </p:nvPr>
        </p:nvSpPr>
        <p:spPr>
          <a:xfrm>
            <a:off x="457200" y="274637"/>
            <a:ext cx="8229600" cy="11430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lvl1pPr>
              <a:defRPr sz="3200">
                <a:latin typeface="Arial Bold"/>
                <a:ea typeface="Arial Bold"/>
                <a:cs typeface="Arial Bold"/>
                <a:sym typeface="Arial Bold"/>
              </a:defRPr>
            </a:lvl1pPr>
          </a:lstStyle>
          <a:p>
            <a:pPr lvl="0" algn="ctr">
              <a:defRPr sz="1800"/>
            </a:pPr>
            <a:r>
              <a:rPr lang="en-GB" sz="3600" dirty="0" err="1"/>
              <a:t>DoLs</a:t>
            </a:r>
            <a:r>
              <a:rPr lang="en-GB" sz="3600" dirty="0"/>
              <a:t> pitfalls at present </a:t>
            </a:r>
            <a:endParaRPr sz="3600" dirty="0"/>
          </a:p>
        </p:txBody>
      </p:sp>
      <p:sp>
        <p:nvSpPr>
          <p:cNvPr id="28" name="Shape 28"/>
          <p:cNvSpPr>
            <a:spLocks noGrp="1"/>
          </p:cNvSpPr>
          <p:nvPr>
            <p:ph type="body" idx="4294967295"/>
          </p:nvPr>
        </p:nvSpPr>
        <p:spPr>
          <a:xfrm>
            <a:off x="467544" y="1412776"/>
            <a:ext cx="8229600" cy="4525963"/>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fontScale="92500" lnSpcReduction="10000"/>
          </a:bodyPr>
          <a:lstStyle/>
          <a:p>
            <a:r>
              <a:rPr lang="pl-PL" b="0" i="1" dirty="0">
                <a:solidFill>
                  <a:srgbClr val="000000"/>
                </a:solidFill>
                <a:effectLst/>
              </a:rPr>
              <a:t>YC, Re </a:t>
            </a:r>
            <a:r>
              <a:rPr lang="pl-PL" b="0" i="0" dirty="0">
                <a:solidFill>
                  <a:srgbClr val="000000"/>
                </a:solidFill>
                <a:effectLst/>
              </a:rPr>
              <a:t>[2021] EWCOP 34</a:t>
            </a:r>
            <a:r>
              <a:rPr lang="en-GB" b="0" i="0" dirty="0">
                <a:solidFill>
                  <a:srgbClr val="000000"/>
                </a:solidFill>
                <a:effectLst/>
              </a:rPr>
              <a:t>: cutting and pasting… </a:t>
            </a:r>
          </a:p>
          <a:p>
            <a:pPr marL="0" indent="0">
              <a:buNone/>
            </a:pPr>
            <a:endParaRPr lang="en-GB" dirty="0"/>
          </a:p>
          <a:p>
            <a:r>
              <a:rPr lang="en-GB" dirty="0">
                <a:cs typeface="Arial" panose="020B0604020202020204" pitchFamily="34" charset="0"/>
                <a:sym typeface="Arial Bold"/>
              </a:rPr>
              <a:t>Be prepared for the court to call upon your assessor: </a:t>
            </a:r>
            <a:r>
              <a:rPr lang="en-US" i="0" dirty="0">
                <a:solidFill>
                  <a:srgbClr val="444444"/>
                </a:solidFill>
                <a:effectLst/>
              </a:rPr>
              <a:t> </a:t>
            </a:r>
            <a:r>
              <a:rPr lang="en-US" i="1" dirty="0">
                <a:cs typeface="Arial" panose="020B0604020202020204" pitchFamily="34" charset="0"/>
              </a:rPr>
              <a:t>DP v LB </a:t>
            </a:r>
            <a:r>
              <a:rPr lang="en-US" i="1" dirty="0" err="1">
                <a:cs typeface="Arial" panose="020B0604020202020204" pitchFamily="34" charset="0"/>
              </a:rPr>
              <a:t>Hillingdon</a:t>
            </a:r>
            <a:r>
              <a:rPr lang="en-US" i="1" dirty="0">
                <a:cs typeface="Arial" panose="020B0604020202020204" pitchFamily="34" charset="0"/>
              </a:rPr>
              <a:t> </a:t>
            </a:r>
            <a:r>
              <a:rPr lang="en-US" dirty="0"/>
              <a:t>[2020] EWCOP 45</a:t>
            </a:r>
          </a:p>
          <a:p>
            <a:endParaRPr lang="en-US" dirty="0"/>
          </a:p>
          <a:p>
            <a:r>
              <a:rPr lang="en-GB" dirty="0">
                <a:cs typeface="Arial" panose="020B0604020202020204" pitchFamily="34" charset="0"/>
                <a:sym typeface="Arial Bold"/>
              </a:rPr>
              <a:t>Section 21A challenges are there for a purpose: </a:t>
            </a:r>
            <a:r>
              <a:rPr lang="en-GB" i="1" dirty="0"/>
              <a:t>DL v London Borough of Enfield </a:t>
            </a:r>
            <a:r>
              <a:rPr lang="en-GB" dirty="0"/>
              <a:t>[2019] EWCOP B1</a:t>
            </a:r>
            <a:endParaRPr lang="en-GB" sz="2700" dirty="0"/>
          </a:p>
          <a:p>
            <a:endParaRPr lang="en-US" dirty="0"/>
          </a:p>
          <a:p>
            <a:pPr marL="0" indent="0">
              <a:buNone/>
            </a:pPr>
            <a:endParaRPr lang="en-GB" dirty="0">
              <a:sym typeface="Arial Bold"/>
            </a:endParaRPr>
          </a:p>
          <a:p>
            <a:pPr>
              <a:buFont typeface="Arial" panose="020B0604020202020204" pitchFamily="34" charset="0"/>
              <a:buChar char="•"/>
            </a:pPr>
            <a:endParaRPr lang="en-GB" sz="2900" dirty="0"/>
          </a:p>
          <a:p>
            <a:pPr marL="457200" lvl="1" indent="0">
              <a:buNone/>
            </a:pPr>
            <a:endParaRPr lang="en-GB" sz="2400" dirty="0"/>
          </a:p>
          <a:p>
            <a:pPr>
              <a:buFont typeface="Arial" panose="020B0604020202020204" pitchFamily="34" charset="0"/>
              <a:buChar char="•"/>
            </a:pPr>
            <a:endParaRPr lang="en-GB" sz="2800" dirty="0"/>
          </a:p>
          <a:p>
            <a:pPr>
              <a:buFont typeface="Arial" panose="020B0604020202020204" pitchFamily="34" charset="0"/>
              <a:buChar char="•"/>
            </a:pPr>
            <a:endParaRPr lang="en-GB" sz="2800" dirty="0"/>
          </a:p>
          <a:p>
            <a:pPr marL="0" indent="0">
              <a:buNone/>
            </a:pPr>
            <a:endParaRPr lang="en-GB" sz="2800" i="1" dirty="0"/>
          </a:p>
          <a:p>
            <a:pPr marL="0" indent="0">
              <a:buNone/>
            </a:pPr>
            <a:endParaRPr lang="en-GB" sz="2800" dirty="0"/>
          </a:p>
          <a:p>
            <a:pPr marL="192881" lvl="0" indent="-192881">
              <a:spcBef>
                <a:spcPts val="400"/>
              </a:spcBef>
              <a:buChar char="•"/>
              <a:defRPr sz="1800"/>
            </a:pPr>
            <a:endParaRPr lang="en-GB" dirty="0"/>
          </a:p>
          <a:p>
            <a:pPr marL="192881" lvl="0" indent="-192881">
              <a:spcBef>
                <a:spcPts val="400"/>
              </a:spcBef>
              <a:buChar char="•"/>
              <a:defRPr sz="1800"/>
            </a:pPr>
            <a:endParaRPr lang="en-GB" dirty="0"/>
          </a:p>
        </p:txBody>
      </p:sp>
    </p:spTree>
    <p:extLst>
      <p:ext uri="{BB962C8B-B14F-4D97-AF65-F5344CB8AC3E}">
        <p14:creationId xmlns:p14="http://schemas.microsoft.com/office/powerpoint/2010/main" val="3253331822"/>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a:spLocks noGrp="1"/>
          </p:cNvSpPr>
          <p:nvPr>
            <p:ph type="title" idx="4294967295"/>
          </p:nvPr>
        </p:nvSpPr>
        <p:spPr>
          <a:xfrm>
            <a:off x="457200" y="274637"/>
            <a:ext cx="8229600" cy="11430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lvl1pPr>
              <a:defRPr sz="3200">
                <a:latin typeface="Arial Bold"/>
                <a:ea typeface="Arial Bold"/>
                <a:cs typeface="Arial Bold"/>
                <a:sym typeface="Arial Bold"/>
              </a:defRPr>
            </a:lvl1pPr>
          </a:lstStyle>
          <a:p>
            <a:pPr lvl="0">
              <a:defRPr sz="1800"/>
            </a:pPr>
            <a:r>
              <a:rPr lang="en-GB" sz="2800" dirty="0"/>
              <a:t>“Community </a:t>
            </a:r>
            <a:r>
              <a:rPr lang="en-GB" sz="2800" dirty="0" err="1"/>
              <a:t>DoL</a:t>
            </a:r>
            <a:r>
              <a:rPr lang="en-GB" sz="2800" dirty="0"/>
              <a:t>”</a:t>
            </a:r>
            <a:endParaRPr sz="2800" dirty="0"/>
          </a:p>
        </p:txBody>
      </p:sp>
      <p:sp>
        <p:nvSpPr>
          <p:cNvPr id="28" name="Shape 28"/>
          <p:cNvSpPr>
            <a:spLocks noGrp="1"/>
          </p:cNvSpPr>
          <p:nvPr>
            <p:ph type="body" idx="4294967295"/>
          </p:nvPr>
        </p:nvSpPr>
        <p:spPr>
          <a:xfrm>
            <a:off x="429661" y="1417638"/>
            <a:ext cx="8229601" cy="4805685"/>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fontScale="70000" lnSpcReduction="20000"/>
          </a:bodyPr>
          <a:lstStyle/>
          <a:p>
            <a:pPr>
              <a:buFont typeface="Arial" panose="020B0604020202020204" pitchFamily="34" charset="0"/>
              <a:buChar char="•"/>
            </a:pPr>
            <a:r>
              <a:rPr lang="en-GB" i="1" dirty="0"/>
              <a:t>Re X (Deprivation of Liberty) </a:t>
            </a:r>
            <a:r>
              <a:rPr lang="en-GB" dirty="0"/>
              <a:t>[2014] EWCOP 25 and [2014] EWCOP 37</a:t>
            </a:r>
          </a:p>
          <a:p>
            <a:pPr>
              <a:spcBef>
                <a:spcPts val="0"/>
              </a:spcBef>
              <a:spcAft>
                <a:spcPts val="0"/>
              </a:spcAft>
              <a:buFont typeface="Arial" panose="020B0604020202020204" pitchFamily="34" charset="0"/>
              <a:buChar char="•"/>
            </a:pPr>
            <a:endParaRPr lang="en-GB" dirty="0"/>
          </a:p>
          <a:p>
            <a:pPr>
              <a:spcBef>
                <a:spcPts val="0"/>
              </a:spcBef>
              <a:spcAft>
                <a:spcPts val="0"/>
              </a:spcAft>
              <a:buFont typeface="Arial" panose="020B0604020202020204" pitchFamily="34" charset="0"/>
              <a:buChar char="•"/>
            </a:pPr>
            <a:r>
              <a:rPr lang="en-GB" dirty="0"/>
              <a:t>The process for judicial authorisation of deprivation of liberty falling outside DOLS because of nature of placement (or age) </a:t>
            </a:r>
          </a:p>
          <a:p>
            <a:pPr>
              <a:spcBef>
                <a:spcPts val="0"/>
              </a:spcBef>
              <a:spcAft>
                <a:spcPts val="0"/>
              </a:spcAft>
              <a:buFont typeface="Arial" panose="020B0604020202020204" pitchFamily="34" charset="0"/>
              <a:buChar char="•"/>
            </a:pPr>
            <a:endParaRPr lang="en-GB" dirty="0"/>
          </a:p>
          <a:p>
            <a:pPr>
              <a:spcBef>
                <a:spcPts val="0"/>
              </a:spcBef>
              <a:spcAft>
                <a:spcPts val="0"/>
              </a:spcAft>
              <a:buFont typeface="Arial" panose="020B0604020202020204" pitchFamily="34" charset="0"/>
              <a:buChar char="•"/>
            </a:pPr>
            <a:r>
              <a:rPr lang="en-GB" dirty="0"/>
              <a:t>The ‘irreducible minimum’ for compliance with Article 5(1)(e) ECHR </a:t>
            </a:r>
          </a:p>
          <a:p>
            <a:pPr>
              <a:spcBef>
                <a:spcPts val="0"/>
              </a:spcBef>
              <a:spcAft>
                <a:spcPts val="0"/>
              </a:spcAft>
              <a:buFont typeface="Arial" panose="020B0604020202020204" pitchFamily="34" charset="0"/>
              <a:buChar char="•"/>
            </a:pPr>
            <a:endParaRPr lang="en-GB" dirty="0"/>
          </a:p>
          <a:p>
            <a:pPr>
              <a:spcBef>
                <a:spcPts val="0"/>
              </a:spcBef>
              <a:spcAft>
                <a:spcPts val="0"/>
              </a:spcAft>
              <a:buFont typeface="Arial" panose="020B0604020202020204" pitchFamily="34" charset="0"/>
              <a:buChar char="•"/>
            </a:pPr>
            <a:r>
              <a:rPr lang="en-GB" dirty="0"/>
              <a:t>COPDOL11, Practice Direction (PD11A) and model order </a:t>
            </a:r>
          </a:p>
          <a:p>
            <a:pPr>
              <a:spcBef>
                <a:spcPts val="0"/>
              </a:spcBef>
              <a:spcAft>
                <a:spcPts val="0"/>
              </a:spcAft>
              <a:buFont typeface="Arial" panose="020B0604020202020204" pitchFamily="34" charset="0"/>
              <a:buChar char="•"/>
            </a:pPr>
            <a:endParaRPr lang="en-GB" dirty="0"/>
          </a:p>
          <a:p>
            <a:pPr>
              <a:spcBef>
                <a:spcPts val="0"/>
              </a:spcBef>
              <a:spcAft>
                <a:spcPts val="0"/>
              </a:spcAft>
            </a:pPr>
            <a:r>
              <a:rPr lang="en-GB" dirty="0">
                <a:hlinkClick r:id="rId3"/>
              </a:rPr>
              <a:t>https://www.39essex.com/judicial-deprivation-liberty-authorisations/</a:t>
            </a:r>
            <a:endParaRPr lang="en-GB" dirty="0"/>
          </a:p>
          <a:p>
            <a:pPr>
              <a:spcBef>
                <a:spcPts val="0"/>
              </a:spcBef>
              <a:spcAft>
                <a:spcPts val="0"/>
              </a:spcAft>
            </a:pPr>
            <a:endParaRPr lang="en-GB" dirty="0">
              <a:sym typeface="Arial Bold"/>
            </a:endParaRPr>
          </a:p>
          <a:p>
            <a:pPr>
              <a:spcBef>
                <a:spcPts val="0"/>
              </a:spcBef>
              <a:spcAft>
                <a:spcPts val="0"/>
              </a:spcAft>
            </a:pPr>
            <a:r>
              <a:rPr lang="en-GB" dirty="0">
                <a:sym typeface="Arial Bold"/>
              </a:rPr>
              <a:t>Telling the truth to the court: </a:t>
            </a:r>
            <a:r>
              <a:rPr lang="sv-SE" i="1" dirty="0"/>
              <a:t>LB Barnet v JDO &amp; Ors</a:t>
            </a:r>
            <a:r>
              <a:rPr lang="sv-SE" dirty="0"/>
              <a:t> [2019] EWCOP 47</a:t>
            </a:r>
            <a:endParaRPr lang="pt-BR" dirty="0">
              <a:latin typeface="Arial" panose="020B0604020202020204" pitchFamily="34" charset="0"/>
              <a:ea typeface="Arial Bold"/>
              <a:cs typeface="Arial" panose="020B0604020202020204" pitchFamily="34" charset="0"/>
              <a:sym typeface="Arial Bold"/>
            </a:endParaRPr>
          </a:p>
          <a:p>
            <a:pPr>
              <a:spcBef>
                <a:spcPts val="0"/>
              </a:spcBef>
              <a:spcAft>
                <a:spcPts val="0"/>
              </a:spcAft>
            </a:pPr>
            <a:endParaRPr lang="en-GB" dirty="0"/>
          </a:p>
          <a:p>
            <a:endParaRPr lang="en-GB" dirty="0"/>
          </a:p>
          <a:p>
            <a:endParaRPr lang="en-GB" dirty="0"/>
          </a:p>
          <a:p>
            <a:pPr lvl="1"/>
            <a:endParaRPr lang="en-GB" dirty="0"/>
          </a:p>
          <a:p>
            <a:pPr lvl="1"/>
            <a:endParaRPr lang="en-GB" dirty="0"/>
          </a:p>
          <a:p>
            <a:endParaRPr lang="en-GB" dirty="0"/>
          </a:p>
          <a:p>
            <a:pPr marL="457200" lvl="1" indent="0">
              <a:buNone/>
            </a:pPr>
            <a:endParaRPr lang="en-GB" dirty="0"/>
          </a:p>
          <a:p>
            <a:endParaRPr lang="en-GB" dirty="0"/>
          </a:p>
          <a:p>
            <a:endParaRPr lang="en-GB" sz="3600" b="1" dirty="0">
              <a:hlinkClick r:id="rId4"/>
            </a:endParaRPr>
          </a:p>
          <a:p>
            <a:endParaRPr lang="en-GB" dirty="0"/>
          </a:p>
          <a:p>
            <a:endParaRPr lang="en-GB" dirty="0"/>
          </a:p>
          <a:p>
            <a:endParaRPr lang="en-GB" dirty="0"/>
          </a:p>
          <a:p>
            <a:endParaRPr lang="en-GB" dirty="0"/>
          </a:p>
          <a:p>
            <a:pPr marL="0" indent="0">
              <a:buNone/>
            </a:pPr>
            <a:endParaRPr lang="en-GB" sz="3600" dirty="0"/>
          </a:p>
          <a:p>
            <a:endParaRPr lang="en-GB" dirty="0"/>
          </a:p>
          <a:p>
            <a:endParaRPr lang="en-GB" dirty="0"/>
          </a:p>
          <a:p>
            <a:endParaRPr lang="en-GB" dirty="0"/>
          </a:p>
          <a:p>
            <a:pPr marL="0" lvl="0" indent="0">
              <a:buNone/>
            </a:pPr>
            <a:endParaRPr lang="en-GB" sz="2000" dirty="0"/>
          </a:p>
          <a:p>
            <a:pPr marL="192881" lvl="0" indent="-192881">
              <a:spcBef>
                <a:spcPts val="400"/>
              </a:spcBef>
              <a:buChar char="•"/>
              <a:defRPr sz="1800"/>
            </a:pPr>
            <a:endParaRPr lang="en-GB" dirty="0"/>
          </a:p>
        </p:txBody>
      </p:sp>
    </p:spTree>
    <p:extLst>
      <p:ext uri="{BB962C8B-B14F-4D97-AF65-F5344CB8AC3E}">
        <p14:creationId xmlns:p14="http://schemas.microsoft.com/office/powerpoint/2010/main" val="1391997096"/>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hape 28"/>
          <p:cNvSpPr>
            <a:spLocks noGrp="1"/>
          </p:cNvSpPr>
          <p:nvPr>
            <p:ph idx="1"/>
          </p:nvPr>
        </p:nvSpPr>
        <p:spPr>
          <a:xfrm>
            <a:off x="461144" y="1196752"/>
            <a:ext cx="8229600" cy="4853136"/>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fontScale="92500" lnSpcReduction="10000"/>
          </a:bodyPr>
          <a:lstStyle/>
          <a:p>
            <a:r>
              <a:rPr lang="en-US" sz="1800" dirty="0"/>
              <a:t>DOLS statistics for 2020-21 (England – Wales not available)</a:t>
            </a:r>
          </a:p>
          <a:p>
            <a:pPr lvl="1"/>
            <a:r>
              <a:rPr lang="en-US" sz="1800" dirty="0"/>
              <a:t>3% drop compared to average growth rate of 14% for previous years since </a:t>
            </a:r>
            <a:r>
              <a:rPr lang="en-US" sz="1800" i="1" dirty="0"/>
              <a:t>Cheshire West</a:t>
            </a:r>
            <a:endParaRPr lang="en-US" sz="1800" dirty="0"/>
          </a:p>
          <a:p>
            <a:pPr lvl="1"/>
            <a:r>
              <a:rPr lang="en-GB" sz="1800" dirty="0">
                <a:effectLst/>
                <a:ea typeface="Helvetica" panose="020B0604020202020204" pitchFamily="34" charset="0"/>
                <a:cs typeface="Times New Roman" panose="02020603050405020304" pitchFamily="18" charset="0"/>
              </a:rPr>
              <a:t>137,515 urgent authorisation applications, and 117,220 </a:t>
            </a:r>
            <a:r>
              <a:rPr lang="en-GB" sz="1800" dirty="0">
                <a:ea typeface="Helvetica" panose="020B0604020202020204" pitchFamily="34" charset="0"/>
                <a:cs typeface="Times New Roman" panose="02020603050405020304" pitchFamily="18" charset="0"/>
              </a:rPr>
              <a:t>applications for</a:t>
            </a:r>
            <a:r>
              <a:rPr lang="en-GB" sz="1800" dirty="0">
                <a:effectLst/>
                <a:ea typeface="Helvetica" panose="020B0604020202020204" pitchFamily="34" charset="0"/>
                <a:cs typeface="Times New Roman" panose="02020603050405020304" pitchFamily="18" charset="0"/>
              </a:rPr>
              <a:t> standard authorisations</a:t>
            </a:r>
          </a:p>
          <a:p>
            <a:pPr lvl="1"/>
            <a:r>
              <a:rPr lang="en-GB" sz="1800" dirty="0">
                <a:effectLst/>
                <a:ea typeface="Helvetica" panose="020B0604020202020204" pitchFamily="34" charset="0"/>
                <a:cs typeface="Times New Roman" panose="02020603050405020304" pitchFamily="18" charset="0"/>
              </a:rPr>
              <a:t>79,880 were in nursing homes, 71,885 were in care homes, 66,375 were in acute hospitals, and 5,685 were in mental health hospitals. 26,685 did not contain information on the detaining authority. </a:t>
            </a:r>
          </a:p>
          <a:p>
            <a:pPr lvl="1"/>
            <a:r>
              <a:rPr lang="en-GB" sz="1800" dirty="0">
                <a:effectLst/>
                <a:ea typeface="Helvetica" panose="020B0604020202020204" pitchFamily="34" charset="0"/>
                <a:cs typeface="Times New Roman" panose="02020603050405020304" pitchFamily="18" charset="0"/>
              </a:rPr>
              <a:t>Of applications which were not granted, approximately 60% were due to change in circumstances</a:t>
            </a:r>
            <a:r>
              <a:rPr lang="en-GB" sz="1800" dirty="0">
                <a:ea typeface="Helvetica" panose="020B0604020202020204" pitchFamily="34" charset="0"/>
                <a:cs typeface="Times New Roman" panose="02020603050405020304" pitchFamily="18" charset="0"/>
              </a:rPr>
              <a:t> </a:t>
            </a:r>
            <a:endParaRPr lang="en-GB" sz="1800" dirty="0">
              <a:effectLst/>
              <a:ea typeface="Helvetica" panose="020B0604020202020204" pitchFamily="34" charset="0"/>
              <a:cs typeface="Times New Roman" panose="02020603050405020304" pitchFamily="18" charset="0"/>
            </a:endParaRPr>
          </a:p>
          <a:p>
            <a:pPr lvl="1"/>
            <a:r>
              <a:rPr lang="en-US" sz="1800" dirty="0">
                <a:effectLst/>
                <a:ea typeface="Arial Unicode MS"/>
                <a:cs typeface="Times New Roman" panose="02020603050405020304" pitchFamily="18" charset="0"/>
              </a:rPr>
              <a:t>Roughly as many applications were completed in the year as were made</a:t>
            </a:r>
          </a:p>
          <a:p>
            <a:pPr lvl="1"/>
            <a:r>
              <a:rPr lang="en-US" sz="1800" dirty="0"/>
              <a:t>10,000 fewer cases not completed at year end</a:t>
            </a:r>
          </a:p>
          <a:p>
            <a:pPr lvl="1"/>
            <a:r>
              <a:rPr lang="en-US" sz="1800" dirty="0">
                <a:effectLst/>
                <a:ea typeface="Arial Unicode MS"/>
                <a:cs typeface="Times New Roman" panose="02020603050405020304" pitchFamily="18" charset="0"/>
              </a:rPr>
              <a:t>Average length of time for completed applications 148 days. </a:t>
            </a:r>
            <a:endParaRPr lang="en-US" sz="1800" i="1" dirty="0">
              <a:ea typeface="Arial Unicode MS"/>
              <a:cs typeface="Times New Roman" panose="02020603050405020304" pitchFamily="18" charset="0"/>
            </a:endParaRPr>
          </a:p>
          <a:p>
            <a:pPr lvl="1"/>
            <a:r>
              <a:rPr lang="en-US" sz="1800" dirty="0">
                <a:effectLst/>
                <a:ea typeface="Arial Unicode MS"/>
                <a:cs typeface="Times New Roman" panose="02020603050405020304" pitchFamily="18" charset="0"/>
              </a:rPr>
              <a:t>Proportion of standard applications completed within the statutory timeframe of 21 days was 24% in 2020-21</a:t>
            </a:r>
          </a:p>
          <a:p>
            <a:pPr lvl="1"/>
            <a:r>
              <a:rPr lang="en-US" sz="1800" dirty="0">
                <a:effectLst/>
                <a:ea typeface="Arial Unicode MS"/>
                <a:cs typeface="Times New Roman" panose="02020603050405020304" pitchFamily="18" charset="0"/>
              </a:rPr>
              <a:t>A major acute hospital problem: </a:t>
            </a:r>
            <a:r>
              <a:rPr lang="en-GB" sz="1800" b="0" i="0" u="none" strike="noStrike" dirty="0">
                <a:solidFill>
                  <a:srgbClr val="000000"/>
                </a:solidFill>
                <a:effectLst/>
              </a:rPr>
              <a:t> 59,360 not granted and 3,140 granted… </a:t>
            </a:r>
            <a:endParaRPr lang="en-US" sz="1800" dirty="0">
              <a:effectLst/>
              <a:ea typeface="Arial Unicode MS"/>
              <a:cs typeface="Times New Roman" panose="02020603050405020304" pitchFamily="18" charset="0"/>
            </a:endParaRPr>
          </a:p>
          <a:p>
            <a:pPr marL="457200" lvl="1" indent="0">
              <a:buNone/>
            </a:pPr>
            <a:r>
              <a:rPr lang="en-US" sz="1800" dirty="0">
                <a:effectLst/>
                <a:ea typeface="Arial Unicode MS"/>
                <a:cs typeface="Times New Roman" panose="02020603050405020304" pitchFamily="18" charset="0"/>
              </a:rPr>
              <a:t> </a:t>
            </a:r>
          </a:p>
          <a:p>
            <a:r>
              <a:rPr lang="en-US" sz="2200" dirty="0">
                <a:ea typeface="Arial Unicode MS"/>
                <a:cs typeface="Times New Roman" panose="02020603050405020304" pitchFamily="18" charset="0"/>
              </a:rPr>
              <a:t>How are you doing? </a:t>
            </a:r>
            <a:endParaRPr lang="en-US" sz="2200" dirty="0">
              <a:effectLst/>
              <a:ea typeface="Arial Unicode MS"/>
              <a:cs typeface="Times New Roman" panose="02020603050405020304" pitchFamily="18" charset="0"/>
            </a:endParaRPr>
          </a:p>
          <a:p>
            <a:pPr lvl="1"/>
            <a:endParaRPr lang="en-US" sz="2100" i="1" dirty="0">
              <a:effectLst/>
              <a:ea typeface="Arial Unicode MS"/>
              <a:cs typeface="Times New Roman" panose="02020603050405020304" pitchFamily="18" charset="0"/>
            </a:endParaRPr>
          </a:p>
          <a:p>
            <a:pPr lvl="1"/>
            <a:endParaRPr lang="en-US" dirty="0"/>
          </a:p>
          <a:p>
            <a:endParaRPr lang="en-GB" dirty="0"/>
          </a:p>
          <a:p>
            <a:endParaRPr lang="en-US" dirty="0"/>
          </a:p>
        </p:txBody>
      </p:sp>
      <p:sp>
        <p:nvSpPr>
          <p:cNvPr id="27" name="Shape 27"/>
          <p:cNvSpPr>
            <a:spLocks noGrp="1"/>
          </p:cNvSpPr>
          <p:nvPr>
            <p:ph type="title"/>
          </p:nvPr>
        </p:nvSpPr>
        <p:spPr>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lvl1pPr>
              <a:defRPr sz="3200">
                <a:latin typeface="Arial Bold"/>
                <a:ea typeface="Arial Bold"/>
                <a:cs typeface="Arial Bold"/>
                <a:sym typeface="Arial Bold"/>
              </a:defRPr>
            </a:lvl1pPr>
          </a:lstStyle>
          <a:p>
            <a:pPr lvl="0">
              <a:defRPr sz="1800"/>
            </a:pPr>
            <a:r>
              <a:rPr lang="en-GB" sz="2800" dirty="0"/>
              <a:t>Applying </a:t>
            </a:r>
            <a:r>
              <a:rPr lang="en-GB" sz="2800" dirty="0" err="1"/>
              <a:t>DoLS</a:t>
            </a:r>
            <a:r>
              <a:rPr lang="en-GB" sz="2800" dirty="0"/>
              <a:t> at present </a:t>
            </a:r>
            <a:endParaRPr sz="2800" dirty="0"/>
          </a:p>
        </p:txBody>
      </p:sp>
    </p:spTree>
    <p:extLst>
      <p:ext uri="{BB962C8B-B14F-4D97-AF65-F5344CB8AC3E}">
        <p14:creationId xmlns:p14="http://schemas.microsoft.com/office/powerpoint/2010/main" val="10338799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a:spLocks noGrp="1"/>
          </p:cNvSpPr>
          <p:nvPr>
            <p:ph type="title" idx="4294967295"/>
          </p:nvPr>
        </p:nvSpPr>
        <p:spPr>
          <a:xfrm>
            <a:off x="457200" y="274637"/>
            <a:ext cx="8229600" cy="11430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lvl1pPr>
              <a:defRPr sz="3200">
                <a:latin typeface="Arial Bold"/>
                <a:ea typeface="Arial Bold"/>
                <a:cs typeface="Arial Bold"/>
                <a:sym typeface="Arial Bold"/>
              </a:defRPr>
            </a:lvl1pPr>
          </a:lstStyle>
          <a:p>
            <a:pPr>
              <a:defRPr sz="1800"/>
            </a:pPr>
            <a:r>
              <a:rPr lang="en-GB" sz="2800" dirty="0"/>
              <a:t>Assessments</a:t>
            </a:r>
            <a:endParaRPr sz="2800" dirty="0"/>
          </a:p>
        </p:txBody>
      </p:sp>
      <p:sp>
        <p:nvSpPr>
          <p:cNvPr id="28" name="Shape 28"/>
          <p:cNvSpPr>
            <a:spLocks noGrp="1"/>
          </p:cNvSpPr>
          <p:nvPr>
            <p:ph type="body" idx="4294967295"/>
          </p:nvPr>
        </p:nvSpPr>
        <p:spPr>
          <a:xfrm>
            <a:off x="429661" y="1417638"/>
            <a:ext cx="8229601" cy="4805685"/>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fontScale="62500" lnSpcReduction="20000"/>
          </a:bodyPr>
          <a:lstStyle/>
          <a:p>
            <a:r>
              <a:rPr lang="en-GB" sz="2900" dirty="0"/>
              <a:t>DHSC emergency MCA/DOLS guidance now withdrawn but it never changed the law: </a:t>
            </a:r>
          </a:p>
          <a:p>
            <a:pPr lvl="1"/>
            <a:r>
              <a:rPr lang="en-GB" sz="2900" dirty="0"/>
              <a:t>It is, and has always been lawful to assess remotely (</a:t>
            </a:r>
            <a:r>
              <a:rPr lang="en-GB" sz="2900" b="1" dirty="0"/>
              <a:t>unlike the MHA</a:t>
            </a:r>
            <a:r>
              <a:rPr lang="en-GB" sz="2900" dirty="0"/>
              <a:t>)</a:t>
            </a:r>
          </a:p>
          <a:p>
            <a:pPr lvl="1"/>
            <a:r>
              <a:rPr lang="en-GB" sz="2900" dirty="0"/>
              <a:t>It is for you to decide whether you have enough evidence </a:t>
            </a:r>
          </a:p>
          <a:p>
            <a:pPr lvl="1"/>
            <a:r>
              <a:rPr lang="en-GB" sz="2900" dirty="0"/>
              <a:t>If you can’t access the person meaningfully, do you have any other evidence upon which you can draw to make the determination? </a:t>
            </a:r>
          </a:p>
          <a:p>
            <a:pPr lvl="1"/>
            <a:r>
              <a:rPr lang="en-GB" sz="2900" dirty="0"/>
              <a:t>In all cases, need to be clear as to the basis upon which you have reached your conclusion </a:t>
            </a:r>
          </a:p>
          <a:p>
            <a:pPr lvl="1"/>
            <a:r>
              <a:rPr lang="en-GB" sz="2900" dirty="0"/>
              <a:t>And if adopted the ‘least worst’ approach more likely to mean that will have to keep under review</a:t>
            </a:r>
          </a:p>
          <a:p>
            <a:pPr lvl="1"/>
            <a:endParaRPr lang="en-GB" sz="2900" dirty="0"/>
          </a:p>
          <a:p>
            <a:r>
              <a:rPr lang="en-GB" sz="2900" dirty="0"/>
              <a:t>If you are not seeing them in person to consider their capacity are you complying with s.1(3) MCA 2005? </a:t>
            </a:r>
          </a:p>
          <a:p>
            <a:pPr marL="0" indent="0">
              <a:buNone/>
            </a:pPr>
            <a:r>
              <a:rPr lang="en-GB" sz="2900" dirty="0"/>
              <a:t> </a:t>
            </a:r>
          </a:p>
          <a:p>
            <a:r>
              <a:rPr lang="en-GB" sz="2900" dirty="0"/>
              <a:t>Making use of older material </a:t>
            </a:r>
          </a:p>
          <a:p>
            <a:endParaRPr lang="en-GB" sz="2900" dirty="0"/>
          </a:p>
          <a:p>
            <a:r>
              <a:rPr lang="en-GB" sz="2900" dirty="0"/>
              <a:t>Vaccination requirements from 11 November (in England, not Wales): </a:t>
            </a:r>
            <a:r>
              <a:rPr lang="en-US" sz="2900" dirty="0"/>
              <a:t>the Health and Social Care Act 2008 (Regulated Activities) (Amendment) (Coronavirus) Regulations 2021  </a:t>
            </a:r>
            <a:endParaRPr lang="en-GB" sz="2900" dirty="0"/>
          </a:p>
          <a:p>
            <a:endParaRPr lang="en-GB" dirty="0"/>
          </a:p>
          <a:p>
            <a:pPr marL="0" indent="0">
              <a:buNone/>
            </a:pPr>
            <a:endParaRPr lang="en-GB" dirty="0"/>
          </a:p>
          <a:p>
            <a:pPr marL="0" indent="0">
              <a:buNone/>
            </a:pPr>
            <a:endParaRPr lang="en-GB" dirty="0"/>
          </a:p>
          <a:p>
            <a:pPr marL="457200" lvl="1" indent="0">
              <a:buNone/>
            </a:pPr>
            <a:endParaRPr lang="en-GB" dirty="0"/>
          </a:p>
          <a:p>
            <a:endParaRPr lang="en-GB" dirty="0"/>
          </a:p>
          <a:p>
            <a:endParaRPr lang="en-GB" sz="3600" b="1" dirty="0">
              <a:hlinkClick r:id="rId3"/>
            </a:endParaRPr>
          </a:p>
          <a:p>
            <a:endParaRPr lang="en-GB" dirty="0"/>
          </a:p>
          <a:p>
            <a:endParaRPr lang="en-GB" dirty="0"/>
          </a:p>
          <a:p>
            <a:endParaRPr lang="en-GB" dirty="0"/>
          </a:p>
          <a:p>
            <a:endParaRPr lang="en-GB" dirty="0"/>
          </a:p>
          <a:p>
            <a:pPr marL="0" indent="0">
              <a:buNone/>
            </a:pPr>
            <a:endParaRPr lang="en-GB" sz="3600" dirty="0"/>
          </a:p>
          <a:p>
            <a:endParaRPr lang="en-GB" dirty="0"/>
          </a:p>
          <a:p>
            <a:endParaRPr lang="en-GB" dirty="0"/>
          </a:p>
          <a:p>
            <a:endParaRPr lang="en-GB" dirty="0"/>
          </a:p>
          <a:p>
            <a:pPr marL="0" lvl="0" indent="0">
              <a:buNone/>
            </a:pPr>
            <a:endParaRPr lang="en-GB" sz="2000" dirty="0"/>
          </a:p>
          <a:p>
            <a:pPr marL="192881" lvl="0" indent="-192881">
              <a:spcBef>
                <a:spcPts val="400"/>
              </a:spcBef>
              <a:buChar char="•"/>
              <a:defRPr sz="1800"/>
            </a:pPr>
            <a:endParaRPr lang="en-GB" dirty="0"/>
          </a:p>
        </p:txBody>
      </p:sp>
    </p:spTree>
    <p:extLst>
      <p:ext uri="{BB962C8B-B14F-4D97-AF65-F5344CB8AC3E}">
        <p14:creationId xmlns:p14="http://schemas.microsoft.com/office/powerpoint/2010/main" val="2270398937"/>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hape 28"/>
          <p:cNvSpPr>
            <a:spLocks noGrp="1"/>
          </p:cNvSpPr>
          <p:nvPr>
            <p:ph idx="1"/>
          </p:nvPr>
        </p:nvSpPr>
        <p:spPr>
          <a:xfrm>
            <a:off x="457200" y="1600200"/>
            <a:ext cx="8229600" cy="485313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a:bodyPr>
          <a:lstStyle/>
          <a:p>
            <a:r>
              <a:rPr lang="en-GB" dirty="0"/>
              <a:t>Advance consent in the palliative and hospice context – DHSC (and Law Commission) consistently held it’s appropriate: how to record? </a:t>
            </a:r>
          </a:p>
          <a:p>
            <a:pPr marL="0" indent="0">
              <a:buNone/>
            </a:pPr>
            <a:endParaRPr lang="en-GB" dirty="0"/>
          </a:p>
          <a:p>
            <a:r>
              <a:rPr lang="en-GB" dirty="0"/>
              <a:t>And also consent to planned operations and post-operative delirium where foreseeable consequence </a:t>
            </a:r>
          </a:p>
          <a:p>
            <a:endParaRPr lang="en-US" dirty="0"/>
          </a:p>
        </p:txBody>
      </p:sp>
      <p:sp>
        <p:nvSpPr>
          <p:cNvPr id="27" name="Shape 27"/>
          <p:cNvSpPr>
            <a:spLocks noGrp="1"/>
          </p:cNvSpPr>
          <p:nvPr>
            <p:ph type="title"/>
          </p:nvPr>
        </p:nvSpPr>
        <p:spPr>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3200">
                <a:latin typeface="Arial Bold"/>
                <a:ea typeface="Arial Bold"/>
                <a:cs typeface="Arial Bold"/>
                <a:sym typeface="Arial Bold"/>
              </a:defRPr>
            </a:lvl1pPr>
          </a:lstStyle>
          <a:p>
            <a:pPr lvl="0">
              <a:defRPr sz="1800"/>
            </a:pPr>
            <a:r>
              <a:rPr lang="en-GB" sz="2800" dirty="0"/>
              <a:t>Digging deeper into consent</a:t>
            </a:r>
            <a:endParaRPr sz="2800" dirty="0"/>
          </a:p>
        </p:txBody>
      </p:sp>
    </p:spTree>
    <p:extLst>
      <p:ext uri="{BB962C8B-B14F-4D97-AF65-F5344CB8AC3E}">
        <p14:creationId xmlns:p14="http://schemas.microsoft.com/office/powerpoint/2010/main" val="42812454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hape 28"/>
          <p:cNvSpPr>
            <a:spLocks noGrp="1"/>
          </p:cNvSpPr>
          <p:nvPr>
            <p:ph idx="1"/>
          </p:nvPr>
        </p:nvSpPr>
        <p:spPr>
          <a:xfrm>
            <a:off x="457200" y="1600200"/>
            <a:ext cx="8229600" cy="485313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fontScale="77500" lnSpcReduction="20000"/>
          </a:bodyPr>
          <a:lstStyle/>
          <a:p>
            <a:r>
              <a:rPr lang="en-GB" dirty="0"/>
              <a:t>NB </a:t>
            </a:r>
            <a:r>
              <a:rPr lang="en-GB" b="1" dirty="0"/>
              <a:t>not</a:t>
            </a:r>
            <a:r>
              <a:rPr lang="en-GB" dirty="0"/>
              <a:t> the LPS itself – the MC(A)2019 is not in force, so you can’t e.g. rely upon s.4B ‘emergency’ deprivation of liberty absent court order </a:t>
            </a:r>
          </a:p>
          <a:p>
            <a:endParaRPr lang="en-GB" dirty="0"/>
          </a:p>
          <a:p>
            <a:r>
              <a:rPr lang="en-GB" dirty="0"/>
              <a:t>But you can start to apply LPS thinking – above all: 	</a:t>
            </a:r>
          </a:p>
          <a:p>
            <a:pPr lvl="1"/>
            <a:r>
              <a:rPr lang="en-GB" dirty="0"/>
              <a:t>Front-loading thinking – will still require fresh assessment from BIA but should </a:t>
            </a:r>
            <a:r>
              <a:rPr lang="en-GB" b="1" dirty="0"/>
              <a:t>already</a:t>
            </a:r>
            <a:r>
              <a:rPr lang="en-GB" dirty="0"/>
              <a:t> be capturing consideration of confinement, capacity and deprivation of liberty at the point of care planning: good care planning practice already and integral to LPS in due course </a:t>
            </a:r>
          </a:p>
          <a:p>
            <a:pPr lvl="1"/>
            <a:r>
              <a:rPr lang="en-GB" dirty="0"/>
              <a:t>Making sure you capture information about the confinement as part of the information relevant to the capacity test: </a:t>
            </a:r>
            <a:r>
              <a:rPr lang="en-GB" i="1" dirty="0"/>
              <a:t>LDV </a:t>
            </a:r>
            <a:endParaRPr lang="en-GB" dirty="0"/>
          </a:p>
          <a:p>
            <a:pPr lvl="1"/>
            <a:r>
              <a:rPr lang="en-GB" dirty="0"/>
              <a:t>Focusing on necessity and proportionality as part of the </a:t>
            </a:r>
            <a:r>
              <a:rPr lang="en-GB" dirty="0" err="1"/>
              <a:t>DoLS</a:t>
            </a:r>
            <a:r>
              <a:rPr lang="en-GB" dirty="0"/>
              <a:t> “best interests plus” test </a:t>
            </a:r>
          </a:p>
          <a:p>
            <a:endParaRPr lang="en-GB" dirty="0"/>
          </a:p>
          <a:p>
            <a:endParaRPr lang="en-US" dirty="0"/>
          </a:p>
        </p:txBody>
      </p:sp>
      <p:sp>
        <p:nvSpPr>
          <p:cNvPr id="27" name="Shape 27"/>
          <p:cNvSpPr>
            <a:spLocks noGrp="1"/>
          </p:cNvSpPr>
          <p:nvPr>
            <p:ph type="title"/>
          </p:nvPr>
        </p:nvSpPr>
        <p:spPr>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3200">
                <a:latin typeface="Arial Bold"/>
                <a:ea typeface="Arial Bold"/>
                <a:cs typeface="Arial Bold"/>
                <a:sym typeface="Arial Bold"/>
              </a:defRPr>
            </a:lvl1pPr>
          </a:lstStyle>
          <a:p>
            <a:pPr lvl="0">
              <a:defRPr sz="1800"/>
            </a:pPr>
            <a:r>
              <a:rPr lang="en-GB" sz="2800" dirty="0"/>
              <a:t>Applying LPS thinking </a:t>
            </a:r>
            <a:endParaRPr sz="2800" dirty="0"/>
          </a:p>
        </p:txBody>
      </p:sp>
    </p:spTree>
    <p:extLst>
      <p:ext uri="{BB962C8B-B14F-4D97-AF65-F5344CB8AC3E}">
        <p14:creationId xmlns:p14="http://schemas.microsoft.com/office/powerpoint/2010/main" val="19270013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hape 28"/>
          <p:cNvSpPr>
            <a:spLocks noGrp="1"/>
          </p:cNvSpPr>
          <p:nvPr>
            <p:ph idx="1"/>
          </p:nvPr>
        </p:nvSpPr>
        <p:spPr>
          <a:xfrm>
            <a:off x="457200" y="1600200"/>
            <a:ext cx="8229600" cy="485313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a:bodyPr>
          <a:lstStyle/>
          <a:p>
            <a:r>
              <a:rPr lang="en-GB" dirty="0"/>
              <a:t>Categories not relevant to </a:t>
            </a:r>
            <a:r>
              <a:rPr lang="en-GB" dirty="0" err="1"/>
              <a:t>DoLS</a:t>
            </a:r>
            <a:r>
              <a:rPr lang="en-GB" dirty="0"/>
              <a:t> but who will be relevant to LPS</a:t>
            </a:r>
          </a:p>
          <a:p>
            <a:pPr lvl="1"/>
            <a:r>
              <a:rPr lang="en-GB" dirty="0"/>
              <a:t>CHC v social care funding </a:t>
            </a:r>
          </a:p>
          <a:p>
            <a:pPr lvl="1"/>
            <a:r>
              <a:rPr lang="en-GB" dirty="0"/>
              <a:t>Self-funders vs CHC/LA-funded individuals in care homes </a:t>
            </a:r>
          </a:p>
          <a:p>
            <a:pPr lvl="1"/>
            <a:endParaRPr lang="en-GB" dirty="0"/>
          </a:p>
          <a:p>
            <a:r>
              <a:rPr lang="en-GB" dirty="0"/>
              <a:t>Assisting children’s services get up to speed with the MCA: crucial post </a:t>
            </a:r>
            <a:r>
              <a:rPr lang="en-GB" i="1" dirty="0"/>
              <a:t>Re D </a:t>
            </a:r>
            <a:r>
              <a:rPr lang="en-GB" dirty="0"/>
              <a:t>[2019] UKSC 42:</a:t>
            </a:r>
          </a:p>
          <a:p>
            <a:endParaRPr lang="en-GB" dirty="0"/>
          </a:p>
          <a:p>
            <a:endParaRPr lang="en-US" dirty="0"/>
          </a:p>
        </p:txBody>
      </p:sp>
      <p:sp>
        <p:nvSpPr>
          <p:cNvPr id="27" name="Shape 27"/>
          <p:cNvSpPr>
            <a:spLocks noGrp="1"/>
          </p:cNvSpPr>
          <p:nvPr>
            <p:ph type="title"/>
          </p:nvPr>
        </p:nvSpPr>
        <p:spPr>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3200">
                <a:latin typeface="Arial Bold"/>
                <a:ea typeface="Arial Bold"/>
                <a:cs typeface="Arial Bold"/>
                <a:sym typeface="Arial Bold"/>
              </a:defRPr>
            </a:lvl1pPr>
          </a:lstStyle>
          <a:p>
            <a:pPr lvl="0">
              <a:defRPr sz="1800"/>
            </a:pPr>
            <a:r>
              <a:rPr lang="en-GB" sz="2800" dirty="0"/>
              <a:t>Beginning to think about the LPS </a:t>
            </a:r>
            <a:endParaRPr sz="2800" dirty="0"/>
          </a:p>
        </p:txBody>
      </p:sp>
    </p:spTree>
    <p:extLst>
      <p:ext uri="{BB962C8B-B14F-4D97-AF65-F5344CB8AC3E}">
        <p14:creationId xmlns:p14="http://schemas.microsoft.com/office/powerpoint/2010/main" val="24499322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hape 28"/>
          <p:cNvSpPr>
            <a:spLocks noGrp="1"/>
          </p:cNvSpPr>
          <p:nvPr>
            <p:ph idx="1"/>
          </p:nvPr>
        </p:nvSpPr>
        <p:spPr>
          <a:xfrm>
            <a:off x="457200" y="1600200"/>
            <a:ext cx="8229600" cy="485313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fontScale="92500" lnSpcReduction="10000"/>
          </a:bodyPr>
          <a:lstStyle/>
          <a:p>
            <a:r>
              <a:rPr lang="en-GB" dirty="0"/>
              <a:t>Renewed focus required on community </a:t>
            </a:r>
            <a:r>
              <a:rPr lang="en-GB" dirty="0" err="1"/>
              <a:t>DoL</a:t>
            </a:r>
            <a:r>
              <a:rPr lang="en-GB" dirty="0"/>
              <a:t> applications – the </a:t>
            </a:r>
            <a:r>
              <a:rPr lang="en-GB" b="1" dirty="0"/>
              <a:t>only</a:t>
            </a:r>
            <a:r>
              <a:rPr lang="en-GB" dirty="0"/>
              <a:t> way to get authority to deprive someone of their liberty in the community (and very good preparation for LPS thinking) </a:t>
            </a:r>
          </a:p>
          <a:p>
            <a:endParaRPr lang="en-GB" dirty="0"/>
          </a:p>
          <a:p>
            <a:r>
              <a:rPr lang="en-GB" dirty="0"/>
              <a:t>Section 4B – when application made, authority from the outset where necessary to provide life-sustaining treatment or reasonably believe necessary to prevent a serious deterioration in condition </a:t>
            </a:r>
          </a:p>
          <a:p>
            <a:endParaRPr lang="en-GB" dirty="0"/>
          </a:p>
          <a:p>
            <a:pPr marL="0" indent="0">
              <a:buNone/>
            </a:pPr>
            <a:endParaRPr lang="en-GB" dirty="0"/>
          </a:p>
          <a:p>
            <a:endParaRPr lang="en-GB" dirty="0"/>
          </a:p>
          <a:p>
            <a:endParaRPr lang="en-GB" dirty="0"/>
          </a:p>
          <a:p>
            <a:endParaRPr lang="en-US" dirty="0"/>
          </a:p>
        </p:txBody>
      </p:sp>
      <p:sp>
        <p:nvSpPr>
          <p:cNvPr id="27" name="Shape 27"/>
          <p:cNvSpPr>
            <a:spLocks noGrp="1"/>
          </p:cNvSpPr>
          <p:nvPr>
            <p:ph type="title"/>
          </p:nvPr>
        </p:nvSpPr>
        <p:spPr>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3200">
                <a:latin typeface="Arial Bold"/>
                <a:ea typeface="Arial Bold"/>
                <a:cs typeface="Arial Bold"/>
                <a:sym typeface="Arial Bold"/>
              </a:defRPr>
            </a:lvl1pPr>
          </a:lstStyle>
          <a:p>
            <a:pPr lvl="0">
              <a:defRPr sz="1800"/>
            </a:pPr>
            <a:r>
              <a:rPr lang="en-GB" sz="2800" dirty="0"/>
              <a:t>‘Community </a:t>
            </a:r>
            <a:r>
              <a:rPr lang="en-GB" sz="2800" dirty="0" err="1"/>
              <a:t>DoL</a:t>
            </a:r>
            <a:r>
              <a:rPr lang="en-GB" sz="2800" dirty="0"/>
              <a:t>’</a:t>
            </a:r>
            <a:endParaRPr sz="2800" dirty="0"/>
          </a:p>
        </p:txBody>
      </p:sp>
    </p:spTree>
    <p:extLst>
      <p:ext uri="{BB962C8B-B14F-4D97-AF65-F5344CB8AC3E}">
        <p14:creationId xmlns:p14="http://schemas.microsoft.com/office/powerpoint/2010/main" val="4227963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hape 28"/>
          <p:cNvSpPr>
            <a:spLocks noGrp="1"/>
          </p:cNvSpPr>
          <p:nvPr>
            <p:ph idx="1"/>
          </p:nvPr>
        </p:nvSpPr>
        <p:spPr>
          <a:xfrm>
            <a:off x="457200" y="1412776"/>
            <a:ext cx="8229600" cy="504056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fontScale="92500" lnSpcReduction="10000"/>
          </a:bodyPr>
          <a:lstStyle/>
          <a:p>
            <a:r>
              <a:rPr lang="en-GB" dirty="0"/>
              <a:t>Confidence as to legal framework – the meaning of deprivation of liberty </a:t>
            </a:r>
          </a:p>
          <a:p>
            <a:endParaRPr lang="en-GB" dirty="0"/>
          </a:p>
          <a:p>
            <a:r>
              <a:rPr lang="en-GB" dirty="0"/>
              <a:t>Confidence as to how to take steps to authorise deprivation of liberty: inside and outside the scope of </a:t>
            </a:r>
            <a:r>
              <a:rPr lang="en-GB" dirty="0" err="1"/>
              <a:t>DoLS</a:t>
            </a:r>
            <a:r>
              <a:rPr lang="en-GB" dirty="0"/>
              <a:t> </a:t>
            </a:r>
          </a:p>
          <a:p>
            <a:endParaRPr lang="en-GB" dirty="0"/>
          </a:p>
          <a:p>
            <a:r>
              <a:rPr lang="en-GB" dirty="0"/>
              <a:t>Applying the frameworks under COVID-19</a:t>
            </a:r>
          </a:p>
          <a:p>
            <a:endParaRPr lang="en-US" dirty="0"/>
          </a:p>
          <a:p>
            <a:r>
              <a:rPr lang="en-US" dirty="0"/>
              <a:t>Applying LPS thinking </a:t>
            </a:r>
          </a:p>
          <a:p>
            <a:endParaRPr lang="en-US" dirty="0"/>
          </a:p>
        </p:txBody>
      </p:sp>
      <p:sp>
        <p:nvSpPr>
          <p:cNvPr id="27" name="Shape 27"/>
          <p:cNvSpPr>
            <a:spLocks noGrp="1"/>
          </p:cNvSpPr>
          <p:nvPr>
            <p:ph type="title"/>
          </p:nvPr>
        </p:nvSpPr>
        <p:spPr>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3200">
                <a:latin typeface="Arial Bold"/>
                <a:ea typeface="Arial Bold"/>
                <a:cs typeface="Arial Bold"/>
                <a:sym typeface="Arial Bold"/>
              </a:defRPr>
            </a:lvl1pPr>
          </a:lstStyle>
          <a:p>
            <a:pPr lvl="0">
              <a:defRPr sz="1800"/>
            </a:pPr>
            <a:r>
              <a:rPr lang="en-GB" sz="2800" dirty="0"/>
              <a:t>What should we be doing at the moment? </a:t>
            </a:r>
            <a:endParaRPr sz="2800" dirty="0"/>
          </a:p>
        </p:txBody>
      </p:sp>
    </p:spTree>
    <p:extLst>
      <p:ext uri="{BB962C8B-B14F-4D97-AF65-F5344CB8AC3E}">
        <p14:creationId xmlns:p14="http://schemas.microsoft.com/office/powerpoint/2010/main" val="37012826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a:spLocks noGrp="1"/>
          </p:cNvSpPr>
          <p:nvPr>
            <p:ph type="title" idx="4294967295"/>
          </p:nvPr>
        </p:nvSpPr>
        <p:spPr>
          <a:xfrm>
            <a:off x="457200" y="274637"/>
            <a:ext cx="8229600" cy="11430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lvl1pPr>
              <a:defRPr sz="3200">
                <a:latin typeface="Arial Bold"/>
                <a:ea typeface="Arial Bold"/>
                <a:cs typeface="Arial Bold"/>
                <a:sym typeface="Arial Bold"/>
              </a:defRPr>
            </a:lvl1pPr>
          </a:lstStyle>
          <a:p>
            <a:pPr lvl="0">
              <a:defRPr sz="1800"/>
            </a:pPr>
            <a:r>
              <a:rPr lang="en-GB" sz="2800" dirty="0"/>
              <a:t>Beginning to prepare for LPS </a:t>
            </a:r>
            <a:endParaRPr sz="2800" dirty="0"/>
          </a:p>
        </p:txBody>
      </p:sp>
      <p:sp>
        <p:nvSpPr>
          <p:cNvPr id="28" name="Shape 28"/>
          <p:cNvSpPr>
            <a:spLocks noGrp="1"/>
          </p:cNvSpPr>
          <p:nvPr>
            <p:ph type="body" idx="4294967295"/>
          </p:nvPr>
        </p:nvSpPr>
        <p:spPr>
          <a:xfrm>
            <a:off x="429661" y="1417638"/>
            <a:ext cx="8229601" cy="4805685"/>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fontScale="85000" lnSpcReduction="20000"/>
          </a:bodyPr>
          <a:lstStyle/>
          <a:p>
            <a:r>
              <a:rPr lang="en-GB" sz="3600" dirty="0"/>
              <a:t>Local impact assessments </a:t>
            </a:r>
          </a:p>
          <a:p>
            <a:endParaRPr lang="en-GB" sz="3600" dirty="0"/>
          </a:p>
          <a:p>
            <a:r>
              <a:rPr lang="en-GB" sz="3600" dirty="0"/>
              <a:t>Sharing expertise </a:t>
            </a:r>
          </a:p>
          <a:p>
            <a:endParaRPr lang="en-GB" sz="3600" dirty="0"/>
          </a:p>
          <a:p>
            <a:r>
              <a:rPr lang="en-GB" sz="3600" dirty="0"/>
              <a:t>Planning to share personnel </a:t>
            </a:r>
          </a:p>
          <a:p>
            <a:endParaRPr lang="en-GB" sz="3600" dirty="0"/>
          </a:p>
          <a:p>
            <a:r>
              <a:rPr lang="en-GB" sz="3600" dirty="0"/>
              <a:t>Identifying sources of advocacy</a:t>
            </a:r>
          </a:p>
          <a:p>
            <a:endParaRPr lang="en-GB" sz="3600" dirty="0"/>
          </a:p>
          <a:p>
            <a:r>
              <a:rPr lang="en-GB" sz="3600" dirty="0"/>
              <a:t>Above all, strengthening knowledge of the MCA  </a:t>
            </a:r>
          </a:p>
          <a:p>
            <a:endParaRPr lang="en-GB" sz="3600" dirty="0"/>
          </a:p>
          <a:p>
            <a:endParaRPr lang="en-GB" dirty="0"/>
          </a:p>
          <a:p>
            <a:endParaRPr lang="en-GB" dirty="0"/>
          </a:p>
          <a:p>
            <a:endParaRPr lang="en-GB" dirty="0"/>
          </a:p>
          <a:p>
            <a:endParaRPr lang="en-GB" dirty="0"/>
          </a:p>
          <a:p>
            <a:endParaRPr lang="en-GB" dirty="0"/>
          </a:p>
          <a:p>
            <a:pPr marL="0" indent="0">
              <a:buNone/>
            </a:pPr>
            <a:endParaRPr lang="en-GB" sz="3600" dirty="0"/>
          </a:p>
          <a:p>
            <a:endParaRPr lang="en-GB" dirty="0"/>
          </a:p>
          <a:p>
            <a:endParaRPr lang="en-GB" dirty="0"/>
          </a:p>
          <a:p>
            <a:endParaRPr lang="en-GB" dirty="0"/>
          </a:p>
          <a:p>
            <a:pPr marL="0" lvl="0" indent="0">
              <a:buNone/>
            </a:pPr>
            <a:endParaRPr lang="en-GB" sz="2000" dirty="0"/>
          </a:p>
          <a:p>
            <a:pPr marL="192881" lvl="0" indent="-192881">
              <a:spcBef>
                <a:spcPts val="400"/>
              </a:spcBef>
              <a:buChar char="•"/>
              <a:defRPr sz="1800"/>
            </a:pPr>
            <a:endParaRPr lang="en-GB" dirty="0"/>
          </a:p>
        </p:txBody>
      </p:sp>
    </p:spTree>
    <p:extLst>
      <p:ext uri="{BB962C8B-B14F-4D97-AF65-F5344CB8AC3E}">
        <p14:creationId xmlns:p14="http://schemas.microsoft.com/office/powerpoint/2010/main" val="1106190543"/>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19736" y="116632"/>
            <a:ext cx="8229600" cy="1143000"/>
          </a:xfrm>
        </p:spPr>
        <p:txBody>
          <a:bodyPr/>
          <a:lstStyle/>
          <a:p>
            <a:r>
              <a:rPr lang="en-US" dirty="0"/>
              <a:t>Keeping yourself up-to-date</a:t>
            </a:r>
          </a:p>
        </p:txBody>
      </p:sp>
      <p:sp>
        <p:nvSpPr>
          <p:cNvPr id="3075" name="Rectangle 3"/>
          <p:cNvSpPr>
            <a:spLocks noGrp="1" noChangeArrowheads="1"/>
          </p:cNvSpPr>
          <p:nvPr>
            <p:ph type="body" idx="1"/>
          </p:nvPr>
        </p:nvSpPr>
        <p:spPr>
          <a:xfrm>
            <a:off x="457200" y="1600200"/>
            <a:ext cx="8363272" cy="3484983"/>
          </a:xfrm>
        </p:spPr>
        <p:txBody>
          <a:bodyPr/>
          <a:lstStyle/>
          <a:p>
            <a:endParaRPr lang="en-US" sz="900" dirty="0"/>
          </a:p>
          <a:p>
            <a:endParaRPr lang="en-US" sz="900" dirty="0"/>
          </a:p>
          <a:p>
            <a:endParaRPr lang="en-US" sz="900" dirty="0"/>
          </a:p>
          <a:p>
            <a:endParaRPr lang="en-US" sz="900" dirty="0"/>
          </a:p>
          <a:p>
            <a:endParaRPr lang="en-US" sz="900" dirty="0"/>
          </a:p>
          <a:p>
            <a:endParaRPr lang="en-US" sz="900" dirty="0"/>
          </a:p>
          <a:p>
            <a:endParaRPr lang="en-US" sz="900" dirty="0"/>
          </a:p>
          <a:p>
            <a:endParaRPr lang="en-US" sz="900" dirty="0"/>
          </a:p>
          <a:p>
            <a:endParaRPr lang="en-US" sz="900" dirty="0"/>
          </a:p>
          <a:p>
            <a:endParaRPr lang="en-US" sz="900" dirty="0"/>
          </a:p>
          <a:p>
            <a:endParaRPr lang="en-US" sz="900" dirty="0"/>
          </a:p>
          <a:p>
            <a:endParaRPr lang="en-US" sz="900" dirty="0"/>
          </a:p>
          <a:p>
            <a:endParaRPr lang="en-US" sz="900" dirty="0"/>
          </a:p>
          <a:p>
            <a:endParaRPr lang="en-US" sz="900" dirty="0"/>
          </a:p>
          <a:p>
            <a:endParaRPr lang="en-US" sz="900" dirty="0"/>
          </a:p>
          <a:p>
            <a:endParaRPr lang="en-US" sz="900" dirty="0"/>
          </a:p>
          <a:p>
            <a:endParaRPr lang="en-US" sz="900" dirty="0"/>
          </a:p>
          <a:p>
            <a:endParaRPr lang="en-US" sz="900" dirty="0"/>
          </a:p>
          <a:p>
            <a:endParaRPr lang="en-GB" sz="900" dirty="0"/>
          </a:p>
          <a:p>
            <a:endParaRPr lang="en-GB" sz="900" dirty="0"/>
          </a:p>
          <a:p>
            <a:pPr>
              <a:buNone/>
            </a:pPr>
            <a:endParaRPr lang="en-US" sz="800" dirty="0"/>
          </a:p>
          <a:p>
            <a:endParaRPr lang="en-GB" sz="800" dirty="0"/>
          </a:p>
          <a:p>
            <a:endParaRPr lang="en-GB" sz="800" dirty="0"/>
          </a:p>
          <a:p>
            <a:endParaRPr lang="en-GB" sz="800" dirty="0"/>
          </a:p>
          <a:p>
            <a:endParaRPr lang="en-GB" sz="800" dirty="0"/>
          </a:p>
          <a:p>
            <a:pPr algn="just">
              <a:buNone/>
            </a:pPr>
            <a:endParaRPr lang="en-US" sz="800" dirty="0"/>
          </a:p>
          <a:p>
            <a:pPr>
              <a:buNone/>
            </a:pPr>
            <a:endParaRPr lang="en-US" dirty="0"/>
          </a:p>
        </p:txBody>
      </p:sp>
      <p:sp>
        <p:nvSpPr>
          <p:cNvPr id="5" name="Rectangle 3"/>
          <p:cNvSpPr txBox="1">
            <a:spLocks noChangeArrowheads="1"/>
          </p:cNvSpPr>
          <p:nvPr/>
        </p:nvSpPr>
        <p:spPr bwMode="auto">
          <a:xfrm>
            <a:off x="0" y="5334000"/>
            <a:ext cx="8763000" cy="11045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R="0" lvl="0" algn="l" defTabSz="914400" rtl="0" eaLnBrk="1" fontAlgn="base" latinLnBrk="0" hangingPunct="1">
              <a:lnSpc>
                <a:spcPct val="100000"/>
              </a:lnSpc>
              <a:spcBef>
                <a:spcPct val="20000"/>
              </a:spcBef>
              <a:spcAft>
                <a:spcPct val="0"/>
              </a:spcAft>
              <a:buClrTx/>
              <a:buSzTx/>
              <a:tabLst/>
              <a:defRPr/>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2" name="Rectangle 1"/>
          <p:cNvSpPr/>
          <p:nvPr/>
        </p:nvSpPr>
        <p:spPr>
          <a:xfrm>
            <a:off x="457200" y="1572786"/>
            <a:ext cx="5122912" cy="4401205"/>
          </a:xfrm>
          <a:prstGeom prst="rect">
            <a:avLst/>
          </a:prstGeom>
        </p:spPr>
        <p:txBody>
          <a:bodyPr wrap="square">
            <a:spAutoFit/>
          </a:bodyPr>
          <a:lstStyle/>
          <a:p>
            <a:pPr marL="192881" lvl="0" indent="-192881">
              <a:spcBef>
                <a:spcPts val="400"/>
              </a:spcBef>
              <a:buChar char="•"/>
              <a:defRPr sz="1800"/>
            </a:pPr>
            <a:r>
              <a:rPr lang="en-GB" sz="1600" dirty="0">
                <a:hlinkClick r:id="rId3"/>
              </a:rPr>
              <a:t>http://www.39essex.com/resources-and-training/mental-capacity-law/</a:t>
            </a:r>
            <a:endParaRPr lang="en-GB" sz="1600" dirty="0"/>
          </a:p>
          <a:p>
            <a:pPr marL="192881" lvl="0" indent="-192881">
              <a:spcBef>
                <a:spcPts val="400"/>
              </a:spcBef>
              <a:buChar char="•"/>
              <a:defRPr sz="1800"/>
            </a:pPr>
            <a:endParaRPr lang="en-GB" sz="1600" dirty="0"/>
          </a:p>
          <a:p>
            <a:pPr marL="192881" indent="-192881">
              <a:spcBef>
                <a:spcPts val="400"/>
              </a:spcBef>
              <a:buFontTx/>
              <a:buChar char="•"/>
              <a:defRPr sz="1800"/>
            </a:pPr>
            <a:r>
              <a:rPr lang="en-GB" sz="1600" dirty="0">
                <a:hlinkClick r:id="rId4"/>
              </a:rPr>
              <a:t>www.mentalhealthlaw.co.uk</a:t>
            </a:r>
            <a:endParaRPr lang="en-GB" sz="1600" dirty="0"/>
          </a:p>
          <a:p>
            <a:pPr marL="192881" lvl="0" indent="-192881">
              <a:spcBef>
                <a:spcPts val="400"/>
              </a:spcBef>
              <a:buChar char="•"/>
              <a:defRPr sz="1800"/>
            </a:pPr>
            <a:endParaRPr lang="en-GB" sz="1600" dirty="0"/>
          </a:p>
          <a:p>
            <a:pPr marL="192881" lvl="0" indent="-192881">
              <a:spcBef>
                <a:spcPts val="400"/>
              </a:spcBef>
              <a:buChar char="•"/>
              <a:defRPr sz="1800"/>
            </a:pPr>
            <a:r>
              <a:rPr lang="en-GB" sz="1600" dirty="0">
                <a:hlinkClick r:id="rId5"/>
              </a:rPr>
              <a:t>http://www.scie.org.uk/mca-directory/</a:t>
            </a:r>
            <a:endParaRPr lang="en-GB" sz="1600" dirty="0"/>
          </a:p>
          <a:p>
            <a:pPr marL="192881" lvl="0" indent="-192881">
              <a:spcBef>
                <a:spcPts val="400"/>
              </a:spcBef>
              <a:buChar char="•"/>
              <a:defRPr sz="1800"/>
            </a:pPr>
            <a:endParaRPr lang="en-GB" sz="1600" dirty="0"/>
          </a:p>
          <a:p>
            <a:pPr marL="192881" lvl="0" indent="-192881">
              <a:spcBef>
                <a:spcPts val="400"/>
              </a:spcBef>
              <a:buChar char="•"/>
              <a:defRPr sz="1800"/>
            </a:pPr>
            <a:r>
              <a:rPr lang="en-GB" sz="1600" dirty="0">
                <a:hlinkClick r:id="rId6"/>
              </a:rPr>
              <a:t>https://www.mentalcapacitylawandpolicy.org.uk/resources-2/liberty-protection-safeguards-resources/</a:t>
            </a:r>
            <a:endParaRPr lang="en-GB" sz="1600" dirty="0"/>
          </a:p>
          <a:p>
            <a:pPr marL="192881" lvl="0" indent="-192881">
              <a:spcBef>
                <a:spcPts val="400"/>
              </a:spcBef>
              <a:buChar char="•"/>
              <a:defRPr sz="1800"/>
            </a:pPr>
            <a:endParaRPr lang="en-GB" sz="1600" dirty="0">
              <a:hlinkClick r:id="rId7"/>
            </a:endParaRPr>
          </a:p>
          <a:p>
            <a:pPr marL="192881" lvl="0" indent="-192881">
              <a:spcBef>
                <a:spcPts val="400"/>
              </a:spcBef>
              <a:buChar char="•"/>
              <a:defRPr sz="1800"/>
            </a:pPr>
            <a:r>
              <a:rPr lang="en-GB" sz="1600" dirty="0">
                <a:hlinkClick r:id="rId7"/>
              </a:rPr>
              <a:t>https://lpslaw.co.uk</a:t>
            </a:r>
            <a:endParaRPr lang="en-GB" sz="1600" dirty="0"/>
          </a:p>
          <a:p>
            <a:pPr marL="192881" lvl="0" indent="-192881">
              <a:spcBef>
                <a:spcPts val="400"/>
              </a:spcBef>
              <a:buChar char="•"/>
              <a:defRPr sz="1800"/>
            </a:pPr>
            <a:endParaRPr lang="en-GB" sz="1600" dirty="0"/>
          </a:p>
          <a:p>
            <a:pPr marL="192881" indent="-192881">
              <a:spcBef>
                <a:spcPts val="400"/>
              </a:spcBef>
              <a:buFontTx/>
              <a:buChar char="•"/>
              <a:defRPr sz="1800"/>
            </a:pPr>
            <a:r>
              <a:rPr lang="en-GB" sz="1600" dirty="0">
                <a:hlinkClick r:id="" action="ppaction://noaction"/>
              </a:rPr>
              <a:t>www.courtofprotectionhandbook.com</a:t>
            </a:r>
            <a:endParaRPr lang="en-GB" sz="1600" dirty="0"/>
          </a:p>
          <a:p>
            <a:pPr>
              <a:spcBef>
                <a:spcPts val="400"/>
              </a:spcBef>
              <a:defRPr sz="1800"/>
            </a:pPr>
            <a:endParaRPr lang="en-GB" sz="1600" dirty="0"/>
          </a:p>
          <a:p>
            <a:pPr>
              <a:spcBef>
                <a:spcPts val="400"/>
              </a:spcBef>
              <a:defRPr sz="1800"/>
            </a:pPr>
            <a:r>
              <a:rPr lang="en-GB" sz="1600" dirty="0"/>
              <a:t>@</a:t>
            </a:r>
            <a:r>
              <a:rPr lang="en-GB" sz="1600" dirty="0" err="1"/>
              <a:t>capacitylaw</a:t>
            </a:r>
            <a:r>
              <a:rPr lang="en-GB" sz="1600"/>
              <a:t>  			</a:t>
            </a:r>
            <a:r>
              <a:rPr lang="en-GB" sz="1600">
                <a:solidFill>
                  <a:srgbClr val="FF0000"/>
                </a:solidFill>
              </a:rPr>
              <a:t>Evaluations</a:t>
            </a:r>
            <a:r>
              <a:rPr lang="en-GB" sz="1600" dirty="0">
                <a:solidFill>
                  <a:srgbClr val="FF0000"/>
                </a:solidFill>
              </a:rPr>
              <a:t>! </a:t>
            </a:r>
          </a:p>
        </p:txBody>
      </p:sp>
      <p:pic>
        <p:nvPicPr>
          <p:cNvPr id="3" name="Picture 2" descr="http://ecx.images-amazon.com/images/I/4106WnkUM-L._SX337_BO1,204,203,200_.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04047" y="1060648"/>
            <a:ext cx="1588717" cy="233855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a:extLst>
              <a:ext uri="{FF2B5EF4-FFF2-40B4-BE49-F238E27FC236}">
                <a16:creationId xmlns:a16="http://schemas.microsoft.com/office/drawing/2014/main" id="{265232B1-2AB0-4A7A-926A-6FCA5A791EFC}"/>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603880" y="1927210"/>
            <a:ext cx="1704423" cy="2417767"/>
          </a:xfrm>
          <a:prstGeom prst="rect">
            <a:avLst/>
          </a:prstGeom>
        </p:spPr>
      </p:pic>
      <p:pic>
        <p:nvPicPr>
          <p:cNvPr id="1026" name="Picture 2" descr="Assessment of Mental Capacity"/>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281285" y="3286605"/>
            <a:ext cx="1775087" cy="266429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0F81ABEB-E0FB-4CE5-AD64-B126DD45FD99}"/>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096463" y="3907532"/>
            <a:ext cx="1896105" cy="2852936"/>
          </a:xfrm>
          <a:prstGeom prst="rect">
            <a:avLst/>
          </a:prstGeom>
        </p:spPr>
      </p:pic>
    </p:spTree>
    <p:extLst>
      <p:ext uri="{BB962C8B-B14F-4D97-AF65-F5344CB8AC3E}">
        <p14:creationId xmlns:p14="http://schemas.microsoft.com/office/powerpoint/2010/main" val="1689568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a:spLocks noGrp="1"/>
          </p:cNvSpPr>
          <p:nvPr>
            <p:ph type="title" idx="4294967295"/>
          </p:nvPr>
        </p:nvSpPr>
        <p:spPr>
          <a:xfrm>
            <a:off x="457200" y="274637"/>
            <a:ext cx="8229600" cy="11430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lvl1pPr>
              <a:defRPr sz="3200">
                <a:latin typeface="Arial Bold"/>
                <a:ea typeface="Arial Bold"/>
                <a:cs typeface="Arial Bold"/>
                <a:sym typeface="Arial Bold"/>
              </a:defRPr>
            </a:lvl1pPr>
          </a:lstStyle>
          <a:p>
            <a:pPr lvl="0" algn="ctr">
              <a:defRPr sz="1800"/>
            </a:pPr>
            <a:r>
              <a:rPr lang="en-GB" sz="3600" dirty="0"/>
              <a:t>Restraint </a:t>
            </a:r>
            <a:endParaRPr sz="3600" dirty="0"/>
          </a:p>
        </p:txBody>
      </p:sp>
      <p:sp>
        <p:nvSpPr>
          <p:cNvPr id="28" name="Shape 28"/>
          <p:cNvSpPr>
            <a:spLocks noGrp="1"/>
          </p:cNvSpPr>
          <p:nvPr>
            <p:ph type="body" idx="4294967295"/>
          </p:nvPr>
        </p:nvSpPr>
        <p:spPr>
          <a:xfrm>
            <a:off x="467544" y="1412776"/>
            <a:ext cx="8229600" cy="4525963"/>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lnSpcReduction="10000"/>
          </a:bodyPr>
          <a:lstStyle/>
          <a:p>
            <a:endParaRPr lang="en-GB" sz="2600" dirty="0"/>
          </a:p>
          <a:p>
            <a:r>
              <a:rPr lang="en-GB" sz="2600" dirty="0"/>
              <a:t>Where a person lacks capacity to consent to it, restraint is lawful if (1) it in their best interests; and (2) necessary and proportionate to the risk of harm that they would suffer otherwise (s.6 MCA 2005)</a:t>
            </a:r>
          </a:p>
          <a:p>
            <a:endParaRPr lang="en-GB" sz="2600" dirty="0"/>
          </a:p>
          <a:p>
            <a:r>
              <a:rPr lang="en-GB" sz="2600" dirty="0"/>
              <a:t>Not risk of harm to others – that is common law if immediate or potentially the MHA 1983</a:t>
            </a:r>
          </a:p>
          <a:p>
            <a:endParaRPr lang="en-GB" sz="2600" dirty="0"/>
          </a:p>
          <a:p>
            <a:r>
              <a:rPr lang="en-GB" sz="2600" dirty="0">
                <a:solidFill>
                  <a:srgbClr val="FF0000"/>
                </a:solidFill>
              </a:rPr>
              <a:t>NB, just because you </a:t>
            </a:r>
            <a:r>
              <a:rPr lang="en-GB" sz="2600" b="1" dirty="0">
                <a:solidFill>
                  <a:srgbClr val="FF0000"/>
                </a:solidFill>
              </a:rPr>
              <a:t>can</a:t>
            </a:r>
            <a:r>
              <a:rPr lang="en-GB" sz="2600" dirty="0">
                <a:solidFill>
                  <a:srgbClr val="FF0000"/>
                </a:solidFill>
              </a:rPr>
              <a:t> lawfully use restraint does not mean you </a:t>
            </a:r>
            <a:r>
              <a:rPr lang="en-GB" sz="2600" b="1" dirty="0">
                <a:solidFill>
                  <a:srgbClr val="FF0000"/>
                </a:solidFill>
              </a:rPr>
              <a:t>should</a:t>
            </a:r>
            <a:r>
              <a:rPr lang="en-GB" sz="2600" dirty="0">
                <a:solidFill>
                  <a:srgbClr val="FF0000"/>
                </a:solidFill>
              </a:rPr>
              <a:t> </a:t>
            </a:r>
          </a:p>
          <a:p>
            <a:endParaRPr lang="en-GB" sz="3200" dirty="0"/>
          </a:p>
          <a:p>
            <a:pPr>
              <a:buFont typeface="Arial" panose="020B0604020202020204" pitchFamily="34" charset="0"/>
              <a:buChar char="•"/>
            </a:pPr>
            <a:endParaRPr lang="en-GB" sz="2900" dirty="0"/>
          </a:p>
          <a:p>
            <a:pPr marL="457200" lvl="1" indent="0">
              <a:buNone/>
            </a:pPr>
            <a:endParaRPr lang="en-GB" sz="2400" dirty="0"/>
          </a:p>
          <a:p>
            <a:pPr>
              <a:buFont typeface="Arial" panose="020B0604020202020204" pitchFamily="34" charset="0"/>
              <a:buChar char="•"/>
            </a:pPr>
            <a:endParaRPr lang="en-GB" sz="2800" dirty="0"/>
          </a:p>
          <a:p>
            <a:pPr>
              <a:buFont typeface="Arial" panose="020B0604020202020204" pitchFamily="34" charset="0"/>
              <a:buChar char="•"/>
            </a:pPr>
            <a:endParaRPr lang="en-GB" sz="2800" dirty="0"/>
          </a:p>
          <a:p>
            <a:pPr marL="0" indent="0">
              <a:buNone/>
            </a:pPr>
            <a:endParaRPr lang="en-GB" sz="2800" i="1" dirty="0"/>
          </a:p>
          <a:p>
            <a:pPr marL="0" indent="0">
              <a:buNone/>
            </a:pPr>
            <a:endParaRPr lang="en-GB" sz="2800" dirty="0"/>
          </a:p>
          <a:p>
            <a:pPr marL="192881" lvl="0" indent="-192881">
              <a:spcBef>
                <a:spcPts val="400"/>
              </a:spcBef>
              <a:buChar char="•"/>
              <a:defRPr sz="1800"/>
            </a:pPr>
            <a:endParaRPr lang="en-GB" dirty="0"/>
          </a:p>
          <a:p>
            <a:pPr marL="192881" lvl="0" indent="-192881">
              <a:spcBef>
                <a:spcPts val="400"/>
              </a:spcBef>
              <a:buChar char="•"/>
              <a:defRPr sz="1800"/>
            </a:pPr>
            <a:endParaRPr lang="en-GB" dirty="0"/>
          </a:p>
        </p:txBody>
      </p:sp>
    </p:spTree>
    <p:extLst>
      <p:ext uri="{BB962C8B-B14F-4D97-AF65-F5344CB8AC3E}">
        <p14:creationId xmlns:p14="http://schemas.microsoft.com/office/powerpoint/2010/main" val="3638253194"/>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a:spLocks noGrp="1"/>
          </p:cNvSpPr>
          <p:nvPr>
            <p:ph type="title" idx="4294967295"/>
          </p:nvPr>
        </p:nvSpPr>
        <p:spPr>
          <a:xfrm>
            <a:off x="457200" y="274637"/>
            <a:ext cx="8229600" cy="11430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lvl1pPr>
              <a:defRPr sz="3200">
                <a:latin typeface="Arial Bold"/>
                <a:ea typeface="Arial Bold"/>
                <a:cs typeface="Arial Bold"/>
                <a:sym typeface="Arial Bold"/>
              </a:defRPr>
            </a:lvl1pPr>
          </a:lstStyle>
          <a:p>
            <a:pPr lvl="0" algn="ctr">
              <a:defRPr sz="1800"/>
            </a:pPr>
            <a:r>
              <a:rPr lang="en-GB" sz="3600" dirty="0"/>
              <a:t>What is a deprivation of liberty? </a:t>
            </a:r>
            <a:endParaRPr sz="3600" dirty="0"/>
          </a:p>
        </p:txBody>
      </p:sp>
      <p:sp>
        <p:nvSpPr>
          <p:cNvPr id="28" name="Shape 28"/>
          <p:cNvSpPr>
            <a:spLocks noGrp="1"/>
          </p:cNvSpPr>
          <p:nvPr>
            <p:ph type="body" idx="4294967295"/>
          </p:nvPr>
        </p:nvSpPr>
        <p:spPr>
          <a:xfrm>
            <a:off x="467544" y="1412776"/>
            <a:ext cx="8229600" cy="4525963"/>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a:bodyPr>
          <a:lstStyle/>
          <a:p>
            <a:endParaRPr lang="en-GB" sz="2900" dirty="0"/>
          </a:p>
          <a:p>
            <a:r>
              <a:rPr lang="en-GB" sz="3200" dirty="0"/>
              <a:t>Article 5 ECHR: </a:t>
            </a:r>
          </a:p>
          <a:p>
            <a:pPr lvl="1"/>
            <a:r>
              <a:rPr lang="en-GB" sz="2800" dirty="0"/>
              <a:t>Objective element: confinement to restricted space for non-negligible period of time –</a:t>
            </a:r>
          </a:p>
          <a:p>
            <a:pPr lvl="1"/>
            <a:r>
              <a:rPr lang="en-GB" sz="2800" dirty="0"/>
              <a:t>Subjective element: either cannot or will not give valid consent </a:t>
            </a:r>
          </a:p>
          <a:p>
            <a:pPr lvl="1"/>
            <a:r>
              <a:rPr lang="en-GB" sz="2800" dirty="0"/>
              <a:t>Imputable to the state </a:t>
            </a:r>
          </a:p>
          <a:p>
            <a:endParaRPr lang="en-GB" sz="3200" dirty="0"/>
          </a:p>
          <a:p>
            <a:pPr>
              <a:buFont typeface="Arial" panose="020B0604020202020204" pitchFamily="34" charset="0"/>
              <a:buChar char="•"/>
            </a:pPr>
            <a:endParaRPr lang="en-GB" sz="2900" dirty="0"/>
          </a:p>
          <a:p>
            <a:pPr marL="457200" lvl="1" indent="0">
              <a:buNone/>
            </a:pPr>
            <a:endParaRPr lang="en-GB" sz="2400" dirty="0"/>
          </a:p>
          <a:p>
            <a:pPr>
              <a:buFont typeface="Arial" panose="020B0604020202020204" pitchFamily="34" charset="0"/>
              <a:buChar char="•"/>
            </a:pPr>
            <a:endParaRPr lang="en-GB" sz="2800" dirty="0"/>
          </a:p>
          <a:p>
            <a:pPr>
              <a:buFont typeface="Arial" panose="020B0604020202020204" pitchFamily="34" charset="0"/>
              <a:buChar char="•"/>
            </a:pPr>
            <a:endParaRPr lang="en-GB" sz="2800" dirty="0"/>
          </a:p>
          <a:p>
            <a:pPr marL="0" indent="0">
              <a:buNone/>
            </a:pPr>
            <a:endParaRPr lang="en-GB" sz="2800" i="1" dirty="0"/>
          </a:p>
          <a:p>
            <a:pPr marL="0" indent="0">
              <a:buNone/>
            </a:pPr>
            <a:endParaRPr lang="en-GB" sz="2800" dirty="0"/>
          </a:p>
          <a:p>
            <a:pPr marL="192881" lvl="0" indent="-192881">
              <a:spcBef>
                <a:spcPts val="400"/>
              </a:spcBef>
              <a:buChar char="•"/>
              <a:defRPr sz="1800"/>
            </a:pPr>
            <a:endParaRPr lang="en-GB" dirty="0"/>
          </a:p>
          <a:p>
            <a:pPr marL="192881" lvl="0" indent="-192881">
              <a:spcBef>
                <a:spcPts val="400"/>
              </a:spcBef>
              <a:buChar char="•"/>
              <a:defRPr sz="1800"/>
            </a:pPr>
            <a:endParaRPr lang="en-GB" dirty="0"/>
          </a:p>
        </p:txBody>
      </p:sp>
    </p:spTree>
    <p:extLst>
      <p:ext uri="{BB962C8B-B14F-4D97-AF65-F5344CB8AC3E}">
        <p14:creationId xmlns:p14="http://schemas.microsoft.com/office/powerpoint/2010/main" val="373610294"/>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a:spLocks noGrp="1"/>
          </p:cNvSpPr>
          <p:nvPr>
            <p:ph type="title" idx="4294967295"/>
          </p:nvPr>
        </p:nvSpPr>
        <p:spPr>
          <a:xfrm>
            <a:off x="457200" y="274637"/>
            <a:ext cx="8229600" cy="11430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lvl1pPr>
              <a:defRPr sz="3200">
                <a:latin typeface="Arial Bold"/>
                <a:ea typeface="Arial Bold"/>
                <a:cs typeface="Arial Bold"/>
                <a:sym typeface="Arial Bold"/>
              </a:defRPr>
            </a:lvl1pPr>
          </a:lstStyle>
          <a:p>
            <a:pPr lvl="0" algn="ctr">
              <a:defRPr sz="1800"/>
            </a:pPr>
            <a:r>
              <a:rPr lang="en-GB" sz="3600" dirty="0"/>
              <a:t>The objective element  </a:t>
            </a:r>
            <a:endParaRPr sz="3600" dirty="0"/>
          </a:p>
        </p:txBody>
      </p:sp>
      <p:sp>
        <p:nvSpPr>
          <p:cNvPr id="28" name="Shape 28"/>
          <p:cNvSpPr>
            <a:spLocks noGrp="1"/>
          </p:cNvSpPr>
          <p:nvPr>
            <p:ph type="body" idx="4294967295"/>
          </p:nvPr>
        </p:nvSpPr>
        <p:spPr>
          <a:xfrm>
            <a:off x="440233" y="1700808"/>
            <a:ext cx="8280920" cy="453650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a:bodyPr>
          <a:lstStyle/>
          <a:p>
            <a:r>
              <a:rPr lang="en-GB" i="1" dirty="0">
                <a:cs typeface="Arial" panose="020B0604020202020204" pitchFamily="34" charset="0"/>
                <a:sym typeface="Arial Bold"/>
              </a:rPr>
              <a:t>Birmingham City Council v D </a:t>
            </a:r>
            <a:r>
              <a:rPr lang="en-GB" dirty="0">
                <a:cs typeface="Arial" panose="020B0604020202020204" pitchFamily="34" charset="0"/>
                <a:sym typeface="Arial Bold"/>
              </a:rPr>
              <a:t>[2017] EWCA </a:t>
            </a:r>
            <a:r>
              <a:rPr lang="en-GB" dirty="0" err="1">
                <a:cs typeface="Arial" panose="020B0604020202020204" pitchFamily="34" charset="0"/>
                <a:sym typeface="Arial Bold"/>
              </a:rPr>
              <a:t>Civ</a:t>
            </a:r>
            <a:r>
              <a:rPr lang="en-GB" dirty="0">
                <a:cs typeface="Arial" panose="020B0604020202020204" pitchFamily="34" charset="0"/>
                <a:sym typeface="Arial Bold"/>
              </a:rPr>
              <a:t> 1695</a:t>
            </a:r>
          </a:p>
          <a:p>
            <a:pPr lvl="1"/>
            <a:r>
              <a:rPr lang="en-GB" sz="2800" dirty="0"/>
              <a:t>Meaning of freedom to leave</a:t>
            </a:r>
          </a:p>
          <a:p>
            <a:pPr marL="457200" lvl="1" indent="0">
              <a:buNone/>
            </a:pPr>
            <a:endParaRPr lang="en-GB" sz="2800" dirty="0"/>
          </a:p>
          <a:p>
            <a:pPr>
              <a:buFont typeface="Arial" panose="020B0604020202020204" pitchFamily="34" charset="0"/>
              <a:buChar char="•"/>
            </a:pPr>
            <a:r>
              <a:rPr lang="en-GB" sz="3200" i="1" dirty="0"/>
              <a:t>A Local Authority v AB </a:t>
            </a:r>
            <a:r>
              <a:rPr lang="en-GB" sz="3200" dirty="0"/>
              <a:t>[2020] EWCOP 39 and </a:t>
            </a:r>
            <a:r>
              <a:rPr lang="en-GB" sz="3200" i="1" dirty="0"/>
              <a:t>Re AEL </a:t>
            </a:r>
            <a:r>
              <a:rPr lang="en-GB" sz="3200" dirty="0"/>
              <a:t>[2021] EWCOP 9 </a:t>
            </a:r>
          </a:p>
          <a:p>
            <a:pPr lvl="1">
              <a:buFont typeface="Arial" panose="020B0604020202020204" pitchFamily="34" charset="0"/>
              <a:buChar char="•"/>
            </a:pPr>
            <a:r>
              <a:rPr lang="en-GB" dirty="0"/>
              <a:t>Continuous supervision and control, the ‘true powers of control’ and the ‘policy of caution’ </a:t>
            </a:r>
          </a:p>
          <a:p>
            <a:pPr lvl="1">
              <a:buFont typeface="Arial" panose="020B0604020202020204" pitchFamily="34" charset="0"/>
              <a:buChar char="•"/>
            </a:pPr>
            <a:endParaRPr lang="en-GB" sz="2800" dirty="0"/>
          </a:p>
          <a:p>
            <a:pPr>
              <a:buFont typeface="Arial" panose="020B0604020202020204" pitchFamily="34" charset="0"/>
              <a:buChar char="•"/>
            </a:pPr>
            <a:endParaRPr lang="en-GB" dirty="0">
              <a:cs typeface="Arial" panose="020B0604020202020204" pitchFamily="34" charset="0"/>
              <a:sym typeface="Arial Bold"/>
            </a:endParaRPr>
          </a:p>
          <a:p>
            <a:pPr marL="457200" lvl="1" indent="0">
              <a:buNone/>
            </a:pPr>
            <a:endParaRPr lang="pt-BR" sz="2400" dirty="0">
              <a:ea typeface="Arial Bold"/>
              <a:cs typeface="Arial" panose="020B0604020202020204" pitchFamily="34" charset="0"/>
              <a:sym typeface="Arial Bold"/>
            </a:endParaRPr>
          </a:p>
          <a:p>
            <a:endParaRPr lang="en-GB" sz="3200" dirty="0"/>
          </a:p>
          <a:p>
            <a:pPr>
              <a:buFont typeface="Arial" panose="020B0604020202020204" pitchFamily="34" charset="0"/>
              <a:buChar char="•"/>
            </a:pPr>
            <a:endParaRPr lang="en-GB" sz="2900" dirty="0"/>
          </a:p>
          <a:p>
            <a:pPr marL="457200" lvl="1" indent="0">
              <a:buNone/>
            </a:pPr>
            <a:endParaRPr lang="en-GB" sz="2400" dirty="0"/>
          </a:p>
          <a:p>
            <a:pPr>
              <a:buFont typeface="Arial" panose="020B0604020202020204" pitchFamily="34" charset="0"/>
              <a:buChar char="•"/>
            </a:pPr>
            <a:endParaRPr lang="en-GB" sz="2800" dirty="0"/>
          </a:p>
          <a:p>
            <a:pPr>
              <a:buFont typeface="Arial" panose="020B0604020202020204" pitchFamily="34" charset="0"/>
              <a:buChar char="•"/>
            </a:pPr>
            <a:endParaRPr lang="en-GB" sz="2800" dirty="0"/>
          </a:p>
          <a:p>
            <a:pPr marL="0" indent="0">
              <a:buNone/>
            </a:pPr>
            <a:endParaRPr lang="en-GB" sz="2800" i="1" dirty="0"/>
          </a:p>
          <a:p>
            <a:pPr marL="0" indent="0">
              <a:buNone/>
            </a:pPr>
            <a:endParaRPr lang="en-GB" sz="2800" dirty="0"/>
          </a:p>
          <a:p>
            <a:pPr marL="192881" lvl="0" indent="-192881">
              <a:spcBef>
                <a:spcPts val="400"/>
              </a:spcBef>
              <a:buChar char="•"/>
              <a:defRPr sz="1800"/>
            </a:pPr>
            <a:endParaRPr lang="en-GB" dirty="0"/>
          </a:p>
          <a:p>
            <a:pPr marL="192881" lvl="0" indent="-192881">
              <a:spcBef>
                <a:spcPts val="400"/>
              </a:spcBef>
              <a:buChar char="•"/>
              <a:defRPr sz="1800"/>
            </a:pPr>
            <a:endParaRPr lang="en-GB" dirty="0"/>
          </a:p>
        </p:txBody>
      </p:sp>
    </p:spTree>
    <p:extLst>
      <p:ext uri="{BB962C8B-B14F-4D97-AF65-F5344CB8AC3E}">
        <p14:creationId xmlns:p14="http://schemas.microsoft.com/office/powerpoint/2010/main" val="3075313100"/>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a:spLocks noGrp="1"/>
          </p:cNvSpPr>
          <p:nvPr>
            <p:ph type="title" idx="4294967295"/>
          </p:nvPr>
        </p:nvSpPr>
        <p:spPr>
          <a:xfrm>
            <a:off x="457200" y="274637"/>
            <a:ext cx="8229600" cy="1143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3200">
                <a:latin typeface="Arial Bold"/>
                <a:ea typeface="Arial Bold"/>
                <a:cs typeface="Arial Bold"/>
                <a:sym typeface="Arial Bold"/>
              </a:defRPr>
            </a:lvl1pPr>
          </a:lstStyle>
          <a:p>
            <a:pPr lvl="0" algn="ctr">
              <a:defRPr sz="1800"/>
            </a:pPr>
            <a:r>
              <a:rPr lang="en-GB" sz="3600" dirty="0"/>
              <a:t>The subjective element (1)</a:t>
            </a:r>
            <a:endParaRPr sz="3600" dirty="0"/>
          </a:p>
        </p:txBody>
      </p:sp>
      <p:sp>
        <p:nvSpPr>
          <p:cNvPr id="28" name="Shape 28"/>
          <p:cNvSpPr>
            <a:spLocks noGrp="1"/>
          </p:cNvSpPr>
          <p:nvPr>
            <p:ph type="body" idx="4294967295"/>
          </p:nvPr>
        </p:nvSpPr>
        <p:spPr>
          <a:xfrm>
            <a:off x="467544" y="1412776"/>
            <a:ext cx="8229600" cy="4525963"/>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a:bodyPr>
          <a:lstStyle/>
          <a:p>
            <a:r>
              <a:rPr lang="en-GB" sz="2800" dirty="0">
                <a:cs typeface="Arial" panose="020B0604020202020204" pitchFamily="34" charset="0"/>
                <a:sym typeface="Arial Bold"/>
              </a:rPr>
              <a:t>The information relevant to the decision: </a:t>
            </a:r>
            <a:r>
              <a:rPr lang="en-GB" sz="2800" i="1" dirty="0"/>
              <a:t>A PCT v LDV </a:t>
            </a:r>
            <a:r>
              <a:rPr lang="en-GB" sz="2800" dirty="0"/>
              <a:t>[2013] EWHC 272 (Fam) (capacity to consent to admission as informal patient to psychiatric hospital)</a:t>
            </a:r>
          </a:p>
          <a:p>
            <a:endParaRPr lang="en-GB" sz="2800" dirty="0"/>
          </a:p>
          <a:p>
            <a:r>
              <a:rPr lang="en-GB" sz="2800" dirty="0"/>
              <a:t>If you are to say a person has capacity to consent to what would otherwise be a deprivation of their liberty, they must be </a:t>
            </a:r>
            <a:r>
              <a:rPr lang="en-GB" sz="2800" dirty="0">
                <a:solidFill>
                  <a:srgbClr val="FF0000"/>
                </a:solidFill>
              </a:rPr>
              <a:t>given and be able to understand, retain, use and weigh the information relating to the restrictions upon them  </a:t>
            </a:r>
          </a:p>
          <a:p>
            <a:pPr marL="457200" lvl="1" indent="0">
              <a:buNone/>
            </a:pPr>
            <a:endParaRPr lang="pt-BR" sz="2800" dirty="0">
              <a:latin typeface="Arial" panose="020B0604020202020204" pitchFamily="34" charset="0"/>
              <a:ea typeface="Arial Bold"/>
              <a:cs typeface="Arial" panose="020B0604020202020204" pitchFamily="34" charset="0"/>
              <a:sym typeface="Arial Bold"/>
            </a:endParaRPr>
          </a:p>
          <a:p>
            <a:pPr>
              <a:buFont typeface="Arial" panose="020B0604020202020204" pitchFamily="34" charset="0"/>
              <a:buChar char="•"/>
            </a:pPr>
            <a:endParaRPr lang="en-GB" sz="2900" dirty="0"/>
          </a:p>
          <a:p>
            <a:pPr marL="457200" lvl="1" indent="0">
              <a:buNone/>
            </a:pPr>
            <a:endParaRPr lang="en-GB" sz="2400" dirty="0"/>
          </a:p>
          <a:p>
            <a:pPr>
              <a:buFont typeface="Arial" panose="020B0604020202020204" pitchFamily="34" charset="0"/>
              <a:buChar char="•"/>
            </a:pPr>
            <a:endParaRPr lang="en-GB" sz="2800" dirty="0"/>
          </a:p>
          <a:p>
            <a:pPr>
              <a:buFont typeface="Arial" panose="020B0604020202020204" pitchFamily="34" charset="0"/>
              <a:buChar char="•"/>
            </a:pPr>
            <a:endParaRPr lang="en-GB" sz="2800" dirty="0"/>
          </a:p>
          <a:p>
            <a:pPr marL="0" indent="0">
              <a:buNone/>
            </a:pPr>
            <a:endParaRPr lang="en-GB" sz="2800" i="1" dirty="0"/>
          </a:p>
          <a:p>
            <a:pPr marL="0" indent="0">
              <a:buNone/>
            </a:pPr>
            <a:endParaRPr lang="en-GB" sz="2800" dirty="0"/>
          </a:p>
          <a:p>
            <a:pPr marL="192881" lvl="0" indent="-192881">
              <a:spcBef>
                <a:spcPts val="400"/>
              </a:spcBef>
              <a:buChar char="•"/>
              <a:defRPr sz="1800"/>
            </a:pPr>
            <a:endParaRPr lang="en-GB" dirty="0"/>
          </a:p>
          <a:p>
            <a:pPr marL="192881" lvl="0" indent="-192881">
              <a:spcBef>
                <a:spcPts val="400"/>
              </a:spcBef>
              <a:buChar char="•"/>
              <a:defRPr sz="1800"/>
            </a:pPr>
            <a:endParaRPr lang="en-GB" dirty="0"/>
          </a:p>
        </p:txBody>
      </p:sp>
    </p:spTree>
    <p:extLst>
      <p:ext uri="{BB962C8B-B14F-4D97-AF65-F5344CB8AC3E}">
        <p14:creationId xmlns:p14="http://schemas.microsoft.com/office/powerpoint/2010/main" val="551890538"/>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a:spLocks noGrp="1"/>
          </p:cNvSpPr>
          <p:nvPr>
            <p:ph type="title" idx="4294967295"/>
          </p:nvPr>
        </p:nvSpPr>
        <p:spPr>
          <a:xfrm>
            <a:off x="457200" y="274637"/>
            <a:ext cx="8229600" cy="11430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lvl1pPr>
              <a:defRPr sz="3200">
                <a:latin typeface="Arial Bold"/>
                <a:ea typeface="Arial Bold"/>
                <a:cs typeface="Arial Bold"/>
                <a:sym typeface="Arial Bold"/>
              </a:defRPr>
            </a:lvl1pPr>
          </a:lstStyle>
          <a:p>
            <a:pPr lvl="0" algn="ctr">
              <a:defRPr sz="1800"/>
            </a:pPr>
            <a:r>
              <a:rPr lang="en-GB" sz="3600" dirty="0"/>
              <a:t>The subjective element (2)</a:t>
            </a:r>
            <a:endParaRPr sz="3600" dirty="0"/>
          </a:p>
        </p:txBody>
      </p:sp>
      <p:sp>
        <p:nvSpPr>
          <p:cNvPr id="28" name="Shape 28"/>
          <p:cNvSpPr>
            <a:spLocks noGrp="1"/>
          </p:cNvSpPr>
          <p:nvPr>
            <p:ph type="body" idx="4294967295"/>
          </p:nvPr>
        </p:nvSpPr>
        <p:spPr>
          <a:xfrm>
            <a:off x="467544" y="1412776"/>
            <a:ext cx="8229600" cy="4525963"/>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fontScale="92500" lnSpcReduction="20000"/>
          </a:bodyPr>
          <a:lstStyle/>
          <a:p>
            <a:r>
              <a:rPr lang="en-GB" sz="3200" dirty="0">
                <a:cs typeface="Arial" panose="020B0604020202020204" pitchFamily="34" charset="0"/>
                <a:sym typeface="Arial Bold"/>
              </a:rPr>
              <a:t>16 and 17 year olds: </a:t>
            </a:r>
            <a:r>
              <a:rPr lang="en-GB" sz="3200" i="1" dirty="0">
                <a:cs typeface="Arial" panose="020B0604020202020204" pitchFamily="34" charset="0"/>
                <a:sym typeface="Arial Bold"/>
              </a:rPr>
              <a:t>Re D </a:t>
            </a:r>
            <a:r>
              <a:rPr lang="en-GB" sz="3200" dirty="0">
                <a:cs typeface="Arial" panose="020B0604020202020204" pitchFamily="34" charset="0"/>
                <a:sym typeface="Arial Bold"/>
              </a:rPr>
              <a:t>[2019] UKSC 42</a:t>
            </a:r>
          </a:p>
          <a:p>
            <a:pPr lvl="1"/>
            <a:r>
              <a:rPr lang="en-GB" sz="2800" dirty="0">
                <a:ea typeface="Arial Bold"/>
                <a:cs typeface="Arial" panose="020B0604020202020204" pitchFamily="34" charset="0"/>
                <a:sym typeface="Arial Bold"/>
              </a:rPr>
              <a:t>Where 16/17 year old confined and cannot consent, parents cannot seek to consent on their behalf </a:t>
            </a:r>
          </a:p>
          <a:p>
            <a:pPr lvl="1"/>
            <a:r>
              <a:rPr lang="en-GB" sz="2800" dirty="0">
                <a:ea typeface="Arial Bold"/>
                <a:cs typeface="Arial" panose="020B0604020202020204" pitchFamily="34" charset="0"/>
                <a:sym typeface="Arial Bold"/>
              </a:rPr>
              <a:t>I.e. apply ‘acid test’, ask whether young person can consent, and then, if they cannot, they are deprived of their liberty</a:t>
            </a:r>
          </a:p>
          <a:p>
            <a:pPr marL="457200" lvl="1" indent="0">
              <a:buNone/>
            </a:pPr>
            <a:r>
              <a:rPr lang="en-GB" sz="2800" dirty="0">
                <a:ea typeface="Arial Bold"/>
                <a:cs typeface="Arial" panose="020B0604020202020204" pitchFamily="34" charset="0"/>
                <a:sym typeface="Arial Bold"/>
              </a:rPr>
              <a:t>=&gt; </a:t>
            </a:r>
            <a:r>
              <a:rPr lang="en-GB" dirty="0">
                <a:ea typeface="Arial Bold"/>
                <a:cs typeface="Arial" panose="020B0604020202020204" pitchFamily="34" charset="0"/>
                <a:sym typeface="Arial Bold"/>
              </a:rPr>
              <a:t>Application under MHA (where relevant) or court order will be required</a:t>
            </a:r>
          </a:p>
          <a:p>
            <a:pPr marL="457200" lvl="1" indent="0">
              <a:buNone/>
            </a:pPr>
            <a:endParaRPr lang="en-GB" dirty="0">
              <a:latin typeface="Arial" panose="020B0604020202020204" pitchFamily="34" charset="0"/>
              <a:cs typeface="Arial" panose="020B0604020202020204" pitchFamily="34" charset="0"/>
              <a:sym typeface="Arial Bold"/>
            </a:endParaRPr>
          </a:p>
          <a:p>
            <a:r>
              <a:rPr lang="en-GB" dirty="0">
                <a:hlinkClick r:id="rId3"/>
              </a:rPr>
              <a:t>https://www.mentalcapacitylawandpolicy.org.uk/deprivation-of-liberty-and-16-17-year-olds-shedinar/</a:t>
            </a:r>
            <a:endParaRPr lang="pt-BR" dirty="0">
              <a:latin typeface="Arial" panose="020B0604020202020204" pitchFamily="34" charset="0"/>
              <a:ea typeface="Arial Bold"/>
              <a:cs typeface="Arial" panose="020B0604020202020204" pitchFamily="34" charset="0"/>
              <a:sym typeface="Arial Bold"/>
            </a:endParaRPr>
          </a:p>
          <a:p>
            <a:pPr marL="457200" lvl="1" indent="0">
              <a:buNone/>
            </a:pPr>
            <a:endParaRPr lang="en-GB" dirty="0">
              <a:latin typeface="Arial" panose="020B0604020202020204" pitchFamily="34" charset="0"/>
              <a:cs typeface="Arial" panose="020B0604020202020204" pitchFamily="34" charset="0"/>
              <a:sym typeface="Arial Bold"/>
            </a:endParaRPr>
          </a:p>
          <a:p>
            <a:pPr marL="457200" lvl="1" indent="0">
              <a:buNone/>
            </a:pPr>
            <a:endParaRPr lang="pt-BR" sz="2800" dirty="0">
              <a:latin typeface="Arial" panose="020B0604020202020204" pitchFamily="34" charset="0"/>
              <a:ea typeface="Arial Bold"/>
              <a:cs typeface="Arial" panose="020B0604020202020204" pitchFamily="34" charset="0"/>
              <a:sym typeface="Arial Bold"/>
            </a:endParaRPr>
          </a:p>
          <a:p>
            <a:pPr>
              <a:buFont typeface="Arial" panose="020B0604020202020204" pitchFamily="34" charset="0"/>
              <a:buChar char="•"/>
            </a:pPr>
            <a:endParaRPr lang="en-GB" sz="2900" dirty="0"/>
          </a:p>
          <a:p>
            <a:pPr marL="457200" lvl="1" indent="0">
              <a:buNone/>
            </a:pPr>
            <a:endParaRPr lang="en-GB" sz="2400" dirty="0"/>
          </a:p>
          <a:p>
            <a:pPr>
              <a:buFont typeface="Arial" panose="020B0604020202020204" pitchFamily="34" charset="0"/>
              <a:buChar char="•"/>
            </a:pPr>
            <a:endParaRPr lang="en-GB" sz="2800" dirty="0"/>
          </a:p>
          <a:p>
            <a:pPr>
              <a:buFont typeface="Arial" panose="020B0604020202020204" pitchFamily="34" charset="0"/>
              <a:buChar char="•"/>
            </a:pPr>
            <a:endParaRPr lang="en-GB" sz="2800" dirty="0"/>
          </a:p>
          <a:p>
            <a:pPr marL="0" indent="0">
              <a:buNone/>
            </a:pPr>
            <a:endParaRPr lang="en-GB" sz="2800" i="1" dirty="0"/>
          </a:p>
          <a:p>
            <a:pPr marL="0" indent="0">
              <a:buNone/>
            </a:pPr>
            <a:endParaRPr lang="en-GB" sz="2800" dirty="0"/>
          </a:p>
          <a:p>
            <a:pPr marL="192881" lvl="0" indent="-192881">
              <a:spcBef>
                <a:spcPts val="400"/>
              </a:spcBef>
              <a:buChar char="•"/>
              <a:defRPr sz="1800"/>
            </a:pPr>
            <a:endParaRPr lang="en-GB" dirty="0"/>
          </a:p>
          <a:p>
            <a:pPr marL="192881" lvl="0" indent="-192881">
              <a:spcBef>
                <a:spcPts val="400"/>
              </a:spcBef>
              <a:buChar char="•"/>
              <a:defRPr sz="1800"/>
            </a:pPr>
            <a:endParaRPr lang="en-GB" dirty="0"/>
          </a:p>
        </p:txBody>
      </p:sp>
    </p:spTree>
    <p:extLst>
      <p:ext uri="{BB962C8B-B14F-4D97-AF65-F5344CB8AC3E}">
        <p14:creationId xmlns:p14="http://schemas.microsoft.com/office/powerpoint/2010/main" val="4287828994"/>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a:spLocks noGrp="1"/>
          </p:cNvSpPr>
          <p:nvPr>
            <p:ph type="title" idx="4294967295"/>
          </p:nvPr>
        </p:nvSpPr>
        <p:spPr>
          <a:xfrm>
            <a:off x="457200" y="274637"/>
            <a:ext cx="8229600" cy="1143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3200">
                <a:latin typeface="Arial Bold"/>
                <a:ea typeface="Arial Bold"/>
                <a:cs typeface="Arial Bold"/>
                <a:sym typeface="Arial Bold"/>
              </a:defRPr>
            </a:lvl1pPr>
          </a:lstStyle>
          <a:p>
            <a:pPr lvl="0" algn="ctr">
              <a:defRPr sz="1800"/>
            </a:pPr>
            <a:r>
              <a:rPr lang="en-GB" sz="3600" dirty="0"/>
              <a:t>What is a deprivation of liberty? </a:t>
            </a:r>
            <a:r>
              <a:rPr lang="en-GB" sz="3600" dirty="0" err="1"/>
              <a:t>Imputability</a:t>
            </a:r>
            <a:r>
              <a:rPr lang="en-GB" sz="3600" dirty="0"/>
              <a:t> to the state</a:t>
            </a:r>
            <a:endParaRPr sz="3600" dirty="0"/>
          </a:p>
        </p:txBody>
      </p:sp>
      <p:sp>
        <p:nvSpPr>
          <p:cNvPr id="28" name="Shape 28"/>
          <p:cNvSpPr>
            <a:spLocks noGrp="1"/>
          </p:cNvSpPr>
          <p:nvPr>
            <p:ph type="body" idx="4294967295"/>
          </p:nvPr>
        </p:nvSpPr>
        <p:spPr>
          <a:xfrm>
            <a:off x="467544" y="1412776"/>
            <a:ext cx="8229600" cy="4525963"/>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a:bodyPr>
          <a:lstStyle/>
          <a:p>
            <a:endParaRPr lang="en-GB" sz="2900" dirty="0"/>
          </a:p>
          <a:p>
            <a:pPr>
              <a:buFont typeface="Arial" panose="020B0604020202020204" pitchFamily="34" charset="0"/>
              <a:buChar char="•"/>
            </a:pPr>
            <a:r>
              <a:rPr lang="en-GB" i="1" dirty="0">
                <a:cs typeface="Arial" panose="020B0604020202020204" pitchFamily="34" charset="0"/>
                <a:sym typeface="Arial Bold"/>
              </a:rPr>
              <a:t>Re D </a:t>
            </a:r>
            <a:r>
              <a:rPr lang="en-GB" dirty="0">
                <a:cs typeface="Arial" panose="020B0604020202020204" pitchFamily="34" charset="0"/>
                <a:sym typeface="Arial Bold"/>
              </a:rPr>
              <a:t>[2019] UKSC 42</a:t>
            </a:r>
            <a:endParaRPr lang="en-US" dirty="0"/>
          </a:p>
          <a:p>
            <a:pPr marL="360363" indent="0">
              <a:buNone/>
            </a:pPr>
            <a:r>
              <a:rPr lang="en-US" dirty="0"/>
              <a:t>it is clear that the first sentence of article 5 imposes a positive obligation on the State to protect a person from interferences with liberty carried out by private persons, </a:t>
            </a:r>
            <a:r>
              <a:rPr lang="en-US" dirty="0">
                <a:solidFill>
                  <a:srgbClr val="FF0000"/>
                </a:solidFill>
              </a:rPr>
              <a:t>at least if it knew or ought to have known of this</a:t>
            </a:r>
            <a:r>
              <a:rPr lang="en-GB" dirty="0">
                <a:solidFill>
                  <a:srgbClr val="FF0000"/>
                </a:solidFill>
              </a:rPr>
              <a:t> </a:t>
            </a:r>
            <a:endParaRPr lang="en-GB" sz="3100" dirty="0">
              <a:solidFill>
                <a:srgbClr val="FF0000"/>
              </a:solidFill>
              <a:latin typeface="Arial" panose="020B0604020202020204" pitchFamily="34" charset="0"/>
              <a:ea typeface="Arial Bold"/>
              <a:cs typeface="Arial" panose="020B0604020202020204" pitchFamily="34" charset="0"/>
              <a:sym typeface="Arial Bold"/>
            </a:endParaRPr>
          </a:p>
          <a:p>
            <a:pPr marL="457200" lvl="1" indent="0">
              <a:buNone/>
            </a:pPr>
            <a:endParaRPr lang="pt-BR" sz="3100" dirty="0">
              <a:latin typeface="Arial" panose="020B0604020202020204" pitchFamily="34" charset="0"/>
              <a:ea typeface="Arial Bold"/>
              <a:cs typeface="Arial" panose="020B0604020202020204" pitchFamily="34" charset="0"/>
              <a:sym typeface="Arial Bold"/>
            </a:endParaRPr>
          </a:p>
          <a:p>
            <a:pPr marL="971550" lvl="1" indent="-514350">
              <a:buFont typeface="+mj-lt"/>
              <a:buAutoNum type="arabicPeriod"/>
            </a:pPr>
            <a:endParaRPr lang="en-GB" sz="3000" dirty="0">
              <a:latin typeface="Arial" panose="020B0604020202020204" pitchFamily="34" charset="0"/>
              <a:cs typeface="Arial" panose="020B0604020202020204" pitchFamily="34" charset="0"/>
            </a:endParaRPr>
          </a:p>
          <a:p>
            <a:pPr marL="457200" lvl="1" indent="0">
              <a:buNone/>
            </a:pPr>
            <a:endParaRPr lang="en-GB" sz="2400" dirty="0"/>
          </a:p>
          <a:p>
            <a:pPr>
              <a:buFont typeface="Arial" panose="020B0604020202020204" pitchFamily="34" charset="0"/>
              <a:buChar char="•"/>
            </a:pPr>
            <a:endParaRPr lang="en-GB" sz="2800" dirty="0"/>
          </a:p>
          <a:p>
            <a:pPr>
              <a:buFont typeface="Arial" panose="020B0604020202020204" pitchFamily="34" charset="0"/>
              <a:buChar char="•"/>
            </a:pPr>
            <a:endParaRPr lang="en-GB" sz="2800" dirty="0"/>
          </a:p>
          <a:p>
            <a:pPr marL="0" indent="0">
              <a:buNone/>
            </a:pPr>
            <a:endParaRPr lang="en-GB" sz="2800" i="1" dirty="0"/>
          </a:p>
          <a:p>
            <a:pPr marL="0" indent="0">
              <a:buNone/>
            </a:pPr>
            <a:endParaRPr lang="en-GB" sz="2800" dirty="0"/>
          </a:p>
          <a:p>
            <a:pPr marL="192881" lvl="0" indent="-192881">
              <a:spcBef>
                <a:spcPts val="400"/>
              </a:spcBef>
              <a:buChar char="•"/>
              <a:defRPr sz="1800"/>
            </a:pPr>
            <a:endParaRPr lang="en-GB" dirty="0"/>
          </a:p>
          <a:p>
            <a:pPr marL="192881" lvl="0" indent="-192881">
              <a:spcBef>
                <a:spcPts val="400"/>
              </a:spcBef>
              <a:buChar char="•"/>
              <a:defRPr sz="1800"/>
            </a:pPr>
            <a:endParaRPr lang="en-GB" dirty="0"/>
          </a:p>
        </p:txBody>
      </p:sp>
    </p:spTree>
    <p:extLst>
      <p:ext uri="{BB962C8B-B14F-4D97-AF65-F5344CB8AC3E}">
        <p14:creationId xmlns:p14="http://schemas.microsoft.com/office/powerpoint/2010/main" val="2617761451"/>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a:spLocks noGrp="1"/>
          </p:cNvSpPr>
          <p:nvPr>
            <p:ph type="title" idx="4294967295"/>
          </p:nvPr>
        </p:nvSpPr>
        <p:spPr>
          <a:xfrm>
            <a:off x="457200" y="274637"/>
            <a:ext cx="8229600" cy="11430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lvl1pPr>
              <a:defRPr sz="3200">
                <a:latin typeface="Arial Bold"/>
                <a:ea typeface="Arial Bold"/>
                <a:cs typeface="Arial Bold"/>
                <a:sym typeface="Arial Bold"/>
              </a:defRPr>
            </a:lvl1pPr>
          </a:lstStyle>
          <a:p>
            <a:pPr lvl="0" algn="ctr">
              <a:defRPr sz="1800"/>
            </a:pPr>
            <a:r>
              <a:rPr lang="en-GB" sz="3600" dirty="0"/>
              <a:t>The medical treatment carve-out (1)</a:t>
            </a:r>
            <a:endParaRPr sz="3600" dirty="0"/>
          </a:p>
        </p:txBody>
      </p:sp>
      <p:sp>
        <p:nvSpPr>
          <p:cNvPr id="28" name="Shape 28"/>
          <p:cNvSpPr>
            <a:spLocks noGrp="1"/>
          </p:cNvSpPr>
          <p:nvPr>
            <p:ph type="body" idx="4294967295"/>
          </p:nvPr>
        </p:nvSpPr>
        <p:spPr>
          <a:xfrm>
            <a:off x="467544" y="1412776"/>
            <a:ext cx="8229600" cy="4525963"/>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fontScale="77500" lnSpcReduction="20000"/>
          </a:bodyPr>
          <a:lstStyle/>
          <a:p>
            <a:pPr>
              <a:buFont typeface="Arial" panose="020B0604020202020204" pitchFamily="34" charset="0"/>
              <a:buChar char="•"/>
            </a:pPr>
            <a:r>
              <a:rPr lang="en-GB" dirty="0"/>
              <a:t>Life-saving treatment: the scope of the Article 5 carve-out </a:t>
            </a:r>
          </a:p>
          <a:p>
            <a:pPr lvl="1">
              <a:buFont typeface="Arial" panose="020B0604020202020204" pitchFamily="34" charset="0"/>
              <a:buChar char="•"/>
            </a:pPr>
            <a:r>
              <a:rPr lang="en-GB" i="1" dirty="0"/>
              <a:t>R (LF) v HM Senior Coroner for Inner London South</a:t>
            </a:r>
            <a:r>
              <a:rPr lang="en-GB" dirty="0"/>
              <a:t> [2017] EWCA </a:t>
            </a:r>
            <a:r>
              <a:rPr lang="en-GB" dirty="0" err="1"/>
              <a:t>Civ</a:t>
            </a:r>
            <a:r>
              <a:rPr lang="en-GB" dirty="0"/>
              <a:t> 31 (</a:t>
            </a:r>
            <a:r>
              <a:rPr lang="en-GB" dirty="0" err="1"/>
              <a:t>nb</a:t>
            </a:r>
            <a:r>
              <a:rPr lang="en-GB" dirty="0"/>
              <a:t> SC refused permission) </a:t>
            </a:r>
          </a:p>
          <a:p>
            <a:pPr lvl="1">
              <a:buFont typeface="Arial" panose="020B0604020202020204" pitchFamily="34" charset="0"/>
              <a:buChar char="•"/>
            </a:pPr>
            <a:endParaRPr lang="en-GB" sz="2800" i="1" dirty="0"/>
          </a:p>
          <a:p>
            <a:pPr lvl="1">
              <a:buFont typeface="Arial" panose="020B0604020202020204" pitchFamily="34" charset="0"/>
              <a:buChar char="•"/>
            </a:pPr>
            <a:r>
              <a:rPr lang="en-GB" sz="2800" i="1" dirty="0"/>
              <a:t>Re D </a:t>
            </a:r>
            <a:r>
              <a:rPr lang="en-GB" sz="2800" dirty="0"/>
              <a:t>[2019] UKSC 42</a:t>
            </a:r>
          </a:p>
          <a:p>
            <a:pPr lvl="1">
              <a:buFont typeface="Arial" panose="020B0604020202020204" pitchFamily="34" charset="0"/>
              <a:buChar char="•"/>
            </a:pPr>
            <a:endParaRPr lang="en-GB" sz="2800" dirty="0"/>
          </a:p>
          <a:p>
            <a:pPr marL="738188" lvl="1" indent="0">
              <a:buNone/>
            </a:pPr>
            <a:r>
              <a:rPr lang="en-US" sz="2800" dirty="0"/>
              <a:t>“the situation where a person is taken into (in that case) an intensive care unit for the purpose of life-saving treatment and is unable to give their consent to their consequent loss of liberty, does not result in a deprivation of liberty for article 5 purposes so long as the loss of liberty is due to the need to provide care for them on an urgent basis because of their serious medical condition, is necessary and unavoidable, and results from circumstances beyond the state’s control”</a:t>
            </a:r>
            <a:r>
              <a:rPr lang="en-US" sz="2800" dirty="0">
                <a:hlinkClick r:id="rId3">
                  <a:extLst>
                    <a:ext uri="{A12FA001-AC4F-418D-AE19-62706E023703}">
                      <ahyp:hlinkClr xmlns:ahyp="http://schemas.microsoft.com/office/drawing/2018/hyperlinkcolor" val="tx"/>
                    </a:ext>
                  </a:extLst>
                </a:hlinkClick>
              </a:rPr>
              <a:t> </a:t>
            </a:r>
          </a:p>
          <a:p>
            <a:pPr marL="457200" lvl="1" indent="0">
              <a:buNone/>
            </a:pPr>
            <a:endParaRPr lang="pt-BR" sz="2800" dirty="0">
              <a:latin typeface="Arial" panose="020B0604020202020204" pitchFamily="34" charset="0"/>
              <a:ea typeface="Arial Bold"/>
              <a:cs typeface="Arial" panose="020B0604020202020204" pitchFamily="34" charset="0"/>
              <a:sym typeface="Arial Bold"/>
            </a:endParaRPr>
          </a:p>
          <a:p>
            <a:pPr>
              <a:buFont typeface="Arial" panose="020B0604020202020204" pitchFamily="34" charset="0"/>
              <a:buChar char="•"/>
            </a:pPr>
            <a:endParaRPr lang="en-GB" sz="2900" dirty="0"/>
          </a:p>
          <a:p>
            <a:pPr marL="457200" lvl="1" indent="0">
              <a:buNone/>
            </a:pPr>
            <a:endParaRPr lang="en-GB" sz="2400" dirty="0"/>
          </a:p>
          <a:p>
            <a:pPr>
              <a:buFont typeface="Arial" panose="020B0604020202020204" pitchFamily="34" charset="0"/>
              <a:buChar char="•"/>
            </a:pPr>
            <a:endParaRPr lang="en-GB" sz="2800" dirty="0"/>
          </a:p>
          <a:p>
            <a:pPr>
              <a:buFont typeface="Arial" panose="020B0604020202020204" pitchFamily="34" charset="0"/>
              <a:buChar char="•"/>
            </a:pPr>
            <a:endParaRPr lang="en-GB" sz="2800" dirty="0"/>
          </a:p>
          <a:p>
            <a:pPr marL="0" indent="0">
              <a:buNone/>
            </a:pPr>
            <a:endParaRPr lang="en-GB" sz="2800" i="1" dirty="0"/>
          </a:p>
          <a:p>
            <a:pPr marL="0" indent="0">
              <a:buNone/>
            </a:pPr>
            <a:endParaRPr lang="en-GB" sz="2800" dirty="0"/>
          </a:p>
          <a:p>
            <a:pPr marL="192881" lvl="0" indent="-192881">
              <a:spcBef>
                <a:spcPts val="400"/>
              </a:spcBef>
              <a:buChar char="•"/>
              <a:defRPr sz="1800"/>
            </a:pPr>
            <a:endParaRPr lang="en-GB" dirty="0"/>
          </a:p>
          <a:p>
            <a:pPr marL="192881" lvl="0" indent="-192881">
              <a:spcBef>
                <a:spcPts val="400"/>
              </a:spcBef>
              <a:buChar char="•"/>
              <a:defRPr sz="1800"/>
            </a:pPr>
            <a:endParaRPr lang="en-GB" dirty="0"/>
          </a:p>
        </p:txBody>
      </p:sp>
    </p:spTree>
    <p:extLst>
      <p:ext uri="{BB962C8B-B14F-4D97-AF65-F5344CB8AC3E}">
        <p14:creationId xmlns:p14="http://schemas.microsoft.com/office/powerpoint/2010/main" val="1735691453"/>
      </p:ext>
    </p:extLst>
  </p:cSld>
  <p:clrMapOvr>
    <a:masterClrMapping/>
  </p:clrMapOvr>
  <p:transition spd="med"/>
</p:sld>
</file>

<file path=ppt/theme/theme1.xml><?xml version="1.0" encoding="utf-8"?>
<a:theme xmlns:a="http://schemas.openxmlformats.org/drawingml/2006/main" name="Power Point template 2008">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 Point template 2008</Template>
  <TotalTime>1424</TotalTime>
  <Words>1746</Words>
  <Application>Microsoft Office PowerPoint</Application>
  <PresentationFormat>On-screen Show (4:3)</PresentationFormat>
  <Paragraphs>314</Paragraphs>
  <Slides>21</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Arial Bold</vt:lpstr>
      <vt:lpstr>Calibri</vt:lpstr>
      <vt:lpstr>Helvetica Neue Light</vt:lpstr>
      <vt:lpstr>Helvetica Neue Thin</vt:lpstr>
      <vt:lpstr>Power Point template 2008</vt:lpstr>
      <vt:lpstr>From DoLS to Liberty Protection Safeguards: Managing the Interim</vt:lpstr>
      <vt:lpstr>What should we be doing at the moment? </vt:lpstr>
      <vt:lpstr>Restraint </vt:lpstr>
      <vt:lpstr>What is a deprivation of liberty? </vt:lpstr>
      <vt:lpstr>The objective element  </vt:lpstr>
      <vt:lpstr>The subjective element (1)</vt:lpstr>
      <vt:lpstr>The subjective element (2)</vt:lpstr>
      <vt:lpstr>What is a deprivation of liberty? Imputability to the state</vt:lpstr>
      <vt:lpstr>The medical treatment carve-out (1)</vt:lpstr>
      <vt:lpstr>The medical treatment carve-out (2)</vt:lpstr>
      <vt:lpstr>The consequences: damages </vt:lpstr>
      <vt:lpstr>DoLs pitfalls at present </vt:lpstr>
      <vt:lpstr>“Community DoL”</vt:lpstr>
      <vt:lpstr>Applying DoLS at present </vt:lpstr>
      <vt:lpstr>Assessments</vt:lpstr>
      <vt:lpstr>Digging deeper into consent</vt:lpstr>
      <vt:lpstr>Applying LPS thinking </vt:lpstr>
      <vt:lpstr>Beginning to think about the LPS </vt:lpstr>
      <vt:lpstr>‘Community DoL’</vt:lpstr>
      <vt:lpstr>Beginning to prepare for LPS </vt:lpstr>
      <vt:lpstr>Keeping yourself up-to-date</vt:lpstr>
    </vt:vector>
  </TitlesOfParts>
  <Company>39 Essex Street Chambers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charlie</dc:creator>
  <cp:lastModifiedBy>Ruck Keene, Alexander</cp:lastModifiedBy>
  <cp:revision>371</cp:revision>
  <cp:lastPrinted>2017-01-12T16:02:12Z</cp:lastPrinted>
  <dcterms:created xsi:type="dcterms:W3CDTF">2015-02-02T11:10:19Z</dcterms:created>
  <dcterms:modified xsi:type="dcterms:W3CDTF">2021-11-06T10:03:07Z</dcterms:modified>
</cp:coreProperties>
</file>