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359" r:id="rId2"/>
    <p:sldId id="358" r:id="rId3"/>
    <p:sldId id="367" r:id="rId4"/>
    <p:sldId id="363" r:id="rId5"/>
    <p:sldId id="305" r:id="rId6"/>
    <p:sldId id="319" r:id="rId7"/>
    <p:sldId id="369" r:id="rId8"/>
    <p:sldId id="323" r:id="rId9"/>
    <p:sldId id="356" r:id="rId10"/>
    <p:sldId id="357" r:id="rId11"/>
    <p:sldId id="361" r:id="rId12"/>
    <p:sldId id="289" r:id="rId13"/>
    <p:sldId id="315" r:id="rId14"/>
    <p:sldId id="368" r:id="rId15"/>
    <p:sldId id="313" r:id="rId16"/>
    <p:sldId id="349" r:id="rId17"/>
    <p:sldId id="285" r:id="rId18"/>
    <p:sldId id="301" r:id="rId19"/>
    <p:sldId id="311" r:id="rId20"/>
    <p:sldId id="364" r:id="rId21"/>
    <p:sldId id="281" r:id="rId22"/>
    <p:sldId id="348" r:id="rId23"/>
    <p:sldId id="308" r:id="rId24"/>
    <p:sldId id="366" r:id="rId25"/>
    <p:sldId id="320" r:id="rId26"/>
    <p:sldId id="32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7E243-F0B0-C648-8502-E9BBDD519A0C}" v="84" dt="2021-11-21T19:11:38.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45"/>
    <p:restoredTop sz="94231"/>
  </p:normalViewPr>
  <p:slideViewPr>
    <p:cSldViewPr snapToGrid="0" snapToObjects="1">
      <p:cViewPr varScale="1">
        <p:scale>
          <a:sx n="74" d="100"/>
          <a:sy n="74" d="100"/>
        </p:scale>
        <p:origin x="6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99843-0ECE-6046-A9E6-8100876E507A}" type="datetimeFigureOut">
              <a:rPr lang="en-US" smtClean="0"/>
              <a:t>11/22/21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E01FB-80B5-BF44-8273-EACA05B07F1B}" type="slidenum">
              <a:rPr lang="en-US" smtClean="0"/>
              <a:t>‹#›</a:t>
            </a:fld>
            <a:endParaRPr lang="en-US"/>
          </a:p>
        </p:txBody>
      </p:sp>
    </p:spTree>
    <p:extLst>
      <p:ext uri="{BB962C8B-B14F-4D97-AF65-F5344CB8AC3E}">
        <p14:creationId xmlns:p14="http://schemas.microsoft.com/office/powerpoint/2010/main" val="462667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88A98-BA74-594B-A557-ED3C71AF45E7}" type="slidenum">
              <a:rPr lang="en-US" smtClean="0"/>
              <a:t>10</a:t>
            </a:fld>
            <a:endParaRPr lang="en-US"/>
          </a:p>
        </p:txBody>
      </p:sp>
    </p:spTree>
    <p:extLst>
      <p:ext uri="{BB962C8B-B14F-4D97-AF65-F5344CB8AC3E}">
        <p14:creationId xmlns:p14="http://schemas.microsoft.com/office/powerpoint/2010/main" val="451086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88A98-BA74-594B-A557-ED3C71AF45E7}" type="slidenum">
              <a:rPr lang="en-US" smtClean="0"/>
              <a:t>11</a:t>
            </a:fld>
            <a:endParaRPr lang="en-US"/>
          </a:p>
        </p:txBody>
      </p:sp>
    </p:spTree>
    <p:extLst>
      <p:ext uri="{BB962C8B-B14F-4D97-AF65-F5344CB8AC3E}">
        <p14:creationId xmlns:p14="http://schemas.microsoft.com/office/powerpoint/2010/main" val="2234278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B077A9-11BA-4A4F-91F8-F9BFA328C718}" type="datetime1">
              <a:rPr lang="en-GB" smtClean="0"/>
              <a:t>22/11/2021</a:t>
            </a:fld>
            <a:endParaRPr lang="en-US"/>
          </a:p>
        </p:txBody>
      </p:sp>
      <p:sp>
        <p:nvSpPr>
          <p:cNvPr id="5" name="Footer Placeholder 4"/>
          <p:cNvSpPr>
            <a:spLocks noGrp="1"/>
          </p:cNvSpPr>
          <p:nvPr>
            <p:ph type="ftr" sz="quarter" idx="11"/>
          </p:nvPr>
        </p:nvSpPr>
        <p:spPr/>
        <p:txBody>
          <a:bodyPr/>
          <a:lstStyle/>
          <a:p>
            <a:r>
              <a:rPr lang="en-US"/>
              <a:t>Rachel Griffiths Consultancy Limited</a:t>
            </a:r>
          </a:p>
        </p:txBody>
      </p:sp>
      <p:sp>
        <p:nvSpPr>
          <p:cNvPr id="6" name="Slide Number Placeholder 5"/>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44992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1F3F7D-1C14-E84A-B1E0-C2B2B5E3F0FE}" type="datetime1">
              <a:rPr lang="en-GB" smtClean="0"/>
              <a:t>22/11/2021</a:t>
            </a:fld>
            <a:endParaRPr lang="en-US"/>
          </a:p>
        </p:txBody>
      </p:sp>
      <p:sp>
        <p:nvSpPr>
          <p:cNvPr id="5" name="Footer Placeholder 4"/>
          <p:cNvSpPr>
            <a:spLocks noGrp="1"/>
          </p:cNvSpPr>
          <p:nvPr>
            <p:ph type="ftr" sz="quarter" idx="11"/>
          </p:nvPr>
        </p:nvSpPr>
        <p:spPr/>
        <p:txBody>
          <a:bodyPr/>
          <a:lstStyle/>
          <a:p>
            <a:r>
              <a:rPr lang="en-US"/>
              <a:t>Rachel Griffiths Consultancy Limited</a:t>
            </a:r>
          </a:p>
        </p:txBody>
      </p:sp>
      <p:sp>
        <p:nvSpPr>
          <p:cNvPr id="6" name="Slide Number Placeholder 5"/>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1920074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77CD8-188E-6E40-BF7E-87358BE09302}" type="datetime1">
              <a:rPr lang="en-GB" smtClean="0"/>
              <a:t>22/11/2021</a:t>
            </a:fld>
            <a:endParaRPr lang="en-US"/>
          </a:p>
        </p:txBody>
      </p:sp>
      <p:sp>
        <p:nvSpPr>
          <p:cNvPr id="5" name="Footer Placeholder 4"/>
          <p:cNvSpPr>
            <a:spLocks noGrp="1"/>
          </p:cNvSpPr>
          <p:nvPr>
            <p:ph type="ftr" sz="quarter" idx="11"/>
          </p:nvPr>
        </p:nvSpPr>
        <p:spPr/>
        <p:txBody>
          <a:bodyPr/>
          <a:lstStyle/>
          <a:p>
            <a:r>
              <a:rPr lang="en-US"/>
              <a:t>Rachel Griffiths Consultancy Limited</a:t>
            </a:r>
          </a:p>
        </p:txBody>
      </p:sp>
      <p:sp>
        <p:nvSpPr>
          <p:cNvPr id="6" name="Slide Number Placeholder 5"/>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45687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E8856-C969-6F41-A488-EAF1F7E2E7AA}" type="datetime1">
              <a:rPr lang="en-GB" smtClean="0"/>
              <a:t>22/11/2021</a:t>
            </a:fld>
            <a:endParaRPr lang="en-US"/>
          </a:p>
        </p:txBody>
      </p:sp>
      <p:sp>
        <p:nvSpPr>
          <p:cNvPr id="5" name="Footer Placeholder 4"/>
          <p:cNvSpPr>
            <a:spLocks noGrp="1"/>
          </p:cNvSpPr>
          <p:nvPr>
            <p:ph type="ftr" sz="quarter" idx="11"/>
          </p:nvPr>
        </p:nvSpPr>
        <p:spPr/>
        <p:txBody>
          <a:bodyPr/>
          <a:lstStyle/>
          <a:p>
            <a:r>
              <a:rPr lang="en-US"/>
              <a:t>Rachel Griffiths Consultancy Limited</a:t>
            </a:r>
          </a:p>
        </p:txBody>
      </p:sp>
      <p:sp>
        <p:nvSpPr>
          <p:cNvPr id="6" name="Slide Number Placeholder 5"/>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626831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0BEF7E-4AD4-2B40-9A60-40A093363EBD}" type="datetime1">
              <a:rPr lang="en-GB" smtClean="0"/>
              <a:t>22/11/2021</a:t>
            </a:fld>
            <a:endParaRPr lang="en-US"/>
          </a:p>
        </p:txBody>
      </p:sp>
      <p:sp>
        <p:nvSpPr>
          <p:cNvPr id="5" name="Footer Placeholder 4"/>
          <p:cNvSpPr>
            <a:spLocks noGrp="1"/>
          </p:cNvSpPr>
          <p:nvPr>
            <p:ph type="ftr" sz="quarter" idx="11"/>
          </p:nvPr>
        </p:nvSpPr>
        <p:spPr/>
        <p:txBody>
          <a:bodyPr/>
          <a:lstStyle/>
          <a:p>
            <a:r>
              <a:rPr lang="en-US"/>
              <a:t>Rachel Griffiths Consultancy Limited</a:t>
            </a:r>
          </a:p>
        </p:txBody>
      </p:sp>
      <p:sp>
        <p:nvSpPr>
          <p:cNvPr id="6" name="Slide Number Placeholder 5"/>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175265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0B54FE-6C97-6A4E-98A6-A4F6989A717E}" type="datetime1">
              <a:rPr lang="en-GB" smtClean="0"/>
              <a:t>22/11/2021</a:t>
            </a:fld>
            <a:endParaRPr lang="en-US"/>
          </a:p>
        </p:txBody>
      </p:sp>
      <p:sp>
        <p:nvSpPr>
          <p:cNvPr id="6" name="Footer Placeholder 5"/>
          <p:cNvSpPr>
            <a:spLocks noGrp="1"/>
          </p:cNvSpPr>
          <p:nvPr>
            <p:ph type="ftr" sz="quarter" idx="11"/>
          </p:nvPr>
        </p:nvSpPr>
        <p:spPr/>
        <p:txBody>
          <a:bodyPr/>
          <a:lstStyle/>
          <a:p>
            <a:r>
              <a:rPr lang="en-US"/>
              <a:t>Rachel Griffiths Consultancy Limited</a:t>
            </a:r>
          </a:p>
        </p:txBody>
      </p:sp>
      <p:sp>
        <p:nvSpPr>
          <p:cNvPr id="7" name="Slide Number Placeholder 6"/>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201012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86E013-2223-9443-BDB9-5EA7223F5DAD}" type="datetime1">
              <a:rPr lang="en-GB" smtClean="0"/>
              <a:t>22/11/2021</a:t>
            </a:fld>
            <a:endParaRPr lang="en-US"/>
          </a:p>
        </p:txBody>
      </p:sp>
      <p:sp>
        <p:nvSpPr>
          <p:cNvPr id="8" name="Footer Placeholder 7"/>
          <p:cNvSpPr>
            <a:spLocks noGrp="1"/>
          </p:cNvSpPr>
          <p:nvPr>
            <p:ph type="ftr" sz="quarter" idx="11"/>
          </p:nvPr>
        </p:nvSpPr>
        <p:spPr/>
        <p:txBody>
          <a:bodyPr/>
          <a:lstStyle/>
          <a:p>
            <a:r>
              <a:rPr lang="en-US"/>
              <a:t>Rachel Griffiths Consultancy Limited</a:t>
            </a:r>
          </a:p>
        </p:txBody>
      </p:sp>
      <p:sp>
        <p:nvSpPr>
          <p:cNvPr id="9" name="Slide Number Placeholder 8"/>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2136364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DBC0CE-9141-364E-B78D-6DC6B880697C}" type="datetime1">
              <a:rPr lang="en-GB" smtClean="0"/>
              <a:t>22/11/2021</a:t>
            </a:fld>
            <a:endParaRPr lang="en-US"/>
          </a:p>
        </p:txBody>
      </p:sp>
      <p:sp>
        <p:nvSpPr>
          <p:cNvPr id="4" name="Footer Placeholder 3"/>
          <p:cNvSpPr>
            <a:spLocks noGrp="1"/>
          </p:cNvSpPr>
          <p:nvPr>
            <p:ph type="ftr" sz="quarter" idx="11"/>
          </p:nvPr>
        </p:nvSpPr>
        <p:spPr/>
        <p:txBody>
          <a:bodyPr/>
          <a:lstStyle/>
          <a:p>
            <a:r>
              <a:rPr lang="en-US"/>
              <a:t>Rachel Griffiths Consultancy Limited</a:t>
            </a:r>
          </a:p>
        </p:txBody>
      </p:sp>
      <p:sp>
        <p:nvSpPr>
          <p:cNvPr id="5" name="Slide Number Placeholder 4"/>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209142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15F32-A487-B64E-A6A6-6EB0761A2AAA}" type="datetime1">
              <a:rPr lang="en-GB" smtClean="0"/>
              <a:t>22/11/2021</a:t>
            </a:fld>
            <a:endParaRPr lang="en-US"/>
          </a:p>
        </p:txBody>
      </p:sp>
      <p:sp>
        <p:nvSpPr>
          <p:cNvPr id="3" name="Footer Placeholder 2"/>
          <p:cNvSpPr>
            <a:spLocks noGrp="1"/>
          </p:cNvSpPr>
          <p:nvPr>
            <p:ph type="ftr" sz="quarter" idx="11"/>
          </p:nvPr>
        </p:nvSpPr>
        <p:spPr/>
        <p:txBody>
          <a:bodyPr/>
          <a:lstStyle/>
          <a:p>
            <a:r>
              <a:rPr lang="en-US"/>
              <a:t>Rachel Griffiths Consultancy Limited</a:t>
            </a:r>
          </a:p>
        </p:txBody>
      </p:sp>
      <p:sp>
        <p:nvSpPr>
          <p:cNvPr id="4" name="Slide Number Placeholder 3"/>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60006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3DD6C-3316-344C-888B-CD81F9BA0858}" type="datetime1">
              <a:rPr lang="en-GB" smtClean="0"/>
              <a:t>22/11/2021</a:t>
            </a:fld>
            <a:endParaRPr lang="en-US"/>
          </a:p>
        </p:txBody>
      </p:sp>
      <p:sp>
        <p:nvSpPr>
          <p:cNvPr id="6" name="Footer Placeholder 5"/>
          <p:cNvSpPr>
            <a:spLocks noGrp="1"/>
          </p:cNvSpPr>
          <p:nvPr>
            <p:ph type="ftr" sz="quarter" idx="11"/>
          </p:nvPr>
        </p:nvSpPr>
        <p:spPr/>
        <p:txBody>
          <a:bodyPr/>
          <a:lstStyle/>
          <a:p>
            <a:r>
              <a:rPr lang="en-US"/>
              <a:t>Rachel Griffiths Consultancy Limited</a:t>
            </a:r>
          </a:p>
        </p:txBody>
      </p:sp>
      <p:sp>
        <p:nvSpPr>
          <p:cNvPr id="7" name="Slide Number Placeholder 6"/>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65222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1700FA-DEEE-E84D-98F3-7B73646B49C3}" type="datetime1">
              <a:rPr lang="en-GB" smtClean="0"/>
              <a:t>22/11/2021</a:t>
            </a:fld>
            <a:endParaRPr lang="en-US"/>
          </a:p>
        </p:txBody>
      </p:sp>
      <p:sp>
        <p:nvSpPr>
          <p:cNvPr id="6" name="Footer Placeholder 5"/>
          <p:cNvSpPr>
            <a:spLocks noGrp="1"/>
          </p:cNvSpPr>
          <p:nvPr>
            <p:ph type="ftr" sz="quarter" idx="11"/>
          </p:nvPr>
        </p:nvSpPr>
        <p:spPr/>
        <p:txBody>
          <a:bodyPr/>
          <a:lstStyle/>
          <a:p>
            <a:r>
              <a:rPr lang="en-US"/>
              <a:t>Rachel Griffiths Consultancy Limited</a:t>
            </a:r>
          </a:p>
        </p:txBody>
      </p:sp>
      <p:sp>
        <p:nvSpPr>
          <p:cNvPr id="7" name="Slide Number Placeholder 6"/>
          <p:cNvSpPr>
            <a:spLocks noGrp="1"/>
          </p:cNvSpPr>
          <p:nvPr>
            <p:ph type="sldNum" sz="quarter" idx="12"/>
          </p:nvPr>
        </p:nvSpPr>
        <p:spPr/>
        <p:txBody>
          <a:bodyPr/>
          <a:lstStyle/>
          <a:p>
            <a:fld id="{067ABE20-84DA-CA47-8758-9ED7F98DA59C}" type="slidenum">
              <a:rPr lang="en-US" smtClean="0"/>
              <a:t>‹#›</a:t>
            </a:fld>
            <a:endParaRPr lang="en-US"/>
          </a:p>
        </p:txBody>
      </p:sp>
    </p:spTree>
    <p:extLst>
      <p:ext uri="{BB962C8B-B14F-4D97-AF65-F5344CB8AC3E}">
        <p14:creationId xmlns:p14="http://schemas.microsoft.com/office/powerpoint/2010/main" val="114764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2015A-D0E0-B94D-848B-BD9243A6D107}" type="datetime1">
              <a:rPr lang="en-GB" smtClean="0"/>
              <a:t>22/11/2021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Rachel Griffiths Consultancy Limited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ABE20-84DA-CA47-8758-9ED7F98DA59C}" type="slidenum">
              <a:rPr lang="en-US" smtClean="0"/>
              <a:t>‹#›</a:t>
            </a:fld>
            <a:endParaRPr lang="en-US"/>
          </a:p>
        </p:txBody>
      </p:sp>
    </p:spTree>
    <p:extLst>
      <p:ext uri="{BB962C8B-B14F-4D97-AF65-F5344CB8AC3E}">
        <p14:creationId xmlns:p14="http://schemas.microsoft.com/office/powerpoint/2010/main" val="501919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0FECD-24CA-5A42-BEBF-B12CEB4B9593}"/>
              </a:ext>
            </a:extLst>
          </p:cNvPr>
          <p:cNvSpPr>
            <a:spLocks noGrp="1"/>
          </p:cNvSpPr>
          <p:nvPr>
            <p:ph type="ctrTitle"/>
          </p:nvPr>
        </p:nvSpPr>
        <p:spPr>
          <a:xfrm>
            <a:off x="4380588" y="965199"/>
            <a:ext cx="6766078" cy="4927601"/>
          </a:xfrm>
        </p:spPr>
        <p:txBody>
          <a:bodyPr anchor="ctr">
            <a:normAutofit/>
          </a:bodyPr>
          <a:lstStyle/>
          <a:p>
            <a:pPr algn="l"/>
            <a:r>
              <a:rPr lang="en-US" sz="5400" b="1" dirty="0">
                <a:solidFill>
                  <a:schemeClr val="accent1"/>
                </a:solidFill>
              </a:rPr>
              <a:t>LPS: </a:t>
            </a:r>
            <a:br>
              <a:rPr lang="en-US" sz="5400" b="1" dirty="0">
                <a:solidFill>
                  <a:schemeClr val="accent1"/>
                </a:solidFill>
              </a:rPr>
            </a:br>
            <a:r>
              <a:rPr lang="en-US" sz="5400" b="1" dirty="0">
                <a:solidFill>
                  <a:schemeClr val="accent1"/>
                </a:solidFill>
              </a:rPr>
              <a:t>the person at the heart</a:t>
            </a:r>
          </a:p>
        </p:txBody>
      </p:sp>
      <p:sp>
        <p:nvSpPr>
          <p:cNvPr id="3" name="Subtitle 2">
            <a:extLst>
              <a:ext uri="{FF2B5EF4-FFF2-40B4-BE49-F238E27FC236}">
                <a16:creationId xmlns:a16="http://schemas.microsoft.com/office/drawing/2014/main" id="{2B9A2A44-A7E0-2D47-A421-8A8BAADF93CF}"/>
              </a:ext>
            </a:extLst>
          </p:cNvPr>
          <p:cNvSpPr>
            <a:spLocks noGrp="1"/>
          </p:cNvSpPr>
          <p:nvPr>
            <p:ph type="subTitle" idx="1"/>
          </p:nvPr>
        </p:nvSpPr>
        <p:spPr>
          <a:xfrm>
            <a:off x="1023257" y="965198"/>
            <a:ext cx="2707937" cy="4927602"/>
          </a:xfrm>
        </p:spPr>
        <p:txBody>
          <a:bodyPr anchor="ctr">
            <a:normAutofit/>
          </a:bodyPr>
          <a:lstStyle/>
          <a:p>
            <a:pPr algn="r"/>
            <a:endParaRPr lang="en-US" sz="2000" dirty="0">
              <a:solidFill>
                <a:schemeClr val="accent1"/>
              </a:solidFill>
            </a:endParaRPr>
          </a:p>
          <a:p>
            <a:pPr algn="r"/>
            <a:r>
              <a:rPr lang="en-US" sz="2000" dirty="0">
                <a:solidFill>
                  <a:schemeClr val="accent1"/>
                </a:solidFill>
              </a:rPr>
              <a:t>Rachel Griffiths</a:t>
            </a:r>
          </a:p>
        </p:txBody>
      </p:sp>
    </p:spTree>
    <p:extLst>
      <p:ext uri="{BB962C8B-B14F-4D97-AF65-F5344CB8AC3E}">
        <p14:creationId xmlns:p14="http://schemas.microsoft.com/office/powerpoint/2010/main" val="565396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Best interests checklist</a:t>
            </a:r>
            <a:br>
              <a:rPr lang="en-US" b="1" dirty="0">
                <a:solidFill>
                  <a:schemeClr val="accent1"/>
                </a:solidFill>
              </a:rPr>
            </a:br>
            <a:r>
              <a:rPr lang="en-US" b="1" dirty="0">
                <a:solidFill>
                  <a:schemeClr val="accent1"/>
                </a:solidFill>
              </a:rPr>
              <a:t>MCA s.4,  code </a:t>
            </a:r>
            <a:r>
              <a:rPr lang="en-US" b="1" dirty="0" err="1">
                <a:solidFill>
                  <a:schemeClr val="accent1"/>
                </a:solidFill>
              </a:rPr>
              <a:t>ch.</a:t>
            </a:r>
            <a:r>
              <a:rPr lang="en-US" b="1" dirty="0">
                <a:solidFill>
                  <a:schemeClr val="accent1"/>
                </a:solidFill>
              </a:rPr>
              <a:t> 5</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459396"/>
            <a:ext cx="6377769" cy="5434727"/>
          </a:xfrm>
        </p:spPr>
        <p:txBody>
          <a:bodyPr anchor="ctr">
            <a:normAutofit lnSpcReduction="10000"/>
          </a:bodyPr>
          <a:lstStyle/>
          <a:p>
            <a:pPr marL="0" indent="0">
              <a:buNone/>
            </a:pPr>
            <a:endParaRPr lang="en-GB" sz="2200" i="1" dirty="0"/>
          </a:p>
          <a:p>
            <a:pPr marL="0" indent="0">
              <a:buNone/>
            </a:pPr>
            <a:r>
              <a:rPr lang="en-GB" sz="2200" i="1" dirty="0"/>
              <a:t>Excerpts from checklist:</a:t>
            </a:r>
          </a:p>
          <a:p>
            <a:pPr marL="0" indent="0">
              <a:buNone/>
            </a:pPr>
            <a:endParaRPr lang="en-GB" sz="2200" i="1" dirty="0"/>
          </a:p>
          <a:p>
            <a:r>
              <a:rPr lang="en-GB" sz="2400" dirty="0"/>
              <a:t>Might the person regain capacity in time?</a:t>
            </a:r>
          </a:p>
          <a:p>
            <a:r>
              <a:rPr lang="en-GB" sz="2400" dirty="0"/>
              <a:t>What is the decision?</a:t>
            </a:r>
          </a:p>
          <a:p>
            <a:r>
              <a:rPr lang="en-GB" sz="2400" dirty="0"/>
              <a:t>Are we clear whose decision this is?</a:t>
            </a:r>
          </a:p>
          <a:p>
            <a:r>
              <a:rPr lang="en-GB" sz="2400" dirty="0"/>
              <a:t>What are ALL the available options?</a:t>
            </a:r>
          </a:p>
          <a:p>
            <a:r>
              <a:rPr lang="en-GB" sz="2400" dirty="0">
                <a:solidFill>
                  <a:srgbClr val="FF0000"/>
                </a:solidFill>
              </a:rPr>
              <a:t>What does the person want, what are their relevant past wishes, feelings, their culture?</a:t>
            </a:r>
          </a:p>
          <a:p>
            <a:r>
              <a:rPr lang="en-GB" sz="2400" dirty="0"/>
              <a:t>Appropriate consultation, inc. relatives/friends?</a:t>
            </a:r>
          </a:p>
          <a:p>
            <a:r>
              <a:rPr lang="en-GB" sz="2400" dirty="0"/>
              <a:t>Difficult decisions need a balance sheet  for options: sometimes ‘least worst’ option </a:t>
            </a:r>
          </a:p>
          <a:p>
            <a:r>
              <a:rPr lang="en-GB" sz="2400" dirty="0">
                <a:solidFill>
                  <a:srgbClr val="FF0000"/>
                </a:solidFill>
              </a:rPr>
              <a:t>Least restrictive (of rights and freedoms) that meets the need</a:t>
            </a:r>
          </a:p>
          <a:p>
            <a:pPr marL="0" indent="0">
              <a:buNone/>
            </a:pPr>
            <a:endParaRPr lang="en-GB" sz="2200"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3923746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Recording a best interests decision</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724619"/>
            <a:ext cx="6377769" cy="5169504"/>
          </a:xfrm>
        </p:spPr>
        <p:txBody>
          <a:bodyPr anchor="ctr">
            <a:normAutofit/>
          </a:bodyPr>
          <a:lstStyle/>
          <a:p>
            <a:endParaRPr lang="en-GB" sz="2200" dirty="0"/>
          </a:p>
          <a:p>
            <a:r>
              <a:rPr lang="en-GB" sz="2200" dirty="0"/>
              <a:t>Go through the checklist, show that you’ve considered each factor – say briefly if it’s irrelevant, it shows you’ve thought. Remember to consider if other factors exist for this individual.</a:t>
            </a:r>
            <a:endParaRPr lang="en-GB" sz="2200" dirty="0">
              <a:solidFill>
                <a:srgbClr val="FF0000"/>
              </a:solidFill>
            </a:endParaRPr>
          </a:p>
          <a:p>
            <a:r>
              <a:rPr lang="en-GB" sz="2200" dirty="0">
                <a:solidFill>
                  <a:srgbClr val="FF0000"/>
                </a:solidFill>
              </a:rPr>
              <a:t>Wherever you can, illuminate the process by quoting the person and/or those who know them best</a:t>
            </a:r>
          </a:p>
          <a:p>
            <a:r>
              <a:rPr lang="en-GB" sz="2200" dirty="0"/>
              <a:t>Be truthful if it’s difficult, or if you feel that this decision is sub-optimal due to constraints and circumstances</a:t>
            </a:r>
          </a:p>
          <a:p>
            <a:r>
              <a:rPr lang="en-GB" sz="2200" dirty="0"/>
              <a:t>Ensure the decision is transparently arrived at. If the outcome leads to uproar among relatives/friends or causes unexpected upset to P, be prepared to revisit the process: we won’t always get it right.</a:t>
            </a:r>
          </a:p>
          <a:p>
            <a:pPr marL="0" indent="0">
              <a:buNone/>
            </a:pPr>
            <a:endParaRPr lang="en-GB" sz="2200" dirty="0"/>
          </a:p>
          <a:p>
            <a:pPr marL="0" indent="0">
              <a:buNone/>
            </a:pPr>
            <a:endParaRPr lang="en-GB" sz="2200"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3353084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b="1" dirty="0">
                <a:solidFill>
                  <a:schemeClr val="accent1"/>
                </a:solidFill>
              </a:rPr>
              <a:t>What matters to someone:</a:t>
            </a:r>
            <a:br>
              <a:rPr lang="en-US" b="1" dirty="0">
                <a:solidFill>
                  <a:schemeClr val="accent1"/>
                </a:solidFill>
              </a:rPr>
            </a:br>
            <a:r>
              <a:rPr lang="en-US" b="1" dirty="0">
                <a:solidFill>
                  <a:schemeClr val="accent1"/>
                </a:solidFill>
              </a:rPr>
              <a:t>not one-size-fits-all</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r>
              <a:rPr lang="en-US" sz="2400" dirty="0"/>
              <a:t>Johann, from central Europe, brought to the care home his alpenstock and a large wall-picture of mountains</a:t>
            </a:r>
          </a:p>
          <a:p>
            <a:r>
              <a:rPr lang="en-US" sz="2400" dirty="0"/>
              <a:t>When anyone visits her, Pammy takes her clothes off the hangers and puts them in her bag; she drags staff by the hand to the door</a:t>
            </a:r>
          </a:p>
          <a:p>
            <a:r>
              <a:rPr lang="en-US" sz="2400" dirty="0"/>
              <a:t>Myra no longer uses words, but cries when she sees dogs because she so misses her pet</a:t>
            </a:r>
          </a:p>
          <a:p>
            <a:r>
              <a:rPr lang="en-US" sz="2400" dirty="0"/>
              <a:t>Emrys has a learning disability and no speech, but brought a box of Welsh rugby shirts and posters to his supported living house</a:t>
            </a:r>
          </a:p>
        </p:txBody>
      </p:sp>
      <p:sp>
        <p:nvSpPr>
          <p:cNvPr id="5" name="Footer Placeholder 4">
            <a:extLst>
              <a:ext uri="{FF2B5EF4-FFF2-40B4-BE49-F238E27FC236}">
                <a16:creationId xmlns:a16="http://schemas.microsoft.com/office/drawing/2014/main" id="{34DFD022-AC0D-BE4B-B811-3F760488B6E4}"/>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372124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p:txBody>
          <a:bodyPr>
            <a:normAutofit fontScale="77500" lnSpcReduction="20000"/>
          </a:bodyPr>
          <a:lstStyle/>
          <a:p>
            <a:r>
              <a:rPr lang="en-US" b="1" dirty="0"/>
              <a:t>MCA requires it</a:t>
            </a:r>
            <a:r>
              <a:rPr lang="en-US" dirty="0"/>
              <a:t>: ss.4(4) and 4(6)(a)-</a:t>
            </a:r>
            <a:r>
              <a:rPr lang="de-DE" dirty="0"/>
              <a:t>(c) demand that we find out </a:t>
            </a:r>
            <a:r>
              <a:rPr lang="de-DE" dirty="0" err="1"/>
              <a:t>P‘s</a:t>
            </a:r>
            <a:r>
              <a:rPr lang="de-DE" dirty="0"/>
              <a:t> wishes and feelings beliefs and values, now and in the past; anything else they might think important</a:t>
            </a:r>
            <a:endParaRPr lang="en-US" dirty="0"/>
          </a:p>
          <a:p>
            <a:r>
              <a:rPr lang="en-US" dirty="0"/>
              <a:t>Judges increasingly stress the importance of P’s wishes and feelings</a:t>
            </a:r>
          </a:p>
          <a:p>
            <a:r>
              <a:rPr lang="en-US" dirty="0"/>
              <a:t>OPCAT requires that the UK’s NPM (including CQC) must </a:t>
            </a:r>
            <a:r>
              <a:rPr lang="en-US" b="1" dirty="0"/>
              <a:t>hear the voice of the detained person*</a:t>
            </a:r>
            <a:r>
              <a:rPr lang="en-US" dirty="0"/>
              <a:t> – this has been signalled for action by all the NPM members in each annual report since 2009.</a:t>
            </a:r>
            <a:r>
              <a:rPr lang="en-US" i="1" dirty="0"/>
              <a:t> </a:t>
            </a:r>
            <a:r>
              <a:rPr lang="en-US" b="1" i="1" dirty="0"/>
              <a:t>*</a:t>
            </a:r>
            <a:r>
              <a:rPr lang="en-US" i="1" dirty="0"/>
              <a:t>OPCAT Article 20(d)</a:t>
            </a:r>
            <a:endParaRPr lang="en-US" dirty="0"/>
          </a:p>
          <a:p>
            <a:r>
              <a:rPr lang="en-US" dirty="0"/>
              <a:t>CRPD makes the person’s wishes the central factor irrespective of capacity		</a:t>
            </a:r>
          </a:p>
        </p:txBody>
      </p:sp>
      <p:sp>
        <p:nvSpPr>
          <p:cNvPr id="8" name="Text Placeholder 7">
            <a:extLst>
              <a:ext uri="{FF2B5EF4-FFF2-40B4-BE49-F238E27FC236}">
                <a16:creationId xmlns:a16="http://schemas.microsoft.com/office/drawing/2014/main" id="{6D36927C-8420-4C46-B17A-D7357C8DD371}"/>
              </a:ext>
            </a:extLst>
          </p:cNvPr>
          <p:cNvSpPr>
            <a:spLocks noGrp="1"/>
          </p:cNvSpPr>
          <p:nvPr>
            <p:ph type="body" sz="half" idx="2"/>
          </p:nvPr>
        </p:nvSpPr>
        <p:spPr/>
        <p:txBody>
          <a:bodyPr>
            <a:normAutofit/>
          </a:bodyPr>
          <a:lstStyle/>
          <a:p>
            <a:r>
              <a:rPr lang="en-US" sz="3600" b="1" dirty="0">
                <a:solidFill>
                  <a:schemeClr val="accent1"/>
                </a:solidFill>
                <a:latin typeface="+mj-lt"/>
              </a:rPr>
              <a:t>Why the person’s voice is crucial (1)</a:t>
            </a:r>
          </a:p>
          <a:p>
            <a:endParaRPr lang="en-US" sz="3600" b="1" dirty="0"/>
          </a:p>
        </p:txBody>
      </p:sp>
      <p:sp>
        <p:nvSpPr>
          <p:cNvPr id="5" name="Footer Placeholder 4">
            <a:extLst>
              <a:ext uri="{FF2B5EF4-FFF2-40B4-BE49-F238E27FC236}">
                <a16:creationId xmlns:a16="http://schemas.microsoft.com/office/drawing/2014/main" id="{BB299075-F509-3841-863B-09030A103E06}"/>
              </a:ext>
            </a:extLst>
          </p:cNvPr>
          <p:cNvSpPr>
            <a:spLocks noGrp="1"/>
          </p:cNvSpPr>
          <p:nvPr>
            <p:ph type="ftr" sz="quarter" idx="11"/>
          </p:nvPr>
        </p:nvSpPr>
        <p:spPr/>
        <p:txBody>
          <a:bodyPr/>
          <a:lstStyle/>
          <a:p>
            <a:r>
              <a:rPr lang="en-US"/>
              <a:t>Rachel Griffiths Consultancy Limited</a:t>
            </a:r>
          </a:p>
        </p:txBody>
      </p:sp>
      <p:pic>
        <p:nvPicPr>
          <p:cNvPr id="7" name="Content Placeholder 2">
            <a:extLst>
              <a:ext uri="{FF2B5EF4-FFF2-40B4-BE49-F238E27FC236}">
                <a16:creationId xmlns:a16="http://schemas.microsoft.com/office/drawing/2014/main" id="{CACA7E00-EC03-3D40-A79F-8161B1085F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410789" y="3931920"/>
            <a:ext cx="2364377" cy="1750423"/>
          </a:xfrm>
          <a:prstGeom prst="rect">
            <a:avLst/>
          </a:prstGeom>
        </p:spPr>
      </p:pic>
    </p:spTree>
    <p:extLst>
      <p:ext uri="{BB962C8B-B14F-4D97-AF65-F5344CB8AC3E}">
        <p14:creationId xmlns:p14="http://schemas.microsoft.com/office/powerpoint/2010/main" val="439739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a:t>People with lived experience of the MCA don’t always find the same things important as professionals do (Article 8 more than Article 5?)  </a:t>
            </a:r>
          </a:p>
          <a:p>
            <a:endParaRPr lang="en-US" dirty="0"/>
          </a:p>
          <a:p>
            <a:r>
              <a:rPr lang="en-US" dirty="0"/>
              <a:t>It’s their lives, not ours</a:t>
            </a:r>
          </a:p>
          <a:p>
            <a:endParaRPr lang="en-US" dirty="0"/>
          </a:p>
          <a:p>
            <a:r>
              <a:rPr lang="en-US" dirty="0"/>
              <a:t>We can’t presume to get it right if we don’t ask, whether in words or by observation of what makes them happy or sad – and do our best to align care with their wishes and feelings</a:t>
            </a:r>
          </a:p>
          <a:p>
            <a:endParaRPr lang="en-US" dirty="0"/>
          </a:p>
          <a:p>
            <a:r>
              <a:rPr lang="en-US" dirty="0"/>
              <a:t>Hence DoLS / LPS </a:t>
            </a:r>
            <a:r>
              <a:rPr lang="en-US" b="1" dirty="0"/>
              <a:t>must </a:t>
            </a:r>
            <a:r>
              <a:rPr lang="en-US" dirty="0"/>
              <a:t>look past ‘process’ to the effect on the person</a:t>
            </a:r>
          </a:p>
          <a:p>
            <a:pPr marL="0" indent="0">
              <a:buNone/>
            </a:pPr>
            <a:r>
              <a:rPr lang="en-US" dirty="0"/>
              <a:t>		</a:t>
            </a:r>
          </a:p>
        </p:txBody>
      </p:sp>
      <p:sp useBgFill="1">
        <p:nvSpPr>
          <p:cNvPr id="8" name="Text Placeholder 7">
            <a:extLst>
              <a:ext uri="{FF2B5EF4-FFF2-40B4-BE49-F238E27FC236}">
                <a16:creationId xmlns:a16="http://schemas.microsoft.com/office/drawing/2014/main" id="{6D36927C-8420-4C46-B17A-D7357C8DD371}"/>
              </a:ext>
            </a:extLst>
          </p:cNvPr>
          <p:cNvSpPr>
            <a:spLocks noGrp="1"/>
          </p:cNvSpPr>
          <p:nvPr>
            <p:ph type="body" sz="half" idx="2"/>
          </p:nvPr>
        </p:nvSpPr>
        <p:spPr/>
        <p:txBody>
          <a:bodyPr>
            <a:normAutofit/>
          </a:bodyPr>
          <a:lstStyle/>
          <a:p>
            <a:endParaRPr lang="en-US" sz="3600" b="1" dirty="0">
              <a:solidFill>
                <a:schemeClr val="accent1"/>
              </a:solidFill>
              <a:latin typeface="+mj-lt"/>
            </a:endParaRPr>
          </a:p>
          <a:p>
            <a:r>
              <a:rPr lang="en-US" sz="3600" b="1" dirty="0">
                <a:solidFill>
                  <a:schemeClr val="accent1"/>
                </a:solidFill>
                <a:latin typeface="+mj-lt"/>
              </a:rPr>
              <a:t>Why the person’s voice is crucial (2)</a:t>
            </a:r>
          </a:p>
          <a:p>
            <a:endParaRPr lang="en-US" sz="3600" b="1" dirty="0"/>
          </a:p>
          <a:p>
            <a:endParaRPr lang="en-US" sz="3600" b="1" dirty="0"/>
          </a:p>
        </p:txBody>
      </p:sp>
      <p:sp>
        <p:nvSpPr>
          <p:cNvPr id="5" name="Footer Placeholder 4">
            <a:extLst>
              <a:ext uri="{FF2B5EF4-FFF2-40B4-BE49-F238E27FC236}">
                <a16:creationId xmlns:a16="http://schemas.microsoft.com/office/drawing/2014/main" id="{BB299075-F509-3841-863B-09030A103E06}"/>
              </a:ext>
            </a:extLst>
          </p:cNvPr>
          <p:cNvSpPr>
            <a:spLocks noGrp="1"/>
          </p:cNvSpPr>
          <p:nvPr>
            <p:ph type="ftr" sz="quarter" idx="11"/>
          </p:nvPr>
        </p:nvSpPr>
        <p:spPr/>
        <p:txBody>
          <a:bodyPr/>
          <a:lstStyle/>
          <a:p>
            <a:r>
              <a:rPr lang="en-US"/>
              <a:t>Rachel Griffiths Consultancy Limited</a:t>
            </a:r>
          </a:p>
        </p:txBody>
      </p:sp>
    </p:spTree>
    <p:extLst>
      <p:ext uri="{BB962C8B-B14F-4D97-AF65-F5344CB8AC3E}">
        <p14:creationId xmlns:p14="http://schemas.microsoft.com/office/powerpoint/2010/main" val="4149507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036E55-AEF0-D542-9224-3BADE15A06B3}"/>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Legacy of DoLS</a:t>
            </a:r>
          </a:p>
        </p:txBody>
      </p:sp>
      <p:cxnSp>
        <p:nvCxnSpPr>
          <p:cNvPr id="7"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02AD999-564F-C242-805B-619CD14423CC}"/>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Bright sparks of hope:</a:t>
            </a:r>
          </a:p>
          <a:p>
            <a:r>
              <a:rPr lang="en-US" sz="2400" dirty="0"/>
              <a:t>Best interests assessor and DoLS mental health assessor -  drivers for improving general rigorousness of understanding</a:t>
            </a:r>
          </a:p>
          <a:p>
            <a:r>
              <a:rPr lang="en-US" sz="2400" dirty="0"/>
              <a:t>CQC has made MCA and liberty KLOEs, and inspects against them routinely</a:t>
            </a:r>
          </a:p>
          <a:p>
            <a:r>
              <a:rPr lang="en-US" sz="2400" dirty="0"/>
              <a:t>DoLS like LPS focus on necessity and proportionality to force us back to best interests, and to questions of enhancing capacity</a:t>
            </a:r>
          </a:p>
          <a:p>
            <a:endParaRPr lang="en-US" sz="2400" dirty="0"/>
          </a:p>
          <a:p>
            <a:endParaRPr lang="en-US" sz="2400" dirty="0"/>
          </a:p>
        </p:txBody>
      </p:sp>
      <p:sp>
        <p:nvSpPr>
          <p:cNvPr id="4" name="Footer Placeholder 3">
            <a:extLst>
              <a:ext uri="{FF2B5EF4-FFF2-40B4-BE49-F238E27FC236}">
                <a16:creationId xmlns:a16="http://schemas.microsoft.com/office/drawing/2014/main" id="{40D53135-6BA0-064A-907F-6F0D463CD243}"/>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4081587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FF39-558E-9846-9608-AA31C1E013F8}"/>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What might good practice look like?</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a16="http://schemas.microsoft.com/office/drawing/2014/main" id="{0FAF8CE1-4A5B-3640-86EC-C934D9FBF0C4}"/>
              </a:ext>
            </a:extLst>
          </p:cNvPr>
          <p:cNvSpPr>
            <a:spLocks noGrp="1"/>
          </p:cNvSpPr>
          <p:nvPr>
            <p:ph idx="1"/>
          </p:nvPr>
        </p:nvSpPr>
        <p:spPr>
          <a:xfrm>
            <a:off x="4976031" y="963877"/>
            <a:ext cx="6377769" cy="4930246"/>
          </a:xfrm>
        </p:spPr>
        <p:txBody>
          <a:bodyPr anchor="ctr">
            <a:normAutofit/>
          </a:bodyPr>
          <a:lstStyle/>
          <a:p>
            <a:r>
              <a:rPr lang="en-US" sz="2400" dirty="0"/>
              <a:t>Back to the basics: LPS ensures we recognise when rights at risk</a:t>
            </a:r>
          </a:p>
          <a:p>
            <a:r>
              <a:rPr lang="en-US" sz="2400" dirty="0"/>
              <a:t>Mental Capacity Act (MCA) Principles give a scaffolding for creating good care</a:t>
            </a:r>
          </a:p>
          <a:p>
            <a:r>
              <a:rPr lang="en-US" sz="2400" dirty="0"/>
              <a:t>Best interests decisions can only reflect the available options – now cruelly limited for all</a:t>
            </a:r>
          </a:p>
          <a:p>
            <a:r>
              <a:rPr lang="en-US" sz="2400" dirty="0"/>
              <a:t>Enable learning of living skills</a:t>
            </a:r>
          </a:p>
          <a:p>
            <a:r>
              <a:rPr lang="en-US" sz="2400" dirty="0"/>
              <a:t>Find person-centred and creative solutions for the tiny issues </a:t>
            </a:r>
          </a:p>
          <a:p>
            <a:endParaRPr lang="en-US" sz="2400" dirty="0"/>
          </a:p>
        </p:txBody>
      </p:sp>
      <p:sp>
        <p:nvSpPr>
          <p:cNvPr id="4" name="Footer Placeholder 3">
            <a:extLst>
              <a:ext uri="{FF2B5EF4-FFF2-40B4-BE49-F238E27FC236}">
                <a16:creationId xmlns:a16="http://schemas.microsoft.com/office/drawing/2014/main" id="{32A30746-3375-7C42-9795-983ED750A0AD}"/>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2219662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b="1">
                <a:solidFill>
                  <a:schemeClr val="accent1"/>
                </a:solidFill>
              </a:rPr>
              <a:t>What do people want?</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pPr marL="0" indent="0">
              <a:buNone/>
            </a:pPr>
            <a:r>
              <a:rPr lang="en-US" sz="2400" dirty="0"/>
              <a:t>The shorthand for it might be: Article 8 Rights to live as they choose, as far as possible.</a:t>
            </a:r>
          </a:p>
          <a:p>
            <a:pPr marL="0" indent="0">
              <a:buNone/>
            </a:pPr>
            <a:endParaRPr lang="en-US" sz="2400" dirty="0"/>
          </a:p>
          <a:p>
            <a:r>
              <a:rPr lang="en-US" sz="2400" dirty="0"/>
              <a:t>People tell us the most important thing in their lives is to be heard, to be recognised as individuals, in a way that implies that their wishes and feelings are central to how they live.</a:t>
            </a:r>
          </a:p>
          <a:p>
            <a:endParaRPr lang="en-US" sz="2400" dirty="0"/>
          </a:p>
          <a:p>
            <a:r>
              <a:rPr lang="en-US" sz="2400" dirty="0"/>
              <a:t>Really important to people in settings that are their homes.</a:t>
            </a:r>
          </a:p>
          <a:p>
            <a:pPr marL="0" indent="0">
              <a:buNone/>
            </a:pPr>
            <a:endParaRPr lang="en-US" sz="2400" dirty="0"/>
          </a:p>
        </p:txBody>
      </p:sp>
      <p:sp>
        <p:nvSpPr>
          <p:cNvPr id="5" name="Footer Placeholder 4">
            <a:extLst>
              <a:ext uri="{FF2B5EF4-FFF2-40B4-BE49-F238E27FC236}">
                <a16:creationId xmlns:a16="http://schemas.microsoft.com/office/drawing/2014/main" id="{3A6D54DE-8C5C-DF43-9FE6-91C746589FF4}"/>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3229736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99067" y="1103233"/>
            <a:ext cx="3494362" cy="4930246"/>
          </a:xfrm>
        </p:spPr>
        <p:txBody>
          <a:bodyPr>
            <a:normAutofit/>
          </a:bodyPr>
          <a:lstStyle/>
          <a:p>
            <a:pPr algn="r"/>
            <a:r>
              <a:rPr lang="en-US" b="1" dirty="0">
                <a:solidFill>
                  <a:schemeClr val="accent1"/>
                </a:solidFill>
              </a:rPr>
              <a:t>Risks of </a:t>
            </a:r>
            <a:br>
              <a:rPr lang="en-US" b="1" dirty="0">
                <a:solidFill>
                  <a:schemeClr val="accent1"/>
                </a:solidFill>
              </a:rPr>
            </a:br>
            <a:r>
              <a:rPr lang="en-US" b="1" dirty="0">
                <a:solidFill>
                  <a:schemeClr val="accent1"/>
                </a:solidFill>
              </a:rPr>
              <a:t>LPS process changes from DoLS</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r>
              <a:rPr lang="en-US" sz="2400" dirty="0"/>
              <a:t>authorisations can last up to 3 years (DoLS 1 year)</a:t>
            </a:r>
          </a:p>
          <a:p>
            <a:r>
              <a:rPr lang="en-US" sz="2400" dirty="0"/>
              <a:t>a lesser role for AMCPs than BIAs, as person’s voice only heard if objecting  </a:t>
            </a:r>
          </a:p>
          <a:p>
            <a:r>
              <a:rPr lang="en-US" sz="2400" dirty="0"/>
              <a:t>devolves much of the process to providers (NHS trusts, CCGs, perhaps care homes) and the intention is to halve the number of challenges to 0.5%</a:t>
            </a:r>
          </a:p>
          <a:p>
            <a:r>
              <a:rPr lang="en-US" sz="2400" dirty="0"/>
              <a:t>IMCA is advisory but not a right; no RPR (even paid)</a:t>
            </a:r>
          </a:p>
          <a:p>
            <a:pPr marL="0" indent="0">
              <a:buNone/>
            </a:pPr>
            <a:endParaRPr lang="en-US" sz="1900" dirty="0"/>
          </a:p>
        </p:txBody>
      </p:sp>
      <p:sp>
        <p:nvSpPr>
          <p:cNvPr id="5" name="Footer Placeholder 4">
            <a:extLst>
              <a:ext uri="{FF2B5EF4-FFF2-40B4-BE49-F238E27FC236}">
                <a16:creationId xmlns:a16="http://schemas.microsoft.com/office/drawing/2014/main" id="{9E24FFF1-D7E0-4747-8C60-C0B277205855}"/>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1710119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F64F6814-96D5-4463-898E-405CC0C401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3" y="321176"/>
            <a:ext cx="717424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2925AD-AA04-4C4B-B408-E364E5312CD9}"/>
              </a:ext>
            </a:extLst>
          </p:cNvPr>
          <p:cNvSpPr>
            <a:spLocks noGrp="1"/>
          </p:cNvSpPr>
          <p:nvPr>
            <p:ph type="title"/>
          </p:nvPr>
        </p:nvSpPr>
        <p:spPr>
          <a:xfrm>
            <a:off x="821516" y="640263"/>
            <a:ext cx="6204984" cy="1344975"/>
          </a:xfrm>
        </p:spPr>
        <p:txBody>
          <a:bodyPr vert="horz" lIns="91440" tIns="45720" rIns="91440" bIns="45720" rtlCol="0" anchor="ctr">
            <a:normAutofit/>
          </a:bodyPr>
          <a:lstStyle/>
          <a:p>
            <a:r>
              <a:rPr lang="en-US" sz="4000" b="1" kern="1200" dirty="0">
                <a:solidFill>
                  <a:schemeClr val="accent1"/>
                </a:solidFill>
                <a:latin typeface="+mj-lt"/>
                <a:ea typeface="+mj-ea"/>
                <a:cs typeface="+mj-cs"/>
              </a:rPr>
              <a:t>Not always easy to recognise objection</a:t>
            </a:r>
          </a:p>
        </p:txBody>
      </p:sp>
      <p:sp>
        <p:nvSpPr>
          <p:cNvPr id="24" name="Content Placeholder 11">
            <a:extLst>
              <a:ext uri="{FF2B5EF4-FFF2-40B4-BE49-F238E27FC236}">
                <a16:creationId xmlns:a16="http://schemas.microsoft.com/office/drawing/2014/main" id="{DE437F3D-E54C-4150-864D-0C50D4B9CCB1}"/>
              </a:ext>
            </a:extLst>
          </p:cNvPr>
          <p:cNvSpPr>
            <a:spLocks noGrp="1"/>
          </p:cNvSpPr>
          <p:nvPr>
            <p:ph sz="half" idx="1"/>
          </p:nvPr>
        </p:nvSpPr>
        <p:spPr>
          <a:xfrm>
            <a:off x="320039" y="321176"/>
            <a:ext cx="6706460" cy="5896561"/>
          </a:xfrm>
        </p:spPr>
        <p:txBody>
          <a:bodyPr vert="horz" lIns="91440" tIns="45720" rIns="91440" bIns="45720" rtlCol="0">
            <a:normAutofit/>
          </a:bodyPr>
          <a:lstStyle/>
          <a:p>
            <a:pPr>
              <a:buFont typeface="Arial" panose="020B0604020202020204" pitchFamily="34" charset="0"/>
              <a:buChar char="•"/>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Objection is the trigger for referral to an Approved Mental Capacity Professional to visit, and hear the person</a:t>
            </a:r>
          </a:p>
        </p:txBody>
      </p:sp>
      <p:pic>
        <p:nvPicPr>
          <p:cNvPr id="22" name="Content Placeholder 5">
            <a:extLst>
              <a:ext uri="{FF2B5EF4-FFF2-40B4-BE49-F238E27FC236}">
                <a16:creationId xmlns:a16="http://schemas.microsoft.com/office/drawing/2014/main" id="{07BC493C-7007-9348-87A9-A64560932F83}"/>
              </a:ext>
            </a:extLst>
          </p:cNvPr>
          <p:cNvPicPr>
            <a:picLocks noChangeAspect="1"/>
          </p:cNvPicPr>
          <p:nvPr/>
        </p:nvPicPr>
        <p:blipFill rotWithShape="1">
          <a:blip r:embed="rId2">
            <a:extLst>
              <a:ext uri="{28A0092B-C50C-407E-A947-70E740481C1C}">
                <a14:useLocalDpi xmlns:a14="http://schemas.microsoft.com/office/drawing/2010/main" val="0"/>
              </a:ext>
            </a:extLst>
          </a:blip>
          <a:srcRect t="34131" b="18650"/>
          <a:stretch/>
        </p:blipFill>
        <p:spPr>
          <a:xfrm>
            <a:off x="7829551" y="306909"/>
            <a:ext cx="4042409" cy="2286000"/>
          </a:xfrm>
          <a:prstGeom prst="rect">
            <a:avLst/>
          </a:prstGeom>
        </p:spPr>
      </p:pic>
      <p:pic>
        <p:nvPicPr>
          <p:cNvPr id="7" name="Content Placeholder 4">
            <a:extLst>
              <a:ext uri="{FF2B5EF4-FFF2-40B4-BE49-F238E27FC236}">
                <a16:creationId xmlns:a16="http://schemas.microsoft.com/office/drawing/2014/main" id="{B7CE718E-89FF-0440-91DC-D1AFD7E2AE96}"/>
              </a:ext>
            </a:extLst>
          </p:cNvPr>
          <p:cNvPicPr>
            <a:picLocks noGrp="1" noChangeAspect="1"/>
          </p:cNvPicPr>
          <p:nvPr>
            <p:ph sz="half" idx="2"/>
          </p:nvPr>
        </p:nvPicPr>
        <p:blipFill rotWithShape="1">
          <a:blip r:embed="rId3"/>
          <a:srcRect l="5006" r="14164" b="1"/>
          <a:stretch/>
        </p:blipFill>
        <p:spPr>
          <a:xfrm>
            <a:off x="7829551" y="2828925"/>
            <a:ext cx="4042410" cy="3388994"/>
          </a:xfrm>
          <a:prstGeom prst="rect">
            <a:avLst/>
          </a:prstGeom>
        </p:spPr>
      </p:pic>
      <p:sp>
        <p:nvSpPr>
          <p:cNvPr id="5" name="Footer Placeholder 4">
            <a:extLst>
              <a:ext uri="{FF2B5EF4-FFF2-40B4-BE49-F238E27FC236}">
                <a16:creationId xmlns:a16="http://schemas.microsoft.com/office/drawing/2014/main" id="{800CEC47-5DCD-0146-B4E2-B0BB4A9CE88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Rachel Griffiths Consultancy Limited</a:t>
            </a:r>
          </a:p>
        </p:txBody>
      </p:sp>
    </p:spTree>
    <p:extLst>
      <p:ext uri="{BB962C8B-B14F-4D97-AF65-F5344CB8AC3E}">
        <p14:creationId xmlns:p14="http://schemas.microsoft.com/office/powerpoint/2010/main" val="262876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0FECD-24CA-5A42-BEBF-B12CEB4B9593}"/>
              </a:ext>
            </a:extLst>
          </p:cNvPr>
          <p:cNvSpPr>
            <a:spLocks noGrp="1"/>
          </p:cNvSpPr>
          <p:nvPr>
            <p:ph type="ctrTitle"/>
          </p:nvPr>
        </p:nvSpPr>
        <p:spPr>
          <a:xfrm>
            <a:off x="4380588" y="965199"/>
            <a:ext cx="6766078" cy="4927601"/>
          </a:xfrm>
        </p:spPr>
        <p:txBody>
          <a:bodyPr anchor="ctr">
            <a:normAutofit fontScale="90000"/>
          </a:bodyPr>
          <a:lstStyle/>
          <a:p>
            <a:pPr algn="l"/>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r>
              <a:rPr lang="en-US" sz="4400" b="1" dirty="0">
                <a:solidFill>
                  <a:schemeClr val="accent1"/>
                </a:solidFill>
              </a:rPr>
              <a:t>Risk</a:t>
            </a:r>
            <a:r>
              <a:rPr lang="en-US" sz="2400" b="1" dirty="0">
                <a:solidFill>
                  <a:schemeClr val="accent1"/>
                </a:solidFill>
              </a:rPr>
              <a:t> </a:t>
            </a:r>
            <a:r>
              <a:rPr lang="en-US" sz="4000" b="1" dirty="0">
                <a:solidFill>
                  <a:schemeClr val="accent1"/>
                </a:solidFill>
              </a:rPr>
              <a:t>of losing the person within the system</a:t>
            </a:r>
            <a:br>
              <a:rPr lang="en-US" sz="4000" b="1" dirty="0">
                <a:solidFill>
                  <a:schemeClr val="accent1"/>
                </a:solidFill>
              </a:rPr>
            </a:br>
            <a:br>
              <a:rPr lang="en-US" sz="4000" b="1" dirty="0">
                <a:solidFill>
                  <a:schemeClr val="accent1"/>
                </a:solidFill>
              </a:rPr>
            </a:br>
            <a:r>
              <a:rPr lang="en-US" sz="4000" b="1" dirty="0">
                <a:solidFill>
                  <a:schemeClr val="accent1"/>
                </a:solidFill>
              </a:rPr>
              <a:t>Ways to make sure the </a:t>
            </a:r>
            <a:r>
              <a:rPr lang="en-US" sz="4000" b="1">
                <a:solidFill>
                  <a:schemeClr val="accent1"/>
                </a:solidFill>
              </a:rPr>
              <a:t>person is </a:t>
            </a:r>
            <a:r>
              <a:rPr lang="en-US" sz="4000" b="1" dirty="0">
                <a:solidFill>
                  <a:schemeClr val="accent1"/>
                </a:solidFill>
              </a:rPr>
              <a:t>central to LPS</a:t>
            </a:r>
            <a:br>
              <a:rPr lang="en-US" sz="4000" b="1" dirty="0">
                <a:solidFill>
                  <a:schemeClr val="accent1"/>
                </a:solidFill>
              </a:rPr>
            </a:br>
            <a:br>
              <a:rPr lang="en-US" sz="4000" b="1" dirty="0">
                <a:solidFill>
                  <a:schemeClr val="accent1"/>
                </a:solidFill>
              </a:rPr>
            </a:br>
            <a:r>
              <a:rPr lang="en-US" sz="4000" b="1" dirty="0">
                <a:solidFill>
                  <a:schemeClr val="accent1"/>
                </a:solidFill>
              </a:rPr>
              <a:t>How can we know we’re getting it right?</a:t>
            </a: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solidFill>
                  <a:schemeClr val="accent1"/>
                </a:solidFill>
              </a:rPr>
            </a:br>
            <a:br>
              <a:rPr lang="en-US" sz="2400" b="1" dirty="0">
                <a:solidFill>
                  <a:schemeClr val="accent1"/>
                </a:solidFill>
              </a:rPr>
            </a:br>
            <a:br>
              <a:rPr lang="en-US" sz="2400" b="1" dirty="0">
                <a:solidFill>
                  <a:schemeClr val="accent1"/>
                </a:solidFill>
              </a:rPr>
            </a:br>
            <a:br>
              <a:rPr lang="en-US" sz="2400" b="1" dirty="0">
                <a:solidFill>
                  <a:schemeClr val="accent1"/>
                </a:solidFill>
              </a:rPr>
            </a:br>
            <a:endParaRPr lang="en-US" sz="2400" b="1" dirty="0">
              <a:solidFill>
                <a:schemeClr val="accent1"/>
              </a:solidFill>
            </a:endParaRPr>
          </a:p>
        </p:txBody>
      </p:sp>
      <p:sp>
        <p:nvSpPr>
          <p:cNvPr id="3" name="Subtitle 2">
            <a:extLst>
              <a:ext uri="{FF2B5EF4-FFF2-40B4-BE49-F238E27FC236}">
                <a16:creationId xmlns:a16="http://schemas.microsoft.com/office/drawing/2014/main" id="{2B9A2A44-A7E0-2D47-A421-8A8BAADF93CF}"/>
              </a:ext>
            </a:extLst>
          </p:cNvPr>
          <p:cNvSpPr>
            <a:spLocks noGrp="1"/>
          </p:cNvSpPr>
          <p:nvPr>
            <p:ph type="subTitle" idx="1"/>
          </p:nvPr>
        </p:nvSpPr>
        <p:spPr>
          <a:xfrm>
            <a:off x="1023257" y="965198"/>
            <a:ext cx="2707937" cy="4927602"/>
          </a:xfrm>
        </p:spPr>
        <p:txBody>
          <a:bodyPr anchor="ctr">
            <a:normAutofit/>
          </a:bodyPr>
          <a:lstStyle/>
          <a:p>
            <a:pPr algn="r"/>
            <a:r>
              <a:rPr lang="en-US" sz="4400" b="1" dirty="0">
                <a:solidFill>
                  <a:schemeClr val="accent1"/>
                </a:solidFill>
                <a:latin typeface="+mj-lt"/>
              </a:rPr>
              <a:t>What we</a:t>
            </a:r>
          </a:p>
          <a:p>
            <a:pPr algn="r"/>
            <a:r>
              <a:rPr lang="en-US" sz="4400" b="1" dirty="0">
                <a:solidFill>
                  <a:schemeClr val="accent1"/>
                </a:solidFill>
                <a:latin typeface="+mj-lt"/>
              </a:rPr>
              <a:t> will </a:t>
            </a:r>
          </a:p>
          <a:p>
            <a:pPr algn="r"/>
            <a:r>
              <a:rPr lang="en-US" sz="4400" b="1" dirty="0">
                <a:solidFill>
                  <a:schemeClr val="accent1"/>
                </a:solidFill>
                <a:latin typeface="+mj-lt"/>
              </a:rPr>
              <a:t>cover</a:t>
            </a:r>
          </a:p>
        </p:txBody>
      </p:sp>
    </p:spTree>
    <p:extLst>
      <p:ext uri="{BB962C8B-B14F-4D97-AF65-F5344CB8AC3E}">
        <p14:creationId xmlns:p14="http://schemas.microsoft.com/office/powerpoint/2010/main" val="2360849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b="1" dirty="0">
                <a:solidFill>
                  <a:schemeClr val="accent1"/>
                </a:solidFill>
              </a:rPr>
              <a:t>Spurs to improvement: DoLS vs. LPS</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lnSpcReduction="10000"/>
          </a:bodyPr>
          <a:lstStyle/>
          <a:p>
            <a:r>
              <a:rPr lang="en-US" dirty="0"/>
              <a:t>Reputation of DoLS at rock-bottom</a:t>
            </a:r>
          </a:p>
          <a:p>
            <a:endParaRPr lang="en-US" dirty="0"/>
          </a:p>
          <a:p>
            <a:r>
              <a:rPr lang="en-US" dirty="0"/>
              <a:t>Widening of scope means far more professionals will work within LPS</a:t>
            </a:r>
          </a:p>
          <a:p>
            <a:pPr marL="0" indent="0">
              <a:buNone/>
            </a:pPr>
            <a:endParaRPr lang="en-US" dirty="0"/>
          </a:p>
          <a:p>
            <a:r>
              <a:rPr lang="en-US" dirty="0"/>
              <a:t>New refreshed code of practice, setting LPS firmly within DoLS</a:t>
            </a:r>
          </a:p>
          <a:p>
            <a:pPr marL="0" indent="0">
              <a:buNone/>
            </a:pPr>
            <a:endParaRPr lang="en-US" dirty="0"/>
          </a:p>
          <a:p>
            <a:r>
              <a:rPr lang="en-US" dirty="0"/>
              <a:t>Advantages of novelty, a better name, and chance to refresh knowledge of the wider MCA</a:t>
            </a:r>
          </a:p>
        </p:txBody>
      </p:sp>
      <p:sp>
        <p:nvSpPr>
          <p:cNvPr id="5" name="Footer Placeholder 4">
            <a:extLst>
              <a:ext uri="{FF2B5EF4-FFF2-40B4-BE49-F238E27FC236}">
                <a16:creationId xmlns:a16="http://schemas.microsoft.com/office/drawing/2014/main" id="{9E24FFF1-D7E0-4747-8C60-C0B277205855}"/>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195488259"/>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b="1">
                <a:solidFill>
                  <a:schemeClr val="accent1"/>
                </a:solidFill>
              </a:rPr>
              <a:t>What can we do better?</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pPr marL="0" indent="0">
              <a:buNone/>
            </a:pPr>
            <a:r>
              <a:rPr lang="en-US" sz="2400" dirty="0"/>
              <a:t>LPS offer a great opportunity</a:t>
            </a:r>
            <a:r>
              <a:rPr lang="is-IS" sz="2400" dirty="0"/>
              <a:t>…</a:t>
            </a:r>
            <a:endParaRPr lang="en-US" sz="2400" dirty="0"/>
          </a:p>
          <a:p>
            <a:r>
              <a:rPr lang="en-US" sz="2400" dirty="0"/>
              <a:t>To be clear about what we want to know, and clarify who will oversee new, varied responsible bodies </a:t>
            </a:r>
          </a:p>
          <a:p>
            <a:r>
              <a:rPr lang="en-US" sz="2400" dirty="0"/>
              <a:t>to stress human rights-based decision-making from the start of care planning</a:t>
            </a:r>
          </a:p>
          <a:p>
            <a:r>
              <a:rPr lang="en-US" sz="2400" dirty="0"/>
              <a:t>To find better ways to audit the processes in a way that explicitly links people’s rights with respect for their wishes and feelings.</a:t>
            </a:r>
          </a:p>
        </p:txBody>
      </p:sp>
      <p:sp>
        <p:nvSpPr>
          <p:cNvPr id="5" name="Footer Placeholder 4">
            <a:extLst>
              <a:ext uri="{FF2B5EF4-FFF2-40B4-BE49-F238E27FC236}">
                <a16:creationId xmlns:a16="http://schemas.microsoft.com/office/drawing/2014/main" id="{09F7C191-EB93-D948-B0E0-9A5308D60959}"/>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2133855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Some great quotes 1</a:t>
            </a:r>
            <a:br>
              <a:rPr lang="en-US" b="1" dirty="0">
                <a:solidFill>
                  <a:schemeClr val="accent1"/>
                </a:solidFill>
              </a:rPr>
            </a:br>
            <a:br>
              <a:rPr lang="en-US" b="1" dirty="0">
                <a:solidFill>
                  <a:schemeClr val="accent1"/>
                </a:solidFill>
              </a:rPr>
            </a:br>
            <a:r>
              <a:rPr lang="en-US" b="1" dirty="0">
                <a:solidFill>
                  <a:schemeClr val="accent1"/>
                </a:solidFill>
              </a:rPr>
              <a:t>Lady Hale</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963877"/>
            <a:ext cx="6377769" cy="4930246"/>
          </a:xfrm>
        </p:spPr>
        <p:txBody>
          <a:bodyPr anchor="ctr">
            <a:normAutofit/>
          </a:bodyPr>
          <a:lstStyle/>
          <a:p>
            <a:r>
              <a:rPr lang="en-GB" dirty="0"/>
              <a:t>The purpose of the best interests test is to consider matters from the patient's point of view. That is not to say that his wishes must prevail, any more than those of a fully capable patient must prevail. We cannot always have what we want. 		</a:t>
            </a:r>
            <a:r>
              <a:rPr lang="en-GB" sz="2400" i="1" dirty="0"/>
              <a:t>[2013] UKSC 67]</a:t>
            </a:r>
          </a:p>
          <a:p>
            <a:r>
              <a:rPr lang="en-GB" dirty="0"/>
              <a:t>P</a:t>
            </a:r>
            <a:r>
              <a:rPr lang="en-GB"/>
              <a:t>eople </a:t>
            </a:r>
            <a:r>
              <a:rPr lang="en-GB" dirty="0"/>
              <a:t>with disabilities, both mental and physical, have the same human rights as the rest of the human race</a:t>
            </a:r>
            <a:r>
              <a:rPr lang="en-GB" sz="2400" dirty="0"/>
              <a:t>.  </a:t>
            </a:r>
            <a:r>
              <a:rPr lang="en-GB" sz="2400" i="1" dirty="0"/>
              <a:t>[2014] UKSC 19 </a:t>
            </a:r>
          </a:p>
          <a:p>
            <a:endParaRPr lang="en-GB" sz="2400" dirty="0"/>
          </a:p>
          <a:p>
            <a:endParaRPr lang="en-GB" sz="2400" i="1"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1064199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Some great quotes 2</a:t>
            </a:r>
            <a:br>
              <a:rPr lang="en-US" b="1" dirty="0">
                <a:solidFill>
                  <a:schemeClr val="accent1"/>
                </a:solidFill>
              </a:rPr>
            </a:br>
            <a:br>
              <a:rPr lang="en-US" b="1" dirty="0">
                <a:solidFill>
                  <a:schemeClr val="accent1"/>
                </a:solidFill>
              </a:rPr>
            </a:br>
            <a:r>
              <a:rPr lang="en-US" b="1" dirty="0">
                <a:solidFill>
                  <a:schemeClr val="accent1"/>
                </a:solidFill>
              </a:rPr>
              <a:t>Mr Justice Peter Jackson</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963877"/>
            <a:ext cx="6377769" cy="4930246"/>
          </a:xfrm>
        </p:spPr>
        <p:txBody>
          <a:bodyPr anchor="ctr">
            <a:normAutofit/>
          </a:bodyPr>
          <a:lstStyle/>
          <a:p>
            <a:endParaRPr lang="en-GB" sz="2400" dirty="0"/>
          </a:p>
          <a:p>
            <a:r>
              <a:rPr lang="en-GB" sz="2400" dirty="0"/>
              <a:t>A conclusion that a person lacks decision-making capacity is not an ‘off-switch’ for his rights and freedoms</a:t>
            </a:r>
          </a:p>
          <a:p>
            <a:r>
              <a:rPr lang="en-GB" sz="2400" dirty="0"/>
              <a:t>I am quite sure that it would not be in Mr B's best interests to take away his little remaining independence and dignity in order to replace it with a future for which he understandably has no appetite, and which could only be achieved after a traumatic and uncertain struggle that he and no one else would have to endure</a:t>
            </a:r>
            <a:endParaRPr lang="en-US" sz="2400" dirty="0"/>
          </a:p>
          <a:p>
            <a:pPr marL="457200" lvl="1" indent="0">
              <a:buNone/>
            </a:pPr>
            <a:r>
              <a:rPr lang="en-GB" i="1" dirty="0"/>
              <a:t>				[2015] EWCOP 60</a:t>
            </a:r>
            <a:endParaRPr lang="en-US" sz="2000" i="1"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485133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b="1" dirty="0">
                <a:solidFill>
                  <a:schemeClr val="accent1"/>
                </a:solidFill>
              </a:rPr>
              <a:t>Person-centred audit: contentment and challenge</a:t>
            </a:r>
          </a:p>
        </p:txBody>
      </p:sp>
      <p:cxnSp>
        <p:nvCxnSpPr>
          <p:cNvPr id="8"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r>
              <a:rPr lang="en-US" sz="2400" dirty="0"/>
              <a:t>Audit how happy or  content people are when their rights are protected by this scheme: include ‘negatives’ – depression, silence</a:t>
            </a:r>
          </a:p>
          <a:p>
            <a:r>
              <a:rPr lang="en-US" sz="2400" dirty="0"/>
              <a:t>We will not always get it right, and people change: if a plan leads to uproar from people or their relatives, be prepared to look what has been missed or what has changed</a:t>
            </a:r>
          </a:p>
          <a:p>
            <a:r>
              <a:rPr lang="en-US" sz="2400" dirty="0"/>
              <a:t>Remember that a central plank of Article 5 is the right to challenge: be proud to highlight and support this right</a:t>
            </a:r>
          </a:p>
        </p:txBody>
      </p:sp>
      <p:sp>
        <p:nvSpPr>
          <p:cNvPr id="5" name="Footer Placeholder 4">
            <a:extLst>
              <a:ext uri="{FF2B5EF4-FFF2-40B4-BE49-F238E27FC236}">
                <a16:creationId xmlns:a16="http://schemas.microsoft.com/office/drawing/2014/main" id="{09F7C191-EB93-D948-B0E0-9A5308D60959}"/>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3667849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156150-95E5-C040-B046-2176D302C5EB}"/>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Embed  LPS clearly right now in the wider MCA</a:t>
            </a:r>
          </a:p>
        </p:txBody>
      </p:sp>
      <p:cxnSp>
        <p:nvCxnSpPr>
          <p:cNvPr id="7"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0F9693-0D02-0E4E-A82A-2125438C0AE4}"/>
              </a:ext>
            </a:extLst>
          </p:cNvPr>
          <p:cNvSpPr>
            <a:spLocks noGrp="1"/>
          </p:cNvSpPr>
          <p:nvPr>
            <p:ph idx="1"/>
          </p:nvPr>
        </p:nvSpPr>
        <p:spPr>
          <a:xfrm>
            <a:off x="4976031" y="963877"/>
            <a:ext cx="6377769" cy="4930246"/>
          </a:xfrm>
        </p:spPr>
        <p:txBody>
          <a:bodyPr anchor="ctr">
            <a:normAutofit/>
          </a:bodyPr>
          <a:lstStyle/>
          <a:p>
            <a:r>
              <a:rPr lang="en-US" sz="2400" dirty="0"/>
              <a:t>Ensure that ‘necessary and proportionate’ is always our starting-point in care planning</a:t>
            </a:r>
          </a:p>
          <a:p>
            <a:r>
              <a:rPr lang="en-US" sz="2400" dirty="0"/>
              <a:t>Record evidence of ‘mental disorder’</a:t>
            </a:r>
          </a:p>
          <a:p>
            <a:r>
              <a:rPr lang="en-US" sz="2400" dirty="0"/>
              <a:t>Be more aware of objection in all its forms</a:t>
            </a:r>
          </a:p>
          <a:p>
            <a:r>
              <a:rPr lang="en-US" sz="2400" dirty="0"/>
              <a:t>Put Article 8 rights at the heart of decision-making and record wishes and feelings</a:t>
            </a:r>
          </a:p>
          <a:p>
            <a:r>
              <a:rPr lang="en-US" sz="2400" dirty="0"/>
              <a:t>Audit what elements of MCA practice can we strengthen now: assessment of capacity, how to work out best interests</a:t>
            </a:r>
          </a:p>
        </p:txBody>
      </p:sp>
      <p:sp>
        <p:nvSpPr>
          <p:cNvPr id="4" name="Footer Placeholder 3">
            <a:extLst>
              <a:ext uri="{FF2B5EF4-FFF2-40B4-BE49-F238E27FC236}">
                <a16:creationId xmlns:a16="http://schemas.microsoft.com/office/drawing/2014/main" id="{7F5E48E0-1A0A-0944-B321-0D0621ACE5C9}"/>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285312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3877"/>
            <a:ext cx="3494362" cy="4930246"/>
          </a:xfrm>
        </p:spPr>
        <p:txBody>
          <a:bodyPr>
            <a:normAutofit/>
          </a:bodyPr>
          <a:lstStyle/>
          <a:p>
            <a:pPr algn="r"/>
            <a:r>
              <a:rPr lang="en-US" b="1" dirty="0">
                <a:solidFill>
                  <a:schemeClr val="accent1"/>
                </a:solidFill>
              </a:rPr>
              <a:t>LPS </a:t>
            </a:r>
            <a:br>
              <a:rPr lang="en-US" b="1" dirty="0">
                <a:solidFill>
                  <a:schemeClr val="accent1"/>
                </a:solidFill>
              </a:rPr>
            </a:br>
            <a:r>
              <a:rPr lang="en-US" b="1" dirty="0">
                <a:solidFill>
                  <a:schemeClr val="accent1"/>
                </a:solidFill>
              </a:rPr>
              <a:t>part of MCA </a:t>
            </a:r>
            <a:br>
              <a:rPr lang="en-US" b="1" dirty="0">
                <a:solidFill>
                  <a:schemeClr val="accent1"/>
                </a:solidFill>
              </a:rPr>
            </a:br>
            <a:r>
              <a:rPr lang="en-US" b="1" dirty="0">
                <a:solidFill>
                  <a:schemeClr val="accent1"/>
                </a:solidFill>
              </a:rPr>
              <a:t>part of human rights law</a:t>
            </a:r>
          </a:p>
        </p:txBody>
      </p:sp>
      <p:sp>
        <p:nvSpPr>
          <p:cNvPr id="5" name="Footer Placeholder 4">
            <a:extLst>
              <a:ext uri="{FF2B5EF4-FFF2-40B4-BE49-F238E27FC236}">
                <a16:creationId xmlns:a16="http://schemas.microsoft.com/office/drawing/2014/main" id="{09F7C191-EB93-D948-B0E0-9A5308D60959}"/>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endParaRPr lang="en-US" sz="1050" dirty="0">
              <a:solidFill>
                <a:schemeClr val="tx1">
                  <a:alpha val="80000"/>
                </a:schemeClr>
              </a:solidFill>
            </a:endParaRPr>
          </a:p>
        </p:txBody>
      </p:sp>
      <p:pic>
        <p:nvPicPr>
          <p:cNvPr id="7" name="Picture 1029">
            <a:extLst>
              <a:ext uri="{FF2B5EF4-FFF2-40B4-BE49-F238E27FC236}">
                <a16:creationId xmlns:a16="http://schemas.microsoft.com/office/drawing/2014/main" id="{2D294C8B-D234-4644-8984-81E79D61B7A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76031" y="963877"/>
            <a:ext cx="6466323" cy="4930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8595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0FECD-24CA-5A42-BEBF-B12CEB4B9593}"/>
              </a:ext>
            </a:extLst>
          </p:cNvPr>
          <p:cNvSpPr>
            <a:spLocks noGrp="1"/>
          </p:cNvSpPr>
          <p:nvPr>
            <p:ph type="ctrTitle"/>
          </p:nvPr>
        </p:nvSpPr>
        <p:spPr>
          <a:xfrm>
            <a:off x="4380588" y="965199"/>
            <a:ext cx="6766078" cy="4927601"/>
          </a:xfrm>
        </p:spPr>
        <p:txBody>
          <a:bodyPr anchor="ctr">
            <a:normAutofit fontScale="90000"/>
          </a:bodyPr>
          <a:lstStyle/>
          <a:p>
            <a:pPr algn="l"/>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3600" dirty="0"/>
            </a:br>
            <a:br>
              <a:rPr lang="en-US" sz="3600" dirty="0"/>
            </a:br>
            <a:r>
              <a:rPr lang="en-US" sz="3600" dirty="0"/>
              <a:t>Necessary and proportionate deprivation of liberty of someone lacking capacity is lawful if:</a:t>
            </a:r>
            <a:br>
              <a:rPr lang="en-US" sz="3600" dirty="0"/>
            </a:br>
            <a:r>
              <a:rPr lang="en-US" sz="3600" dirty="0"/>
              <a:t>person is of </a:t>
            </a:r>
            <a:r>
              <a:rPr lang="en-US" sz="3600" b="1" dirty="0"/>
              <a:t>‘unsound mind’ </a:t>
            </a:r>
            <a:r>
              <a:rPr lang="en-US" sz="3600" b="1" i="1" dirty="0"/>
              <a:t>and</a:t>
            </a:r>
            <a:br>
              <a:rPr lang="en-US" sz="3600" dirty="0"/>
            </a:br>
            <a:r>
              <a:rPr lang="en-US" sz="3600" dirty="0"/>
              <a:t>process </a:t>
            </a:r>
            <a:r>
              <a:rPr lang="en-US" sz="3600" b="1" dirty="0"/>
              <a:t>laid out in law </a:t>
            </a:r>
            <a:r>
              <a:rPr lang="en-US" sz="3600" b="1" i="1" dirty="0"/>
              <a:t>and</a:t>
            </a:r>
            <a:br>
              <a:rPr lang="en-US" sz="3600" dirty="0"/>
            </a:br>
            <a:r>
              <a:rPr lang="en-US" sz="3600" dirty="0"/>
              <a:t>person informed promptly of reasons </a:t>
            </a:r>
            <a:r>
              <a:rPr lang="en-US" sz="3600" i="1" dirty="0"/>
              <a:t>and</a:t>
            </a:r>
            <a:br>
              <a:rPr lang="en-US" sz="3600" dirty="0"/>
            </a:br>
            <a:r>
              <a:rPr lang="en-US" sz="3600" dirty="0"/>
              <a:t>the person is told of their </a:t>
            </a:r>
            <a:r>
              <a:rPr lang="en-US" sz="3600" b="1" dirty="0"/>
              <a:t>right to challenge (and helped to exercise it)</a:t>
            </a:r>
            <a:br>
              <a:rPr lang="en-US" sz="3100" dirty="0">
                <a:solidFill>
                  <a:schemeClr val="accent1"/>
                </a:solidFill>
              </a:rPr>
            </a:br>
            <a:br>
              <a:rPr lang="en-US" sz="4000" b="1" dirty="0">
                <a:solidFill>
                  <a:schemeClr val="accent1"/>
                </a:solidFill>
              </a:rPr>
            </a:br>
            <a:br>
              <a:rPr lang="en-US" sz="2400" b="1" dirty="0"/>
            </a:br>
            <a:br>
              <a:rPr lang="en-US" sz="2400" b="1" dirty="0"/>
            </a:br>
            <a:br>
              <a:rPr lang="en-US" sz="2400" b="1" dirty="0"/>
            </a:br>
            <a:br>
              <a:rPr lang="en-US" sz="2400" b="1" dirty="0"/>
            </a:br>
            <a:br>
              <a:rPr lang="en-US" sz="2400" b="1" dirty="0"/>
            </a:br>
            <a:br>
              <a:rPr lang="en-US" sz="2400" b="1" dirty="0"/>
            </a:br>
            <a:br>
              <a:rPr lang="en-US" sz="2400" b="1" dirty="0"/>
            </a:br>
            <a:br>
              <a:rPr lang="en-US" sz="2400" b="1" dirty="0">
                <a:solidFill>
                  <a:schemeClr val="accent1"/>
                </a:solidFill>
              </a:rPr>
            </a:br>
            <a:br>
              <a:rPr lang="en-US" sz="2400" b="1" dirty="0">
                <a:solidFill>
                  <a:schemeClr val="accent1"/>
                </a:solidFill>
              </a:rPr>
            </a:br>
            <a:br>
              <a:rPr lang="en-US" sz="2400" b="1" dirty="0">
                <a:solidFill>
                  <a:schemeClr val="accent1"/>
                </a:solidFill>
              </a:rPr>
            </a:br>
            <a:br>
              <a:rPr lang="en-US" sz="2400" b="1" dirty="0">
                <a:solidFill>
                  <a:schemeClr val="accent1"/>
                </a:solidFill>
              </a:rPr>
            </a:br>
            <a:endParaRPr lang="en-US" sz="2400" b="1" dirty="0">
              <a:solidFill>
                <a:schemeClr val="accent1"/>
              </a:solidFill>
            </a:endParaRPr>
          </a:p>
        </p:txBody>
      </p:sp>
      <p:sp>
        <p:nvSpPr>
          <p:cNvPr id="3" name="Subtitle 2">
            <a:extLst>
              <a:ext uri="{FF2B5EF4-FFF2-40B4-BE49-F238E27FC236}">
                <a16:creationId xmlns:a16="http://schemas.microsoft.com/office/drawing/2014/main" id="{2B9A2A44-A7E0-2D47-A421-8A8BAADF93CF}"/>
              </a:ext>
            </a:extLst>
          </p:cNvPr>
          <p:cNvSpPr>
            <a:spLocks noGrp="1"/>
          </p:cNvSpPr>
          <p:nvPr>
            <p:ph type="subTitle" idx="1"/>
          </p:nvPr>
        </p:nvSpPr>
        <p:spPr>
          <a:xfrm>
            <a:off x="1023257" y="965198"/>
            <a:ext cx="2707937" cy="4927602"/>
          </a:xfrm>
        </p:spPr>
        <p:txBody>
          <a:bodyPr anchor="ctr">
            <a:normAutofit/>
          </a:bodyPr>
          <a:lstStyle/>
          <a:p>
            <a:pPr algn="r"/>
            <a:r>
              <a:rPr lang="en-US" sz="4400" b="1" dirty="0">
                <a:solidFill>
                  <a:schemeClr val="accent1"/>
                </a:solidFill>
                <a:latin typeface="+mj-lt"/>
              </a:rPr>
              <a:t>ECHR and LPS: Protection for universal human rights</a:t>
            </a:r>
          </a:p>
        </p:txBody>
      </p:sp>
    </p:spTree>
    <p:extLst>
      <p:ext uri="{BB962C8B-B14F-4D97-AF65-F5344CB8AC3E}">
        <p14:creationId xmlns:p14="http://schemas.microsoft.com/office/powerpoint/2010/main" val="86990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0FECD-24CA-5A42-BEBF-B12CEB4B9593}"/>
              </a:ext>
            </a:extLst>
          </p:cNvPr>
          <p:cNvSpPr>
            <a:spLocks noGrp="1"/>
          </p:cNvSpPr>
          <p:nvPr>
            <p:ph type="ctrTitle"/>
          </p:nvPr>
        </p:nvSpPr>
        <p:spPr>
          <a:xfrm>
            <a:off x="8842248" y="1481328"/>
            <a:ext cx="2926080" cy="2468880"/>
          </a:xfrm>
        </p:spPr>
        <p:txBody>
          <a:bodyPr>
            <a:normAutofit/>
          </a:bodyPr>
          <a:lstStyle/>
          <a:p>
            <a:pPr marL="342900" indent="-342900" algn="l">
              <a:buFont typeface="Wingdings" pitchFamily="2" charset="2"/>
              <a:buChar char="Ø"/>
            </a:pPr>
            <a:br>
              <a:rPr lang="en-US" sz="1300" b="1" dirty="0"/>
            </a:br>
            <a:br>
              <a:rPr lang="en-US" sz="1300" b="1" dirty="0"/>
            </a:br>
            <a:br>
              <a:rPr lang="en-US" sz="1300" b="1" dirty="0"/>
            </a:br>
            <a:br>
              <a:rPr lang="en-US" sz="1300" b="1" dirty="0"/>
            </a:br>
            <a:br>
              <a:rPr lang="en-US" sz="1300" b="1" dirty="0"/>
            </a:br>
            <a:br>
              <a:rPr lang="en-US" sz="1300" b="1" dirty="0"/>
            </a:br>
            <a:br>
              <a:rPr lang="en-US" sz="1300" b="1" dirty="0"/>
            </a:br>
            <a:br>
              <a:rPr lang="en-US" sz="1300" b="1" dirty="0"/>
            </a:br>
            <a:br>
              <a:rPr lang="en-US" sz="1300" b="1" dirty="0"/>
            </a:br>
            <a:br>
              <a:rPr lang="en-US" sz="1300" b="1" dirty="0"/>
            </a:br>
            <a:br>
              <a:rPr lang="en-US" sz="1300" b="1" dirty="0"/>
            </a:br>
            <a:endParaRPr lang="en-US" sz="1300" b="1" dirty="0"/>
          </a:p>
        </p:txBody>
      </p:sp>
      <p:sp>
        <p:nvSpPr>
          <p:cNvPr id="3" name="Subtitle 2">
            <a:extLst>
              <a:ext uri="{FF2B5EF4-FFF2-40B4-BE49-F238E27FC236}">
                <a16:creationId xmlns:a16="http://schemas.microsoft.com/office/drawing/2014/main" id="{2B9A2A44-A7E0-2D47-A421-8A8BAADF93CF}"/>
              </a:ext>
            </a:extLst>
          </p:cNvPr>
          <p:cNvSpPr>
            <a:spLocks noGrp="1"/>
          </p:cNvSpPr>
          <p:nvPr>
            <p:ph type="subTitle" idx="1"/>
          </p:nvPr>
        </p:nvSpPr>
        <p:spPr>
          <a:xfrm>
            <a:off x="8842248" y="2295330"/>
            <a:ext cx="2926080" cy="3090486"/>
          </a:xfrm>
        </p:spPr>
        <p:txBody>
          <a:bodyPr>
            <a:noAutofit/>
          </a:bodyPr>
          <a:lstStyle/>
          <a:p>
            <a:pPr algn="l"/>
            <a:r>
              <a:rPr lang="en-US" sz="3200" b="1" dirty="0">
                <a:latin typeface="+mj-lt"/>
              </a:rPr>
              <a:t>Trying to balance autonomy and protection… fear of law and systems and process</a:t>
            </a:r>
          </a:p>
        </p:txBody>
      </p:sp>
      <p:pic>
        <p:nvPicPr>
          <p:cNvPr id="1026" name="Picture 2" descr="Businesswoman performing a balancing act Stock Photo by ©Wavebreakmedia  44893129">
            <a:extLst>
              <a:ext uri="{FF2B5EF4-FFF2-40B4-BE49-F238E27FC236}">
                <a16:creationId xmlns:a16="http://schemas.microsoft.com/office/drawing/2014/main" id="{4DB7FA20-3D48-874A-B076-1A8FA401575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29"/>
          <a:stretch/>
        </p:blipFill>
        <p:spPr bwMode="auto">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998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E1EC5-65B9-8348-9D90-E8EA9C1D1EB8}"/>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Will LPS prevent the problems linked to DoLS?</a:t>
            </a:r>
          </a:p>
        </p:txBody>
      </p:sp>
      <p:cxnSp>
        <p:nvCxnSpPr>
          <p:cNvPr id="7"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1A7351B-D638-5448-8904-F0BB9355A2F6}"/>
              </a:ext>
            </a:extLst>
          </p:cNvPr>
          <p:cNvSpPr>
            <a:spLocks noGrp="1"/>
          </p:cNvSpPr>
          <p:nvPr>
            <p:ph idx="1"/>
          </p:nvPr>
        </p:nvSpPr>
        <p:spPr>
          <a:xfrm>
            <a:off x="4976031" y="963877"/>
            <a:ext cx="6377769" cy="4930246"/>
          </a:xfrm>
        </p:spPr>
        <p:txBody>
          <a:bodyPr anchor="ctr">
            <a:normAutofit/>
          </a:bodyPr>
          <a:lstStyle/>
          <a:p>
            <a:pPr marL="0" indent="0">
              <a:buNone/>
            </a:pPr>
            <a:r>
              <a:rPr lang="en-US" sz="2400" b="1" dirty="0"/>
              <a:t>Government policy objectives:</a:t>
            </a:r>
          </a:p>
          <a:p>
            <a:pPr marL="0" indent="0">
              <a:buNone/>
            </a:pPr>
            <a:endParaRPr lang="en-US" sz="2400" dirty="0"/>
          </a:p>
          <a:p>
            <a:r>
              <a:rPr lang="en-US" sz="2400" dirty="0"/>
              <a:t>New simplified legal framework…clear to all</a:t>
            </a:r>
          </a:p>
          <a:p>
            <a:r>
              <a:rPr lang="en-US" sz="2400" dirty="0"/>
              <a:t>Improved outcomes for people and their family/unpaid carers</a:t>
            </a:r>
          </a:p>
          <a:p>
            <a:r>
              <a:rPr lang="en-US" sz="2400" dirty="0"/>
              <a:t>Ensure the MCA works as intended by placing the person at the heart of decision making</a:t>
            </a:r>
          </a:p>
          <a:p>
            <a:r>
              <a:rPr lang="en-US" sz="2400" dirty="0"/>
              <a:t>Provide authorisation in a cost-effective manner.							</a:t>
            </a:r>
          </a:p>
          <a:p>
            <a:pPr marL="0" indent="0">
              <a:buNone/>
            </a:pPr>
            <a:endParaRPr lang="en-US" sz="2400" dirty="0"/>
          </a:p>
        </p:txBody>
      </p:sp>
      <p:sp>
        <p:nvSpPr>
          <p:cNvPr id="4" name="Footer Placeholder 3">
            <a:extLst>
              <a:ext uri="{FF2B5EF4-FFF2-40B4-BE49-F238E27FC236}">
                <a16:creationId xmlns:a16="http://schemas.microsoft.com/office/drawing/2014/main" id="{22D89B73-0283-944C-A34A-8152FA985B4B}"/>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2108435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1FF39-558E-9846-9608-AA31C1E013F8}"/>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How can we use LPS to improve life for the person at their heart?</a:t>
            </a:r>
            <a:br>
              <a:rPr lang="en-US" dirty="0">
                <a:solidFill>
                  <a:schemeClr val="accent1"/>
                </a:solidFill>
              </a:rPr>
            </a:br>
            <a:endParaRPr lang="en-US" dirty="0">
              <a:solidFill>
                <a:schemeClr val="accent1"/>
              </a:solidFill>
            </a:endParaRPr>
          </a:p>
        </p:txBody>
      </p:sp>
      <p:cxnSp>
        <p:nvCxnSpPr>
          <p:cNvPr id="7"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FAF8CE1-4A5B-3640-86EC-C934D9FBF0C4}"/>
              </a:ext>
            </a:extLst>
          </p:cNvPr>
          <p:cNvSpPr>
            <a:spLocks noGrp="1"/>
          </p:cNvSpPr>
          <p:nvPr>
            <p:ph idx="1"/>
          </p:nvPr>
        </p:nvSpPr>
        <p:spPr>
          <a:xfrm>
            <a:off x="4976031" y="963877"/>
            <a:ext cx="6377769" cy="4930246"/>
          </a:xfrm>
        </p:spPr>
        <p:txBody>
          <a:bodyPr anchor="ctr">
            <a:normAutofit/>
          </a:bodyPr>
          <a:lstStyle/>
          <a:p>
            <a:r>
              <a:rPr lang="en-US" sz="2400" dirty="0"/>
              <a:t>Look past the bureaucracy to enable LPS to strengthen the empowering ethos of the MCA</a:t>
            </a:r>
          </a:p>
          <a:p>
            <a:r>
              <a:rPr lang="en-US" sz="2400" dirty="0"/>
              <a:t>Create care around the wishes and feelings of the person</a:t>
            </a:r>
          </a:p>
          <a:p>
            <a:r>
              <a:rPr lang="en-US" sz="2400" dirty="0"/>
              <a:t>Make sure we ‘hear the voice’ of the person</a:t>
            </a:r>
          </a:p>
          <a:p>
            <a:r>
              <a:rPr lang="en-US" sz="2400" dirty="0"/>
              <a:t>Consult those who know them best to find out what they would want</a:t>
            </a:r>
          </a:p>
        </p:txBody>
      </p:sp>
      <p:sp>
        <p:nvSpPr>
          <p:cNvPr id="4" name="Footer Placeholder 3">
            <a:extLst>
              <a:ext uri="{FF2B5EF4-FFF2-40B4-BE49-F238E27FC236}">
                <a16:creationId xmlns:a16="http://schemas.microsoft.com/office/drawing/2014/main" id="{32A30746-3375-7C42-9795-983ED750A0AD}"/>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100498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1FF39-558E-9846-9608-AA31C1E013F8}"/>
              </a:ext>
            </a:extLst>
          </p:cNvPr>
          <p:cNvSpPr>
            <a:spLocks noGrp="1"/>
          </p:cNvSpPr>
          <p:nvPr>
            <p:ph type="title"/>
          </p:nvPr>
        </p:nvSpPr>
        <p:spPr>
          <a:xfrm>
            <a:off x="838200" y="963877"/>
            <a:ext cx="3494362" cy="4930246"/>
          </a:xfrm>
        </p:spPr>
        <p:txBody>
          <a:bodyPr>
            <a:normAutofit/>
          </a:bodyPr>
          <a:lstStyle/>
          <a:p>
            <a:pPr algn="r"/>
            <a:br>
              <a:rPr lang="en-US" dirty="0">
                <a:solidFill>
                  <a:schemeClr val="accent1"/>
                </a:solidFill>
              </a:rPr>
            </a:br>
            <a:r>
              <a:rPr lang="en-US" dirty="0">
                <a:solidFill>
                  <a:schemeClr val="accent1"/>
                </a:solidFill>
              </a:rPr>
              <a:t>‘improved outcomes’: not just safety, quality of life, more freedom</a:t>
            </a:r>
            <a:br>
              <a:rPr lang="en-US" dirty="0">
                <a:solidFill>
                  <a:schemeClr val="accent1"/>
                </a:solidFill>
              </a:rPr>
            </a:br>
            <a:br>
              <a:rPr lang="en-US" dirty="0">
                <a:solidFill>
                  <a:schemeClr val="accent1"/>
                </a:solidFill>
              </a:rPr>
            </a:br>
            <a:endParaRPr lang="en-US" dirty="0">
              <a:solidFill>
                <a:schemeClr val="accent1"/>
              </a:solidFill>
            </a:endParaRPr>
          </a:p>
        </p:txBody>
      </p:sp>
      <p:cxnSp>
        <p:nvCxnSpPr>
          <p:cNvPr id="7"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FAF8CE1-4A5B-3640-86EC-C934D9FBF0C4}"/>
              </a:ext>
            </a:extLst>
          </p:cNvPr>
          <p:cNvSpPr>
            <a:spLocks noGrp="1"/>
          </p:cNvSpPr>
          <p:nvPr>
            <p:ph idx="1"/>
          </p:nvPr>
        </p:nvSpPr>
        <p:spPr>
          <a:xfrm>
            <a:off x="4976031" y="963877"/>
            <a:ext cx="6377769" cy="4930246"/>
          </a:xfrm>
        </p:spPr>
        <p:txBody>
          <a:bodyPr anchor="ctr">
            <a:normAutofit/>
          </a:bodyPr>
          <a:lstStyle/>
          <a:p>
            <a:r>
              <a:rPr lang="en-US" sz="2400" dirty="0"/>
              <a:t>Great widening of scope compared with DoLS</a:t>
            </a:r>
          </a:p>
          <a:p>
            <a:r>
              <a:rPr lang="en-US" sz="2400" dirty="0"/>
              <a:t>People aged 16 and 17</a:t>
            </a:r>
          </a:p>
          <a:p>
            <a:r>
              <a:rPr lang="en-US" sz="2400" dirty="0"/>
              <a:t>Those living in the community: often younger than those in residential care</a:t>
            </a:r>
          </a:p>
          <a:p>
            <a:r>
              <a:rPr lang="en-US" sz="2400" dirty="0"/>
              <a:t>Essential to ‘hear the voice’ of the person</a:t>
            </a:r>
          </a:p>
          <a:p>
            <a:r>
              <a:rPr lang="en-US" sz="2400" dirty="0"/>
              <a:t>Missing skills can often be learned: Dave can be taught to have capacity to engage in sexual relations, Amina can learn to choose her own foods</a:t>
            </a:r>
          </a:p>
        </p:txBody>
      </p:sp>
      <p:sp>
        <p:nvSpPr>
          <p:cNvPr id="4" name="Footer Placeholder 3">
            <a:extLst>
              <a:ext uri="{FF2B5EF4-FFF2-40B4-BE49-F238E27FC236}">
                <a16:creationId xmlns:a16="http://schemas.microsoft.com/office/drawing/2014/main" id="{32A30746-3375-7C42-9795-983ED750A0AD}"/>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Limited</a:t>
            </a:r>
          </a:p>
        </p:txBody>
      </p:sp>
    </p:spTree>
    <p:extLst>
      <p:ext uri="{BB962C8B-B14F-4D97-AF65-F5344CB8AC3E}">
        <p14:creationId xmlns:p14="http://schemas.microsoft.com/office/powerpoint/2010/main" val="23038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LPS part of the MCA:</a:t>
            </a:r>
            <a:br>
              <a:rPr lang="en-US" b="1" dirty="0">
                <a:solidFill>
                  <a:schemeClr val="accent1"/>
                </a:solidFill>
              </a:rPr>
            </a:br>
            <a:r>
              <a:rPr lang="en-US" b="1" dirty="0">
                <a:solidFill>
                  <a:schemeClr val="accent1"/>
                </a:solidFill>
              </a:rPr>
              <a:t>a deeper purpose</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963877"/>
            <a:ext cx="6377769" cy="4930246"/>
          </a:xfrm>
        </p:spPr>
        <p:txBody>
          <a:bodyPr anchor="ctr">
            <a:normAutofit/>
          </a:bodyPr>
          <a:lstStyle/>
          <a:p>
            <a:pPr marL="0" indent="0">
              <a:buNone/>
            </a:pPr>
            <a:r>
              <a:rPr lang="en-GB" sz="2400" dirty="0"/>
              <a:t>•The MCA protect rights enshrined in human rights law (ECHR and HRA)</a:t>
            </a:r>
          </a:p>
          <a:p>
            <a:r>
              <a:rPr lang="en-GB" sz="2400" dirty="0"/>
              <a:t>Human rights law is founded in philosophical principals:</a:t>
            </a:r>
          </a:p>
          <a:p>
            <a:r>
              <a:rPr lang="en-GB" sz="2400" dirty="0"/>
              <a:t>Prevention of misuse of power by states to oppress or punish those lacking power</a:t>
            </a:r>
          </a:p>
          <a:p>
            <a:r>
              <a:rPr lang="en-GB" sz="2400" dirty="0"/>
              <a:t>Recognition that ‘human rights are for everyone’ (Lady Hale)</a:t>
            </a:r>
          </a:p>
          <a:p>
            <a:r>
              <a:rPr lang="en-GB" sz="2400" dirty="0"/>
              <a:t>Adds legal weight to the importance of enhancing  individual autonomy and happiness</a:t>
            </a:r>
            <a:endParaRPr lang="en-US" sz="2400"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1135327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F0DA-9CBB-1A41-A66C-3F1463534C61}"/>
              </a:ext>
            </a:extLst>
          </p:cNvPr>
          <p:cNvSpPr>
            <a:spLocks noGrp="1"/>
          </p:cNvSpPr>
          <p:nvPr>
            <p:ph type="title"/>
          </p:nvPr>
        </p:nvSpPr>
        <p:spPr>
          <a:xfrm>
            <a:off x="838200" y="963877"/>
            <a:ext cx="3494362" cy="4930246"/>
          </a:xfrm>
        </p:spPr>
        <p:txBody>
          <a:bodyPr>
            <a:normAutofit/>
          </a:bodyPr>
          <a:lstStyle/>
          <a:p>
            <a:pPr algn="r"/>
            <a:r>
              <a:rPr lang="en-US" b="1" dirty="0">
                <a:solidFill>
                  <a:schemeClr val="accent1"/>
                </a:solidFill>
              </a:rPr>
              <a:t>Best interests is a process founded in the MCA principles</a:t>
            </a:r>
          </a:p>
        </p:txBody>
      </p:sp>
      <p:sp>
        <p:nvSpPr>
          <p:cNvPr id="3" name="Content Placeholder 2">
            <a:extLst>
              <a:ext uri="{FF2B5EF4-FFF2-40B4-BE49-F238E27FC236}">
                <a16:creationId xmlns:a16="http://schemas.microsoft.com/office/drawing/2014/main" id="{AEE46546-3B70-C14C-9F49-A67A9EE65521}"/>
              </a:ext>
            </a:extLst>
          </p:cNvPr>
          <p:cNvSpPr>
            <a:spLocks noGrp="1"/>
          </p:cNvSpPr>
          <p:nvPr>
            <p:ph idx="1"/>
          </p:nvPr>
        </p:nvSpPr>
        <p:spPr>
          <a:xfrm>
            <a:off x="4976031" y="963877"/>
            <a:ext cx="6377769" cy="4930246"/>
          </a:xfrm>
        </p:spPr>
        <p:txBody>
          <a:bodyPr anchor="ctr">
            <a:normAutofit/>
          </a:bodyPr>
          <a:lstStyle/>
          <a:p>
            <a:pPr marL="0" indent="0">
              <a:buNone/>
            </a:pPr>
            <a:r>
              <a:rPr lang="en-GB" sz="2600" dirty="0"/>
              <a:t>39 Essex Chambers: ‘where it is possible to identify a course of action that the person would have taken had they had capacity, then any departure from that course of action must be justified by the health and social professionals involved. The greater the departure, the more compelling must be the reason for so doing.’  </a:t>
            </a:r>
            <a:r>
              <a:rPr lang="en-GB" sz="2600" i="1" dirty="0"/>
              <a:t>Guidance Note, 2019</a:t>
            </a:r>
            <a:endParaRPr lang="en-GB" sz="2600" dirty="0"/>
          </a:p>
        </p:txBody>
      </p:sp>
      <p:sp>
        <p:nvSpPr>
          <p:cNvPr id="4" name="Footer Placeholder 3">
            <a:extLst>
              <a:ext uri="{FF2B5EF4-FFF2-40B4-BE49-F238E27FC236}">
                <a16:creationId xmlns:a16="http://schemas.microsoft.com/office/drawing/2014/main" id="{8AC312B1-0125-CB42-974D-A3794AFB3876}"/>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Rachel Griffiths Consultancy Ltd</a:t>
            </a:r>
          </a:p>
        </p:txBody>
      </p:sp>
    </p:spTree>
    <p:extLst>
      <p:ext uri="{BB962C8B-B14F-4D97-AF65-F5344CB8AC3E}">
        <p14:creationId xmlns:p14="http://schemas.microsoft.com/office/powerpoint/2010/main" val="1307705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174</TotalTime>
  <Words>1939</Words>
  <Application>Microsoft Macintosh PowerPoint</Application>
  <PresentationFormat>Widescreen</PresentationFormat>
  <Paragraphs>161</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LPS:  the person at the heart</vt:lpstr>
      <vt:lpstr>          Risk of losing the person within the system  Ways to make sure the person is central to LPS  How can we know we’re getting it right?           </vt:lpstr>
      <vt:lpstr>             Necessary and proportionate deprivation of liberty of someone lacking capacity is lawful if: person is of ‘unsound mind’ and process laid out in law and person informed promptly of reasons and the person is told of their right to challenge (and helped to exercise it)             </vt:lpstr>
      <vt:lpstr>           </vt:lpstr>
      <vt:lpstr>Will LPS prevent the problems linked to DoLS?</vt:lpstr>
      <vt:lpstr>How can we use LPS to improve life for the person at their heart? </vt:lpstr>
      <vt:lpstr> ‘improved outcomes’: not just safety, quality of life, more freedom  </vt:lpstr>
      <vt:lpstr>LPS part of the MCA: a deeper purpose</vt:lpstr>
      <vt:lpstr>Best interests is a process founded in the MCA principles</vt:lpstr>
      <vt:lpstr>Best interests checklist MCA s.4,  code ch. 5</vt:lpstr>
      <vt:lpstr>Recording a best interests decision</vt:lpstr>
      <vt:lpstr>What matters to someone: not one-size-fits-all</vt:lpstr>
      <vt:lpstr>PowerPoint Presentation</vt:lpstr>
      <vt:lpstr>PowerPoint Presentation</vt:lpstr>
      <vt:lpstr>Legacy of DoLS</vt:lpstr>
      <vt:lpstr>What might good practice look like? </vt:lpstr>
      <vt:lpstr>What do people want?</vt:lpstr>
      <vt:lpstr>Risks of  LPS process changes from DoLS</vt:lpstr>
      <vt:lpstr>Not always easy to recognise objection</vt:lpstr>
      <vt:lpstr>Spurs to improvement: DoLS vs. LPS</vt:lpstr>
      <vt:lpstr>What can we do better?</vt:lpstr>
      <vt:lpstr>Some great quotes 1  Lady Hale</vt:lpstr>
      <vt:lpstr>Some great quotes 2  Mr Justice Peter Jackson</vt:lpstr>
      <vt:lpstr>Person-centred audit: contentment and challenge</vt:lpstr>
      <vt:lpstr>Embed  LPS clearly right now in the wider MCA</vt:lpstr>
      <vt:lpstr>LPS  part of MCA  part of human rights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Liberty Protection Safeguards Challenge: towards better outcomes for the person</dc:title>
  <dc:creator>Rachel Griffiths</dc:creator>
  <cp:lastModifiedBy>Rachel Griffiths</cp:lastModifiedBy>
  <cp:revision>3</cp:revision>
  <dcterms:created xsi:type="dcterms:W3CDTF">2019-05-31T17:33:51Z</dcterms:created>
  <dcterms:modified xsi:type="dcterms:W3CDTF">2021-11-22T08:45:19Z</dcterms:modified>
</cp:coreProperties>
</file>