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6" r:id="rId3"/>
    <p:sldId id="284" r:id="rId4"/>
    <p:sldId id="288" r:id="rId5"/>
    <p:sldId id="293" r:id="rId6"/>
    <p:sldId id="289" r:id="rId7"/>
    <p:sldId id="278" r:id="rId8"/>
    <p:sldId id="305" r:id="rId9"/>
    <p:sldId id="306" r:id="rId10"/>
    <p:sldId id="308" r:id="rId11"/>
    <p:sldId id="307" r:id="rId12"/>
    <p:sldId id="310" r:id="rId13"/>
    <p:sldId id="309" r:id="rId14"/>
    <p:sldId id="277" r:id="rId15"/>
    <p:sldId id="281" r:id="rId16"/>
    <p:sldId id="311" r:id="rId17"/>
    <p:sldId id="312" r:id="rId18"/>
    <p:sldId id="313" r:id="rId19"/>
    <p:sldId id="295" r:id="rId20"/>
    <p:sldId id="296" r:id="rId21"/>
    <p:sldId id="297" r:id="rId22"/>
    <p:sldId id="298" r:id="rId23"/>
    <p:sldId id="299" r:id="rId24"/>
    <p:sldId id="300" r:id="rId25"/>
    <p:sldId id="301" r:id="rId26"/>
    <p:sldId id="302" r:id="rId27"/>
    <p:sldId id="303" r:id="rId28"/>
    <p:sldId id="304" r:id="rId29"/>
    <p:sldId id="294" r:id="rId30"/>
    <p:sldId id="292" r:id="rId31"/>
    <p:sldId id="279" r:id="rId32"/>
    <p:sldId id="285"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Daniels"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82662" autoAdjust="0"/>
  </p:normalViewPr>
  <p:slideViewPr>
    <p:cSldViewPr>
      <p:cViewPr varScale="1">
        <p:scale>
          <a:sx n="91" d="100"/>
          <a:sy n="91" d="100"/>
        </p:scale>
        <p:origin x="21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BF88A8C-DB6E-4140-BC50-58301EFB8A73}" type="datetimeFigureOut">
              <a:rPr lang="en-GB" smtClean="0"/>
              <a:t>10/11/2021</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B22CB15-2806-4CCF-9701-56B31BEF9030}" type="slidenum">
              <a:rPr lang="en-GB" smtClean="0"/>
              <a:t>‹#›</a:t>
            </a:fld>
            <a:endParaRPr lang="en-GB" dirty="0"/>
          </a:p>
        </p:txBody>
      </p:sp>
    </p:spTree>
    <p:extLst>
      <p:ext uri="{BB962C8B-B14F-4D97-AF65-F5344CB8AC3E}">
        <p14:creationId xmlns:p14="http://schemas.microsoft.com/office/powerpoint/2010/main" val="1275369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EEAE91-537F-4396-94D2-33FBB806C213}" type="datetimeFigureOut">
              <a:rPr lang="en-GB" smtClean="0"/>
              <a:t>10/11/2021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B3099B-9010-4253-90B5-8024960351D8}" type="slidenum">
              <a:rPr lang="en-GB" smtClean="0"/>
              <a:t>‹#›</a:t>
            </a:fld>
            <a:endParaRPr lang="en-GB" dirty="0"/>
          </a:p>
        </p:txBody>
      </p:sp>
    </p:spTree>
    <p:extLst>
      <p:ext uri="{BB962C8B-B14F-4D97-AF65-F5344CB8AC3E}">
        <p14:creationId xmlns:p14="http://schemas.microsoft.com/office/powerpoint/2010/main" val="120553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1</a:t>
            </a:fld>
            <a:endParaRPr lang="en-GB" dirty="0"/>
          </a:p>
        </p:txBody>
      </p:sp>
    </p:spTree>
    <p:extLst>
      <p:ext uri="{BB962C8B-B14F-4D97-AF65-F5344CB8AC3E}">
        <p14:creationId xmlns:p14="http://schemas.microsoft.com/office/powerpoint/2010/main" val="178465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r>
              <a:rPr lang="en-GB" dirty="0"/>
              <a:t>DISCUSS</a:t>
            </a:r>
          </a:p>
        </p:txBody>
      </p:sp>
      <p:sp>
        <p:nvSpPr>
          <p:cNvPr id="4" name="Slide Number Placeholder 3"/>
          <p:cNvSpPr>
            <a:spLocks noGrp="1"/>
          </p:cNvSpPr>
          <p:nvPr>
            <p:ph type="sldNum" sz="quarter" idx="10"/>
          </p:nvPr>
        </p:nvSpPr>
        <p:spPr/>
        <p:txBody>
          <a:bodyPr/>
          <a:lstStyle/>
          <a:p>
            <a:fld id="{71B3099B-9010-4253-90B5-8024960351D8}" type="slidenum">
              <a:rPr lang="en-GB" smtClean="0"/>
              <a:t>12</a:t>
            </a:fld>
            <a:endParaRPr lang="en-GB" dirty="0"/>
          </a:p>
        </p:txBody>
      </p:sp>
    </p:spTree>
    <p:extLst>
      <p:ext uri="{BB962C8B-B14F-4D97-AF65-F5344CB8AC3E}">
        <p14:creationId xmlns:p14="http://schemas.microsoft.com/office/powerpoint/2010/main" val="358524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r>
              <a:rPr lang="en-GB" dirty="0"/>
              <a:t>DISCUSS</a:t>
            </a:r>
          </a:p>
        </p:txBody>
      </p:sp>
      <p:sp>
        <p:nvSpPr>
          <p:cNvPr id="4" name="Slide Number Placeholder 3"/>
          <p:cNvSpPr>
            <a:spLocks noGrp="1"/>
          </p:cNvSpPr>
          <p:nvPr>
            <p:ph type="sldNum" sz="quarter" idx="10"/>
          </p:nvPr>
        </p:nvSpPr>
        <p:spPr/>
        <p:txBody>
          <a:bodyPr/>
          <a:lstStyle/>
          <a:p>
            <a:fld id="{71B3099B-9010-4253-90B5-8024960351D8}" type="slidenum">
              <a:rPr lang="en-GB" smtClean="0"/>
              <a:t>13</a:t>
            </a:fld>
            <a:endParaRPr lang="en-GB" dirty="0"/>
          </a:p>
        </p:txBody>
      </p:sp>
    </p:spTree>
    <p:extLst>
      <p:ext uri="{BB962C8B-B14F-4D97-AF65-F5344CB8AC3E}">
        <p14:creationId xmlns:p14="http://schemas.microsoft.com/office/powerpoint/2010/main" val="358524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70000"/>
              </a:lnSpc>
            </a:pPr>
            <a:r>
              <a:rPr lang="en-US" altLang="en-US" sz="1000" dirty="0">
                <a:ea typeface="ＭＳ Ｐゴシック" pitchFamily="34" charset="-128"/>
              </a:rPr>
              <a:t>DISCUSS</a:t>
            </a:r>
          </a:p>
        </p:txBody>
      </p:sp>
      <p:sp>
        <p:nvSpPr>
          <p:cNvPr id="44036"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30000"/>
              </a:spcBef>
              <a:defRPr sz="1200">
                <a:solidFill>
                  <a:schemeClr val="tx1"/>
                </a:solidFill>
                <a:latin typeface="Calibri" pitchFamily="34" charset="0"/>
                <a:ea typeface="ＭＳ Ｐゴシック" pitchFamily="34" charset="-128"/>
              </a:defRPr>
            </a:lvl1pPr>
            <a:lvl2pPr marL="742950" indent="-285750" defTabSz="457200" eaLnBrk="0" hangingPunct="0">
              <a:spcBef>
                <a:spcPct val="30000"/>
              </a:spcBef>
              <a:defRPr sz="1200">
                <a:solidFill>
                  <a:schemeClr val="tx1"/>
                </a:solidFill>
                <a:latin typeface="Calibri" pitchFamily="34" charset="0"/>
                <a:ea typeface="ＭＳ Ｐゴシック" pitchFamily="34" charset="-128"/>
              </a:defRPr>
            </a:lvl2pPr>
            <a:lvl3pPr marL="1143000" indent="-228600" defTabSz="457200" eaLnBrk="0" hangingPunct="0">
              <a:spcBef>
                <a:spcPct val="30000"/>
              </a:spcBef>
              <a:defRPr sz="1200">
                <a:solidFill>
                  <a:schemeClr val="tx1"/>
                </a:solidFill>
                <a:latin typeface="Calibri" pitchFamily="34" charset="0"/>
                <a:ea typeface="ＭＳ Ｐゴシック" pitchFamily="34" charset="-128"/>
              </a:defRPr>
            </a:lvl3pPr>
            <a:lvl4pPr marL="1600200" indent="-228600" defTabSz="457200" eaLnBrk="0" hangingPunct="0">
              <a:spcBef>
                <a:spcPct val="30000"/>
              </a:spcBef>
              <a:defRPr sz="1200">
                <a:solidFill>
                  <a:schemeClr val="tx1"/>
                </a:solidFill>
                <a:latin typeface="Calibri" pitchFamily="34" charset="0"/>
                <a:ea typeface="ＭＳ Ｐゴシック" pitchFamily="34" charset="-128"/>
              </a:defRPr>
            </a:lvl4pPr>
            <a:lvl5pPr marL="2057400" indent="-228600" defTabSz="4572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D66B2334-D01A-49BA-BF71-C1AB590CD197}" type="slidenum">
              <a:rPr lang="en-US" altLang="en-US">
                <a:latin typeface="Times New Roman" pitchFamily="18" charset="0"/>
                <a:cs typeface="Arial" charset="0"/>
              </a:rPr>
              <a:pPr algn="r" eaLnBrk="1" hangingPunct="1">
                <a:spcBef>
                  <a:spcPct val="0"/>
                </a:spcBef>
              </a:pPr>
              <a:t>14</a:t>
            </a:fld>
            <a:endParaRPr lang="en-US" altLang="en-US">
              <a:latin typeface="Times New Roman" pitchFamily="18" charset="0"/>
              <a:cs typeface="Arial" charset="0"/>
            </a:endParaRPr>
          </a:p>
        </p:txBody>
      </p:sp>
    </p:spTree>
    <p:extLst>
      <p:ext uri="{BB962C8B-B14F-4D97-AF65-F5344CB8AC3E}">
        <p14:creationId xmlns:p14="http://schemas.microsoft.com/office/powerpoint/2010/main" val="154269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SzPct val="80000"/>
              <a:buFont typeface="Wingdings" panose="05000000000000000000" pitchFamily="2" charset="2"/>
              <a:buNone/>
              <a:defRPr/>
            </a:pPr>
            <a:r>
              <a:rPr lang="en-GB" sz="1200" baseline="30000" dirty="0"/>
              <a:t>DISCUSS</a:t>
            </a:r>
          </a:p>
        </p:txBody>
      </p:sp>
      <p:sp>
        <p:nvSpPr>
          <p:cNvPr id="4" name="Slide Number Placeholder 3"/>
          <p:cNvSpPr>
            <a:spLocks noGrp="1"/>
          </p:cNvSpPr>
          <p:nvPr>
            <p:ph type="sldNum" sz="quarter" idx="10"/>
          </p:nvPr>
        </p:nvSpPr>
        <p:spPr/>
        <p:txBody>
          <a:bodyPr/>
          <a:lstStyle/>
          <a:p>
            <a:fld id="{FE322A5D-F61F-4FDC-A6A2-E543AC920AC2}" type="slidenum">
              <a:rPr lang="en-GB" smtClean="0"/>
              <a:t>15</a:t>
            </a:fld>
            <a:endParaRPr lang="en-GB"/>
          </a:p>
        </p:txBody>
      </p:sp>
    </p:spTree>
    <p:extLst>
      <p:ext uri="{BB962C8B-B14F-4D97-AF65-F5344CB8AC3E}">
        <p14:creationId xmlns:p14="http://schemas.microsoft.com/office/powerpoint/2010/main" val="168020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SzPct val="80000"/>
              <a:buFont typeface="Wingdings" panose="05000000000000000000" pitchFamily="2" charset="2"/>
              <a:buNone/>
              <a:defRPr/>
            </a:pPr>
            <a:endParaRPr lang="en-GB" sz="1200" baseline="30000" dirty="0"/>
          </a:p>
        </p:txBody>
      </p:sp>
      <p:sp>
        <p:nvSpPr>
          <p:cNvPr id="4" name="Slide Number Placeholder 3"/>
          <p:cNvSpPr>
            <a:spLocks noGrp="1"/>
          </p:cNvSpPr>
          <p:nvPr>
            <p:ph type="sldNum" sz="quarter" idx="10"/>
          </p:nvPr>
        </p:nvSpPr>
        <p:spPr/>
        <p:txBody>
          <a:bodyPr/>
          <a:lstStyle/>
          <a:p>
            <a:fld id="{FE322A5D-F61F-4FDC-A6A2-E543AC920AC2}" type="slidenum">
              <a:rPr lang="en-GB" smtClean="0"/>
              <a:t>16</a:t>
            </a:fld>
            <a:endParaRPr lang="en-GB"/>
          </a:p>
        </p:txBody>
      </p:sp>
    </p:spTree>
    <p:extLst>
      <p:ext uri="{BB962C8B-B14F-4D97-AF65-F5344CB8AC3E}">
        <p14:creationId xmlns:p14="http://schemas.microsoft.com/office/powerpoint/2010/main" val="1680207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SzPct val="80000"/>
              <a:buFont typeface="Wingdings" panose="05000000000000000000" pitchFamily="2" charset="2"/>
              <a:buNone/>
              <a:defRPr/>
            </a:pPr>
            <a:endParaRPr lang="en-GB" sz="1200" baseline="30000" dirty="0"/>
          </a:p>
        </p:txBody>
      </p:sp>
      <p:sp>
        <p:nvSpPr>
          <p:cNvPr id="4" name="Slide Number Placeholder 3"/>
          <p:cNvSpPr>
            <a:spLocks noGrp="1"/>
          </p:cNvSpPr>
          <p:nvPr>
            <p:ph type="sldNum" sz="quarter" idx="10"/>
          </p:nvPr>
        </p:nvSpPr>
        <p:spPr/>
        <p:txBody>
          <a:bodyPr/>
          <a:lstStyle/>
          <a:p>
            <a:fld id="{FE322A5D-F61F-4FDC-A6A2-E543AC920AC2}" type="slidenum">
              <a:rPr lang="en-GB" smtClean="0"/>
              <a:t>17</a:t>
            </a:fld>
            <a:endParaRPr lang="en-GB"/>
          </a:p>
        </p:txBody>
      </p:sp>
    </p:spTree>
    <p:extLst>
      <p:ext uri="{BB962C8B-B14F-4D97-AF65-F5344CB8AC3E}">
        <p14:creationId xmlns:p14="http://schemas.microsoft.com/office/powerpoint/2010/main" val="168020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SzPct val="80000"/>
              <a:buFont typeface="Wingdings" panose="05000000000000000000" pitchFamily="2" charset="2"/>
              <a:buNone/>
              <a:defRPr/>
            </a:pPr>
            <a:endParaRPr lang="en-GB" sz="1200" baseline="30000" dirty="0"/>
          </a:p>
        </p:txBody>
      </p:sp>
      <p:sp>
        <p:nvSpPr>
          <p:cNvPr id="4" name="Slide Number Placeholder 3"/>
          <p:cNvSpPr>
            <a:spLocks noGrp="1"/>
          </p:cNvSpPr>
          <p:nvPr>
            <p:ph type="sldNum" sz="quarter" idx="10"/>
          </p:nvPr>
        </p:nvSpPr>
        <p:spPr/>
        <p:txBody>
          <a:bodyPr/>
          <a:lstStyle/>
          <a:p>
            <a:fld id="{FE322A5D-F61F-4FDC-A6A2-E543AC920AC2}" type="slidenum">
              <a:rPr lang="en-GB" smtClean="0"/>
              <a:t>18</a:t>
            </a:fld>
            <a:endParaRPr lang="en-GB"/>
          </a:p>
        </p:txBody>
      </p:sp>
    </p:spTree>
    <p:extLst>
      <p:ext uri="{BB962C8B-B14F-4D97-AF65-F5344CB8AC3E}">
        <p14:creationId xmlns:p14="http://schemas.microsoft.com/office/powerpoint/2010/main" val="1680207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p>
        </p:txBody>
      </p:sp>
      <p:sp>
        <p:nvSpPr>
          <p:cNvPr id="4" name="Slide Number Placeholder 3"/>
          <p:cNvSpPr>
            <a:spLocks noGrp="1"/>
          </p:cNvSpPr>
          <p:nvPr>
            <p:ph type="sldNum" sz="quarter" idx="10"/>
          </p:nvPr>
        </p:nvSpPr>
        <p:spPr/>
        <p:txBody>
          <a:bodyPr/>
          <a:lstStyle/>
          <a:p>
            <a:fld id="{71B3099B-9010-4253-90B5-8024960351D8}" type="slidenum">
              <a:rPr lang="en-GB" smtClean="0"/>
              <a:t>19</a:t>
            </a:fld>
            <a:endParaRPr lang="en-GB" dirty="0"/>
          </a:p>
        </p:txBody>
      </p:sp>
    </p:spTree>
    <p:extLst>
      <p:ext uri="{BB962C8B-B14F-4D97-AF65-F5344CB8AC3E}">
        <p14:creationId xmlns:p14="http://schemas.microsoft.com/office/powerpoint/2010/main" val="3502139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29</a:t>
            </a:fld>
            <a:endParaRPr lang="en-GB" dirty="0"/>
          </a:p>
        </p:txBody>
      </p:sp>
    </p:spTree>
    <p:extLst>
      <p:ext uri="{BB962C8B-B14F-4D97-AF65-F5344CB8AC3E}">
        <p14:creationId xmlns:p14="http://schemas.microsoft.com/office/powerpoint/2010/main" val="4243184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SzPct val="80000"/>
              <a:buFont typeface="Wingdings" panose="05000000000000000000" pitchFamily="2" charset="2"/>
              <a:buNone/>
              <a:defRPr/>
            </a:pPr>
            <a:endParaRPr lang="en-GB" sz="1200" baseline="30000" dirty="0"/>
          </a:p>
        </p:txBody>
      </p:sp>
      <p:sp>
        <p:nvSpPr>
          <p:cNvPr id="4" name="Slide Number Placeholder 3"/>
          <p:cNvSpPr>
            <a:spLocks noGrp="1"/>
          </p:cNvSpPr>
          <p:nvPr>
            <p:ph type="sldNum" sz="quarter" idx="10"/>
          </p:nvPr>
        </p:nvSpPr>
        <p:spPr/>
        <p:txBody>
          <a:bodyPr/>
          <a:lstStyle/>
          <a:p>
            <a:fld id="{FE322A5D-F61F-4FDC-A6A2-E543AC920AC2}" type="slidenum">
              <a:rPr lang="en-GB" smtClean="0"/>
              <a:t>30</a:t>
            </a:fld>
            <a:endParaRPr lang="en-GB"/>
          </a:p>
        </p:txBody>
      </p:sp>
    </p:spTree>
    <p:extLst>
      <p:ext uri="{BB962C8B-B14F-4D97-AF65-F5344CB8AC3E}">
        <p14:creationId xmlns:p14="http://schemas.microsoft.com/office/powerpoint/2010/main" val="168020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Lung</a:t>
            </a:r>
            <a:r>
              <a:rPr lang="en-GB" baseline="0" dirty="0"/>
              <a:t> transplantation is the only definitive treatment in patients with cystic fibrosis, BUT IT IS STILL NOT A CURE</a:t>
            </a:r>
          </a:p>
          <a:p>
            <a:endParaRPr lang="en-GB" baseline="0" dirty="0"/>
          </a:p>
          <a:p>
            <a:r>
              <a:rPr lang="en-GB" baseline="0" dirty="0"/>
              <a:t>?End stage dementia- ? E + D less, Worsening cognitive impairment, recurrent infections. </a:t>
            </a:r>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3</a:t>
            </a:fld>
            <a:endParaRPr lang="en-GB" dirty="0"/>
          </a:p>
        </p:txBody>
      </p:sp>
    </p:spTree>
    <p:extLst>
      <p:ext uri="{BB962C8B-B14F-4D97-AF65-F5344CB8AC3E}">
        <p14:creationId xmlns:p14="http://schemas.microsoft.com/office/powerpoint/2010/main" val="1784657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31</a:t>
            </a:fld>
            <a:endParaRPr lang="en-GB" dirty="0"/>
          </a:p>
        </p:txBody>
      </p:sp>
    </p:spTree>
    <p:extLst>
      <p:ext uri="{BB962C8B-B14F-4D97-AF65-F5344CB8AC3E}">
        <p14:creationId xmlns:p14="http://schemas.microsoft.com/office/powerpoint/2010/main" val="358524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pitchFamily="34" charset="0"/>
                <a:ea typeface="ＭＳ Ｐゴシック" pitchFamily="34" charset="-128"/>
              </a:defRPr>
            </a:lvl1pPr>
            <a:lvl2pPr marL="742950" indent="-285750" eaLnBrk="0" hangingPunct="0">
              <a:defRPr>
                <a:solidFill>
                  <a:schemeClr val="tx1"/>
                </a:solidFill>
                <a:latin typeface="Frutiger" pitchFamily="34" charset="0"/>
                <a:ea typeface="ＭＳ Ｐゴシック" pitchFamily="34" charset="-128"/>
              </a:defRPr>
            </a:lvl2pPr>
            <a:lvl3pPr marL="1143000" indent="-228600" eaLnBrk="0" hangingPunct="0">
              <a:defRPr>
                <a:solidFill>
                  <a:schemeClr val="tx1"/>
                </a:solidFill>
                <a:latin typeface="Frutiger" pitchFamily="34" charset="0"/>
                <a:ea typeface="ＭＳ Ｐゴシック" pitchFamily="34" charset="-128"/>
              </a:defRPr>
            </a:lvl3pPr>
            <a:lvl4pPr marL="1600200" indent="-228600" eaLnBrk="0" hangingPunct="0">
              <a:defRPr>
                <a:solidFill>
                  <a:schemeClr val="tx1"/>
                </a:solidFill>
                <a:latin typeface="Frutiger" pitchFamily="34" charset="0"/>
                <a:ea typeface="ＭＳ Ｐゴシック" pitchFamily="34" charset="-128"/>
              </a:defRPr>
            </a:lvl4pPr>
            <a:lvl5pPr marL="2057400" indent="-228600" eaLnBrk="0" hangingPunct="0">
              <a:defRPr>
                <a:solidFill>
                  <a:schemeClr val="tx1"/>
                </a:solidFill>
                <a:latin typeface="Frutiger"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Frutiger"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Frutiger"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Frutiger"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Frutiger" pitchFamily="34" charset="0"/>
                <a:ea typeface="ＭＳ Ｐゴシック" pitchFamily="34" charset="-128"/>
              </a:defRPr>
            </a:lvl9pPr>
          </a:lstStyle>
          <a:p>
            <a:pPr eaLnBrk="1" hangingPunct="1"/>
            <a:fld id="{91FD34DA-4AB0-4A03-A2D8-DD0F645511BA}" type="slidenum">
              <a:rPr lang="en-US" altLang="en-US" smtClean="0"/>
              <a:pPr eaLnBrk="1" hangingPunct="1"/>
              <a:t>32</a:t>
            </a:fld>
            <a:endParaRPr lang="en-US" altLang="en-US"/>
          </a:p>
        </p:txBody>
      </p:sp>
    </p:spTree>
    <p:extLst>
      <p:ext uri="{BB962C8B-B14F-4D97-AF65-F5344CB8AC3E}">
        <p14:creationId xmlns:p14="http://schemas.microsoft.com/office/powerpoint/2010/main" val="136840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I go through the definition of EOL patient, I would like you to think about how many or what proportion of patients within your practice fit the definition of EOL patient</a:t>
            </a:r>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4</a:t>
            </a:fld>
            <a:endParaRPr lang="en-GB" dirty="0"/>
          </a:p>
        </p:txBody>
      </p:sp>
    </p:spTree>
    <p:extLst>
      <p:ext uri="{BB962C8B-B14F-4D97-AF65-F5344CB8AC3E}">
        <p14:creationId xmlns:p14="http://schemas.microsoft.com/office/powerpoint/2010/main" val="310299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 </a:t>
            </a:r>
            <a:r>
              <a:rPr lang="en-GB" dirty="0" err="1"/>
              <a:t>Paddie</a:t>
            </a:r>
            <a:r>
              <a:rPr lang="en-GB" dirty="0"/>
              <a:t> stone BMC August 2017: </a:t>
            </a:r>
            <a:r>
              <a:rPr lang="en-GB" b="1" dirty="0"/>
              <a:t>How accurate is the ‘Surprise Question’ at identifying patients at the end of life? A systematic review and meta-analysis</a:t>
            </a:r>
            <a:endParaRPr lang="en-GB" dirty="0"/>
          </a:p>
          <a:p>
            <a:r>
              <a:rPr lang="en-GB" dirty="0"/>
              <a:t>-22 papers </a:t>
            </a:r>
          </a:p>
          <a:p>
            <a:r>
              <a:rPr lang="en-GB" dirty="0"/>
              <a:t>-25,718 predictions of survival made in response to the SQ. </a:t>
            </a:r>
          </a:p>
          <a:p>
            <a:r>
              <a:rPr lang="en-GB" dirty="0"/>
              <a:t>-Pooled accuracy level was </a:t>
            </a:r>
            <a:r>
              <a:rPr lang="en-GB" b="1" dirty="0"/>
              <a:t>74.8% </a:t>
            </a:r>
            <a:r>
              <a:rPr lang="en-GB" dirty="0"/>
              <a:t>(95% CI 68.6–80.5). There was a negligible difference in timescale of the SQ. Doctors appeared to be more accurate than nurses at recognising people in the last year of life (c-statistic = 0.735 vs. 0.688), and the SQ seemed more accurate in an oncology setting 76.1% (95% CI 69.7–86.3).</a:t>
            </a:r>
          </a:p>
        </p:txBody>
      </p:sp>
      <p:sp>
        <p:nvSpPr>
          <p:cNvPr id="4" name="Slide Number Placeholder 3"/>
          <p:cNvSpPr>
            <a:spLocks noGrp="1"/>
          </p:cNvSpPr>
          <p:nvPr>
            <p:ph type="sldNum" sz="quarter" idx="10"/>
          </p:nvPr>
        </p:nvSpPr>
        <p:spPr/>
        <p:txBody>
          <a:bodyPr/>
          <a:lstStyle/>
          <a:p>
            <a:fld id="{71B3099B-9010-4253-90B5-8024960351D8}" type="slidenum">
              <a:rPr lang="en-GB" smtClean="0"/>
              <a:t>6</a:t>
            </a:fld>
            <a:endParaRPr lang="en-GB" dirty="0"/>
          </a:p>
        </p:txBody>
      </p:sp>
    </p:spTree>
    <p:extLst>
      <p:ext uri="{BB962C8B-B14F-4D97-AF65-F5344CB8AC3E}">
        <p14:creationId xmlns:p14="http://schemas.microsoft.com/office/powerpoint/2010/main" val="63065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DISCUSS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318434E-68E8-47C5-9AB7-9F5DDA62C216}" type="slidenum">
              <a:rPr lang="en-US" altLang="en-US" smtClean="0">
                <a:latin typeface="Frutiger" pitchFamily="34" charset="0"/>
              </a:rPr>
              <a:pPr eaLnBrk="1" hangingPunct="1">
                <a:spcBef>
                  <a:spcPct val="0"/>
                </a:spcBef>
              </a:pPr>
              <a:t>7</a:t>
            </a:fld>
            <a:endParaRPr lang="en-US" altLang="en-US">
              <a:latin typeface="Frutiger" pitchFamily="34" charset="0"/>
            </a:endParaRPr>
          </a:p>
        </p:txBody>
      </p:sp>
    </p:spTree>
    <p:extLst>
      <p:ext uri="{BB962C8B-B14F-4D97-AF65-F5344CB8AC3E}">
        <p14:creationId xmlns:p14="http://schemas.microsoft.com/office/powerpoint/2010/main" val="137409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8</a:t>
            </a:fld>
            <a:endParaRPr lang="en-GB" dirty="0"/>
          </a:p>
        </p:txBody>
      </p:sp>
    </p:spTree>
    <p:extLst>
      <p:ext uri="{BB962C8B-B14F-4D97-AF65-F5344CB8AC3E}">
        <p14:creationId xmlns:p14="http://schemas.microsoft.com/office/powerpoint/2010/main" val="358524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r>
              <a:rPr lang="en-GB" dirty="0"/>
              <a:t>DISCUSS</a:t>
            </a:r>
          </a:p>
        </p:txBody>
      </p:sp>
      <p:sp>
        <p:nvSpPr>
          <p:cNvPr id="4" name="Slide Number Placeholder 3"/>
          <p:cNvSpPr>
            <a:spLocks noGrp="1"/>
          </p:cNvSpPr>
          <p:nvPr>
            <p:ph type="sldNum" sz="quarter" idx="10"/>
          </p:nvPr>
        </p:nvSpPr>
        <p:spPr/>
        <p:txBody>
          <a:bodyPr/>
          <a:lstStyle/>
          <a:p>
            <a:fld id="{71B3099B-9010-4253-90B5-8024960351D8}" type="slidenum">
              <a:rPr lang="en-GB" smtClean="0"/>
              <a:t>9</a:t>
            </a:fld>
            <a:endParaRPr lang="en-GB" dirty="0"/>
          </a:p>
        </p:txBody>
      </p:sp>
    </p:spTree>
    <p:extLst>
      <p:ext uri="{BB962C8B-B14F-4D97-AF65-F5344CB8AC3E}">
        <p14:creationId xmlns:p14="http://schemas.microsoft.com/office/powerpoint/2010/main" val="358524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r>
              <a:rPr lang="en-GB" dirty="0"/>
              <a:t>DISCUSS</a:t>
            </a:r>
          </a:p>
        </p:txBody>
      </p:sp>
      <p:sp>
        <p:nvSpPr>
          <p:cNvPr id="4" name="Slide Number Placeholder 3"/>
          <p:cNvSpPr>
            <a:spLocks noGrp="1"/>
          </p:cNvSpPr>
          <p:nvPr>
            <p:ph type="sldNum" sz="quarter" idx="10"/>
          </p:nvPr>
        </p:nvSpPr>
        <p:spPr/>
        <p:txBody>
          <a:bodyPr/>
          <a:lstStyle/>
          <a:p>
            <a:fld id="{71B3099B-9010-4253-90B5-8024960351D8}" type="slidenum">
              <a:rPr lang="en-GB" smtClean="0"/>
              <a:t>10</a:t>
            </a:fld>
            <a:endParaRPr lang="en-GB" dirty="0"/>
          </a:p>
        </p:txBody>
      </p:sp>
    </p:spTree>
    <p:extLst>
      <p:ext uri="{BB962C8B-B14F-4D97-AF65-F5344CB8AC3E}">
        <p14:creationId xmlns:p14="http://schemas.microsoft.com/office/powerpoint/2010/main" val="358524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70000"/>
              </a:lnSpc>
            </a:pPr>
            <a:endParaRPr lang="en-GB" dirty="0"/>
          </a:p>
        </p:txBody>
      </p:sp>
      <p:sp>
        <p:nvSpPr>
          <p:cNvPr id="4" name="Slide Number Placeholder 3"/>
          <p:cNvSpPr>
            <a:spLocks noGrp="1"/>
          </p:cNvSpPr>
          <p:nvPr>
            <p:ph type="sldNum" sz="quarter" idx="10"/>
          </p:nvPr>
        </p:nvSpPr>
        <p:spPr/>
        <p:txBody>
          <a:bodyPr/>
          <a:lstStyle/>
          <a:p>
            <a:fld id="{71B3099B-9010-4253-90B5-8024960351D8}" type="slidenum">
              <a:rPr lang="en-GB" smtClean="0"/>
              <a:t>11</a:t>
            </a:fld>
            <a:endParaRPr lang="en-GB" dirty="0"/>
          </a:p>
        </p:txBody>
      </p:sp>
    </p:spTree>
    <p:extLst>
      <p:ext uri="{BB962C8B-B14F-4D97-AF65-F5344CB8AC3E}">
        <p14:creationId xmlns:p14="http://schemas.microsoft.com/office/powerpoint/2010/main" val="358524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97778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220138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151302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838200" y="2057400"/>
            <a:ext cx="5715000" cy="4572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endParaRPr lang="en-CA" dirty="0">
              <a:solidFill>
                <a:srgbClr val="596673"/>
              </a:solidFill>
            </a:endParaRPr>
          </a:p>
        </p:txBody>
      </p:sp>
      <p:sp>
        <p:nvSpPr>
          <p:cNvPr id="6" name="Text Box 6"/>
          <p:cNvSpPr txBox="1">
            <a:spLocks noChangeArrowheads="1"/>
          </p:cNvSpPr>
          <p:nvPr userDrawn="1"/>
        </p:nvSpPr>
        <p:spPr bwMode="auto">
          <a:xfrm>
            <a:off x="457200" y="457200"/>
            <a:ext cx="8001000" cy="4572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defRPr/>
            </a:pPr>
            <a:endParaRPr lang="en-CA" dirty="0"/>
          </a:p>
        </p:txBody>
      </p:sp>
      <p:sp>
        <p:nvSpPr>
          <p:cNvPr id="3" name="Content Placeholder 2"/>
          <p:cNvSpPr>
            <a:spLocks noGrp="1"/>
          </p:cNvSpPr>
          <p:nvPr>
            <p:ph sz="half" idx="1"/>
          </p:nvPr>
        </p:nvSpPr>
        <p:spPr>
          <a:xfrm>
            <a:off x="381000" y="1719263"/>
            <a:ext cx="4038600" cy="4411662"/>
          </a:xfrm>
          <a:prstGeom prst="rect">
            <a:avLst/>
          </a:prstGeom>
        </p:spPr>
        <p:txBody>
          <a:bodyPr/>
          <a:lstStyle>
            <a:lvl1pPr>
              <a:defRPr sz="2400">
                <a:latin typeface="+mj-lt"/>
              </a:defRPr>
            </a:lvl1pPr>
            <a:lvl2pPr marL="742950" indent="-285750">
              <a:buFont typeface="Wingdings" pitchFamily="2" charset="2"/>
              <a:buChar char="§"/>
              <a:defRPr sz="2000">
                <a:latin typeface="+mj-lt"/>
              </a:defRPr>
            </a:lvl2pPr>
            <a:lvl3pPr marL="1143000" indent="-228600">
              <a:buFont typeface="Courier New" pitchFamily="49" charset="0"/>
              <a:buChar char="o"/>
              <a:defRPr sz="2000">
                <a:latin typeface="+mj-lt"/>
              </a:defRPr>
            </a:lvl3pPr>
            <a:lvl4pPr marL="1600200" indent="-228600">
              <a:buFont typeface="Arial" pitchFamily="34" charset="0"/>
              <a:buChar char="•"/>
              <a:defRPr sz="1800">
                <a:latin typeface="+mj-lt"/>
              </a:defRPr>
            </a:lvl4pPr>
            <a:lvl5pPr marL="2057400" indent="-228600">
              <a:buFont typeface="Arial" pitchFamily="34" charset="0"/>
              <a:buChar char="˃"/>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724400" y="1719263"/>
            <a:ext cx="4038600" cy="4411662"/>
          </a:xfrm>
          <a:prstGeom prst="rect">
            <a:avLst/>
          </a:prstGeom>
        </p:spPr>
        <p:txBody>
          <a:bodyPr/>
          <a:lstStyle>
            <a:lvl1pPr>
              <a:defRPr sz="2400"/>
            </a:lvl1pPr>
            <a:lvl2pPr marL="742950" indent="-285750">
              <a:buFont typeface="Wingdings" pitchFamily="2" charset="2"/>
              <a:buChar char="§"/>
              <a:defRPr sz="2000"/>
            </a:lvl2pPr>
            <a:lvl3pPr marL="1257300" indent="-342900">
              <a:buFont typeface="Courier New" pitchFamily="49" charset="0"/>
              <a:buChar char="o"/>
              <a:defRPr sz="2000"/>
            </a:lvl3pPr>
            <a:lvl4pPr marL="1600200" indent="-228600">
              <a:buFont typeface="Arial" pitchFamily="34" charset="0"/>
              <a:buChar char="•"/>
              <a:defRPr sz="1800"/>
            </a:lvl4pPr>
            <a:lvl5pPr marL="2057400" indent="-2286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7"/>
          <p:cNvSpPr>
            <a:spLocks noGrp="1" noChangeArrowheads="1"/>
          </p:cNvSpPr>
          <p:nvPr>
            <p:ph type="title"/>
          </p:nvPr>
        </p:nvSpPr>
        <p:spPr bwMode="auto">
          <a:xfrm>
            <a:off x="393700" y="393700"/>
            <a:ext cx="8369300" cy="1143000"/>
          </a:xfrm>
          <a:prstGeom prst="rect">
            <a:avLst/>
          </a:prstGeom>
          <a:noFill/>
          <a:ln>
            <a:noFill/>
          </a:ln>
          <a:extLst/>
        </p:spPr>
        <p:txBody>
          <a:bodyPr/>
          <a:lstStyle/>
          <a:p>
            <a:pPr lvl="0"/>
            <a:r>
              <a:rPr lang="en-CA" dirty="0"/>
              <a:t>Click to edit Master title style &lt;32 font&gt;</a:t>
            </a:r>
          </a:p>
        </p:txBody>
      </p:sp>
      <p:sp>
        <p:nvSpPr>
          <p:cNvPr id="7" name="Rectangle 5"/>
          <p:cNvSpPr>
            <a:spLocks noGrp="1" noChangeArrowheads="1"/>
          </p:cNvSpPr>
          <p:nvPr>
            <p:ph type="dt" sz="half" idx="10"/>
          </p:nvPr>
        </p:nvSpPr>
        <p:spPr>
          <a:xfrm>
            <a:off x="381000" y="6248400"/>
            <a:ext cx="2209800" cy="457200"/>
          </a:xfrm>
        </p:spPr>
        <p:txBody>
          <a:bodyPr/>
          <a:lstStyle>
            <a:lvl1pPr>
              <a:defRPr>
                <a:latin typeface="Arial" charset="0"/>
                <a:ea typeface="ＭＳ Ｐゴシック" pitchFamily="34" charset="-128"/>
                <a:cs typeface="+mn-cs"/>
              </a:defRPr>
            </a:lvl1pPr>
          </a:lstStyle>
          <a:p>
            <a:pPr>
              <a:defRPr/>
            </a:pPr>
            <a:endParaRPr lang="en-CA"/>
          </a:p>
        </p:txBody>
      </p:sp>
      <p:sp>
        <p:nvSpPr>
          <p:cNvPr id="8" name="Rectangle 7"/>
          <p:cNvSpPr>
            <a:spLocks noGrp="1" noChangeArrowheads="1"/>
          </p:cNvSpPr>
          <p:nvPr>
            <p:ph type="sldNum" sz="quarter" idx="11"/>
          </p:nvPr>
        </p:nvSpPr>
        <p:spPr/>
        <p:txBody>
          <a:bodyPr/>
          <a:lstStyle>
            <a:lvl1pPr>
              <a:defRPr/>
            </a:lvl1pPr>
          </a:lstStyle>
          <a:p>
            <a:pPr>
              <a:defRPr/>
            </a:pPr>
            <a:fld id="{675DC67D-D454-4484-8B6A-30614834E708}" type="slidenum">
              <a:rPr lang="en-CA" altLang="en-US"/>
              <a:pPr>
                <a:defRPr/>
              </a:pPr>
              <a:t>‹#›</a:t>
            </a:fld>
            <a:endParaRPr lang="en-CA" altLang="en-US"/>
          </a:p>
        </p:txBody>
      </p:sp>
    </p:spTree>
    <p:extLst>
      <p:ext uri="{BB962C8B-B14F-4D97-AF65-F5344CB8AC3E}">
        <p14:creationId xmlns:p14="http://schemas.microsoft.com/office/powerpoint/2010/main" val="403919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C4AD5F3A-FBCA-49E0-941E-8843F207F4A8}" type="datetimeFigureOut">
              <a:rPr lang="en-GB"/>
              <a:pPr>
                <a:defRPr/>
              </a:pPr>
              <a:t>10/11/2021</a:t>
            </a:fld>
            <a:endParaRPr lang="en-GB"/>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A20AE028-098B-4D10-A15B-0D7184C36F98}" type="slidenum">
              <a:rPr lang="en-GB"/>
              <a:pPr>
                <a:defRPr/>
              </a:pPr>
              <a:t>‹#›</a:t>
            </a:fld>
            <a:endParaRPr lang="en-GB"/>
          </a:p>
        </p:txBody>
      </p:sp>
    </p:spTree>
    <p:extLst>
      <p:ext uri="{BB962C8B-B14F-4D97-AF65-F5344CB8AC3E}">
        <p14:creationId xmlns:p14="http://schemas.microsoft.com/office/powerpoint/2010/main" val="201512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372491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213655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310864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51605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172451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9826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81282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055B7-D707-4A63-B493-636A39F5CF86}" type="datetimeFigureOut">
              <a:rPr lang="en-GB" smtClean="0"/>
              <a:t>10/11/2021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2CE1A1-ACA0-4002-83B5-06ABEB95D287}" type="slidenum">
              <a:rPr lang="en-GB" smtClean="0"/>
              <a:t>‹#›</a:t>
            </a:fld>
            <a:endParaRPr lang="en-GB" dirty="0"/>
          </a:p>
        </p:txBody>
      </p:sp>
    </p:spTree>
    <p:extLst>
      <p:ext uri="{BB962C8B-B14F-4D97-AF65-F5344CB8AC3E}">
        <p14:creationId xmlns:p14="http://schemas.microsoft.com/office/powerpoint/2010/main" val="207234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055B7-D707-4A63-B493-636A39F5CF86}" type="datetimeFigureOut">
              <a:rPr lang="en-GB" smtClean="0"/>
              <a:t>10/11/2021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CE1A1-ACA0-4002-83B5-06ABEB95D287}" type="slidenum">
              <a:rPr lang="en-GB" smtClean="0"/>
              <a:t>‹#›</a:t>
            </a:fld>
            <a:endParaRPr lang="en-GB" dirty="0"/>
          </a:p>
        </p:txBody>
      </p:sp>
    </p:spTree>
    <p:extLst>
      <p:ext uri="{BB962C8B-B14F-4D97-AF65-F5344CB8AC3E}">
        <p14:creationId xmlns:p14="http://schemas.microsoft.com/office/powerpoint/2010/main" val="304185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imeo.com/4649539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information-about-controlled-drugs-regulations"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fpm.ac.uk/faculty-of-pain-medicine/opiodaware" TargetMode="External"/><Relationship Id="rId5" Type="http://schemas.openxmlformats.org/officeDocument/2006/relationships/hyperlink" Target="https://www.nice.org.uk/guidance/ng46/evidence/full-guideline-pdf-2427186353" TargetMode="External"/><Relationship Id="rId4" Type="http://schemas.openxmlformats.org/officeDocument/2006/relationships/hyperlink" Target="https://www.cqc.org.uk/guidance-providers/controlled-drugs/controlled-drug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jqp47qvtnWAhUNEVAKHRMPDcUQjRwIBw&amp;url=https://colonclub.com/signs-symptoms-of-colon-cancer/&amp;psig=AOvVaw1YmGOpdkrAiw4t3qhYm8zY&amp;ust=1507293156909253" TargetMode="External"/><Relationship Id="rId5" Type="http://schemas.openxmlformats.org/officeDocument/2006/relationships/image" Target="../media/image4.jpeg"/><Relationship Id="rId4" Type="http://schemas.openxmlformats.org/officeDocument/2006/relationships/hyperlink" Target="https://www.google.co.uk/url?sa=i&amp;rct=j&amp;q=&amp;esrc=s&amp;source=images&amp;cd=&amp;cad=rja&amp;uact=8&amp;ved=0ahUKEwj6woP0uNnWAhXDb1AKHSL0Bm8QjRwIBw&amp;url=https://www.buzzfeed.com/ailbhemalone/living-with-cystic-fibrosis&amp;psig=AOvVaw0DwhzjmS3ETNlZmFnoWO9V&amp;ust=1507291437826242"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zkdKZ19nWAhXBbBoKHerFAtQQjRwIBw&amp;url=http://curt-krav-maga.blogspot.com/2009/06/how-to-eat-elephant.html&amp;psig=AOvVaw0vwzEODjsjMLQQKdehQ69A&amp;ust=150729972854004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gov.uk/government/news/nurse-and-pharmacist-independent-prescribing-changes-announc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v.uk/government/publications/government-response-to-the-recommendations-of-the-shipman-inquirys-fifth-report-and-to-the-ayling-neale-and-kerrhaslam-inquir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205" y="4005064"/>
            <a:ext cx="6400800" cy="1752600"/>
          </a:xfrm>
        </p:spPr>
        <p:txBody>
          <a:bodyPr/>
          <a:lstStyle/>
          <a:p>
            <a:endParaRPr lang="en-GB" dirty="0"/>
          </a:p>
          <a:p>
            <a:endParaRPr lang="en-GB" dirty="0"/>
          </a:p>
        </p:txBody>
      </p:sp>
      <p:sp>
        <p:nvSpPr>
          <p:cNvPr id="6" name="Rectangle 4"/>
          <p:cNvSpPr txBox="1">
            <a:spLocks noChangeArrowheads="1"/>
          </p:cNvSpPr>
          <p:nvPr/>
        </p:nvSpPr>
        <p:spPr bwMode="auto">
          <a:xfrm>
            <a:off x="838191" y="5105400"/>
            <a:ext cx="7159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AC3"/>
              </a:buClr>
              <a:buFont typeface="Arial" charset="0"/>
              <a:buChar char="•"/>
              <a:defRPr sz="3200">
                <a:solidFill>
                  <a:schemeClr val="tx1"/>
                </a:solidFill>
                <a:latin typeface="Frutiger" pitchFamily="34" charset="0"/>
                <a:ea typeface="ＭＳ Ｐゴシック" pitchFamily="34" charset="-128"/>
              </a:defRPr>
            </a:lvl1pPr>
            <a:lvl2pPr marL="742950" indent="-285750" eaLnBrk="0" hangingPunct="0">
              <a:spcBef>
                <a:spcPct val="20000"/>
              </a:spcBef>
              <a:buClr>
                <a:srgbClr val="007AC3"/>
              </a:buClr>
              <a:buFont typeface="Frutiger" pitchFamily="34" charset="0"/>
              <a:buChar char="–"/>
              <a:defRPr sz="2800">
                <a:solidFill>
                  <a:schemeClr val="tx1"/>
                </a:solidFill>
                <a:latin typeface="Frutiger" pitchFamily="34" charset="0"/>
                <a:ea typeface="ＭＳ Ｐゴシック" pitchFamily="34" charset="-128"/>
              </a:defRPr>
            </a:lvl2pPr>
            <a:lvl3pPr marL="1143000" indent="-228600" eaLnBrk="0" hangingPunct="0">
              <a:spcBef>
                <a:spcPct val="20000"/>
              </a:spcBef>
              <a:buClr>
                <a:srgbClr val="007AC3"/>
              </a:buClr>
              <a:buChar char="•"/>
              <a:defRPr sz="2400">
                <a:solidFill>
                  <a:schemeClr val="tx1"/>
                </a:solidFill>
                <a:latin typeface="Frutiger" pitchFamily="34" charset="0"/>
                <a:ea typeface="ＭＳ Ｐゴシック" pitchFamily="34" charset="-128"/>
              </a:defRPr>
            </a:lvl3pPr>
            <a:lvl4pPr marL="1600200" indent="-228600" eaLnBrk="0" hangingPunct="0">
              <a:spcBef>
                <a:spcPct val="20000"/>
              </a:spcBef>
              <a:buClr>
                <a:srgbClr val="007AC3"/>
              </a:buClr>
              <a:buFont typeface="Frutiger" pitchFamily="34" charset="0"/>
              <a:buChar char="–"/>
              <a:defRPr sz="2000">
                <a:solidFill>
                  <a:schemeClr val="tx1"/>
                </a:solidFill>
                <a:latin typeface="Frutiger" pitchFamily="34" charset="0"/>
                <a:ea typeface="ＭＳ Ｐゴシック" pitchFamily="34" charset="-128"/>
              </a:defRPr>
            </a:lvl4pPr>
            <a:lvl5pPr marL="2057400" indent="-228600" eaLnBrk="0" hangingPunct="0">
              <a:spcBef>
                <a:spcPct val="20000"/>
              </a:spcBef>
              <a:buClr>
                <a:srgbClr val="454E97"/>
              </a:buClr>
              <a:buFont typeface="Frutiger" pitchFamily="34" charset="0"/>
              <a:buChar char="»"/>
              <a:defRPr sz="2000">
                <a:solidFill>
                  <a:schemeClr val="tx1"/>
                </a:solidFill>
                <a:latin typeface="Frutiger" pitchFamily="34" charset="0"/>
                <a:ea typeface="ＭＳ Ｐゴシック" pitchFamily="34" charset="-128"/>
              </a:defRPr>
            </a:lvl5pPr>
            <a:lvl6pPr marL="25146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6pPr>
            <a:lvl7pPr marL="29718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7pPr>
            <a:lvl8pPr marL="34290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8pPr>
            <a:lvl9pPr marL="38862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9pPr>
          </a:lstStyle>
          <a:p>
            <a:pPr algn="ctr" eaLnBrk="1" hangingPunct="1">
              <a:buFontTx/>
              <a:buNone/>
            </a:pPr>
            <a:r>
              <a:rPr lang="en-GB" altLang="en-US" b="1" dirty="0">
                <a:solidFill>
                  <a:srgbClr val="FF33CC"/>
                </a:solidFill>
              </a:rPr>
              <a:t>Dr Edith Israel</a:t>
            </a:r>
          </a:p>
          <a:p>
            <a:pPr algn="ctr" eaLnBrk="1" hangingPunct="1">
              <a:spcBef>
                <a:spcPct val="0"/>
              </a:spcBef>
              <a:buClrTx/>
              <a:buFontTx/>
              <a:buNone/>
            </a:pPr>
            <a:r>
              <a:rPr lang="en-GB" altLang="en-US" sz="2400" b="1" dirty="0">
                <a:solidFill>
                  <a:srgbClr val="002060"/>
                </a:solidFill>
              </a:rPr>
              <a:t>Clinical lead and Chief Consultant in Palliative medicine, The London Clinic, Nye Bevans NHS Executive Leadership Academy fellow</a:t>
            </a:r>
          </a:p>
        </p:txBody>
      </p:sp>
      <p:pic>
        <p:nvPicPr>
          <p:cNvPr id="1028" name="Picture 4" descr="Keeping you safe at The London Clinic | 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59" y="130778"/>
            <a:ext cx="7620000" cy="5067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9621" y="1929415"/>
            <a:ext cx="8336763" cy="1470025"/>
          </a:xfrm>
        </p:spPr>
        <p:txBody>
          <a:bodyPr>
            <a:normAutofit fontScale="90000"/>
          </a:bodyPr>
          <a:lstStyle/>
          <a:p>
            <a:br>
              <a:rPr lang="en-GB" dirty="0"/>
            </a:br>
            <a:br>
              <a:rPr lang="en-GB" dirty="0"/>
            </a:br>
            <a:br>
              <a:rPr lang="en-GB" dirty="0"/>
            </a:br>
            <a:r>
              <a:rPr lang="en-GB" sz="6000" b="1" dirty="0">
                <a:solidFill>
                  <a:srgbClr val="0000FF"/>
                </a:solidFill>
                <a:latin typeface="Frutiger" pitchFamily="34" charset="0"/>
                <a:ea typeface="ＭＳ Ｐゴシック" pitchFamily="34" charset="-128"/>
                <a:cs typeface="+mn-cs"/>
              </a:rPr>
              <a:t>Non medical prescribing in End Of Life Care and Symptoms </a:t>
            </a:r>
            <a:endParaRPr lang="en-GB" dirty="0">
              <a:solidFill>
                <a:srgbClr val="0000FF"/>
              </a:solidFill>
            </a:endParaRPr>
          </a:p>
        </p:txBody>
      </p:sp>
      <p:pic>
        <p:nvPicPr>
          <p:cNvPr id="4" name="Picture 2" descr="The London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6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7" name="Rectangle 2"/>
          <p:cNvSpPr>
            <a:spLocks noGrp="1" noChangeArrowheads="1"/>
          </p:cNvSpPr>
          <p:nvPr>
            <p:ph type="title" idx="4294967295"/>
          </p:nvPr>
        </p:nvSpPr>
        <p:spPr>
          <a:xfrm>
            <a:off x="501086" y="15219"/>
            <a:ext cx="8352928" cy="1584176"/>
          </a:xfrm>
        </p:spPr>
        <p:txBody>
          <a:bodyPr>
            <a:normAutofit/>
          </a:bodyPr>
          <a:lstStyle/>
          <a:p>
            <a:r>
              <a:rPr lang="en-GB" altLang="en-US" b="1" dirty="0">
                <a:solidFill>
                  <a:srgbClr val="FF33CC"/>
                </a:solidFill>
                <a:ea typeface="ＭＳ Ｐゴシック" pitchFamily="34" charset="-128"/>
              </a:rPr>
              <a:t>Principles of N-MP post Shipman/Gosport report</a:t>
            </a: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E2DA5D31-BD58-4F1E-B629-802C0ADDBB12}"/>
              </a:ext>
            </a:extLst>
          </p:cNvPr>
          <p:cNvSpPr>
            <a:spLocks noGrp="1"/>
          </p:cNvSpPr>
          <p:nvPr>
            <p:ph idx="1"/>
          </p:nvPr>
        </p:nvSpPr>
        <p:spPr>
          <a:xfrm>
            <a:off x="457200" y="1957387"/>
            <a:ext cx="8229600" cy="4525963"/>
          </a:xfrm>
        </p:spPr>
        <p:txBody>
          <a:bodyPr/>
          <a:lstStyle/>
          <a:p>
            <a:pPr marL="0" indent="0">
              <a:buNone/>
            </a:pPr>
            <a:r>
              <a:rPr lang="en-GB" dirty="0"/>
              <a:t>REPORTING INCIDENTS, NEAR MISSES AND CONCERNS INVOLVING CDs</a:t>
            </a:r>
          </a:p>
          <a:p>
            <a:pPr marL="0" indent="0">
              <a:buNone/>
            </a:pPr>
            <a:endParaRPr lang="en-GB" dirty="0"/>
          </a:p>
          <a:p>
            <a:pPr marL="0" indent="0">
              <a:buNone/>
            </a:pPr>
            <a:endParaRPr lang="en-GB" dirty="0"/>
          </a:p>
        </p:txBody>
      </p:sp>
      <p:sp>
        <p:nvSpPr>
          <p:cNvPr id="10" name="Content Placeholder 2">
            <a:extLst>
              <a:ext uri="{FF2B5EF4-FFF2-40B4-BE49-F238E27FC236}">
                <a16:creationId xmlns:a16="http://schemas.microsoft.com/office/drawing/2014/main" id="{9B5B7CE8-70DE-4811-9330-3C97F3835F2D}"/>
              </a:ext>
            </a:extLst>
          </p:cNvPr>
          <p:cNvSpPr txBox="1">
            <a:spLocks/>
          </p:cNvSpPr>
          <p:nvPr/>
        </p:nvSpPr>
        <p:spPr>
          <a:xfrm>
            <a:off x="457200" y="2780928"/>
            <a:ext cx="8605981"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r>
              <a:rPr lang="en-GB" dirty="0"/>
              <a:t>Record Keeping and Stock Discrepancies </a:t>
            </a:r>
          </a:p>
          <a:p>
            <a:r>
              <a:rPr lang="en-GB" dirty="0"/>
              <a:t>Clinical Governance and Professional Practice </a:t>
            </a:r>
          </a:p>
          <a:p>
            <a:r>
              <a:rPr lang="en-GB" dirty="0"/>
              <a:t>Fraud &amp; Possible Criminal Issues</a:t>
            </a:r>
          </a:p>
        </p:txBody>
      </p:sp>
    </p:spTree>
    <p:extLst>
      <p:ext uri="{BB962C8B-B14F-4D97-AF65-F5344CB8AC3E}">
        <p14:creationId xmlns:p14="http://schemas.microsoft.com/office/powerpoint/2010/main" val="170871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7" name="Rectangle 2"/>
          <p:cNvSpPr>
            <a:spLocks noGrp="1" noChangeArrowheads="1"/>
          </p:cNvSpPr>
          <p:nvPr>
            <p:ph type="title" idx="4294967295"/>
          </p:nvPr>
        </p:nvSpPr>
        <p:spPr>
          <a:xfrm>
            <a:off x="501086" y="15219"/>
            <a:ext cx="8352928" cy="1584176"/>
          </a:xfrm>
        </p:spPr>
        <p:txBody>
          <a:bodyPr>
            <a:normAutofit/>
          </a:bodyPr>
          <a:lstStyle/>
          <a:p>
            <a:r>
              <a:rPr lang="en-GB" altLang="en-US" b="1" dirty="0">
                <a:solidFill>
                  <a:srgbClr val="0000FF"/>
                </a:solidFill>
                <a:ea typeface="ＭＳ Ｐゴシック" pitchFamily="34" charset="-128"/>
              </a:rPr>
              <a:t>Principles of N-MP post Shipman/Gosport report</a:t>
            </a: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9117888F-5F0E-4428-B7A6-D822C353AEBC}"/>
              </a:ext>
            </a:extLst>
          </p:cNvPr>
          <p:cNvSpPr>
            <a:spLocks noGrp="1"/>
          </p:cNvSpPr>
          <p:nvPr>
            <p:ph idx="1"/>
          </p:nvPr>
        </p:nvSpPr>
        <p:spPr/>
        <p:txBody>
          <a:bodyPr>
            <a:normAutofit fontScale="92500" lnSpcReduction="20000"/>
          </a:bodyPr>
          <a:lstStyle/>
          <a:p>
            <a:r>
              <a:rPr lang="en-GB" dirty="0">
                <a:solidFill>
                  <a:srgbClr val="FF33CC"/>
                </a:solidFill>
              </a:rPr>
              <a:t>Controlled Drugs Accountable Officer’s national update (22 September 2020) - </a:t>
            </a:r>
            <a:r>
              <a:rPr lang="en-GB" dirty="0"/>
              <a:t>Watch this video on Vimeo:</a:t>
            </a:r>
            <a:br>
              <a:rPr lang="en-GB" dirty="0"/>
            </a:br>
            <a:r>
              <a:rPr lang="en-GB" dirty="0">
                <a:hlinkClick r:id="rId4"/>
              </a:rPr>
              <a:t>https://vimeo.com/464953934</a:t>
            </a:r>
            <a:endParaRPr lang="en-GB" dirty="0">
              <a:solidFill>
                <a:srgbClr val="FF33CC"/>
              </a:solidFill>
            </a:endParaRPr>
          </a:p>
          <a:p>
            <a:endParaRPr lang="en-GB" dirty="0"/>
          </a:p>
          <a:p>
            <a:r>
              <a:rPr lang="en-GB" dirty="0"/>
              <a:t>This is a good video if you have time to view it, that addresses governance in health and social care – it is the controlled drugs accountable officers annual update ( Sept 20), the AA is also a pharmacist and lawyer. Start the video from minute 2 to avoid usual teams meeting gaffs </a:t>
            </a:r>
          </a:p>
        </p:txBody>
      </p:sp>
    </p:spTree>
    <p:extLst>
      <p:ext uri="{BB962C8B-B14F-4D97-AF65-F5344CB8AC3E}">
        <p14:creationId xmlns:p14="http://schemas.microsoft.com/office/powerpoint/2010/main" val="202147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7" name="Rectangle 2"/>
          <p:cNvSpPr>
            <a:spLocks noGrp="1" noChangeArrowheads="1"/>
          </p:cNvSpPr>
          <p:nvPr>
            <p:ph type="title" idx="4294967295"/>
          </p:nvPr>
        </p:nvSpPr>
        <p:spPr>
          <a:xfrm>
            <a:off x="611560" y="473961"/>
            <a:ext cx="8352928" cy="1584176"/>
          </a:xfrm>
        </p:spPr>
        <p:txBody>
          <a:bodyPr>
            <a:normAutofit/>
          </a:bodyPr>
          <a:lstStyle/>
          <a:p>
            <a:r>
              <a:rPr lang="en-GB" b="1" dirty="0">
                <a:solidFill>
                  <a:srgbClr val="0000FF"/>
                </a:solidFill>
                <a:ea typeface="ＭＳ Ｐゴシック" pitchFamily="34" charset="-128"/>
              </a:rPr>
              <a:t>Issues for Non Medical Prescribers</a:t>
            </a:r>
            <a:endParaRPr lang="en-GB" altLang="en-US" b="1" dirty="0">
              <a:solidFill>
                <a:srgbClr val="0000FF"/>
              </a:solidFill>
              <a:ea typeface="ＭＳ Ｐゴシック" pitchFamily="34" charset="-128"/>
            </a:endParaRP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3B7BBAB-05D4-4C36-B037-C6DCA48782E8}"/>
              </a:ext>
            </a:extLst>
          </p:cNvPr>
          <p:cNvSpPr>
            <a:spLocks noGrp="1"/>
          </p:cNvSpPr>
          <p:nvPr>
            <p:ph idx="1"/>
          </p:nvPr>
        </p:nvSpPr>
        <p:spPr>
          <a:xfrm>
            <a:off x="838200" y="1825625"/>
            <a:ext cx="7324814" cy="4351338"/>
          </a:xfrm>
        </p:spPr>
        <p:txBody>
          <a:bodyPr>
            <a:normAutofit lnSpcReduction="10000"/>
          </a:bodyPr>
          <a:lstStyle/>
          <a:p>
            <a:r>
              <a:rPr lang="en-GB" dirty="0"/>
              <a:t>Royal College of Pharmaceutical competencies </a:t>
            </a:r>
          </a:p>
          <a:p>
            <a:pPr marL="0" indent="0">
              <a:buNone/>
            </a:pPr>
            <a:r>
              <a:rPr lang="en-GB" dirty="0"/>
              <a:t>• Role and remit </a:t>
            </a:r>
          </a:p>
          <a:p>
            <a:pPr marL="0" indent="0">
              <a:buNone/>
            </a:pPr>
            <a:r>
              <a:rPr lang="en-GB" dirty="0"/>
              <a:t>• Competency </a:t>
            </a:r>
          </a:p>
          <a:p>
            <a:pPr marL="0" indent="0">
              <a:buNone/>
            </a:pPr>
            <a:r>
              <a:rPr lang="en-GB" dirty="0"/>
              <a:t>• Job description/professional indemnity </a:t>
            </a:r>
          </a:p>
          <a:p>
            <a:pPr marL="0" indent="0">
              <a:buNone/>
            </a:pPr>
            <a:r>
              <a:rPr lang="en-GB" dirty="0"/>
              <a:t>• Local policies/formulary </a:t>
            </a:r>
          </a:p>
          <a:p>
            <a:pPr marL="0" indent="0">
              <a:buNone/>
            </a:pPr>
            <a:r>
              <a:rPr lang="en-GB" dirty="0"/>
              <a:t>• Legal &amp; best practice requirements </a:t>
            </a:r>
          </a:p>
          <a:p>
            <a:pPr marL="0" indent="0">
              <a:buNone/>
            </a:pPr>
            <a:r>
              <a:rPr lang="en-GB" dirty="0"/>
              <a:t>• The patient/patient group</a:t>
            </a:r>
          </a:p>
        </p:txBody>
      </p:sp>
    </p:spTree>
    <p:extLst>
      <p:ext uri="{BB962C8B-B14F-4D97-AF65-F5344CB8AC3E}">
        <p14:creationId xmlns:p14="http://schemas.microsoft.com/office/powerpoint/2010/main" val="365294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2" name="TextBox 1"/>
          <p:cNvSpPr txBox="1"/>
          <p:nvPr/>
        </p:nvSpPr>
        <p:spPr>
          <a:xfrm>
            <a:off x="1547664" y="2120060"/>
            <a:ext cx="5760640"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a:t>Newly qualified NMPs</a:t>
            </a:r>
          </a:p>
          <a:p>
            <a:pPr marL="285750" indent="-285750">
              <a:buFont typeface="Arial" panose="020B0604020202020204" pitchFamily="34" charset="0"/>
              <a:buChar char="•"/>
            </a:pPr>
            <a:r>
              <a:rPr lang="en-GB" sz="3200" dirty="0"/>
              <a:t>Off licence drug</a:t>
            </a:r>
          </a:p>
          <a:p>
            <a:pPr marL="285750" indent="-285750">
              <a:buFont typeface="Arial" panose="020B0604020202020204" pitchFamily="34" charset="0"/>
              <a:buChar char="•"/>
            </a:pPr>
            <a:r>
              <a:rPr lang="en-GB" sz="3200" dirty="0"/>
              <a:t>Confidence, pressure, family pressure to prescribe/or not</a:t>
            </a:r>
          </a:p>
          <a:p>
            <a:pPr marL="285750" indent="-285750">
              <a:buFont typeface="Arial" panose="020B0604020202020204" pitchFamily="34" charset="0"/>
              <a:buChar char="•"/>
            </a:pPr>
            <a:r>
              <a:rPr lang="en-GB" sz="3200" dirty="0"/>
              <a:t>Specialist initiated treatment protocols</a:t>
            </a:r>
          </a:p>
          <a:p>
            <a:pPr marL="285750" indent="-285750">
              <a:buFont typeface="Arial" panose="020B0604020202020204" pitchFamily="34" charset="0"/>
              <a:buChar char="•"/>
            </a:pPr>
            <a:r>
              <a:rPr lang="en-GB" sz="3200" dirty="0"/>
              <a:t>Difficult to manage symptoms</a:t>
            </a:r>
          </a:p>
        </p:txBody>
      </p:sp>
      <p:sp>
        <p:nvSpPr>
          <p:cNvPr id="7" name="Rectangle 2"/>
          <p:cNvSpPr>
            <a:spLocks noGrp="1" noChangeArrowheads="1"/>
          </p:cNvSpPr>
          <p:nvPr>
            <p:ph type="title" idx="4294967295"/>
          </p:nvPr>
        </p:nvSpPr>
        <p:spPr>
          <a:xfrm>
            <a:off x="683568" y="535884"/>
            <a:ext cx="8352928" cy="1584176"/>
          </a:xfrm>
        </p:spPr>
        <p:txBody>
          <a:bodyPr>
            <a:normAutofit/>
          </a:bodyPr>
          <a:lstStyle/>
          <a:p>
            <a:r>
              <a:rPr lang="en-GB" b="1" dirty="0">
                <a:solidFill>
                  <a:srgbClr val="0000FF"/>
                </a:solidFill>
                <a:ea typeface="ＭＳ Ｐゴシック" pitchFamily="34" charset="-128"/>
              </a:rPr>
              <a:t>Issues for Non Medical Prescribers</a:t>
            </a:r>
            <a:endParaRPr lang="en-GB" altLang="en-US" b="1" dirty="0">
              <a:solidFill>
                <a:srgbClr val="0000FF"/>
              </a:solidFill>
              <a:ea typeface="ＭＳ Ｐゴシック" pitchFamily="34" charset="-128"/>
            </a:endParaRP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7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AC3"/>
              </a:buClr>
              <a:buFont typeface="Arial" charset="0"/>
              <a:buChar char="•"/>
              <a:defRPr sz="3200">
                <a:solidFill>
                  <a:schemeClr val="tx1"/>
                </a:solidFill>
                <a:latin typeface="Frutiger" pitchFamily="34" charset="0"/>
                <a:ea typeface="ＭＳ Ｐゴシック" pitchFamily="34" charset="-128"/>
              </a:defRPr>
            </a:lvl1pPr>
            <a:lvl2pPr marL="742950" indent="-285750" eaLnBrk="0" hangingPunct="0">
              <a:spcBef>
                <a:spcPct val="20000"/>
              </a:spcBef>
              <a:buClr>
                <a:srgbClr val="007AC3"/>
              </a:buClr>
              <a:buFont typeface="Frutiger" pitchFamily="34" charset="0"/>
              <a:buChar char="–"/>
              <a:defRPr sz="2800">
                <a:solidFill>
                  <a:schemeClr val="tx1"/>
                </a:solidFill>
                <a:latin typeface="Frutiger" pitchFamily="34" charset="0"/>
                <a:ea typeface="ＭＳ Ｐゴシック" pitchFamily="34" charset="-128"/>
              </a:defRPr>
            </a:lvl2pPr>
            <a:lvl3pPr marL="1143000" indent="-228600" eaLnBrk="0" hangingPunct="0">
              <a:spcBef>
                <a:spcPct val="20000"/>
              </a:spcBef>
              <a:buClr>
                <a:srgbClr val="007AC3"/>
              </a:buClr>
              <a:buChar char="•"/>
              <a:defRPr sz="2400">
                <a:solidFill>
                  <a:schemeClr val="tx1"/>
                </a:solidFill>
                <a:latin typeface="Frutiger" pitchFamily="34" charset="0"/>
                <a:ea typeface="ＭＳ Ｐゴシック" pitchFamily="34" charset="-128"/>
              </a:defRPr>
            </a:lvl3pPr>
            <a:lvl4pPr marL="1600200" indent="-228600" eaLnBrk="0" hangingPunct="0">
              <a:spcBef>
                <a:spcPct val="20000"/>
              </a:spcBef>
              <a:buClr>
                <a:srgbClr val="007AC3"/>
              </a:buClr>
              <a:buFont typeface="Frutiger" pitchFamily="34" charset="0"/>
              <a:buChar char="–"/>
              <a:defRPr sz="2000">
                <a:solidFill>
                  <a:schemeClr val="tx1"/>
                </a:solidFill>
                <a:latin typeface="Frutiger" pitchFamily="34" charset="0"/>
                <a:ea typeface="ＭＳ Ｐゴシック" pitchFamily="34" charset="-128"/>
              </a:defRPr>
            </a:lvl4pPr>
            <a:lvl5pPr marL="2057400" indent="-228600" eaLnBrk="0" hangingPunct="0">
              <a:spcBef>
                <a:spcPct val="20000"/>
              </a:spcBef>
              <a:buClr>
                <a:srgbClr val="454E97"/>
              </a:buClr>
              <a:buFont typeface="Frutiger" pitchFamily="34" charset="0"/>
              <a:buChar char="»"/>
              <a:defRPr sz="2000">
                <a:solidFill>
                  <a:schemeClr val="tx1"/>
                </a:solidFill>
                <a:latin typeface="Frutiger" pitchFamily="34" charset="0"/>
                <a:ea typeface="ＭＳ Ｐゴシック" pitchFamily="34" charset="-128"/>
              </a:defRPr>
            </a:lvl5pPr>
            <a:lvl6pPr marL="25146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6pPr>
            <a:lvl7pPr marL="29718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7pPr>
            <a:lvl8pPr marL="34290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8pPr>
            <a:lvl9pPr marL="3886200" indent="-228600" eaLnBrk="0" fontAlgn="base" hangingPunct="0">
              <a:spcBef>
                <a:spcPct val="20000"/>
              </a:spcBef>
              <a:spcAft>
                <a:spcPct val="0"/>
              </a:spcAft>
              <a:buClr>
                <a:srgbClr val="454E97"/>
              </a:buClr>
              <a:buFont typeface="Frutiger" pitchFamily="34" charset="0"/>
              <a:buChar char="»"/>
              <a:defRPr sz="2000">
                <a:solidFill>
                  <a:schemeClr val="tx1"/>
                </a:solidFill>
                <a:latin typeface="Frutiger" pitchFamily="34" charset="0"/>
                <a:ea typeface="ＭＳ Ｐゴシック" pitchFamily="34" charset="-128"/>
              </a:defRPr>
            </a:lvl9pPr>
          </a:lstStyle>
          <a:p>
            <a:pPr eaLnBrk="1" hangingPunct="1">
              <a:spcBef>
                <a:spcPct val="0"/>
              </a:spcBef>
              <a:buClrTx/>
              <a:buFontTx/>
              <a:buNone/>
            </a:pPr>
            <a:fld id="{B85065DB-7143-471C-AF9A-96B577C00300}" type="slidenum">
              <a:rPr lang="en-CA" altLang="en-US" sz="1600" smtClean="0">
                <a:solidFill>
                  <a:srgbClr val="596673"/>
                </a:solidFill>
                <a:latin typeface="Arial" charset="0"/>
              </a:rPr>
              <a:pPr eaLnBrk="1" hangingPunct="1">
                <a:spcBef>
                  <a:spcPct val="0"/>
                </a:spcBef>
                <a:buClrTx/>
                <a:buFontTx/>
                <a:buNone/>
              </a:pPr>
              <a:t>14</a:t>
            </a:fld>
            <a:endParaRPr lang="en-CA" altLang="en-US" sz="1600">
              <a:solidFill>
                <a:srgbClr val="596673"/>
              </a:solidFill>
              <a:latin typeface="Arial" charset="0"/>
            </a:endParaRPr>
          </a:p>
        </p:txBody>
      </p:sp>
      <p:sp>
        <p:nvSpPr>
          <p:cNvPr id="2" name="TextBox 1"/>
          <p:cNvSpPr txBox="1"/>
          <p:nvPr/>
        </p:nvSpPr>
        <p:spPr>
          <a:xfrm>
            <a:off x="491176" y="2009160"/>
            <a:ext cx="8626427"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National guideline –Care of Dying Adult, NICE 2016,  Local guidelines </a:t>
            </a:r>
          </a:p>
          <a:p>
            <a:pPr marL="457200" indent="-457200">
              <a:buFont typeface="Arial" panose="020B0604020202020204" pitchFamily="34" charset="0"/>
              <a:buChar char="•"/>
            </a:pPr>
            <a:r>
              <a:rPr lang="en-GB" sz="3200" dirty="0"/>
              <a:t> Regular v PRN v Syringe Driver  </a:t>
            </a:r>
          </a:p>
          <a:p>
            <a:pPr marL="457200" indent="-457200">
              <a:buFont typeface="Arial" panose="020B0604020202020204" pitchFamily="34" charset="0"/>
              <a:buChar char="•"/>
            </a:pPr>
            <a:r>
              <a:rPr lang="en-GB" sz="3200" dirty="0"/>
              <a:t>Combining medicines in a syringe driver/Recognition of incompatibility</a:t>
            </a:r>
          </a:p>
          <a:p>
            <a:pPr marL="457200" indent="-457200">
              <a:buFont typeface="Arial" panose="020B0604020202020204" pitchFamily="34" charset="0"/>
              <a:buChar char="•"/>
            </a:pPr>
            <a:r>
              <a:rPr lang="en-GB" sz="3200" dirty="0">
                <a:solidFill>
                  <a:srgbClr val="FF33CC"/>
                </a:solidFill>
              </a:rPr>
              <a:t>Only prescribes medicines that are </a:t>
            </a:r>
            <a:r>
              <a:rPr lang="en-GB" sz="3200" u="sng" dirty="0">
                <a:solidFill>
                  <a:srgbClr val="0000FF"/>
                </a:solidFill>
              </a:rPr>
              <a:t>unlicensed, ‘off-label’, or outside standard practice </a:t>
            </a:r>
            <a:r>
              <a:rPr lang="en-GB" sz="3200" dirty="0">
                <a:solidFill>
                  <a:srgbClr val="FF33CC"/>
                </a:solidFill>
              </a:rPr>
              <a:t>if satisfied that an alternative licensed medicine would not meet the patient's clinical needs.</a:t>
            </a:r>
            <a:endParaRPr lang="en-GB" sz="3200" dirty="0"/>
          </a:p>
        </p:txBody>
      </p:sp>
      <p:sp>
        <p:nvSpPr>
          <p:cNvPr id="7" name="Rectangle 2"/>
          <p:cNvSpPr>
            <a:spLocks noGrp="1" noChangeArrowheads="1"/>
          </p:cNvSpPr>
          <p:nvPr>
            <p:ph type="title" idx="4294967295"/>
          </p:nvPr>
        </p:nvSpPr>
        <p:spPr>
          <a:xfrm>
            <a:off x="540478" y="521804"/>
            <a:ext cx="7623462" cy="1143000"/>
          </a:xfrm>
        </p:spPr>
        <p:txBody>
          <a:bodyPr>
            <a:normAutofit fontScale="90000"/>
          </a:bodyPr>
          <a:lstStyle/>
          <a:p>
            <a:r>
              <a:rPr lang="en-GB" sz="4000" b="1" dirty="0">
                <a:solidFill>
                  <a:srgbClr val="FF33CC"/>
                </a:solidFill>
                <a:ea typeface="ＭＳ Ｐゴシック" pitchFamily="34" charset="-128"/>
              </a:rPr>
              <a:t>Mixing medicines that include controlled drugs</a:t>
            </a:r>
            <a:endParaRPr lang="en-GB" altLang="en-US" sz="4000" b="1" dirty="0">
              <a:solidFill>
                <a:srgbClr val="FF33CC"/>
              </a:solidFill>
              <a:ea typeface="ＭＳ Ｐゴシック" pitchFamily="34" charset="-128"/>
            </a:endParaRP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7"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676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86" y="260648"/>
            <a:ext cx="8229600" cy="1143000"/>
          </a:xfrm>
        </p:spPr>
        <p:txBody>
          <a:bodyPr>
            <a:normAutofit fontScale="90000"/>
          </a:bodyPr>
          <a:lstStyle/>
          <a:p>
            <a:r>
              <a:rPr lang="en-GB" sz="5400" b="1" dirty="0">
                <a:solidFill>
                  <a:srgbClr val="FF33CC"/>
                </a:solidFill>
              </a:rPr>
              <a:t>The use of anticipatory prescribing</a:t>
            </a:r>
          </a:p>
        </p:txBody>
      </p:sp>
      <p:pic>
        <p:nvPicPr>
          <p:cNvPr id="6"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0" y="1600200"/>
            <a:ext cx="3826768" cy="4525963"/>
          </a:xfrm>
          <a:solidFill>
            <a:schemeClr val="accent1">
              <a:lumMod val="40000"/>
              <a:lumOff val="60000"/>
            </a:schemeClr>
          </a:solidFill>
        </p:spPr>
        <p:txBody>
          <a:bodyPr>
            <a:normAutofit/>
          </a:bodyPr>
          <a:lstStyle/>
          <a:p>
            <a:r>
              <a:rPr lang="en-GB" dirty="0"/>
              <a:t>1) </a:t>
            </a:r>
            <a:r>
              <a:rPr lang="en-GB" b="1" dirty="0"/>
              <a:t>ASSESS PATIENT </a:t>
            </a:r>
            <a:r>
              <a:rPr lang="en-GB" dirty="0"/>
              <a:t>&amp; symptoms</a:t>
            </a:r>
          </a:p>
          <a:p>
            <a:r>
              <a:rPr lang="en-GB" dirty="0"/>
              <a:t>Document findings &amp; clear decision making process</a:t>
            </a:r>
          </a:p>
          <a:p>
            <a:r>
              <a:rPr lang="en-GB" dirty="0"/>
              <a:t>2) </a:t>
            </a:r>
            <a:r>
              <a:rPr lang="en-GB" b="1" dirty="0"/>
              <a:t>CONSIDER OPTIONS </a:t>
            </a:r>
            <a:r>
              <a:rPr lang="en-GB" dirty="0"/>
              <a:t>–risk and benefits</a:t>
            </a:r>
          </a:p>
        </p:txBody>
      </p:sp>
      <p:sp>
        <p:nvSpPr>
          <p:cNvPr id="11" name="Content Placeholder 2"/>
          <p:cNvSpPr txBox="1">
            <a:spLocks/>
          </p:cNvSpPr>
          <p:nvPr/>
        </p:nvSpPr>
        <p:spPr>
          <a:xfrm>
            <a:off x="4644008" y="1628800"/>
            <a:ext cx="4186808" cy="4525963"/>
          </a:xfrm>
          <a:prstGeom prst="rect">
            <a:avLst/>
          </a:prstGeom>
          <a:solidFill>
            <a:schemeClr val="accent6">
              <a:lumMod val="60000"/>
              <a:lumOff val="4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3) </a:t>
            </a:r>
            <a:r>
              <a:rPr lang="en-GB" b="1" dirty="0"/>
              <a:t>REACH A SHARED DECISION </a:t>
            </a:r>
            <a:r>
              <a:rPr lang="en-GB" dirty="0"/>
              <a:t>–work with </a:t>
            </a:r>
            <a:r>
              <a:rPr lang="en-GB" dirty="0" err="1"/>
              <a:t>pt</a:t>
            </a:r>
            <a:r>
              <a:rPr lang="en-GB" dirty="0"/>
              <a:t>/carer and seniors I.e. consultant in pall care</a:t>
            </a:r>
          </a:p>
          <a:p>
            <a:r>
              <a:rPr lang="en-GB" dirty="0"/>
              <a:t>4) </a:t>
            </a:r>
            <a:r>
              <a:rPr lang="en-GB" b="1" dirty="0"/>
              <a:t>PRESCRIBE</a:t>
            </a:r>
            <a:r>
              <a:rPr lang="en-GB" dirty="0"/>
              <a:t> –risk and benefits, national guideline</a:t>
            </a:r>
          </a:p>
          <a:p>
            <a:r>
              <a:rPr lang="en-GB" dirty="0"/>
              <a:t>5) </a:t>
            </a:r>
            <a:r>
              <a:rPr lang="en-GB" b="1" dirty="0"/>
              <a:t>MONITOR &amp; REVIEW</a:t>
            </a:r>
          </a:p>
        </p:txBody>
      </p:sp>
      <p:sp>
        <p:nvSpPr>
          <p:cNvPr id="5" name="Rectangle 4"/>
          <p:cNvSpPr/>
          <p:nvPr/>
        </p:nvSpPr>
        <p:spPr>
          <a:xfrm>
            <a:off x="-2395538" y="370572"/>
            <a:ext cx="2286000" cy="646331"/>
          </a:xfrm>
          <a:prstGeom prst="rect">
            <a:avLst/>
          </a:prstGeom>
        </p:spPr>
        <p:txBody>
          <a:bodyPr>
            <a:spAutoFit/>
          </a:bodyPr>
          <a:lstStyle/>
          <a:p>
            <a:r>
              <a:rPr lang="en-GB" dirty="0">
                <a:solidFill>
                  <a:prstClr val="black"/>
                </a:solidFill>
              </a:rPr>
              <a:t>) REACH A SHARED DECISION </a:t>
            </a:r>
            <a:endParaRPr lang="en-GB" dirty="0"/>
          </a:p>
        </p:txBody>
      </p:sp>
    </p:spTree>
    <p:extLst>
      <p:ext uri="{BB962C8B-B14F-4D97-AF65-F5344CB8AC3E}">
        <p14:creationId xmlns:p14="http://schemas.microsoft.com/office/powerpoint/2010/main" val="332227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1086" y="260648"/>
            <a:ext cx="8229600" cy="1143000"/>
          </a:xfrm>
        </p:spPr>
        <p:txBody>
          <a:bodyPr>
            <a:normAutofit/>
          </a:bodyPr>
          <a:lstStyle/>
          <a:p>
            <a:r>
              <a:rPr lang="en-GB" sz="5400" b="1" dirty="0">
                <a:solidFill>
                  <a:srgbClr val="FF33CC"/>
                </a:solidFill>
              </a:rPr>
              <a:t>Prescribing CD -Tips</a:t>
            </a:r>
          </a:p>
        </p:txBody>
      </p:sp>
      <p:pic>
        <p:nvPicPr>
          <p:cNvPr id="6"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p:txBody>
          <a:bodyPr>
            <a:normAutofit fontScale="70000" lnSpcReduction="20000"/>
          </a:bodyPr>
          <a:lstStyle/>
          <a:p>
            <a:r>
              <a:rPr lang="en-GB" dirty="0"/>
              <a:t> Checks the patient/carer’s understanding of and commitment to the patient’s management, monitoring and follow-up.</a:t>
            </a:r>
          </a:p>
          <a:p>
            <a:endParaRPr lang="en-GB" dirty="0"/>
          </a:p>
          <a:p>
            <a:r>
              <a:rPr lang="en-GB" dirty="0"/>
              <a:t>Establishes and maintains a plan for reviewing the patient’s treatment.</a:t>
            </a:r>
          </a:p>
          <a:p>
            <a:endParaRPr lang="en-GB" dirty="0"/>
          </a:p>
          <a:p>
            <a:r>
              <a:rPr lang="en-GB" dirty="0"/>
              <a:t>Ensures that the effectiveness of treatment and potential unwanted effects are monitored.</a:t>
            </a:r>
          </a:p>
          <a:p>
            <a:endParaRPr lang="en-GB" dirty="0"/>
          </a:p>
          <a:p>
            <a:r>
              <a:rPr lang="en-GB" dirty="0"/>
              <a:t>Detects and reports suspected adverse drug reactions using appropriate reporting systems.</a:t>
            </a:r>
          </a:p>
          <a:p>
            <a:endParaRPr lang="en-GB" dirty="0"/>
          </a:p>
          <a:p>
            <a:r>
              <a:rPr lang="en-GB" dirty="0"/>
              <a:t>Adapts the management plan in response to on-going monitoring and review of the patient’s condition and preferences.</a:t>
            </a:r>
          </a:p>
        </p:txBody>
      </p:sp>
    </p:spTree>
    <p:extLst>
      <p:ext uri="{BB962C8B-B14F-4D97-AF65-F5344CB8AC3E}">
        <p14:creationId xmlns:p14="http://schemas.microsoft.com/office/powerpoint/2010/main" val="38787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79641"/>
            <a:ext cx="8459513"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27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1086" y="260648"/>
            <a:ext cx="8229600" cy="1143000"/>
          </a:xfrm>
        </p:spPr>
        <p:txBody>
          <a:bodyPr>
            <a:normAutofit/>
          </a:bodyPr>
          <a:lstStyle/>
          <a:p>
            <a:r>
              <a:rPr lang="en-GB" sz="5400" b="1" dirty="0">
                <a:solidFill>
                  <a:srgbClr val="FF33CC"/>
                </a:solidFill>
              </a:rPr>
              <a:t>Disposal of CDs</a:t>
            </a:r>
          </a:p>
        </p:txBody>
      </p:sp>
      <p:pic>
        <p:nvPicPr>
          <p:cNvPr id="6"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501086" y="1582341"/>
            <a:ext cx="8229600" cy="4525963"/>
          </a:xfrm>
        </p:spPr>
        <p:txBody>
          <a:bodyPr>
            <a:normAutofit fontScale="77500" lnSpcReduction="20000"/>
          </a:bodyPr>
          <a:lstStyle/>
          <a:p>
            <a:r>
              <a:rPr lang="en-GB" dirty="0"/>
              <a:t>Only small amounts of CDs should be destroyed at ward/department level. </a:t>
            </a:r>
          </a:p>
          <a:p>
            <a:r>
              <a:rPr lang="en-GB" dirty="0"/>
              <a:t>Destruction should be documented in CDRB</a:t>
            </a:r>
          </a:p>
          <a:p>
            <a:r>
              <a:rPr lang="en-GB" dirty="0"/>
              <a:t>Destruction must be witnessed by a second person. </a:t>
            </a:r>
          </a:p>
          <a:p>
            <a:r>
              <a:rPr lang="en-GB" dirty="0"/>
              <a:t>The liquid contents of opened or partly used ampoules should be placed into a black lidded burn bin.</a:t>
            </a:r>
          </a:p>
          <a:p>
            <a:r>
              <a:rPr lang="en-GB" dirty="0"/>
              <a:t>This applies also to discontinued or partly used PCA/epidural or solutions in syringe drivers. </a:t>
            </a:r>
          </a:p>
          <a:p>
            <a:r>
              <a:rPr lang="en-GB" dirty="0"/>
              <a:t>Used patches should be folded and placed in a black lidded burn bin. </a:t>
            </a:r>
          </a:p>
          <a:p>
            <a:r>
              <a:rPr lang="en-GB" dirty="0"/>
              <a:t>Oral CDs dispensed but refused by a patient should be placed in a black lidded burn bin with some liquid soap</a:t>
            </a:r>
          </a:p>
        </p:txBody>
      </p:sp>
    </p:spTree>
    <p:extLst>
      <p:ext uri="{BB962C8B-B14F-4D97-AF65-F5344CB8AC3E}">
        <p14:creationId xmlns:p14="http://schemas.microsoft.com/office/powerpoint/2010/main" val="89529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396552" y="-17066"/>
            <a:ext cx="10066313" cy="6854059"/>
            <a:chOff x="0" y="0"/>
            <a:chExt cx="10360660" cy="6923419"/>
          </a:xfrm>
        </p:grpSpPr>
        <p:sp>
          <p:nvSpPr>
            <p:cNvPr id="2" name="Rectangle 1"/>
            <p:cNvSpPr/>
            <p:nvPr/>
          </p:nvSpPr>
          <p:spPr>
            <a:xfrm>
              <a:off x="200660" y="3100719"/>
              <a:ext cx="10160000" cy="382270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prstClr val="white"/>
                </a:solidFill>
              </a:endParaRPr>
            </a:p>
          </p:txBody>
        </p:sp>
        <p:sp>
          <p:nvSpPr>
            <p:cNvPr id="3" name="Rectangle 2"/>
            <p:cNvSpPr/>
            <p:nvPr/>
          </p:nvSpPr>
          <p:spPr>
            <a:xfrm>
              <a:off x="177800" y="165100"/>
              <a:ext cx="10172700" cy="2973705"/>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prstClr val="white"/>
                </a:solidFill>
              </a:endParaRPr>
            </a:p>
          </p:txBody>
        </p:sp>
        <p:sp>
          <p:nvSpPr>
            <p:cNvPr id="4" name="Text Box 2"/>
            <p:cNvSpPr txBox="1">
              <a:spLocks noChangeArrowheads="1"/>
            </p:cNvSpPr>
            <p:nvPr/>
          </p:nvSpPr>
          <p:spPr bwMode="auto">
            <a:xfrm>
              <a:off x="622300" y="3190875"/>
              <a:ext cx="2367915" cy="3378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100" b="1" dirty="0">
                  <a:solidFill>
                    <a:srgbClr val="000000"/>
                  </a:solidFill>
                  <a:latin typeface="Calibri"/>
                  <a:ea typeface="Times New Roman"/>
                  <a:cs typeface="Times New Roman"/>
                </a:rPr>
                <a:t>If patient cannot take oral meds:</a:t>
              </a:r>
              <a:endParaRPr lang="en-GB" sz="1200" dirty="0">
                <a:solidFill>
                  <a:prstClr val="black"/>
                </a:solidFill>
                <a:latin typeface="Times New Roman"/>
                <a:ea typeface="Times New Roman"/>
              </a:endParaRPr>
            </a:p>
            <a:p>
              <a:pPr marL="342900" indent="-342900">
                <a:spcAft>
                  <a:spcPts val="0"/>
                </a:spcAft>
                <a:buFont typeface="Arial"/>
                <a:buChar char="•"/>
                <a:tabLst>
                  <a:tab pos="457200" algn="l"/>
                </a:tabLst>
              </a:pPr>
              <a:r>
                <a:rPr lang="en-US" sz="1100" dirty="0">
                  <a:solidFill>
                    <a:srgbClr val="000000"/>
                  </a:solidFill>
                  <a:latin typeface="Calibri"/>
                  <a:ea typeface="Times New Roman"/>
                  <a:cs typeface="Times New Roman"/>
                </a:rPr>
                <a:t>Convert regular 24 hour dose of oral opioid to sub-cutaneous (</a:t>
              </a:r>
              <a:r>
                <a:rPr lang="en-US" sz="1100" dirty="0" err="1">
                  <a:solidFill>
                    <a:srgbClr val="000000"/>
                  </a:solidFill>
                  <a:latin typeface="Calibri"/>
                  <a:ea typeface="Times New Roman"/>
                  <a:cs typeface="Times New Roman"/>
                </a:rPr>
                <a:t>sc</a:t>
              </a:r>
              <a:r>
                <a:rPr lang="en-US" sz="1100" dirty="0">
                  <a:solidFill>
                    <a:srgbClr val="000000"/>
                  </a:solidFill>
                  <a:latin typeface="Calibri"/>
                  <a:ea typeface="Times New Roman"/>
                  <a:cs typeface="Times New Roman"/>
                </a:rPr>
                <a:t>)  syringe driver</a:t>
              </a:r>
              <a:endParaRPr lang="en-GB" sz="1200" dirty="0">
                <a:solidFill>
                  <a:prstClr val="black"/>
                </a:solidFill>
                <a:latin typeface="Times New Roman"/>
                <a:ea typeface="Times New Roman"/>
                <a:cs typeface="Times New Roman"/>
              </a:endParaRPr>
            </a:p>
            <a:p>
              <a:pPr marL="742950" lvl="1" indent="-285750">
                <a:spcAft>
                  <a:spcPts val="0"/>
                </a:spcAft>
                <a:buFont typeface="Arial"/>
                <a:buChar char="•"/>
                <a:tabLst>
                  <a:tab pos="914400" algn="l"/>
                </a:tabLst>
              </a:pPr>
              <a:r>
                <a:rPr lang="en-US" sz="1100" dirty="0">
                  <a:solidFill>
                    <a:srgbClr val="000000"/>
                  </a:solidFill>
                  <a:latin typeface="Calibri"/>
                  <a:ea typeface="Times New Roman"/>
                  <a:cs typeface="Times New Roman"/>
                </a:rPr>
                <a:t>Oral-to </a:t>
              </a:r>
              <a:r>
                <a:rPr lang="en-US" sz="1100" dirty="0" err="1">
                  <a:solidFill>
                    <a:srgbClr val="000000"/>
                  </a:solidFill>
                  <a:latin typeface="Calibri"/>
                  <a:ea typeface="Times New Roman"/>
                  <a:cs typeface="Times New Roman"/>
                </a:rPr>
                <a:t>sc</a:t>
              </a:r>
              <a:r>
                <a:rPr lang="en-US" sz="1100" dirty="0">
                  <a:solidFill>
                    <a:srgbClr val="000000"/>
                  </a:solidFill>
                  <a:latin typeface="Calibri"/>
                  <a:ea typeface="Times New Roman"/>
                  <a:cs typeface="Times New Roman"/>
                </a:rPr>
                <a:t> conversion ratio for Morphine and Oxycodone is 2:1 (i.e. to get dose for </a:t>
              </a:r>
              <a:r>
                <a:rPr lang="en-US" sz="1100" dirty="0" err="1">
                  <a:solidFill>
                    <a:srgbClr val="000000"/>
                  </a:solidFill>
                  <a:latin typeface="Calibri"/>
                  <a:ea typeface="Times New Roman"/>
                  <a:cs typeface="Times New Roman"/>
                </a:rPr>
                <a:t>sc</a:t>
              </a:r>
              <a:r>
                <a:rPr lang="en-US" sz="1100" dirty="0">
                  <a:solidFill>
                    <a:srgbClr val="000000"/>
                  </a:solidFill>
                  <a:latin typeface="Calibri"/>
                  <a:ea typeface="Times New Roman"/>
                  <a:cs typeface="Times New Roman"/>
                </a:rPr>
                <a:t> route, divide oral dose by 2)</a:t>
              </a:r>
              <a:endParaRPr lang="en-GB" sz="1200" dirty="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100" b="1" dirty="0">
                  <a:solidFill>
                    <a:srgbClr val="000000"/>
                  </a:solidFill>
                  <a:latin typeface="Calibri"/>
                  <a:ea typeface="Times New Roman"/>
                  <a:cs typeface="Times New Roman"/>
                </a:rPr>
                <a:t>Prescribe </a:t>
              </a:r>
              <a:r>
                <a:rPr lang="en-US" sz="1100" b="1" dirty="0" err="1">
                  <a:solidFill>
                    <a:srgbClr val="000000"/>
                  </a:solidFill>
                  <a:latin typeface="Calibri"/>
                  <a:ea typeface="Times New Roman"/>
                  <a:cs typeface="Times New Roman"/>
                </a:rPr>
                <a:t>prn</a:t>
              </a:r>
              <a:r>
                <a:rPr lang="en-US" sz="1100" b="1" dirty="0">
                  <a:solidFill>
                    <a:srgbClr val="000000"/>
                  </a:solidFill>
                  <a:latin typeface="Calibri"/>
                  <a:ea typeface="Times New Roman"/>
                  <a:cs typeface="Times New Roman"/>
                </a:rPr>
                <a:t> analgesia – 1/6</a:t>
              </a:r>
              <a:r>
                <a:rPr lang="en-US" sz="1100" b="1" baseline="30000" dirty="0">
                  <a:solidFill>
                    <a:srgbClr val="000000"/>
                  </a:solidFill>
                  <a:latin typeface="Calibri"/>
                  <a:ea typeface="Times New Roman"/>
                  <a:cs typeface="Times New Roman"/>
                </a:rPr>
                <a:t>th</a:t>
              </a:r>
              <a:r>
                <a:rPr lang="en-US" sz="1100" b="1" dirty="0">
                  <a:solidFill>
                    <a:srgbClr val="000000"/>
                  </a:solidFill>
                  <a:latin typeface="Calibri"/>
                  <a:ea typeface="Times New Roman"/>
                  <a:cs typeface="Times New Roman"/>
                </a:rPr>
                <a:t> of 24 hour dose</a:t>
              </a:r>
              <a:endParaRPr lang="en-GB" sz="1200" b="1" dirty="0">
                <a:solidFill>
                  <a:prstClr val="black"/>
                </a:solidFill>
                <a:latin typeface="Times New Roman"/>
                <a:ea typeface="Times New Roman"/>
                <a:cs typeface="Times New Roman"/>
              </a:endParaRPr>
            </a:p>
            <a:p>
              <a:pPr marL="742950" lvl="1" indent="-285750">
                <a:spcAft>
                  <a:spcPts val="0"/>
                </a:spcAft>
                <a:buFont typeface="Arial"/>
                <a:buChar char="•"/>
                <a:tabLst>
                  <a:tab pos="914400" algn="l"/>
                </a:tabLst>
              </a:pPr>
              <a:r>
                <a:rPr lang="en-US" sz="1100" dirty="0">
                  <a:solidFill>
                    <a:srgbClr val="000000"/>
                  </a:solidFill>
                  <a:latin typeface="Calibri"/>
                  <a:ea typeface="Times New Roman"/>
                  <a:cs typeface="Times New Roman"/>
                </a:rPr>
                <a:t>e.g. syringe driver with 30mg morphine over 24 hours   equates to 5mg </a:t>
              </a:r>
              <a:r>
                <a:rPr lang="en-US" sz="1100" dirty="0" err="1">
                  <a:solidFill>
                    <a:srgbClr val="000000"/>
                  </a:solidFill>
                  <a:latin typeface="Calibri"/>
                  <a:ea typeface="Times New Roman"/>
                  <a:cs typeface="Times New Roman"/>
                </a:rPr>
                <a:t>sc</a:t>
              </a:r>
              <a:r>
                <a:rPr lang="en-US" sz="1100" dirty="0">
                  <a:solidFill>
                    <a:srgbClr val="000000"/>
                  </a:solidFill>
                  <a:latin typeface="Calibri"/>
                  <a:ea typeface="Times New Roman"/>
                  <a:cs typeface="Times New Roman"/>
                </a:rPr>
                <a:t> morphine </a:t>
              </a:r>
              <a:r>
                <a:rPr lang="en-US" sz="1100" dirty="0" err="1">
                  <a:solidFill>
                    <a:srgbClr val="000000"/>
                  </a:solidFill>
                  <a:latin typeface="Calibri"/>
                  <a:ea typeface="Times New Roman"/>
                  <a:cs typeface="Times New Roman"/>
                </a:rPr>
                <a:t>prn</a:t>
              </a:r>
              <a:endParaRPr lang="en-GB" sz="1200" dirty="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100" dirty="0">
                  <a:solidFill>
                    <a:srgbClr val="000000"/>
                  </a:solidFill>
                  <a:latin typeface="Calibri"/>
                  <a:ea typeface="Times New Roman"/>
                  <a:cs typeface="Times New Roman"/>
                </a:rPr>
                <a:t>Transdermal patches (e.g. Fentanyl) should continue</a:t>
              </a:r>
              <a:endParaRPr lang="en-GB" sz="1200" dirty="0">
                <a:solidFill>
                  <a:prstClr val="black"/>
                </a:solidFill>
                <a:latin typeface="Times New Roman"/>
                <a:ea typeface="Times New Roman"/>
                <a:cs typeface="Times New Roman"/>
              </a:endParaRPr>
            </a:p>
            <a:p>
              <a:pPr marL="742950" lvl="1" indent="-285750">
                <a:spcAft>
                  <a:spcPts val="0"/>
                </a:spcAft>
                <a:buFont typeface="Arial"/>
                <a:buChar char="•"/>
                <a:tabLst>
                  <a:tab pos="914400" algn="l"/>
                </a:tabLst>
              </a:pPr>
              <a:r>
                <a:rPr lang="en-US" sz="1100" dirty="0">
                  <a:solidFill>
                    <a:srgbClr val="000000"/>
                  </a:solidFill>
                  <a:latin typeface="Calibri"/>
                  <a:ea typeface="Times New Roman"/>
                  <a:cs typeface="Times New Roman"/>
                </a:rPr>
                <a:t>PRN analgesia is often Oxycodone in these cases</a:t>
              </a:r>
              <a:endParaRPr lang="en-GB" sz="1200" dirty="0">
                <a:solidFill>
                  <a:prstClr val="black"/>
                </a:solidFill>
                <a:latin typeface="Times New Roman"/>
                <a:ea typeface="Times New Roman"/>
                <a:cs typeface="Times New Roman"/>
              </a:endParaRPr>
            </a:p>
          </p:txBody>
        </p:sp>
        <p:sp>
          <p:nvSpPr>
            <p:cNvPr id="5" name="Rectangle 4"/>
            <p:cNvSpPr/>
            <p:nvPr/>
          </p:nvSpPr>
          <p:spPr>
            <a:xfrm>
              <a:off x="622300" y="152400"/>
              <a:ext cx="9191625" cy="370205"/>
            </a:xfrm>
            <a:prstGeom prst="rect">
              <a:avLst/>
            </a:prstGeom>
            <a:noFill/>
          </p:spPr>
          <p:txBody>
            <a:bodyPr wrap="square">
              <a:spAutoFit/>
            </a:bodyPr>
            <a:lstStyle/>
            <a:p>
              <a:pPr algn="ctr">
                <a:spcAft>
                  <a:spcPts val="0"/>
                </a:spcAft>
              </a:pPr>
              <a:r>
                <a:rPr lang="en-GB" b="1">
                  <a:solidFill>
                    <a:srgbClr val="000000"/>
                  </a:solidFill>
                  <a:latin typeface="Calibri"/>
                  <a:ea typeface="Times New Roman"/>
                  <a:cs typeface="Times New Roman"/>
                </a:rPr>
                <a:t>Pain at the End of Life</a:t>
              </a:r>
              <a:endParaRPr lang="en-GB" sz="1200">
                <a:solidFill>
                  <a:prstClr val="black"/>
                </a:solidFill>
                <a:latin typeface="Times New Roman"/>
                <a:ea typeface="Times New Roman"/>
              </a:endParaRPr>
            </a:p>
          </p:txBody>
        </p:sp>
        <p:sp>
          <p:nvSpPr>
            <p:cNvPr id="6" name="TextBox 34"/>
            <p:cNvSpPr txBox="1"/>
            <p:nvPr/>
          </p:nvSpPr>
          <p:spPr>
            <a:xfrm rot="16200000">
              <a:off x="-768985" y="1629410"/>
              <a:ext cx="2409825" cy="370205"/>
            </a:xfrm>
            <a:prstGeom prst="rect">
              <a:avLst/>
            </a:prstGeom>
            <a:noFill/>
          </p:spPr>
          <p:txBody>
            <a:bodyPr wrap="square" rtlCol="0">
              <a:spAutoFit/>
            </a:bodyPr>
            <a:lstStyle/>
            <a:p>
              <a:pPr algn="ctr">
                <a:spcAft>
                  <a:spcPts val="0"/>
                </a:spcAft>
              </a:pPr>
              <a:r>
                <a:rPr lang="en-US" b="1">
                  <a:solidFill>
                    <a:srgbClr val="000000"/>
                  </a:solidFill>
                  <a:latin typeface="Calibri"/>
                  <a:ea typeface="Times New Roman"/>
                  <a:cs typeface="Times New Roman"/>
                </a:rPr>
                <a:t>Assessment</a:t>
              </a:r>
              <a:endParaRPr lang="en-GB" sz="1200">
                <a:solidFill>
                  <a:prstClr val="black"/>
                </a:solidFill>
                <a:latin typeface="Times New Roman"/>
                <a:ea typeface="Times New Roman"/>
              </a:endParaRPr>
            </a:p>
          </p:txBody>
        </p:sp>
        <p:sp>
          <p:nvSpPr>
            <p:cNvPr id="7" name="TextBox 35"/>
            <p:cNvSpPr txBox="1"/>
            <p:nvPr/>
          </p:nvSpPr>
          <p:spPr>
            <a:xfrm rot="16200000">
              <a:off x="-1373822" y="4957762"/>
              <a:ext cx="3519170" cy="370205"/>
            </a:xfrm>
            <a:prstGeom prst="rect">
              <a:avLst/>
            </a:prstGeom>
            <a:noFill/>
          </p:spPr>
          <p:txBody>
            <a:bodyPr wrap="square" rtlCol="0">
              <a:spAutoFit/>
            </a:bodyPr>
            <a:lstStyle/>
            <a:p>
              <a:pPr algn="ctr">
                <a:spcAft>
                  <a:spcPts val="0"/>
                </a:spcAft>
              </a:pPr>
              <a:r>
                <a:rPr lang="en-US" b="1">
                  <a:solidFill>
                    <a:srgbClr val="000000"/>
                  </a:solidFill>
                  <a:latin typeface="Calibri"/>
                  <a:ea typeface="Times New Roman"/>
                  <a:cs typeface="Times New Roman"/>
                </a:rPr>
                <a:t>Suggested Treatment</a:t>
              </a:r>
              <a:endParaRPr lang="en-GB" sz="1200">
                <a:solidFill>
                  <a:prstClr val="black"/>
                </a:solidFill>
                <a:latin typeface="Times New Roman"/>
                <a:ea typeface="Times New Roman"/>
              </a:endParaRPr>
            </a:p>
          </p:txBody>
        </p:sp>
        <p:sp>
          <p:nvSpPr>
            <p:cNvPr id="9" name="Text Box 2"/>
            <p:cNvSpPr txBox="1">
              <a:spLocks noChangeArrowheads="1"/>
            </p:cNvSpPr>
            <p:nvPr/>
          </p:nvSpPr>
          <p:spPr bwMode="auto">
            <a:xfrm>
              <a:off x="3125470" y="4690110"/>
              <a:ext cx="1564005" cy="18802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200" i="1" dirty="0">
                  <a:solidFill>
                    <a:srgbClr val="000000"/>
                  </a:solidFill>
                  <a:latin typeface="Calibri"/>
                  <a:ea typeface="Times New Roman"/>
                  <a:cs typeface="Times New Roman"/>
                </a:rPr>
                <a:t>Treatment options are:</a:t>
              </a:r>
              <a:endParaRPr lang="en-GB" sz="1200" dirty="0">
                <a:solidFill>
                  <a:prstClr val="black"/>
                </a:solidFill>
                <a:latin typeface="Times New Roman"/>
                <a:ea typeface="Times New Roman"/>
              </a:endParaRPr>
            </a:p>
            <a:p>
              <a:pPr marL="342900" indent="-342900">
                <a:spcAft>
                  <a:spcPts val="0"/>
                </a:spcAft>
                <a:buFont typeface="Arial"/>
                <a:buChar char="•"/>
                <a:tabLst>
                  <a:tab pos="457200" algn="l"/>
                </a:tabLst>
              </a:pPr>
              <a:r>
                <a:rPr lang="en-US" sz="1200" dirty="0">
                  <a:solidFill>
                    <a:srgbClr val="000000"/>
                  </a:solidFill>
                  <a:latin typeface="Calibri"/>
                  <a:ea typeface="Times New Roman"/>
                  <a:cs typeface="Times New Roman"/>
                </a:rPr>
                <a:t>Convert oral dose to </a:t>
              </a:r>
              <a:r>
                <a:rPr lang="en-US" sz="1200" dirty="0" err="1">
                  <a:solidFill>
                    <a:srgbClr val="000000"/>
                  </a:solidFill>
                  <a:latin typeface="Calibri"/>
                  <a:ea typeface="Times New Roman"/>
                  <a:cs typeface="Times New Roman"/>
                </a:rPr>
                <a:t>sc</a:t>
              </a:r>
              <a:r>
                <a:rPr lang="en-US" sz="1200" dirty="0">
                  <a:solidFill>
                    <a:srgbClr val="000000"/>
                  </a:solidFill>
                  <a:latin typeface="Calibri"/>
                  <a:ea typeface="Times New Roman"/>
                  <a:cs typeface="Times New Roman"/>
                </a:rPr>
                <a:t> and reassess</a:t>
              </a:r>
              <a:endParaRPr lang="en-GB" sz="1200" dirty="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200" dirty="0">
                  <a:solidFill>
                    <a:srgbClr val="000000"/>
                  </a:solidFill>
                  <a:latin typeface="Calibri"/>
                  <a:ea typeface="Times New Roman"/>
                  <a:cs typeface="Times New Roman"/>
                </a:rPr>
                <a:t>Increase dose by 25-50%</a:t>
              </a:r>
              <a:endParaRPr lang="en-GB" sz="1200" dirty="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200" dirty="0">
                  <a:solidFill>
                    <a:srgbClr val="000000"/>
                  </a:solidFill>
                  <a:latin typeface="Calibri"/>
                  <a:ea typeface="Times New Roman"/>
                  <a:cs typeface="Times New Roman"/>
                </a:rPr>
                <a:t>Switch to alternative opioid</a:t>
              </a:r>
              <a:endParaRPr lang="en-GB" sz="1200" dirty="0">
                <a:solidFill>
                  <a:prstClr val="black"/>
                </a:solidFill>
                <a:latin typeface="Times New Roman"/>
                <a:ea typeface="Times New Roman"/>
                <a:cs typeface="Times New Roman"/>
              </a:endParaRPr>
            </a:p>
          </p:txBody>
        </p:sp>
        <p:sp>
          <p:nvSpPr>
            <p:cNvPr id="10" name="Down Arrow 9"/>
            <p:cNvSpPr/>
            <p:nvPr/>
          </p:nvSpPr>
          <p:spPr>
            <a:xfrm>
              <a:off x="6273800" y="3149600"/>
              <a:ext cx="375920" cy="49784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1" name="Text Box 2"/>
            <p:cNvSpPr txBox="1">
              <a:spLocks noChangeArrowheads="1"/>
            </p:cNvSpPr>
            <p:nvPr/>
          </p:nvSpPr>
          <p:spPr bwMode="auto">
            <a:xfrm>
              <a:off x="5957570" y="2776220"/>
              <a:ext cx="506095" cy="29845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a:solidFill>
                    <a:srgbClr val="000000"/>
                  </a:solidFill>
                  <a:latin typeface="Calibri"/>
                  <a:ea typeface="Calibri"/>
                </a:rPr>
                <a:t>NO</a:t>
              </a:r>
              <a:endParaRPr lang="en-GB" sz="1200">
                <a:solidFill>
                  <a:prstClr val="black"/>
                </a:solidFill>
                <a:latin typeface="Times New Roman"/>
                <a:ea typeface="Times New Roman"/>
              </a:endParaRPr>
            </a:p>
          </p:txBody>
        </p:sp>
        <p:sp>
          <p:nvSpPr>
            <p:cNvPr id="12" name="Text Box 2"/>
            <p:cNvSpPr txBox="1">
              <a:spLocks noChangeArrowheads="1"/>
            </p:cNvSpPr>
            <p:nvPr/>
          </p:nvSpPr>
          <p:spPr bwMode="auto">
            <a:xfrm>
              <a:off x="4953000" y="3771900"/>
              <a:ext cx="430784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200" b="1" dirty="0">
                  <a:solidFill>
                    <a:srgbClr val="FF0A85"/>
                  </a:solidFill>
                  <a:latin typeface="Calibri"/>
                  <a:ea typeface="Times New Roman"/>
                  <a:cs typeface="Times New Roman"/>
                </a:rPr>
                <a:t>Prescribe regular/</a:t>
              </a:r>
              <a:r>
                <a:rPr lang="en-GB" sz="1200" b="1" dirty="0" err="1">
                  <a:solidFill>
                    <a:srgbClr val="FF0A85"/>
                  </a:solidFill>
                  <a:latin typeface="Calibri"/>
                  <a:ea typeface="Times New Roman"/>
                  <a:cs typeface="Times New Roman"/>
                </a:rPr>
                <a:t>prn</a:t>
              </a:r>
              <a:r>
                <a:rPr lang="en-GB" sz="1200" b="1" dirty="0">
                  <a:solidFill>
                    <a:srgbClr val="FF0A85"/>
                  </a:solidFill>
                  <a:latin typeface="Calibri"/>
                  <a:ea typeface="Times New Roman"/>
                  <a:cs typeface="Times New Roman"/>
                </a:rPr>
                <a:t> analgesia as appropriate:</a:t>
              </a:r>
              <a:endParaRPr lang="en-GB" sz="1200" b="1" dirty="0">
                <a:solidFill>
                  <a:prstClr val="black"/>
                </a:solidFill>
                <a:latin typeface="Times New Roman"/>
                <a:ea typeface="Times New Roman"/>
              </a:endParaRPr>
            </a:p>
            <a:p>
              <a:pPr>
                <a:spcAft>
                  <a:spcPts val="0"/>
                </a:spcAft>
              </a:pPr>
              <a:r>
                <a:rPr lang="en-GB" sz="1200" dirty="0">
                  <a:solidFill>
                    <a:srgbClr val="FF0A85"/>
                  </a:solidFill>
                  <a:latin typeface="Calibri"/>
                  <a:ea typeface="Times New Roman"/>
                  <a:cs typeface="Times New Roman"/>
                </a:rPr>
                <a:t>Morphine is the usual first-line opioid for patients with pain at the end of life.  Caution is advised with the following risk factors:</a:t>
              </a:r>
              <a:endParaRPr lang="en-GB" sz="1200" dirty="0">
                <a:solidFill>
                  <a:prstClr val="black"/>
                </a:solidFill>
                <a:latin typeface="Times New Roman"/>
                <a:ea typeface="Times New Roman"/>
              </a:endParaRPr>
            </a:p>
            <a:p>
              <a:pPr>
                <a:spcAft>
                  <a:spcPts val="0"/>
                </a:spcAft>
                <a:tabLst>
                  <a:tab pos="1790700" algn="l"/>
                  <a:tab pos="2872105" algn="l"/>
                  <a:tab pos="2957830" algn="l"/>
                </a:tabLst>
              </a:pPr>
              <a:r>
                <a:rPr lang="en-GB" sz="1200" dirty="0">
                  <a:solidFill>
                    <a:srgbClr val="FF0A85"/>
                  </a:solidFill>
                  <a:latin typeface="Calibri"/>
                  <a:ea typeface="Times New Roman"/>
                  <a:cs typeface="Times New Roman"/>
                </a:rPr>
                <a:t>RENAL IMPAIRMENT         FRAILTY          MORPHINE INTOLERANCE</a:t>
              </a:r>
              <a:endParaRPr lang="en-GB" sz="1200" dirty="0">
                <a:solidFill>
                  <a:prstClr val="black"/>
                </a:solidFill>
                <a:latin typeface="Times New Roman"/>
                <a:ea typeface="Times New Roman"/>
              </a:endParaRPr>
            </a:p>
          </p:txBody>
        </p:sp>
        <p:sp>
          <p:nvSpPr>
            <p:cNvPr id="13" name="Text Box 2"/>
            <p:cNvSpPr txBox="1">
              <a:spLocks noChangeArrowheads="1"/>
            </p:cNvSpPr>
            <p:nvPr/>
          </p:nvSpPr>
          <p:spPr bwMode="auto">
            <a:xfrm>
              <a:off x="1052195" y="542925"/>
              <a:ext cx="8645525" cy="41021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n-US" sz="1400" b="1">
                  <a:solidFill>
                    <a:srgbClr val="000000"/>
                  </a:solidFill>
                  <a:latin typeface="Calibri"/>
                  <a:ea typeface="Times New Roman"/>
                  <a:cs typeface="Times New Roman"/>
                </a:rPr>
                <a:t>Is patient currently taking strong opioid?</a:t>
              </a:r>
              <a:endParaRPr lang="en-GB" sz="1200">
                <a:solidFill>
                  <a:prstClr val="black"/>
                </a:solidFill>
                <a:latin typeface="Times New Roman"/>
                <a:ea typeface="Times New Roman"/>
              </a:endParaRPr>
            </a:p>
          </p:txBody>
        </p:sp>
        <p:sp>
          <p:nvSpPr>
            <p:cNvPr id="14" name="Down Arrow 13"/>
            <p:cNvSpPr/>
            <p:nvPr/>
          </p:nvSpPr>
          <p:spPr>
            <a:xfrm>
              <a:off x="3097530" y="960755"/>
              <a:ext cx="375920" cy="42037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5" name="Text Box 2"/>
            <p:cNvSpPr txBox="1">
              <a:spLocks noChangeArrowheads="1"/>
            </p:cNvSpPr>
            <p:nvPr/>
          </p:nvSpPr>
          <p:spPr bwMode="auto">
            <a:xfrm>
              <a:off x="2629535" y="968375"/>
              <a:ext cx="635635" cy="29845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0"/>
                </a:spcAft>
              </a:pPr>
              <a:r>
                <a:rPr lang="en-GB" sz="1400" i="1">
                  <a:solidFill>
                    <a:srgbClr val="000000"/>
                  </a:solidFill>
                  <a:latin typeface="Calibri"/>
                  <a:ea typeface="Calibri"/>
                </a:rPr>
                <a:t>Yes</a:t>
              </a:r>
              <a:endParaRPr lang="en-GB" sz="1200">
                <a:solidFill>
                  <a:prstClr val="black"/>
                </a:solidFill>
                <a:latin typeface="Times New Roman"/>
                <a:ea typeface="Times New Roman"/>
              </a:endParaRPr>
            </a:p>
          </p:txBody>
        </p:sp>
        <p:sp>
          <p:nvSpPr>
            <p:cNvPr id="16" name="Down Arrow 15"/>
            <p:cNvSpPr/>
            <p:nvPr/>
          </p:nvSpPr>
          <p:spPr>
            <a:xfrm>
              <a:off x="6885305" y="983615"/>
              <a:ext cx="375920" cy="40703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7" name="Text Box 2"/>
            <p:cNvSpPr txBox="1">
              <a:spLocks noChangeArrowheads="1"/>
            </p:cNvSpPr>
            <p:nvPr/>
          </p:nvSpPr>
          <p:spPr bwMode="auto">
            <a:xfrm>
              <a:off x="7224395" y="974090"/>
              <a:ext cx="635635" cy="30670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i="1">
                  <a:solidFill>
                    <a:srgbClr val="000000"/>
                  </a:solidFill>
                  <a:latin typeface="Calibri"/>
                  <a:ea typeface="Calibri"/>
                </a:rPr>
                <a:t>No</a:t>
              </a:r>
              <a:endParaRPr lang="en-GB" sz="1200">
                <a:solidFill>
                  <a:prstClr val="black"/>
                </a:solidFill>
                <a:latin typeface="Times New Roman"/>
                <a:ea typeface="Times New Roman"/>
              </a:endParaRPr>
            </a:p>
          </p:txBody>
        </p:sp>
        <p:sp>
          <p:nvSpPr>
            <p:cNvPr id="18" name="Text Box 2"/>
            <p:cNvSpPr txBox="1">
              <a:spLocks noChangeArrowheads="1"/>
            </p:cNvSpPr>
            <p:nvPr/>
          </p:nvSpPr>
          <p:spPr bwMode="auto">
            <a:xfrm>
              <a:off x="5346700" y="1384300"/>
              <a:ext cx="4066540" cy="39116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n-US" sz="1400" b="1">
                  <a:solidFill>
                    <a:srgbClr val="000000"/>
                  </a:solidFill>
                  <a:latin typeface="Calibri"/>
                  <a:ea typeface="Times New Roman"/>
                  <a:cs typeface="Times New Roman"/>
                </a:rPr>
                <a:t>Does patient have uncontrolled pain?</a:t>
              </a:r>
              <a:endParaRPr lang="en-GB" sz="1200">
                <a:solidFill>
                  <a:prstClr val="black"/>
                </a:solidFill>
                <a:latin typeface="Times New Roman"/>
                <a:ea typeface="Times New Roman"/>
              </a:endParaRPr>
            </a:p>
          </p:txBody>
        </p:sp>
        <p:sp>
          <p:nvSpPr>
            <p:cNvPr id="19" name="Text Box 2"/>
            <p:cNvSpPr txBox="1">
              <a:spLocks noChangeArrowheads="1"/>
            </p:cNvSpPr>
            <p:nvPr/>
          </p:nvSpPr>
          <p:spPr bwMode="auto">
            <a:xfrm>
              <a:off x="3505200" y="2226310"/>
              <a:ext cx="3721100" cy="91630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r>
                <a:rPr lang="en-US" sz="1200" b="1">
                  <a:solidFill>
                    <a:srgbClr val="FF0A85"/>
                  </a:solidFill>
                  <a:latin typeface="Calibri"/>
                  <a:ea typeface="Times New Roman"/>
                  <a:cs typeface="Times New Roman"/>
                </a:rPr>
                <a:t>ASSESS CAUSE</a:t>
              </a:r>
              <a:endParaRPr lang="en-GB" sz="1200">
                <a:solidFill>
                  <a:prstClr val="black"/>
                </a:solidFill>
                <a:latin typeface="Times New Roman"/>
                <a:ea typeface="Times New Roman"/>
              </a:endParaRPr>
            </a:p>
            <a:p>
              <a:pPr>
                <a:spcAft>
                  <a:spcPts val="0"/>
                </a:spcAft>
              </a:pPr>
              <a:r>
                <a:rPr lang="en-US" sz="1200">
                  <a:solidFill>
                    <a:srgbClr val="FF0A85"/>
                  </a:solidFill>
                  <a:latin typeface="Calibri"/>
                  <a:ea typeface="Times New Roman"/>
                  <a:cs typeface="Times New Roman"/>
                </a:rPr>
                <a:t>Consider alternative causes of pain including:</a:t>
              </a:r>
              <a:endParaRPr lang="en-GB" sz="1200">
                <a:solidFill>
                  <a:prstClr val="black"/>
                </a:solidFill>
                <a:latin typeface="Times New Roman"/>
                <a:ea typeface="Times New Roman"/>
              </a:endParaRPr>
            </a:p>
            <a:p>
              <a:pPr marL="342900" indent="-342900">
                <a:spcAft>
                  <a:spcPts val="0"/>
                </a:spcAft>
                <a:buFont typeface="Arial"/>
                <a:buChar char="•"/>
                <a:tabLst>
                  <a:tab pos="457200" algn="l"/>
                </a:tabLst>
              </a:pPr>
              <a:r>
                <a:rPr lang="en-US" sz="1200">
                  <a:solidFill>
                    <a:srgbClr val="FF0A85"/>
                  </a:solidFill>
                  <a:latin typeface="Calibri"/>
                  <a:ea typeface="Times New Roman"/>
                  <a:cs typeface="Times New Roman"/>
                </a:rPr>
                <a:t>urinary retention</a:t>
              </a:r>
              <a:endParaRPr lang="en-GB" sz="120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200">
                  <a:solidFill>
                    <a:srgbClr val="FF0A85"/>
                  </a:solidFill>
                  <a:latin typeface="Calibri"/>
                  <a:ea typeface="Times New Roman"/>
                  <a:cs typeface="Times New Roman"/>
                </a:rPr>
                <a:t>constipation</a:t>
              </a:r>
              <a:endParaRPr lang="en-GB" sz="1200">
                <a:solidFill>
                  <a:prstClr val="black"/>
                </a:solidFill>
                <a:latin typeface="Times New Roman"/>
                <a:ea typeface="Times New Roman"/>
                <a:cs typeface="Times New Roman"/>
              </a:endParaRPr>
            </a:p>
          </p:txBody>
        </p:sp>
        <p:sp>
          <p:nvSpPr>
            <p:cNvPr id="20" name="Down Arrow 19"/>
            <p:cNvSpPr/>
            <p:nvPr/>
          </p:nvSpPr>
          <p:spPr>
            <a:xfrm>
              <a:off x="8051800" y="1790700"/>
              <a:ext cx="375920" cy="185674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1" name="Down Arrow 20"/>
            <p:cNvSpPr/>
            <p:nvPr/>
          </p:nvSpPr>
          <p:spPr>
            <a:xfrm>
              <a:off x="3713480" y="3237865"/>
              <a:ext cx="375920" cy="144589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2" name="Down Arrow 21"/>
            <p:cNvSpPr/>
            <p:nvPr/>
          </p:nvSpPr>
          <p:spPr>
            <a:xfrm>
              <a:off x="1612900" y="1778000"/>
              <a:ext cx="375920" cy="137350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3" name="Text Box 2"/>
            <p:cNvSpPr txBox="1">
              <a:spLocks noChangeArrowheads="1"/>
            </p:cNvSpPr>
            <p:nvPr/>
          </p:nvSpPr>
          <p:spPr bwMode="auto">
            <a:xfrm>
              <a:off x="4968240" y="4770120"/>
              <a:ext cx="4307840" cy="3263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200">
                  <a:solidFill>
                    <a:srgbClr val="000000"/>
                  </a:solidFill>
                  <a:latin typeface="Calibri"/>
                  <a:ea typeface="Times New Roman"/>
                  <a:cs typeface="Times New Roman"/>
                </a:rPr>
                <a:t>D</a:t>
              </a:r>
              <a:r>
                <a:rPr lang="en-GB" sz="1200">
                  <a:solidFill>
                    <a:srgbClr val="000000"/>
                  </a:solidFill>
                  <a:latin typeface="Calibri"/>
                  <a:ea typeface="Times New Roman"/>
                  <a:cs typeface="Times New Roman"/>
                </a:rPr>
                <a:t>oes your patient have any of these risk factors?</a:t>
              </a:r>
              <a:endParaRPr lang="en-GB" sz="1200">
                <a:solidFill>
                  <a:prstClr val="black"/>
                </a:solidFill>
                <a:latin typeface="Times New Roman"/>
                <a:ea typeface="Times New Roman"/>
              </a:endParaRPr>
            </a:p>
          </p:txBody>
        </p:sp>
        <p:sp>
          <p:nvSpPr>
            <p:cNvPr id="24" name="Down Arrow 23"/>
            <p:cNvSpPr/>
            <p:nvPr/>
          </p:nvSpPr>
          <p:spPr>
            <a:xfrm>
              <a:off x="5615305" y="5734050"/>
              <a:ext cx="375920" cy="38798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5" name="Text Box 2"/>
            <p:cNvSpPr txBox="1">
              <a:spLocks noChangeArrowheads="1"/>
            </p:cNvSpPr>
            <p:nvPr/>
          </p:nvSpPr>
          <p:spPr bwMode="auto">
            <a:xfrm>
              <a:off x="4689475" y="5563870"/>
              <a:ext cx="2204085" cy="100647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100" b="1" i="1" dirty="0">
                  <a:solidFill>
                    <a:srgbClr val="000000"/>
                  </a:solidFill>
                  <a:latin typeface="Calibri"/>
                  <a:ea typeface="Times New Roman"/>
                  <a:cs typeface="Times New Roman"/>
                </a:rPr>
                <a:t>Suggestion for regular analgesia</a:t>
              </a:r>
              <a:r>
                <a:rPr lang="en-US" sz="1100" i="1" dirty="0">
                  <a:solidFill>
                    <a:srgbClr val="000000"/>
                  </a:solidFill>
                  <a:latin typeface="Calibri"/>
                  <a:ea typeface="Times New Roman"/>
                  <a:cs typeface="Times New Roman"/>
                </a:rPr>
                <a:t>:</a:t>
              </a:r>
              <a:endParaRPr lang="en-GB" sz="1200" dirty="0">
                <a:solidFill>
                  <a:prstClr val="black"/>
                </a:solidFill>
                <a:latin typeface="Times New Roman"/>
                <a:ea typeface="Times New Roman"/>
              </a:endParaRPr>
            </a:p>
            <a:p>
              <a:pPr>
                <a:spcAft>
                  <a:spcPts val="0"/>
                </a:spcAft>
              </a:pPr>
              <a:r>
                <a:rPr lang="en-US" sz="1100" dirty="0">
                  <a:solidFill>
                    <a:srgbClr val="000000"/>
                  </a:solidFill>
                  <a:latin typeface="Calibri"/>
                  <a:ea typeface="Times New Roman"/>
                  <a:cs typeface="Times New Roman"/>
                </a:rPr>
                <a:t>Morphine </a:t>
              </a:r>
              <a:r>
                <a:rPr lang="en-US" sz="1100" dirty="0" err="1">
                  <a:solidFill>
                    <a:srgbClr val="000000"/>
                  </a:solidFill>
                  <a:latin typeface="Calibri"/>
                  <a:ea typeface="Times New Roman"/>
                  <a:cs typeface="Times New Roman"/>
                </a:rPr>
                <a:t>sulphate</a:t>
              </a:r>
              <a:r>
                <a:rPr lang="en-US" sz="1100" dirty="0">
                  <a:solidFill>
                    <a:srgbClr val="000000"/>
                  </a:solidFill>
                  <a:latin typeface="Calibri"/>
                  <a:ea typeface="Times New Roman"/>
                  <a:cs typeface="Times New Roman"/>
                </a:rPr>
                <a:t> 10-15mg over 24 hours </a:t>
              </a:r>
              <a:r>
                <a:rPr lang="en-US" sz="1100" dirty="0" err="1">
                  <a:solidFill>
                    <a:srgbClr val="000000"/>
                  </a:solidFill>
                  <a:latin typeface="Calibri"/>
                  <a:ea typeface="Times New Roman"/>
                  <a:cs typeface="Times New Roman"/>
                </a:rPr>
                <a:t>sc</a:t>
              </a:r>
              <a:r>
                <a:rPr lang="en-US" sz="1100" dirty="0">
                  <a:solidFill>
                    <a:srgbClr val="000000"/>
                  </a:solidFill>
                  <a:latin typeface="Calibri"/>
                  <a:ea typeface="Times New Roman"/>
                  <a:cs typeface="Times New Roman"/>
                </a:rPr>
                <a:t> via syringe driver</a:t>
              </a:r>
              <a:endParaRPr lang="en-GB" sz="1200" dirty="0">
                <a:solidFill>
                  <a:prstClr val="black"/>
                </a:solidFill>
                <a:latin typeface="Times New Roman"/>
                <a:ea typeface="Times New Roman"/>
              </a:endParaRPr>
            </a:p>
            <a:p>
              <a:pPr>
                <a:spcAft>
                  <a:spcPts val="0"/>
                </a:spcAft>
              </a:pPr>
              <a:r>
                <a:rPr lang="en-US" sz="1100" b="1" i="1" dirty="0">
                  <a:solidFill>
                    <a:srgbClr val="000000"/>
                  </a:solidFill>
                  <a:latin typeface="Calibri"/>
                  <a:ea typeface="Times New Roman"/>
                  <a:cs typeface="Times New Roman"/>
                </a:rPr>
                <a:t>Suggestion for prn:</a:t>
              </a:r>
              <a:endParaRPr lang="en-GB" sz="1200" dirty="0">
                <a:solidFill>
                  <a:prstClr val="black"/>
                </a:solidFill>
                <a:latin typeface="Times New Roman"/>
                <a:ea typeface="Times New Roman"/>
              </a:endParaRPr>
            </a:p>
            <a:p>
              <a:pPr>
                <a:spcAft>
                  <a:spcPts val="0"/>
                </a:spcAft>
              </a:pPr>
              <a:r>
                <a:rPr lang="en-US" sz="1100" dirty="0">
                  <a:solidFill>
                    <a:srgbClr val="000000"/>
                  </a:solidFill>
                  <a:latin typeface="Calibri"/>
                  <a:ea typeface="Times New Roman"/>
                  <a:cs typeface="Times New Roman"/>
                </a:rPr>
                <a:t>Morphine </a:t>
              </a:r>
              <a:r>
                <a:rPr lang="en-US" sz="1100" dirty="0" err="1">
                  <a:solidFill>
                    <a:srgbClr val="000000"/>
                  </a:solidFill>
                  <a:latin typeface="Calibri"/>
                  <a:ea typeface="Times New Roman"/>
                  <a:cs typeface="Times New Roman"/>
                </a:rPr>
                <a:t>sulphate</a:t>
              </a:r>
              <a:r>
                <a:rPr lang="en-US" sz="1100" dirty="0">
                  <a:solidFill>
                    <a:srgbClr val="000000"/>
                  </a:solidFill>
                  <a:latin typeface="Calibri"/>
                  <a:ea typeface="Times New Roman"/>
                  <a:cs typeface="Times New Roman"/>
                </a:rPr>
                <a:t> 2.5-5mg </a:t>
              </a:r>
              <a:r>
                <a:rPr lang="en-US" sz="1100" dirty="0" err="1">
                  <a:solidFill>
                    <a:srgbClr val="000000"/>
                  </a:solidFill>
                  <a:latin typeface="Calibri"/>
                  <a:ea typeface="Times New Roman"/>
                  <a:cs typeface="Times New Roman"/>
                </a:rPr>
                <a:t>sc</a:t>
              </a:r>
              <a:endParaRPr lang="en-GB" sz="1200" dirty="0">
                <a:solidFill>
                  <a:prstClr val="black"/>
                </a:solidFill>
                <a:latin typeface="Times New Roman"/>
                <a:ea typeface="Times New Roman"/>
              </a:endParaRPr>
            </a:p>
          </p:txBody>
        </p:sp>
        <p:sp>
          <p:nvSpPr>
            <p:cNvPr id="26" name="Down Arrow 25"/>
            <p:cNvSpPr/>
            <p:nvPr/>
          </p:nvSpPr>
          <p:spPr>
            <a:xfrm>
              <a:off x="8136255" y="5648960"/>
              <a:ext cx="375920" cy="47371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7" name="Text Box 2"/>
            <p:cNvSpPr txBox="1">
              <a:spLocks noChangeArrowheads="1"/>
            </p:cNvSpPr>
            <p:nvPr/>
          </p:nvSpPr>
          <p:spPr bwMode="auto">
            <a:xfrm>
              <a:off x="7136130" y="5563870"/>
              <a:ext cx="2129790" cy="100647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a:spcBef>
                  <a:spcPts val="600"/>
                </a:spcBef>
                <a:spcAft>
                  <a:spcPts val="0"/>
                </a:spcAft>
              </a:pPr>
              <a:r>
                <a:rPr lang="en-US" sz="1100" b="1" i="1" dirty="0">
                  <a:solidFill>
                    <a:srgbClr val="000000"/>
                  </a:solidFill>
                  <a:latin typeface="Calibri"/>
                  <a:ea typeface="Times New Roman"/>
                  <a:cs typeface="Times New Roman"/>
                </a:rPr>
                <a:t>Suggestion for regular analgesia:</a:t>
              </a:r>
              <a:endParaRPr lang="en-GB" sz="1200" dirty="0">
                <a:solidFill>
                  <a:prstClr val="black"/>
                </a:solidFill>
                <a:latin typeface="Times New Roman"/>
                <a:ea typeface="Times New Roman"/>
              </a:endParaRPr>
            </a:p>
            <a:p>
              <a:pPr>
                <a:spcAft>
                  <a:spcPts val="0"/>
                </a:spcAft>
              </a:pPr>
              <a:r>
                <a:rPr lang="en-US" sz="1100" dirty="0">
                  <a:solidFill>
                    <a:srgbClr val="000000"/>
                  </a:solidFill>
                  <a:latin typeface="Calibri"/>
                  <a:ea typeface="Times New Roman"/>
                  <a:cs typeface="Times New Roman"/>
                </a:rPr>
                <a:t>Oxycodone 2.5-5mg over 24 hours via syringe driver</a:t>
              </a:r>
              <a:endParaRPr lang="en-GB" sz="1200" dirty="0">
                <a:solidFill>
                  <a:prstClr val="black"/>
                </a:solidFill>
                <a:latin typeface="Times New Roman"/>
                <a:ea typeface="Times New Roman"/>
              </a:endParaRPr>
            </a:p>
            <a:p>
              <a:pPr>
                <a:spcAft>
                  <a:spcPts val="0"/>
                </a:spcAft>
              </a:pPr>
              <a:r>
                <a:rPr lang="en-US" sz="1100" b="1" i="1" dirty="0">
                  <a:solidFill>
                    <a:srgbClr val="000000"/>
                  </a:solidFill>
                  <a:latin typeface="Calibri"/>
                  <a:ea typeface="Times New Roman"/>
                  <a:cs typeface="Times New Roman"/>
                </a:rPr>
                <a:t>Suggestion for </a:t>
              </a:r>
              <a:r>
                <a:rPr lang="en-US" sz="1100" b="1" i="1" dirty="0" err="1">
                  <a:solidFill>
                    <a:srgbClr val="000000"/>
                  </a:solidFill>
                  <a:latin typeface="Calibri"/>
                  <a:ea typeface="Times New Roman"/>
                  <a:cs typeface="Times New Roman"/>
                </a:rPr>
                <a:t>prn</a:t>
              </a:r>
              <a:r>
                <a:rPr lang="en-US" sz="1100" b="1" i="1" dirty="0">
                  <a:solidFill>
                    <a:srgbClr val="000000"/>
                  </a:solidFill>
                  <a:latin typeface="Calibri"/>
                  <a:ea typeface="Times New Roman"/>
                  <a:cs typeface="Times New Roman"/>
                </a:rPr>
                <a:t>:</a:t>
              </a:r>
              <a:endParaRPr lang="en-GB" sz="1200" dirty="0">
                <a:solidFill>
                  <a:prstClr val="black"/>
                </a:solidFill>
                <a:latin typeface="Times New Roman"/>
                <a:ea typeface="Times New Roman"/>
              </a:endParaRPr>
            </a:p>
            <a:p>
              <a:pPr>
                <a:spcAft>
                  <a:spcPts val="0"/>
                </a:spcAft>
              </a:pPr>
              <a:r>
                <a:rPr lang="en-US" sz="1100" dirty="0">
                  <a:solidFill>
                    <a:srgbClr val="000000"/>
                  </a:solidFill>
                  <a:latin typeface="Calibri"/>
                  <a:ea typeface="Times New Roman"/>
                  <a:cs typeface="Times New Roman"/>
                </a:rPr>
                <a:t>Oxycodone 1.25mg </a:t>
              </a:r>
              <a:r>
                <a:rPr lang="en-US" sz="1100" dirty="0" err="1">
                  <a:solidFill>
                    <a:srgbClr val="000000"/>
                  </a:solidFill>
                  <a:latin typeface="Calibri"/>
                  <a:ea typeface="Times New Roman"/>
                  <a:cs typeface="Times New Roman"/>
                </a:rPr>
                <a:t>sc</a:t>
              </a:r>
              <a:endParaRPr lang="en-GB" sz="1200" dirty="0">
                <a:solidFill>
                  <a:prstClr val="black"/>
                </a:solidFill>
                <a:latin typeface="Times New Roman"/>
                <a:ea typeface="Times New Roman"/>
              </a:endParaRPr>
            </a:p>
          </p:txBody>
        </p:sp>
        <p:sp>
          <p:nvSpPr>
            <p:cNvPr id="28" name="Down Arrow 27"/>
            <p:cNvSpPr/>
            <p:nvPr/>
          </p:nvSpPr>
          <p:spPr>
            <a:xfrm>
              <a:off x="5740400" y="5181600"/>
              <a:ext cx="438785" cy="36131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9" name="Down Arrow 28"/>
            <p:cNvSpPr/>
            <p:nvPr/>
          </p:nvSpPr>
          <p:spPr>
            <a:xfrm>
              <a:off x="4089400" y="1788795"/>
              <a:ext cx="375920" cy="43561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30" name="Text Box 2"/>
            <p:cNvSpPr txBox="1">
              <a:spLocks noChangeArrowheads="1"/>
            </p:cNvSpPr>
            <p:nvPr/>
          </p:nvSpPr>
          <p:spPr bwMode="auto">
            <a:xfrm>
              <a:off x="1851025" y="2030730"/>
              <a:ext cx="635635" cy="29845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0"/>
                </a:spcAft>
              </a:pPr>
              <a:r>
                <a:rPr lang="en-GB" sz="1400" i="1">
                  <a:solidFill>
                    <a:srgbClr val="000000"/>
                  </a:solidFill>
                  <a:latin typeface="Calibri"/>
                  <a:ea typeface="Calibri"/>
                </a:rPr>
                <a:t>Yes</a:t>
              </a:r>
              <a:endParaRPr lang="en-GB" sz="1200">
                <a:solidFill>
                  <a:prstClr val="black"/>
                </a:solidFill>
                <a:latin typeface="Times New Roman"/>
                <a:ea typeface="Times New Roman"/>
              </a:endParaRPr>
            </a:p>
          </p:txBody>
        </p:sp>
        <p:sp>
          <p:nvSpPr>
            <p:cNvPr id="31" name="Text Box 2"/>
            <p:cNvSpPr txBox="1">
              <a:spLocks noChangeArrowheads="1"/>
            </p:cNvSpPr>
            <p:nvPr/>
          </p:nvSpPr>
          <p:spPr bwMode="auto">
            <a:xfrm>
              <a:off x="4318000" y="1826895"/>
              <a:ext cx="635635" cy="30670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i="1">
                  <a:solidFill>
                    <a:srgbClr val="000000"/>
                  </a:solidFill>
                  <a:latin typeface="Calibri"/>
                  <a:ea typeface="Calibri"/>
                </a:rPr>
                <a:t>No</a:t>
              </a:r>
              <a:endParaRPr lang="en-GB" sz="1200">
                <a:solidFill>
                  <a:prstClr val="black"/>
                </a:solidFill>
                <a:latin typeface="Times New Roman"/>
                <a:ea typeface="Times New Roman"/>
              </a:endParaRPr>
            </a:p>
          </p:txBody>
        </p:sp>
        <p:sp>
          <p:nvSpPr>
            <p:cNvPr id="32" name="Down Arrow 31"/>
            <p:cNvSpPr/>
            <p:nvPr/>
          </p:nvSpPr>
          <p:spPr>
            <a:xfrm>
              <a:off x="5876290" y="1779905"/>
              <a:ext cx="375920" cy="43561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33" name="Text Box 2"/>
            <p:cNvSpPr txBox="1">
              <a:spLocks noChangeArrowheads="1"/>
            </p:cNvSpPr>
            <p:nvPr/>
          </p:nvSpPr>
          <p:spPr bwMode="auto">
            <a:xfrm>
              <a:off x="6266180" y="1839595"/>
              <a:ext cx="635635" cy="29845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0"/>
                </a:spcAft>
              </a:pPr>
              <a:r>
                <a:rPr lang="en-GB" sz="1400" i="1">
                  <a:solidFill>
                    <a:srgbClr val="000000"/>
                  </a:solidFill>
                  <a:latin typeface="Calibri"/>
                  <a:ea typeface="Calibri"/>
                </a:rPr>
                <a:t>Yes</a:t>
              </a:r>
              <a:endParaRPr lang="en-GB" sz="1200">
                <a:solidFill>
                  <a:prstClr val="black"/>
                </a:solidFill>
                <a:latin typeface="Times New Roman"/>
                <a:ea typeface="Times New Roman"/>
              </a:endParaRPr>
            </a:p>
          </p:txBody>
        </p:sp>
        <p:sp>
          <p:nvSpPr>
            <p:cNvPr id="34" name="Text Box 2"/>
            <p:cNvSpPr txBox="1">
              <a:spLocks noChangeArrowheads="1"/>
            </p:cNvSpPr>
            <p:nvPr/>
          </p:nvSpPr>
          <p:spPr bwMode="auto">
            <a:xfrm>
              <a:off x="8432165" y="2218690"/>
              <a:ext cx="635635" cy="30670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i="1">
                  <a:solidFill>
                    <a:srgbClr val="000000"/>
                  </a:solidFill>
                  <a:latin typeface="Calibri"/>
                  <a:ea typeface="Calibri"/>
                </a:rPr>
                <a:t>No</a:t>
              </a:r>
              <a:endParaRPr lang="en-GB" sz="1200">
                <a:solidFill>
                  <a:prstClr val="black"/>
                </a:solidFill>
                <a:latin typeface="Times New Roman"/>
                <a:ea typeface="Times New Roman"/>
              </a:endParaRPr>
            </a:p>
          </p:txBody>
        </p:sp>
        <p:sp>
          <p:nvSpPr>
            <p:cNvPr id="35" name="Text Box 2"/>
            <p:cNvSpPr txBox="1">
              <a:spLocks noChangeArrowheads="1"/>
            </p:cNvSpPr>
            <p:nvPr/>
          </p:nvSpPr>
          <p:spPr bwMode="auto">
            <a:xfrm>
              <a:off x="1054100" y="1384935"/>
              <a:ext cx="3987800" cy="39116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n-US" sz="1400" b="1">
                  <a:solidFill>
                    <a:srgbClr val="000000"/>
                  </a:solidFill>
                  <a:latin typeface="Calibri"/>
                  <a:ea typeface="Times New Roman"/>
                  <a:cs typeface="Times New Roman"/>
                </a:rPr>
                <a:t>Is pain controlled on strong opioid?</a:t>
              </a:r>
              <a:endParaRPr lang="en-GB" sz="1200">
                <a:solidFill>
                  <a:prstClr val="black"/>
                </a:solidFill>
                <a:latin typeface="Times New Roman"/>
                <a:ea typeface="Times New Roman"/>
              </a:endParaRPr>
            </a:p>
          </p:txBody>
        </p:sp>
        <p:sp>
          <p:nvSpPr>
            <p:cNvPr id="36" name="Text Box 2"/>
            <p:cNvSpPr txBox="1">
              <a:spLocks noChangeArrowheads="1"/>
            </p:cNvSpPr>
            <p:nvPr/>
          </p:nvSpPr>
          <p:spPr bwMode="auto">
            <a:xfrm>
              <a:off x="3834765" y="3533140"/>
              <a:ext cx="635635" cy="29845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0"/>
                </a:spcAft>
              </a:pPr>
              <a:r>
                <a:rPr lang="en-GB" sz="1400" i="1">
                  <a:solidFill>
                    <a:srgbClr val="000000"/>
                  </a:solidFill>
                  <a:latin typeface="Calibri"/>
                  <a:ea typeface="Calibri"/>
                </a:rPr>
                <a:t>Yes</a:t>
              </a:r>
              <a:endParaRPr lang="en-GB" sz="1200">
                <a:solidFill>
                  <a:prstClr val="black"/>
                </a:solidFill>
                <a:latin typeface="Times New Roman"/>
                <a:ea typeface="Times New Roman"/>
              </a:endParaRPr>
            </a:p>
          </p:txBody>
        </p:sp>
        <p:sp>
          <p:nvSpPr>
            <p:cNvPr id="37" name="Down Arrow 36"/>
            <p:cNvSpPr/>
            <p:nvPr/>
          </p:nvSpPr>
          <p:spPr>
            <a:xfrm>
              <a:off x="8318500" y="5181600"/>
              <a:ext cx="438785" cy="36131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38" name="Text Box 2"/>
            <p:cNvSpPr txBox="1">
              <a:spLocks noChangeArrowheads="1"/>
            </p:cNvSpPr>
            <p:nvPr/>
          </p:nvSpPr>
          <p:spPr bwMode="auto">
            <a:xfrm>
              <a:off x="8629650" y="5281930"/>
              <a:ext cx="635635" cy="29845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0"/>
                </a:spcAft>
              </a:pPr>
              <a:r>
                <a:rPr lang="en-GB" sz="1400" i="1">
                  <a:solidFill>
                    <a:srgbClr val="000000"/>
                  </a:solidFill>
                  <a:latin typeface="Calibri"/>
                  <a:ea typeface="Calibri"/>
                </a:rPr>
                <a:t>Yes</a:t>
              </a:r>
              <a:endParaRPr lang="en-GB" sz="1200">
                <a:solidFill>
                  <a:prstClr val="black"/>
                </a:solidFill>
                <a:latin typeface="Times New Roman"/>
                <a:ea typeface="Times New Roman"/>
              </a:endParaRPr>
            </a:p>
          </p:txBody>
        </p:sp>
        <p:sp>
          <p:nvSpPr>
            <p:cNvPr id="39" name="Text Box 2"/>
            <p:cNvSpPr txBox="1">
              <a:spLocks noChangeArrowheads="1"/>
            </p:cNvSpPr>
            <p:nvPr/>
          </p:nvSpPr>
          <p:spPr bwMode="auto">
            <a:xfrm>
              <a:off x="6054090" y="5262880"/>
              <a:ext cx="635635" cy="30670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i="1">
                  <a:solidFill>
                    <a:srgbClr val="000000"/>
                  </a:solidFill>
                  <a:latin typeface="Calibri"/>
                  <a:ea typeface="Calibri"/>
                </a:rPr>
                <a:t>No</a:t>
              </a:r>
              <a:endParaRPr lang="en-GB" sz="1200">
                <a:solidFill>
                  <a:prstClr val="black"/>
                </a:solidFill>
                <a:latin typeface="Times New Roman"/>
                <a:ea typeface="Times New Roman"/>
              </a:endParaRPr>
            </a:p>
          </p:txBody>
        </p:sp>
        <p:sp>
          <p:nvSpPr>
            <p:cNvPr id="40"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pSp>
    </p:spTree>
    <p:extLst>
      <p:ext uri="{BB962C8B-B14F-4D97-AF65-F5344CB8AC3E}">
        <p14:creationId xmlns:p14="http://schemas.microsoft.com/office/powerpoint/2010/main" val="195515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6586" y="1012958"/>
            <a:ext cx="8229600" cy="1143000"/>
          </a:xfrm>
        </p:spPr>
        <p:txBody>
          <a:bodyPr>
            <a:normAutofit/>
          </a:bodyPr>
          <a:lstStyle/>
          <a:p>
            <a:r>
              <a:rPr lang="en-GB" altLang="en-US" sz="4800" b="1" dirty="0">
                <a:solidFill>
                  <a:srgbClr val="0000FF"/>
                </a:solidFill>
                <a:ea typeface="ＭＳ Ｐゴシック" pitchFamily="34" charset="-128"/>
              </a:rPr>
              <a:t>Objectives</a:t>
            </a:r>
          </a:p>
        </p:txBody>
      </p:sp>
      <p:sp>
        <p:nvSpPr>
          <p:cNvPr id="5125" name="Content Placeholder 2"/>
          <p:cNvSpPr>
            <a:spLocks noGrp="1"/>
          </p:cNvSpPr>
          <p:nvPr>
            <p:ph idx="1"/>
          </p:nvPr>
        </p:nvSpPr>
        <p:spPr>
          <a:xfrm>
            <a:off x="539552" y="1916832"/>
            <a:ext cx="8229600" cy="4038600"/>
          </a:xfrm>
        </p:spPr>
        <p:txBody>
          <a:bodyPr>
            <a:normAutofit fontScale="85000" lnSpcReduction="10000"/>
          </a:bodyPr>
          <a:lstStyle/>
          <a:p>
            <a:pPr>
              <a:buFont typeface="Arial" charset="0"/>
              <a:buChar char="•"/>
            </a:pPr>
            <a:endParaRPr lang="en-US" altLang="en-US" dirty="0">
              <a:ea typeface="ＭＳ Ｐゴシック" pitchFamily="34" charset="-128"/>
            </a:endParaRPr>
          </a:p>
          <a:p>
            <a:r>
              <a:rPr lang="en-GB" dirty="0"/>
              <a:t>Nurse prescribing for symptom control: current issues</a:t>
            </a:r>
          </a:p>
          <a:p>
            <a:r>
              <a:rPr lang="en-GB" dirty="0"/>
              <a:t>Empowering nurses to prescribe in end of life care</a:t>
            </a:r>
          </a:p>
          <a:p>
            <a:r>
              <a:rPr lang="en-GB" dirty="0"/>
              <a:t>Managing  pain at the end of life</a:t>
            </a:r>
          </a:p>
          <a:p>
            <a:r>
              <a:rPr lang="en-GB" dirty="0"/>
              <a:t>Controlled drugs and non medical/nurse prescribing</a:t>
            </a:r>
          </a:p>
          <a:p>
            <a:r>
              <a:rPr lang="en-GB" dirty="0"/>
              <a:t>The use of drugs beyond their medical licence</a:t>
            </a:r>
          </a:p>
          <a:p>
            <a:r>
              <a:rPr lang="en-GB" dirty="0"/>
              <a:t>Improving non medical prescribing practice at the end of life</a:t>
            </a:r>
          </a:p>
        </p:txBody>
      </p:sp>
      <p:pic>
        <p:nvPicPr>
          <p:cNvPr id="6"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4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23" y="692696"/>
            <a:ext cx="8229600" cy="1143000"/>
          </a:xfrm>
        </p:spPr>
        <p:txBody>
          <a:bodyPr>
            <a:normAutofit fontScale="90000"/>
          </a:bodyPr>
          <a:lstStyle/>
          <a:p>
            <a:pPr algn="ctr"/>
            <a:r>
              <a:rPr lang="en-GB" b="1" dirty="0">
                <a:solidFill>
                  <a:srgbClr val="0000FF"/>
                </a:solidFill>
              </a:rPr>
              <a:t>Watch for Side effects and Toxicity!</a:t>
            </a:r>
          </a:p>
        </p:txBody>
      </p:sp>
      <p:sp>
        <p:nvSpPr>
          <p:cNvPr id="4" name="Text Placeholder 3"/>
          <p:cNvSpPr>
            <a:spLocks noGrp="1"/>
          </p:cNvSpPr>
          <p:nvPr>
            <p:ph type="body" idx="1"/>
          </p:nvPr>
        </p:nvSpPr>
        <p:spPr>
          <a:xfrm>
            <a:off x="0" y="1484784"/>
            <a:ext cx="4040188" cy="659352"/>
          </a:xfrm>
        </p:spPr>
        <p:txBody>
          <a:bodyPr/>
          <a:lstStyle/>
          <a:p>
            <a:pPr algn="ctr"/>
            <a:r>
              <a:rPr lang="en-GB" dirty="0"/>
              <a:t>SIDE EFFECTS </a:t>
            </a:r>
          </a:p>
        </p:txBody>
      </p:sp>
      <p:sp>
        <p:nvSpPr>
          <p:cNvPr id="5" name="Content Placeholder 4"/>
          <p:cNvSpPr>
            <a:spLocks noGrp="1"/>
          </p:cNvSpPr>
          <p:nvPr>
            <p:ph sz="half" idx="2"/>
          </p:nvPr>
        </p:nvSpPr>
        <p:spPr>
          <a:xfrm>
            <a:off x="597309" y="2060848"/>
            <a:ext cx="4040188" cy="3951288"/>
          </a:xfrm>
        </p:spPr>
        <p:txBody>
          <a:bodyPr/>
          <a:lstStyle/>
          <a:p>
            <a:pPr marL="457200" indent="-457200">
              <a:buFont typeface="+mj-lt"/>
              <a:buAutoNum type="arabicPeriod"/>
            </a:pPr>
            <a:r>
              <a:rPr lang="en-GB" dirty="0"/>
              <a:t>Nausea</a:t>
            </a:r>
          </a:p>
          <a:p>
            <a:pPr marL="457200" indent="-457200">
              <a:buFont typeface="+mj-lt"/>
              <a:buAutoNum type="arabicPeriod"/>
            </a:pPr>
            <a:r>
              <a:rPr lang="en-GB" dirty="0"/>
              <a:t>Vomiting</a:t>
            </a:r>
          </a:p>
          <a:p>
            <a:pPr marL="457200" indent="-457200">
              <a:buFont typeface="+mj-lt"/>
              <a:buAutoNum type="arabicPeriod"/>
            </a:pPr>
            <a:r>
              <a:rPr lang="en-GB" dirty="0"/>
              <a:t>Constipation</a:t>
            </a:r>
          </a:p>
          <a:p>
            <a:pPr marL="457200" indent="-457200">
              <a:buFont typeface="+mj-lt"/>
              <a:buAutoNum type="arabicPeriod"/>
            </a:pPr>
            <a:r>
              <a:rPr lang="en-GB" dirty="0"/>
              <a:t>Sedation/drowsiness</a:t>
            </a:r>
          </a:p>
          <a:p>
            <a:pPr marL="457200" indent="-457200">
              <a:buFont typeface="+mj-lt"/>
              <a:buAutoNum type="arabicPeriod"/>
            </a:pPr>
            <a:r>
              <a:rPr lang="en-GB" dirty="0"/>
              <a:t>Vivid dreams</a:t>
            </a:r>
          </a:p>
          <a:p>
            <a:pPr marL="457200" indent="-457200">
              <a:buFont typeface="+mj-lt"/>
              <a:buAutoNum type="arabicPeriod"/>
            </a:pPr>
            <a:r>
              <a:rPr lang="en-GB" dirty="0"/>
              <a:t>Visual hallucinations</a:t>
            </a:r>
          </a:p>
          <a:p>
            <a:pPr marL="457200" indent="-457200">
              <a:buFont typeface="+mj-lt"/>
              <a:buAutoNum type="arabicPeriod"/>
            </a:pPr>
            <a:r>
              <a:rPr lang="en-GB" dirty="0"/>
              <a:t>Myoclonic jerks</a:t>
            </a:r>
          </a:p>
        </p:txBody>
      </p:sp>
      <p:sp>
        <p:nvSpPr>
          <p:cNvPr id="6" name="Text Placeholder 5"/>
          <p:cNvSpPr>
            <a:spLocks noGrp="1"/>
          </p:cNvSpPr>
          <p:nvPr>
            <p:ph type="body" sz="quarter" idx="3"/>
          </p:nvPr>
        </p:nvSpPr>
        <p:spPr>
          <a:xfrm>
            <a:off x="4427984" y="1484784"/>
            <a:ext cx="4041775" cy="654843"/>
          </a:xfrm>
        </p:spPr>
        <p:txBody>
          <a:bodyPr/>
          <a:lstStyle/>
          <a:p>
            <a:pPr algn="ctr"/>
            <a:r>
              <a:rPr lang="en-GB" dirty="0"/>
              <a:t>TOXICITY</a:t>
            </a:r>
          </a:p>
        </p:txBody>
      </p:sp>
      <p:sp>
        <p:nvSpPr>
          <p:cNvPr id="7" name="Content Placeholder 6"/>
          <p:cNvSpPr>
            <a:spLocks noGrp="1"/>
          </p:cNvSpPr>
          <p:nvPr>
            <p:ph sz="quarter" idx="4"/>
          </p:nvPr>
        </p:nvSpPr>
        <p:spPr>
          <a:xfrm>
            <a:off x="4589472" y="2060848"/>
            <a:ext cx="4041775" cy="3290664"/>
          </a:xfrm>
        </p:spPr>
        <p:txBody>
          <a:bodyPr>
            <a:normAutofit fontScale="85000" lnSpcReduction="10000"/>
          </a:bodyPr>
          <a:lstStyle/>
          <a:p>
            <a:r>
              <a:rPr lang="en-GB" dirty="0"/>
              <a:t>Coma (reduced GCS)</a:t>
            </a:r>
          </a:p>
          <a:p>
            <a:r>
              <a:rPr lang="en-GB" dirty="0"/>
              <a:t>Respiratory depression</a:t>
            </a:r>
          </a:p>
          <a:p>
            <a:r>
              <a:rPr lang="en-GB" dirty="0"/>
              <a:t>Pinpoint pupil</a:t>
            </a:r>
          </a:p>
          <a:p>
            <a:r>
              <a:rPr lang="en-GB" dirty="0"/>
              <a:t>Myoclonic jerks</a:t>
            </a:r>
          </a:p>
          <a:p>
            <a:r>
              <a:rPr lang="en-GB" dirty="0"/>
              <a:t>Visual hallucinations</a:t>
            </a:r>
          </a:p>
          <a:p>
            <a:r>
              <a:rPr lang="en-GB" dirty="0"/>
              <a:t>Confusion</a:t>
            </a:r>
          </a:p>
          <a:p>
            <a:endParaRPr lang="en-GB" dirty="0"/>
          </a:p>
          <a:p>
            <a:r>
              <a:rPr lang="en-GB" dirty="0"/>
              <a:t>Treat underlying cause, consider opioid switch/</a:t>
            </a:r>
            <a:r>
              <a:rPr lang="en-GB" dirty="0" err="1"/>
              <a:t>withdrawl</a:t>
            </a:r>
            <a:r>
              <a:rPr lang="en-GB" dirty="0"/>
              <a:t>, consider naloxone </a:t>
            </a:r>
            <a:r>
              <a:rPr lang="en-GB" dirty="0">
                <a:latin typeface="Arial"/>
                <a:cs typeface="Arial"/>
              </a:rPr>
              <a:t>↓</a:t>
            </a:r>
            <a:r>
              <a:rPr lang="en-GB" dirty="0"/>
              <a:t>RR</a:t>
            </a:r>
          </a:p>
          <a:p>
            <a:pPr marL="393192" lvl="1" indent="0">
              <a:buNone/>
            </a:pPr>
            <a:endParaRPr lang="en-GB" dirty="0"/>
          </a:p>
        </p:txBody>
      </p:sp>
      <p:sp>
        <p:nvSpPr>
          <p:cNvPr id="8" name="Rectangle 7"/>
          <p:cNvSpPr/>
          <p:nvPr/>
        </p:nvSpPr>
        <p:spPr>
          <a:xfrm>
            <a:off x="206692" y="5373216"/>
            <a:ext cx="8810425" cy="1292662"/>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rPr>
              <a:t>Check for precipitant</a:t>
            </a:r>
          </a:p>
          <a:p>
            <a:pPr algn="ctr"/>
            <a:r>
              <a:rPr lang="en-US" sz="2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i.e. dehydration, r</a:t>
            </a:r>
            <a:r>
              <a:rPr lang="en-US" sz="2400" b="1" cap="none" spc="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enal failure, infection, drug interactions…</a:t>
            </a:r>
          </a:p>
        </p:txBody>
      </p:sp>
      <p:pic>
        <p:nvPicPr>
          <p:cNvPr id="11"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0">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rtnessofbreath.jpg"/>
          <p:cNvPicPr>
            <a:picLocks noGrp="1" noChangeAspect="1"/>
          </p:cNvPicPr>
          <p:nvPr>
            <p:ph idx="1"/>
          </p:nvPr>
        </p:nvPicPr>
        <p:blipFill>
          <a:blip r:embed="rId2" cstate="print"/>
          <a:stretch>
            <a:fillRect/>
          </a:stretch>
        </p:blipFill>
        <p:spPr>
          <a:xfrm>
            <a:off x="1691680" y="764704"/>
            <a:ext cx="6120680" cy="5632115"/>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3"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7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717032"/>
            <a:ext cx="8229600" cy="1143000"/>
          </a:xfrm>
        </p:spPr>
        <p:txBody>
          <a:bodyPr>
            <a:noAutofit/>
          </a:bodyPr>
          <a:lstStyle/>
          <a:p>
            <a:pPr algn="ctr"/>
            <a:r>
              <a:rPr lang="en-GB" sz="8000" b="1" dirty="0">
                <a:solidFill>
                  <a:srgbClr val="0000FF"/>
                </a:solidFill>
              </a:rPr>
              <a:t>Nausea &amp; Vomiting</a:t>
            </a:r>
            <a:br>
              <a:rPr lang="en-GB" sz="8000" b="1" dirty="0">
                <a:solidFill>
                  <a:srgbClr val="0000FF"/>
                </a:solidFill>
              </a:rPr>
            </a:br>
            <a:endParaRPr lang="en-GB" sz="8000" b="1" dirty="0">
              <a:solidFill>
                <a:srgbClr val="0000FF"/>
              </a:solidFill>
            </a:endParaRPr>
          </a:p>
        </p:txBody>
      </p:sp>
      <p:pic>
        <p:nvPicPr>
          <p:cNvPr id="3"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4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n+v pathways"/>
          <p:cNvPicPr>
            <a:picLocks noGrp="1" noChangeAspect="1" noChangeArrowheads="1"/>
          </p:cNvPicPr>
          <p:nvPr>
            <p:ph/>
          </p:nvPr>
        </p:nvPicPr>
        <p:blipFill>
          <a:blip r:embed="rId2" cstate="print">
            <a:lum bright="-6000" contrast="6000"/>
            <a:grayscl/>
          </a:blip>
          <a:srcRect/>
          <a:stretch>
            <a:fillRect/>
          </a:stretch>
        </p:blipFill>
        <p:spPr>
          <a:xfrm>
            <a:off x="825960" y="1052736"/>
            <a:ext cx="7559675" cy="5500688"/>
          </a:xfrm>
          <a:solidFill>
            <a:srgbClr val="000000"/>
          </a:solidFill>
          <a:ln/>
        </p:spPr>
      </p:pic>
      <p:sp>
        <p:nvSpPr>
          <p:cNvPr id="3" name="Title 1"/>
          <p:cNvSpPr txBox="1">
            <a:spLocks/>
          </p:cNvSpPr>
          <p:nvPr/>
        </p:nvSpPr>
        <p:spPr>
          <a:xfrm>
            <a:off x="490998" y="0"/>
            <a:ext cx="8229600" cy="1143000"/>
          </a:xfrm>
          <a:prstGeom prst="rect">
            <a:avLst/>
          </a:prstGeom>
        </p:spPr>
        <p:txBody>
          <a:bodyPr vert="horz">
            <a:normAutofit fontScale="97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GB" sz="4400" b="1" dirty="0">
                <a:solidFill>
                  <a:srgbClr val="0000FF"/>
                </a:solidFill>
              </a:rPr>
              <a:t>Nausea and vomiting</a:t>
            </a:r>
          </a:p>
        </p:txBody>
      </p:sp>
      <p:pic>
        <p:nvPicPr>
          <p:cNvPr id="4"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6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16632"/>
            <a:ext cx="862012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79912" y="116632"/>
            <a:ext cx="4968552" cy="400110"/>
          </a:xfrm>
          <a:prstGeom prst="rect">
            <a:avLst/>
          </a:prstGeom>
          <a:solidFill>
            <a:schemeClr val="accent3"/>
          </a:solidFill>
        </p:spPr>
        <p:txBody>
          <a:bodyPr wrap="square" rtlCol="0">
            <a:spAutoFit/>
          </a:bodyPr>
          <a:lstStyle/>
          <a:p>
            <a:pPr algn="ctr"/>
            <a:r>
              <a:rPr lang="en-GB" sz="2000" b="1" dirty="0"/>
              <a:t>Approaches to Managing Nausea &amp; Vomiting</a:t>
            </a:r>
          </a:p>
        </p:txBody>
      </p:sp>
      <p:sp>
        <p:nvSpPr>
          <p:cNvPr id="2" name="TextBox 1"/>
          <p:cNvSpPr txBox="1"/>
          <p:nvPr/>
        </p:nvSpPr>
        <p:spPr>
          <a:xfrm>
            <a:off x="2424113" y="2956302"/>
            <a:ext cx="504056" cy="276999"/>
          </a:xfrm>
          <a:prstGeom prst="rect">
            <a:avLst/>
          </a:prstGeom>
          <a:solidFill>
            <a:schemeClr val="accent3"/>
          </a:solidFill>
        </p:spPr>
        <p:txBody>
          <a:bodyPr wrap="square" rtlCol="0">
            <a:spAutoFit/>
          </a:bodyPr>
          <a:lstStyle/>
          <a:p>
            <a:r>
              <a:rPr lang="en-GB" sz="1200" b="1" dirty="0"/>
              <a:t>D2</a:t>
            </a:r>
          </a:p>
        </p:txBody>
      </p:sp>
      <p:sp>
        <p:nvSpPr>
          <p:cNvPr id="5" name="TextBox 4"/>
          <p:cNvSpPr txBox="1"/>
          <p:nvPr/>
        </p:nvSpPr>
        <p:spPr>
          <a:xfrm>
            <a:off x="5411591" y="4448112"/>
            <a:ext cx="1116124" cy="253916"/>
          </a:xfrm>
          <a:prstGeom prst="rect">
            <a:avLst/>
          </a:prstGeom>
          <a:solidFill>
            <a:schemeClr val="accent3"/>
          </a:solidFill>
        </p:spPr>
        <p:txBody>
          <a:bodyPr wrap="square" rtlCol="0">
            <a:spAutoFit/>
          </a:bodyPr>
          <a:lstStyle/>
          <a:p>
            <a:r>
              <a:rPr lang="en-GB" sz="1050" dirty="0"/>
              <a:t>H1/muscarinic</a:t>
            </a:r>
          </a:p>
        </p:txBody>
      </p:sp>
      <p:sp>
        <p:nvSpPr>
          <p:cNvPr id="6" name="TextBox 5"/>
          <p:cNvSpPr txBox="1"/>
          <p:nvPr/>
        </p:nvSpPr>
        <p:spPr>
          <a:xfrm>
            <a:off x="4572000" y="4149080"/>
            <a:ext cx="504056" cy="276999"/>
          </a:xfrm>
          <a:prstGeom prst="rect">
            <a:avLst/>
          </a:prstGeom>
          <a:solidFill>
            <a:schemeClr val="accent3"/>
          </a:solidFill>
        </p:spPr>
        <p:txBody>
          <a:bodyPr wrap="square" rtlCol="0">
            <a:spAutoFit/>
          </a:bodyPr>
          <a:lstStyle/>
          <a:p>
            <a:r>
              <a:rPr lang="en-GB" sz="1200" b="1" dirty="0"/>
              <a:t>D2</a:t>
            </a:r>
          </a:p>
        </p:txBody>
      </p:sp>
      <p:sp>
        <p:nvSpPr>
          <p:cNvPr id="7" name="TextBox 6"/>
          <p:cNvSpPr txBox="1"/>
          <p:nvPr/>
        </p:nvSpPr>
        <p:spPr>
          <a:xfrm>
            <a:off x="6732240" y="4575070"/>
            <a:ext cx="648072" cy="276999"/>
          </a:xfrm>
          <a:prstGeom prst="rect">
            <a:avLst/>
          </a:prstGeom>
          <a:solidFill>
            <a:schemeClr val="accent3"/>
          </a:solidFill>
        </p:spPr>
        <p:txBody>
          <a:bodyPr wrap="square" rtlCol="0">
            <a:spAutoFit/>
          </a:bodyPr>
          <a:lstStyle/>
          <a:p>
            <a:r>
              <a:rPr lang="en-GB" sz="1200" b="1" dirty="0"/>
              <a:t>5HT3</a:t>
            </a:r>
          </a:p>
        </p:txBody>
      </p:sp>
      <p:sp>
        <p:nvSpPr>
          <p:cNvPr id="8" name="TextBox 7"/>
          <p:cNvSpPr txBox="1"/>
          <p:nvPr/>
        </p:nvSpPr>
        <p:spPr>
          <a:xfrm>
            <a:off x="7632340" y="4689597"/>
            <a:ext cx="1116124" cy="415498"/>
          </a:xfrm>
          <a:prstGeom prst="rect">
            <a:avLst/>
          </a:prstGeom>
          <a:solidFill>
            <a:schemeClr val="accent3"/>
          </a:solidFill>
        </p:spPr>
        <p:txBody>
          <a:bodyPr wrap="square" rtlCol="0">
            <a:spAutoFit/>
          </a:bodyPr>
          <a:lstStyle/>
          <a:p>
            <a:r>
              <a:rPr lang="en-GB" sz="1050" dirty="0"/>
              <a:t>D2/H1/muscarinic/5HT</a:t>
            </a:r>
          </a:p>
        </p:txBody>
      </p:sp>
      <p:sp>
        <p:nvSpPr>
          <p:cNvPr id="3" name="TextBox 2"/>
          <p:cNvSpPr txBox="1"/>
          <p:nvPr/>
        </p:nvSpPr>
        <p:spPr>
          <a:xfrm>
            <a:off x="395536" y="3861048"/>
            <a:ext cx="8245424" cy="2585323"/>
          </a:xfrm>
          <a:prstGeom prst="rect">
            <a:avLst/>
          </a:prstGeom>
          <a:solidFill>
            <a:srgbClr val="FFFF00">
              <a:alpha val="28000"/>
            </a:srgbClr>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46247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717032"/>
            <a:ext cx="8229600" cy="1143000"/>
          </a:xfrm>
        </p:spPr>
        <p:txBody>
          <a:bodyPr>
            <a:noAutofit/>
          </a:bodyPr>
          <a:lstStyle/>
          <a:p>
            <a:pPr algn="ctr"/>
            <a:r>
              <a:rPr lang="en-GB" sz="8000" b="1" dirty="0">
                <a:solidFill>
                  <a:srgbClr val="0000FF"/>
                </a:solidFill>
              </a:rPr>
              <a:t>Respiratory secretions</a:t>
            </a:r>
            <a:br>
              <a:rPr lang="en-GB" sz="8000" b="1" dirty="0">
                <a:solidFill>
                  <a:srgbClr val="0000FF"/>
                </a:solidFill>
              </a:rPr>
            </a:br>
            <a:endParaRPr lang="en-GB" sz="8000" b="1" dirty="0">
              <a:solidFill>
                <a:srgbClr val="0000FF"/>
              </a:solidFill>
            </a:endParaRPr>
          </a:p>
        </p:txBody>
      </p:sp>
      <p:pic>
        <p:nvPicPr>
          <p:cNvPr id="3"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 y="22441"/>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7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757" y="2332251"/>
            <a:ext cx="10208895" cy="460248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prstClr val="white"/>
              </a:solidFill>
            </a:endParaRPr>
          </a:p>
        </p:txBody>
      </p:sp>
      <p:sp>
        <p:nvSpPr>
          <p:cNvPr id="3" name="Rectangle 2"/>
          <p:cNvSpPr/>
          <p:nvPr/>
        </p:nvSpPr>
        <p:spPr>
          <a:xfrm>
            <a:off x="28418" y="30229"/>
            <a:ext cx="10209530" cy="3395345"/>
          </a:xfrm>
          <a:prstGeom prst="rect">
            <a:avLst/>
          </a:prstGeom>
          <a:solidFill>
            <a:schemeClr val="accent1">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prstClr val="white"/>
              </a:solidFill>
            </a:endParaRPr>
          </a:p>
        </p:txBody>
      </p:sp>
      <p:sp>
        <p:nvSpPr>
          <p:cNvPr id="4" name="Text Box 2"/>
          <p:cNvSpPr txBox="1">
            <a:spLocks noChangeArrowheads="1"/>
          </p:cNvSpPr>
          <p:nvPr/>
        </p:nvSpPr>
        <p:spPr bwMode="auto">
          <a:xfrm>
            <a:off x="660400" y="1587500"/>
            <a:ext cx="7646670" cy="125793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spcAft>
                <a:spcPts val="0"/>
              </a:spcAft>
            </a:pPr>
            <a:r>
              <a:rPr lang="en-US" sz="1200" b="1">
                <a:solidFill>
                  <a:srgbClr val="FF0A85"/>
                </a:solidFill>
                <a:latin typeface="Calibri"/>
                <a:ea typeface="Times New Roman"/>
                <a:cs typeface="Times New Roman"/>
              </a:rPr>
              <a:t>ASSESS CAUSE</a:t>
            </a:r>
            <a:endParaRPr lang="en-GB" sz="1200">
              <a:solidFill>
                <a:prstClr val="black"/>
              </a:solidFill>
              <a:latin typeface="Times New Roman"/>
              <a:ea typeface="Times New Roman"/>
            </a:endParaRPr>
          </a:p>
          <a:p>
            <a:pPr>
              <a:spcAft>
                <a:spcPts val="0"/>
              </a:spcAft>
            </a:pPr>
            <a:r>
              <a:rPr lang="en-US" sz="1200">
                <a:solidFill>
                  <a:srgbClr val="FF0A85"/>
                </a:solidFill>
                <a:latin typeface="Calibri"/>
                <a:ea typeface="Times New Roman"/>
                <a:cs typeface="Times New Roman"/>
              </a:rPr>
              <a:t>Possible causes include:</a:t>
            </a:r>
            <a:endParaRPr lang="en-GB" sz="1200">
              <a:solidFill>
                <a:prstClr val="black"/>
              </a:solidFill>
              <a:latin typeface="Times New Roman"/>
              <a:ea typeface="Times New Roman"/>
            </a:endParaRPr>
          </a:p>
          <a:p>
            <a:pPr marL="342900" indent="-342900">
              <a:spcAft>
                <a:spcPts val="0"/>
              </a:spcAft>
              <a:buFont typeface="Arial"/>
              <a:buChar char="•"/>
              <a:tabLst>
                <a:tab pos="457200" algn="l"/>
              </a:tabLst>
            </a:pPr>
            <a:r>
              <a:rPr lang="en-US" sz="1200">
                <a:solidFill>
                  <a:srgbClr val="FF0A85"/>
                </a:solidFill>
                <a:latin typeface="Calibri"/>
                <a:ea typeface="Times New Roman"/>
                <a:cs typeface="Times New Roman"/>
              </a:rPr>
              <a:t>Retained saliva/nasopharyngeal secretions or vomit;</a:t>
            </a:r>
            <a:endParaRPr lang="en-GB" sz="120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200">
                <a:solidFill>
                  <a:srgbClr val="FF0A85"/>
                </a:solidFill>
                <a:latin typeface="Calibri"/>
                <a:ea typeface="Times New Roman"/>
                <a:cs typeface="Times New Roman"/>
              </a:rPr>
              <a:t>Infective secretions, e.g. purulent sputum;</a:t>
            </a:r>
            <a:endParaRPr lang="en-GB" sz="120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GB" sz="1200">
                <a:solidFill>
                  <a:srgbClr val="FF0A85"/>
                </a:solidFill>
                <a:latin typeface="Calibri"/>
                <a:ea typeface="Times New Roman"/>
                <a:cs typeface="Times New Roman"/>
              </a:rPr>
              <a:t>Positive fluid balance, e.g. due to excess parenteral fluids or nutrition</a:t>
            </a:r>
            <a:endParaRPr lang="en-GB" sz="1200">
              <a:solidFill>
                <a:prstClr val="black"/>
              </a:solidFill>
              <a:latin typeface="Times New Roman"/>
              <a:ea typeface="Times New Roman"/>
              <a:cs typeface="Times New Roman"/>
            </a:endParaRPr>
          </a:p>
        </p:txBody>
      </p:sp>
      <p:sp>
        <p:nvSpPr>
          <p:cNvPr id="5" name="Rectangle 4"/>
          <p:cNvSpPr/>
          <p:nvPr/>
        </p:nvSpPr>
        <p:spPr>
          <a:xfrm>
            <a:off x="648813" y="78797"/>
            <a:ext cx="9589135" cy="367030"/>
          </a:xfrm>
          <a:prstGeom prst="rect">
            <a:avLst/>
          </a:prstGeom>
          <a:noFill/>
        </p:spPr>
        <p:txBody>
          <a:bodyPr wrap="square">
            <a:noAutofit/>
          </a:bodyPr>
          <a:lstStyle/>
          <a:p>
            <a:pPr algn="ctr">
              <a:spcAft>
                <a:spcPts val="0"/>
              </a:spcAft>
            </a:pPr>
            <a:r>
              <a:rPr lang="en-GB" sz="2400" b="1" dirty="0">
                <a:solidFill>
                  <a:srgbClr val="0000FF"/>
                </a:solidFill>
                <a:latin typeface="Calibri"/>
                <a:ea typeface="Times New Roman"/>
                <a:cs typeface="Times New Roman"/>
              </a:rPr>
              <a:t>Respiratory Tract Secretions at the End of Life</a:t>
            </a:r>
            <a:endParaRPr lang="en-GB" sz="1600" dirty="0">
              <a:solidFill>
                <a:srgbClr val="0000FF"/>
              </a:solidFill>
              <a:latin typeface="Times New Roman"/>
              <a:ea typeface="Times New Roman"/>
            </a:endParaRPr>
          </a:p>
        </p:txBody>
      </p:sp>
      <p:sp>
        <p:nvSpPr>
          <p:cNvPr id="6" name="TextBox 34"/>
          <p:cNvSpPr txBox="1"/>
          <p:nvPr/>
        </p:nvSpPr>
        <p:spPr>
          <a:xfrm rot="16200000">
            <a:off x="-975995" y="1800860"/>
            <a:ext cx="2795270" cy="412750"/>
          </a:xfrm>
          <a:prstGeom prst="rect">
            <a:avLst/>
          </a:prstGeom>
          <a:noFill/>
        </p:spPr>
        <p:txBody>
          <a:bodyPr wrap="square" rtlCol="0">
            <a:noAutofit/>
          </a:bodyPr>
          <a:lstStyle/>
          <a:p>
            <a:pPr algn="ctr">
              <a:spcAft>
                <a:spcPts val="0"/>
              </a:spcAft>
            </a:pPr>
            <a:r>
              <a:rPr lang="en-US" b="1">
                <a:solidFill>
                  <a:srgbClr val="000000"/>
                </a:solidFill>
                <a:latin typeface="Calibri"/>
                <a:ea typeface="Times New Roman"/>
                <a:cs typeface="Times New Roman"/>
              </a:rPr>
              <a:t>Assessment</a:t>
            </a:r>
            <a:endParaRPr lang="en-GB" sz="1200">
              <a:solidFill>
                <a:prstClr val="black"/>
              </a:solidFill>
              <a:latin typeface="Times New Roman"/>
              <a:ea typeface="Times New Roman"/>
            </a:endParaRPr>
          </a:p>
        </p:txBody>
      </p:sp>
      <p:sp>
        <p:nvSpPr>
          <p:cNvPr id="7" name="TextBox 35"/>
          <p:cNvSpPr txBox="1"/>
          <p:nvPr/>
        </p:nvSpPr>
        <p:spPr>
          <a:xfrm rot="16200000">
            <a:off x="-1164273" y="5177473"/>
            <a:ext cx="3199765" cy="412750"/>
          </a:xfrm>
          <a:prstGeom prst="rect">
            <a:avLst/>
          </a:prstGeom>
          <a:noFill/>
        </p:spPr>
        <p:txBody>
          <a:bodyPr wrap="square" rtlCol="0">
            <a:noAutofit/>
          </a:bodyPr>
          <a:lstStyle/>
          <a:p>
            <a:pPr algn="ctr">
              <a:spcAft>
                <a:spcPts val="0"/>
              </a:spcAft>
            </a:pPr>
            <a:r>
              <a:rPr lang="en-US" b="1">
                <a:solidFill>
                  <a:srgbClr val="000000"/>
                </a:solidFill>
                <a:latin typeface="Calibri"/>
                <a:ea typeface="Times New Roman"/>
                <a:cs typeface="Times New Roman"/>
              </a:rPr>
              <a:t>Suggested Treatment</a:t>
            </a:r>
            <a:endParaRPr lang="en-GB" sz="1200">
              <a:solidFill>
                <a:prstClr val="black"/>
              </a:solidFill>
              <a:latin typeface="Times New Roman"/>
              <a:ea typeface="Times New Roman"/>
            </a:endParaRPr>
          </a:p>
        </p:txBody>
      </p:sp>
      <p:sp>
        <p:nvSpPr>
          <p:cNvPr id="8" name="Down Arrow 7"/>
          <p:cNvSpPr/>
          <p:nvPr/>
        </p:nvSpPr>
        <p:spPr>
          <a:xfrm>
            <a:off x="8204200" y="1079500"/>
            <a:ext cx="588645" cy="461200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9" name="Down Arrow 8"/>
          <p:cNvSpPr/>
          <p:nvPr/>
        </p:nvSpPr>
        <p:spPr>
          <a:xfrm>
            <a:off x="1358900" y="2984500"/>
            <a:ext cx="588645" cy="115506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0" name="TextBox 28"/>
          <p:cNvSpPr txBox="1"/>
          <p:nvPr/>
        </p:nvSpPr>
        <p:spPr>
          <a:xfrm>
            <a:off x="1130300" y="3162300"/>
            <a:ext cx="1101090" cy="551180"/>
          </a:xfrm>
          <a:prstGeom prst="rect">
            <a:avLst/>
          </a:prstGeom>
          <a:solidFill>
            <a:schemeClr val="bg1">
              <a:lumMod val="95000"/>
            </a:schemeClr>
          </a:solidFill>
          <a:ln>
            <a:solidFill>
              <a:schemeClr val="accent1">
                <a:lumMod val="75000"/>
              </a:schemeClr>
            </a:solidFill>
          </a:ln>
        </p:spPr>
        <p:txBody>
          <a:bodyPr wrap="square" rtlCol="0">
            <a:noAutofit/>
          </a:bodyPr>
          <a:lstStyle/>
          <a:p>
            <a:pPr algn="ctr">
              <a:spcAft>
                <a:spcPts val="0"/>
              </a:spcAft>
            </a:pPr>
            <a:r>
              <a:rPr lang="en-US" sz="1000" i="1">
                <a:solidFill>
                  <a:srgbClr val="943634"/>
                </a:solidFill>
                <a:latin typeface="Calibri"/>
                <a:ea typeface="Times New Roman"/>
                <a:cs typeface="Times New Roman"/>
              </a:rPr>
              <a:t>Saliva  and/or </a:t>
            </a:r>
            <a:endParaRPr lang="en-GB" sz="1200">
              <a:solidFill>
                <a:prstClr val="black"/>
              </a:solidFill>
              <a:latin typeface="Times New Roman"/>
              <a:ea typeface="Times New Roman"/>
            </a:endParaRPr>
          </a:p>
          <a:p>
            <a:pPr algn="ctr">
              <a:spcAft>
                <a:spcPts val="0"/>
              </a:spcAft>
            </a:pPr>
            <a:r>
              <a:rPr lang="en-US" sz="1000" i="1">
                <a:solidFill>
                  <a:srgbClr val="943634"/>
                </a:solidFill>
                <a:latin typeface="Calibri"/>
                <a:ea typeface="Times New Roman"/>
                <a:cs typeface="Times New Roman"/>
              </a:rPr>
              <a:t>retained secretions</a:t>
            </a:r>
            <a:endParaRPr lang="en-GB" sz="1200">
              <a:solidFill>
                <a:prstClr val="black"/>
              </a:solidFill>
              <a:latin typeface="Times New Roman"/>
              <a:ea typeface="Times New Roman"/>
            </a:endParaRPr>
          </a:p>
        </p:txBody>
      </p:sp>
      <p:sp>
        <p:nvSpPr>
          <p:cNvPr id="11" name="Down Arrow 10"/>
          <p:cNvSpPr/>
          <p:nvPr/>
        </p:nvSpPr>
        <p:spPr>
          <a:xfrm>
            <a:off x="3848100" y="2984500"/>
            <a:ext cx="588645" cy="115506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2" name="Down Arrow 11"/>
          <p:cNvSpPr/>
          <p:nvPr/>
        </p:nvSpPr>
        <p:spPr>
          <a:xfrm>
            <a:off x="6172200" y="2984500"/>
            <a:ext cx="588645" cy="115506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3" name="TextBox 45"/>
          <p:cNvSpPr txBox="1"/>
          <p:nvPr/>
        </p:nvSpPr>
        <p:spPr>
          <a:xfrm>
            <a:off x="3619500" y="3162300"/>
            <a:ext cx="1079500" cy="397510"/>
          </a:xfrm>
          <a:prstGeom prst="rect">
            <a:avLst/>
          </a:prstGeom>
          <a:solidFill>
            <a:schemeClr val="bg1">
              <a:lumMod val="95000"/>
            </a:schemeClr>
          </a:solidFill>
          <a:ln>
            <a:solidFill>
              <a:schemeClr val="accent1">
                <a:lumMod val="75000"/>
              </a:schemeClr>
            </a:solidFill>
          </a:ln>
        </p:spPr>
        <p:txBody>
          <a:bodyPr wrap="square" rtlCol="0">
            <a:noAutofit/>
          </a:bodyPr>
          <a:lstStyle/>
          <a:p>
            <a:pPr algn="ctr">
              <a:spcAft>
                <a:spcPts val="0"/>
              </a:spcAft>
            </a:pPr>
            <a:r>
              <a:rPr lang="en-US" sz="1000" i="1">
                <a:solidFill>
                  <a:srgbClr val="943634"/>
                </a:solidFill>
                <a:latin typeface="Calibri"/>
                <a:ea typeface="Times New Roman"/>
                <a:cs typeface="Times New Roman"/>
              </a:rPr>
              <a:t>Retained VOMIT</a:t>
            </a:r>
            <a:endParaRPr lang="en-GB" sz="1200">
              <a:solidFill>
                <a:prstClr val="black"/>
              </a:solidFill>
              <a:latin typeface="Times New Roman"/>
              <a:ea typeface="Times New Roman"/>
            </a:endParaRPr>
          </a:p>
        </p:txBody>
      </p:sp>
      <p:sp>
        <p:nvSpPr>
          <p:cNvPr id="14" name="Down Arrow 13"/>
          <p:cNvSpPr/>
          <p:nvPr/>
        </p:nvSpPr>
        <p:spPr>
          <a:xfrm>
            <a:off x="1739900" y="1079500"/>
            <a:ext cx="588645" cy="43053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6" name="Text Box 2"/>
          <p:cNvSpPr txBox="1">
            <a:spLocks noChangeArrowheads="1"/>
          </p:cNvSpPr>
          <p:nvPr/>
        </p:nvSpPr>
        <p:spPr bwMode="auto">
          <a:xfrm>
            <a:off x="7658100" y="609600"/>
            <a:ext cx="1771015" cy="39179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b="1">
                <a:solidFill>
                  <a:srgbClr val="000000"/>
                </a:solidFill>
                <a:latin typeface="Calibri"/>
                <a:ea typeface="Calibri"/>
              </a:rPr>
              <a:t>Absent</a:t>
            </a:r>
            <a:endParaRPr lang="en-GB" sz="1200">
              <a:solidFill>
                <a:prstClr val="black"/>
              </a:solidFill>
              <a:latin typeface="Times New Roman"/>
              <a:ea typeface="Times New Roman"/>
            </a:endParaRPr>
          </a:p>
        </p:txBody>
      </p:sp>
      <p:sp>
        <p:nvSpPr>
          <p:cNvPr id="17" name="Text Box 2"/>
          <p:cNvSpPr txBox="1">
            <a:spLocks noChangeArrowheads="1"/>
          </p:cNvSpPr>
          <p:nvPr/>
        </p:nvSpPr>
        <p:spPr bwMode="auto">
          <a:xfrm>
            <a:off x="659765" y="4229100"/>
            <a:ext cx="2289810" cy="9410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400">
                <a:solidFill>
                  <a:srgbClr val="000000"/>
                </a:solidFill>
                <a:latin typeface="Calibri"/>
                <a:ea typeface="Times New Roman"/>
                <a:cs typeface="Times New Roman"/>
              </a:rPr>
              <a:t>Non-drug management:</a:t>
            </a:r>
            <a:endParaRPr lang="en-GB" sz="1200">
              <a:solidFill>
                <a:prstClr val="black"/>
              </a:solidFill>
              <a:latin typeface="Times New Roman"/>
              <a:ea typeface="Times New Roman"/>
            </a:endParaRPr>
          </a:p>
          <a:p>
            <a:pPr marL="342900" indent="-342900">
              <a:spcAft>
                <a:spcPts val="0"/>
              </a:spcAft>
              <a:buFont typeface="Arial"/>
              <a:buChar char="•"/>
              <a:tabLst>
                <a:tab pos="457200" algn="l"/>
              </a:tabLst>
            </a:pPr>
            <a:r>
              <a:rPr lang="en-US" sz="1050">
                <a:solidFill>
                  <a:srgbClr val="000000"/>
                </a:solidFill>
                <a:latin typeface="Calibri"/>
                <a:ea typeface="Times New Roman"/>
                <a:cs typeface="Times New Roman"/>
              </a:rPr>
              <a:t>Positioning</a:t>
            </a:r>
            <a:endParaRPr lang="en-GB" sz="120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050">
                <a:solidFill>
                  <a:srgbClr val="000000"/>
                </a:solidFill>
                <a:latin typeface="Calibri"/>
                <a:ea typeface="Times New Roman"/>
                <a:cs typeface="Times New Roman"/>
              </a:rPr>
              <a:t>Reassurance and explanation of causes for family</a:t>
            </a:r>
            <a:endParaRPr lang="en-GB" sz="1200">
              <a:solidFill>
                <a:prstClr val="black"/>
              </a:solidFill>
              <a:latin typeface="Times New Roman"/>
              <a:ea typeface="Times New Roman"/>
              <a:cs typeface="Times New Roman"/>
            </a:endParaRPr>
          </a:p>
          <a:p>
            <a:pPr marL="342900" indent="-342900">
              <a:spcAft>
                <a:spcPts val="0"/>
              </a:spcAft>
              <a:buFont typeface="Arial"/>
              <a:buChar char="•"/>
              <a:tabLst>
                <a:tab pos="457200" algn="l"/>
              </a:tabLst>
            </a:pPr>
            <a:r>
              <a:rPr lang="en-US" sz="1050">
                <a:solidFill>
                  <a:srgbClr val="000000"/>
                </a:solidFill>
                <a:latin typeface="Calibri"/>
                <a:ea typeface="Times New Roman"/>
                <a:cs typeface="Times New Roman"/>
              </a:rPr>
              <a:t>Avoid suctioning</a:t>
            </a:r>
            <a:endParaRPr lang="en-GB" sz="1200">
              <a:solidFill>
                <a:prstClr val="black"/>
              </a:solidFill>
              <a:latin typeface="Times New Roman"/>
              <a:ea typeface="Times New Roman"/>
              <a:cs typeface="Times New Roman"/>
            </a:endParaRPr>
          </a:p>
        </p:txBody>
      </p:sp>
      <p:sp>
        <p:nvSpPr>
          <p:cNvPr id="18" name="Down Arrow 17"/>
          <p:cNvSpPr/>
          <p:nvPr/>
        </p:nvSpPr>
        <p:spPr>
          <a:xfrm>
            <a:off x="3848100" y="4737100"/>
            <a:ext cx="588645" cy="98171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19" name="Text Box 2"/>
          <p:cNvSpPr txBox="1">
            <a:spLocks noChangeArrowheads="1"/>
          </p:cNvSpPr>
          <p:nvPr/>
        </p:nvSpPr>
        <p:spPr bwMode="auto">
          <a:xfrm>
            <a:off x="3619500" y="4229100"/>
            <a:ext cx="1079500" cy="415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100">
                <a:solidFill>
                  <a:srgbClr val="000000"/>
                </a:solidFill>
                <a:latin typeface="Calibri"/>
                <a:ea typeface="Times New Roman"/>
                <a:cs typeface="Times New Roman"/>
              </a:rPr>
              <a:t>Consider suctioning</a:t>
            </a:r>
            <a:endParaRPr lang="en-GB" sz="1200">
              <a:solidFill>
                <a:prstClr val="black"/>
              </a:solidFill>
              <a:latin typeface="Times New Roman"/>
              <a:ea typeface="Times New Roman"/>
            </a:endParaRPr>
          </a:p>
        </p:txBody>
      </p:sp>
      <p:sp>
        <p:nvSpPr>
          <p:cNvPr id="20" name="TextBox 40"/>
          <p:cNvSpPr txBox="1"/>
          <p:nvPr/>
        </p:nvSpPr>
        <p:spPr>
          <a:xfrm>
            <a:off x="5943600" y="3162300"/>
            <a:ext cx="1076960" cy="551180"/>
          </a:xfrm>
          <a:prstGeom prst="rect">
            <a:avLst/>
          </a:prstGeom>
          <a:solidFill>
            <a:schemeClr val="bg1">
              <a:lumMod val="95000"/>
            </a:schemeClr>
          </a:solidFill>
          <a:ln>
            <a:solidFill>
              <a:schemeClr val="accent1">
                <a:lumMod val="75000"/>
              </a:schemeClr>
            </a:solidFill>
          </a:ln>
        </p:spPr>
        <p:txBody>
          <a:bodyPr wrap="square" rtlCol="0">
            <a:noAutofit/>
          </a:bodyPr>
          <a:lstStyle/>
          <a:p>
            <a:pPr algn="ctr">
              <a:spcAft>
                <a:spcPts val="0"/>
              </a:spcAft>
            </a:pPr>
            <a:r>
              <a:rPr lang="en-US" sz="1000" i="1">
                <a:solidFill>
                  <a:srgbClr val="943634"/>
                </a:solidFill>
                <a:latin typeface="Calibri"/>
                <a:ea typeface="Times New Roman"/>
                <a:cs typeface="Times New Roman"/>
              </a:rPr>
              <a:t>Infective secretions, </a:t>
            </a:r>
            <a:endParaRPr lang="en-GB" sz="1200">
              <a:solidFill>
                <a:prstClr val="black"/>
              </a:solidFill>
              <a:latin typeface="Times New Roman"/>
              <a:ea typeface="Times New Roman"/>
            </a:endParaRPr>
          </a:p>
          <a:p>
            <a:pPr algn="ctr">
              <a:spcAft>
                <a:spcPts val="0"/>
              </a:spcAft>
            </a:pPr>
            <a:r>
              <a:rPr lang="en-US" sz="1000" i="1">
                <a:solidFill>
                  <a:srgbClr val="943634"/>
                </a:solidFill>
                <a:latin typeface="Calibri"/>
                <a:ea typeface="Times New Roman"/>
                <a:cs typeface="Times New Roman"/>
              </a:rPr>
              <a:t>e.g.  CAP/HAP</a:t>
            </a:r>
            <a:endParaRPr lang="en-GB" sz="1200">
              <a:solidFill>
                <a:prstClr val="black"/>
              </a:solidFill>
              <a:latin typeface="Times New Roman"/>
              <a:ea typeface="Times New Roman"/>
            </a:endParaRPr>
          </a:p>
        </p:txBody>
      </p:sp>
      <p:sp>
        <p:nvSpPr>
          <p:cNvPr id="21" name="Text Box 2"/>
          <p:cNvSpPr txBox="1">
            <a:spLocks noChangeArrowheads="1"/>
          </p:cNvSpPr>
          <p:nvPr/>
        </p:nvSpPr>
        <p:spPr bwMode="auto">
          <a:xfrm>
            <a:off x="660400" y="609600"/>
            <a:ext cx="3025140" cy="39179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400" b="1">
                <a:solidFill>
                  <a:srgbClr val="000000"/>
                </a:solidFill>
                <a:latin typeface="Calibri"/>
                <a:ea typeface="Calibri"/>
              </a:rPr>
              <a:t>Present</a:t>
            </a:r>
            <a:endParaRPr lang="en-GB" sz="1200">
              <a:solidFill>
                <a:prstClr val="black"/>
              </a:solidFill>
              <a:latin typeface="Times New Roman"/>
              <a:ea typeface="Times New Roman"/>
            </a:endParaRPr>
          </a:p>
        </p:txBody>
      </p:sp>
      <p:sp>
        <p:nvSpPr>
          <p:cNvPr id="22" name="Down Arrow 21"/>
          <p:cNvSpPr/>
          <p:nvPr/>
        </p:nvSpPr>
        <p:spPr>
          <a:xfrm>
            <a:off x="6172200" y="5232400"/>
            <a:ext cx="588645" cy="49085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3" name="Text Box 2"/>
          <p:cNvSpPr txBox="1">
            <a:spLocks noChangeArrowheads="1"/>
          </p:cNvSpPr>
          <p:nvPr/>
        </p:nvSpPr>
        <p:spPr bwMode="auto">
          <a:xfrm>
            <a:off x="3606800" y="5803900"/>
            <a:ext cx="1079500" cy="7816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GB" sz="1100" b="1">
                <a:solidFill>
                  <a:srgbClr val="FF0A85"/>
                </a:solidFill>
                <a:latin typeface="Calibri"/>
                <a:ea typeface="Times New Roman"/>
                <a:cs typeface="Times New Roman"/>
              </a:rPr>
              <a:t>START</a:t>
            </a:r>
            <a:endParaRPr lang="en-GB" sz="1200">
              <a:solidFill>
                <a:prstClr val="black"/>
              </a:solidFill>
              <a:latin typeface="Times New Roman"/>
              <a:ea typeface="Times New Roman"/>
            </a:endParaRPr>
          </a:p>
          <a:p>
            <a:pPr algn="ctr">
              <a:spcAft>
                <a:spcPts val="0"/>
              </a:spcAft>
            </a:pPr>
            <a:r>
              <a:rPr lang="en-GB" sz="1100" b="1">
                <a:solidFill>
                  <a:srgbClr val="FF0A85"/>
                </a:solidFill>
                <a:latin typeface="Calibri"/>
                <a:ea typeface="Times New Roman"/>
                <a:cs typeface="Times New Roman"/>
              </a:rPr>
              <a:t>ANTI-EMETIC (see GUIDE)</a:t>
            </a:r>
            <a:endParaRPr lang="en-GB" sz="1200">
              <a:solidFill>
                <a:prstClr val="black"/>
              </a:solidFill>
              <a:latin typeface="Times New Roman"/>
              <a:ea typeface="Times New Roman"/>
            </a:endParaRPr>
          </a:p>
        </p:txBody>
      </p:sp>
      <p:sp>
        <p:nvSpPr>
          <p:cNvPr id="24" name="Text Box 2"/>
          <p:cNvSpPr txBox="1">
            <a:spLocks noChangeArrowheads="1"/>
          </p:cNvSpPr>
          <p:nvPr/>
        </p:nvSpPr>
        <p:spPr bwMode="auto">
          <a:xfrm>
            <a:off x="5943600" y="4229100"/>
            <a:ext cx="1079500" cy="922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100">
                <a:solidFill>
                  <a:srgbClr val="000000"/>
                </a:solidFill>
                <a:latin typeface="Calibri"/>
                <a:ea typeface="Times New Roman"/>
                <a:cs typeface="Times New Roman"/>
              </a:rPr>
              <a:t>Consider single dose of broad spectrum IV antibiotic</a:t>
            </a:r>
            <a:endParaRPr lang="en-GB" sz="1200">
              <a:solidFill>
                <a:prstClr val="black"/>
              </a:solidFill>
              <a:latin typeface="Times New Roman"/>
              <a:ea typeface="Times New Roman"/>
            </a:endParaRPr>
          </a:p>
        </p:txBody>
      </p:sp>
      <p:sp>
        <p:nvSpPr>
          <p:cNvPr id="25" name="Text Box 2"/>
          <p:cNvSpPr txBox="1">
            <a:spLocks noChangeArrowheads="1"/>
          </p:cNvSpPr>
          <p:nvPr/>
        </p:nvSpPr>
        <p:spPr bwMode="auto">
          <a:xfrm>
            <a:off x="5943600" y="5803900"/>
            <a:ext cx="1079500" cy="7816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GB" sz="1200" b="1">
                <a:solidFill>
                  <a:srgbClr val="FF0A85"/>
                </a:solidFill>
                <a:latin typeface="Calibri"/>
                <a:ea typeface="Times New Roman"/>
                <a:cs typeface="Times New Roman"/>
              </a:rPr>
              <a:t>REASSESS CAUSE</a:t>
            </a:r>
            <a:endParaRPr lang="en-GB" sz="1200">
              <a:solidFill>
                <a:prstClr val="black"/>
              </a:solidFill>
              <a:latin typeface="Times New Roman"/>
              <a:ea typeface="Times New Roman"/>
            </a:endParaRPr>
          </a:p>
        </p:txBody>
      </p:sp>
      <p:sp>
        <p:nvSpPr>
          <p:cNvPr id="26" name="Text Box 2"/>
          <p:cNvSpPr txBox="1">
            <a:spLocks noChangeArrowheads="1"/>
          </p:cNvSpPr>
          <p:nvPr/>
        </p:nvSpPr>
        <p:spPr bwMode="auto">
          <a:xfrm>
            <a:off x="7670165" y="5803900"/>
            <a:ext cx="1758950" cy="1054100"/>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200" b="1" dirty="0" err="1">
                <a:solidFill>
                  <a:srgbClr val="000000"/>
                </a:solidFill>
                <a:latin typeface="Calibri"/>
                <a:ea typeface="Times New Roman"/>
                <a:cs typeface="Times New Roman"/>
              </a:rPr>
              <a:t>Glycopyrronium</a:t>
            </a:r>
            <a:r>
              <a:rPr lang="en-US" sz="1200" b="1" dirty="0">
                <a:solidFill>
                  <a:srgbClr val="000000"/>
                </a:solidFill>
                <a:latin typeface="Calibri"/>
                <a:ea typeface="Times New Roman"/>
                <a:cs typeface="Times New Roman"/>
              </a:rPr>
              <a:t>/Hyoscine </a:t>
            </a:r>
            <a:r>
              <a:rPr lang="en-US" sz="1200" b="1" dirty="0" err="1">
                <a:solidFill>
                  <a:srgbClr val="000000"/>
                </a:solidFill>
                <a:latin typeface="Calibri"/>
                <a:ea typeface="Times New Roman"/>
                <a:cs typeface="Times New Roman"/>
              </a:rPr>
              <a:t>hydrobromide</a:t>
            </a:r>
            <a:r>
              <a:rPr lang="en-US" sz="1200" b="1" dirty="0">
                <a:solidFill>
                  <a:srgbClr val="000000"/>
                </a:solidFill>
                <a:latin typeface="Calibri"/>
                <a:ea typeface="Times New Roman"/>
                <a:cs typeface="Times New Roman"/>
              </a:rPr>
              <a:t> 0.2-0.4mg </a:t>
            </a:r>
            <a:r>
              <a:rPr lang="en-US" sz="1200" b="1" dirty="0" err="1">
                <a:solidFill>
                  <a:srgbClr val="000000"/>
                </a:solidFill>
                <a:latin typeface="Calibri"/>
                <a:ea typeface="Times New Roman"/>
                <a:cs typeface="Times New Roman"/>
              </a:rPr>
              <a:t>sc</a:t>
            </a:r>
            <a:r>
              <a:rPr lang="en-US" sz="1200" b="1" dirty="0">
                <a:solidFill>
                  <a:srgbClr val="000000"/>
                </a:solidFill>
                <a:latin typeface="Calibri"/>
                <a:ea typeface="Times New Roman"/>
                <a:cs typeface="Times New Roman"/>
              </a:rPr>
              <a:t> prn OR Hyoscine </a:t>
            </a:r>
            <a:r>
              <a:rPr lang="en-US" sz="1200" b="1" dirty="0" err="1">
                <a:solidFill>
                  <a:srgbClr val="000000"/>
                </a:solidFill>
                <a:latin typeface="Calibri"/>
                <a:ea typeface="Times New Roman"/>
                <a:cs typeface="Times New Roman"/>
              </a:rPr>
              <a:t>Butylbromide</a:t>
            </a:r>
            <a:r>
              <a:rPr lang="en-US" sz="1200" b="1" dirty="0">
                <a:solidFill>
                  <a:srgbClr val="000000"/>
                </a:solidFill>
                <a:latin typeface="Calibri"/>
                <a:ea typeface="Times New Roman"/>
                <a:cs typeface="Times New Roman"/>
              </a:rPr>
              <a:t> 20mg </a:t>
            </a:r>
            <a:r>
              <a:rPr lang="en-US" sz="1200" b="1" dirty="0" err="1">
                <a:solidFill>
                  <a:srgbClr val="000000"/>
                </a:solidFill>
                <a:latin typeface="Calibri"/>
                <a:ea typeface="Times New Roman"/>
                <a:cs typeface="Times New Roman"/>
              </a:rPr>
              <a:t>sc</a:t>
            </a:r>
            <a:endParaRPr lang="en-GB" sz="1400" b="1" dirty="0">
              <a:solidFill>
                <a:prstClr val="black"/>
              </a:solidFill>
              <a:latin typeface="Times New Roman"/>
              <a:ea typeface="Times New Roman"/>
            </a:endParaRPr>
          </a:p>
        </p:txBody>
      </p:sp>
      <p:sp>
        <p:nvSpPr>
          <p:cNvPr id="27" name="Text Box 2"/>
          <p:cNvSpPr txBox="1">
            <a:spLocks noChangeArrowheads="1"/>
          </p:cNvSpPr>
          <p:nvPr/>
        </p:nvSpPr>
        <p:spPr bwMode="auto">
          <a:xfrm>
            <a:off x="802640" y="5803900"/>
            <a:ext cx="2289810" cy="78168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100" dirty="0">
                <a:solidFill>
                  <a:srgbClr val="000000"/>
                </a:solidFill>
                <a:latin typeface="Calibri"/>
                <a:ea typeface="Times New Roman"/>
                <a:cs typeface="Times New Roman"/>
              </a:rPr>
              <a:t>Consider a peripherally-acting anti-muscarinic, e.g.</a:t>
            </a:r>
            <a:endParaRPr lang="en-GB" sz="1200" dirty="0">
              <a:solidFill>
                <a:prstClr val="black"/>
              </a:solidFill>
              <a:latin typeface="Times New Roman"/>
              <a:ea typeface="Times New Roman"/>
            </a:endParaRPr>
          </a:p>
          <a:p>
            <a:pPr>
              <a:spcAft>
                <a:spcPts val="0"/>
              </a:spcAft>
            </a:pPr>
            <a:r>
              <a:rPr lang="en-US" sz="1200" b="1" dirty="0" err="1">
                <a:solidFill>
                  <a:srgbClr val="000000"/>
                </a:solidFill>
                <a:latin typeface="Calibri"/>
                <a:ea typeface="Times New Roman"/>
                <a:cs typeface="Times New Roman"/>
              </a:rPr>
              <a:t>Glycopyrronium</a:t>
            </a:r>
            <a:r>
              <a:rPr lang="en-US" sz="1200" b="1" dirty="0">
                <a:solidFill>
                  <a:srgbClr val="000000"/>
                </a:solidFill>
                <a:latin typeface="Calibri"/>
                <a:ea typeface="Times New Roman"/>
                <a:cs typeface="Times New Roman"/>
              </a:rPr>
              <a:t> 0.6-1.2mg over 24 hours </a:t>
            </a:r>
            <a:r>
              <a:rPr lang="en-US" sz="1200" b="1" dirty="0" err="1">
                <a:solidFill>
                  <a:srgbClr val="000000"/>
                </a:solidFill>
                <a:latin typeface="Calibri"/>
                <a:ea typeface="Times New Roman"/>
                <a:cs typeface="Times New Roman"/>
              </a:rPr>
              <a:t>sc</a:t>
            </a:r>
            <a:r>
              <a:rPr lang="en-US" sz="1200" b="1" dirty="0">
                <a:solidFill>
                  <a:srgbClr val="000000"/>
                </a:solidFill>
                <a:latin typeface="Calibri"/>
                <a:ea typeface="Times New Roman"/>
                <a:cs typeface="Times New Roman"/>
              </a:rPr>
              <a:t> via syringe driver</a:t>
            </a:r>
            <a:endParaRPr lang="en-GB" sz="1400" b="1" dirty="0">
              <a:solidFill>
                <a:prstClr val="black"/>
              </a:solidFill>
              <a:latin typeface="Times New Roman"/>
              <a:ea typeface="Times New Roman"/>
            </a:endParaRPr>
          </a:p>
        </p:txBody>
      </p:sp>
      <p:sp>
        <p:nvSpPr>
          <p:cNvPr id="28" name="Down Arrow 27"/>
          <p:cNvSpPr/>
          <p:nvPr/>
        </p:nvSpPr>
        <p:spPr>
          <a:xfrm>
            <a:off x="1358900" y="5232400"/>
            <a:ext cx="588645" cy="49085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29"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Tree>
    <p:extLst>
      <p:ext uri="{BB962C8B-B14F-4D97-AF65-F5344CB8AC3E}">
        <p14:creationId xmlns:p14="http://schemas.microsoft.com/office/powerpoint/2010/main" val="227088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717032"/>
            <a:ext cx="8229600" cy="1143000"/>
          </a:xfrm>
        </p:spPr>
        <p:txBody>
          <a:bodyPr>
            <a:noAutofit/>
          </a:bodyPr>
          <a:lstStyle/>
          <a:p>
            <a:pPr algn="ctr"/>
            <a:r>
              <a:rPr lang="en-GB" sz="8000" b="1" dirty="0">
                <a:solidFill>
                  <a:srgbClr val="0000FF"/>
                </a:solidFill>
              </a:rPr>
              <a:t>Agitation and anxiety</a:t>
            </a:r>
            <a:br>
              <a:rPr lang="en-GB" sz="8000" b="1" dirty="0">
                <a:solidFill>
                  <a:srgbClr val="0000FF"/>
                </a:solidFill>
              </a:rPr>
            </a:br>
            <a:endParaRPr lang="en-GB" sz="8000" b="1" dirty="0">
              <a:solidFill>
                <a:srgbClr val="0000FF"/>
              </a:solidFill>
            </a:endParaRPr>
          </a:p>
        </p:txBody>
      </p:sp>
      <p:pic>
        <p:nvPicPr>
          <p:cNvPr id="3"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4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443811"/>
            <a:ext cx="9144001" cy="341418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prstClr val="white"/>
              </a:solidFill>
            </a:endParaRPr>
          </a:p>
        </p:txBody>
      </p:sp>
      <p:sp>
        <p:nvSpPr>
          <p:cNvPr id="29" name="Rectangle 28"/>
          <p:cNvSpPr/>
          <p:nvPr/>
        </p:nvSpPr>
        <p:spPr>
          <a:xfrm>
            <a:off x="0" y="42545"/>
            <a:ext cx="9144000" cy="339534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a:solidFill>
                <a:prstClr val="white"/>
              </a:solidFill>
            </a:endParaRPr>
          </a:p>
        </p:txBody>
      </p:sp>
      <p:sp>
        <p:nvSpPr>
          <p:cNvPr id="6" name="Text Box 2"/>
          <p:cNvSpPr txBox="1">
            <a:spLocks noChangeArrowheads="1"/>
          </p:cNvSpPr>
          <p:nvPr/>
        </p:nvSpPr>
        <p:spPr bwMode="auto">
          <a:xfrm>
            <a:off x="1739868" y="471049"/>
            <a:ext cx="636246" cy="298593"/>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100" dirty="0">
                <a:effectLst/>
                <a:latin typeface="Calibri"/>
                <a:ea typeface="Calibri"/>
                <a:cs typeface="Times New Roman"/>
              </a:rPr>
              <a:t>Present</a:t>
            </a:r>
          </a:p>
        </p:txBody>
      </p:sp>
      <p:sp>
        <p:nvSpPr>
          <p:cNvPr id="7" name="Text Box 2"/>
          <p:cNvSpPr txBox="1">
            <a:spLocks noChangeArrowheads="1"/>
          </p:cNvSpPr>
          <p:nvPr/>
        </p:nvSpPr>
        <p:spPr bwMode="auto">
          <a:xfrm>
            <a:off x="6879631" y="441433"/>
            <a:ext cx="636246" cy="306919"/>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GB" sz="1100" dirty="0">
                <a:effectLst/>
                <a:latin typeface="Calibri"/>
                <a:ea typeface="Calibri"/>
                <a:cs typeface="Times New Roman"/>
              </a:rPr>
              <a:t>Absent</a:t>
            </a:r>
          </a:p>
        </p:txBody>
      </p:sp>
      <p:sp>
        <p:nvSpPr>
          <p:cNvPr id="34" name="Rectangle 33"/>
          <p:cNvSpPr/>
          <p:nvPr/>
        </p:nvSpPr>
        <p:spPr>
          <a:xfrm>
            <a:off x="-1" y="-1"/>
            <a:ext cx="9144001" cy="830997"/>
          </a:xfrm>
          <a:prstGeom prst="rect">
            <a:avLst/>
          </a:prstGeom>
        </p:spPr>
        <p:txBody>
          <a:bodyPr wrap="square">
            <a:spAutoFit/>
          </a:bodyPr>
          <a:lstStyle/>
          <a:p>
            <a:pPr algn="ctr"/>
            <a:r>
              <a:rPr lang="en-GB" sz="2400" b="1" dirty="0">
                <a:solidFill>
                  <a:srgbClr val="0000FF"/>
                </a:solidFill>
                <a:latin typeface="Calibri"/>
                <a:ea typeface="Times New Roman"/>
                <a:cs typeface="Times New Roman"/>
              </a:rPr>
              <a:t>End of Life - Terminal Agitation/Restlessness in Adults</a:t>
            </a:r>
          </a:p>
          <a:p>
            <a:pPr algn="ctr" fontAlgn="base"/>
            <a:r>
              <a:rPr lang="en-GB" sz="2400" b="1" dirty="0">
                <a:solidFill>
                  <a:srgbClr val="0000FF"/>
                </a:solidFill>
                <a:latin typeface="Calibri"/>
                <a:ea typeface="Times New Roman"/>
                <a:cs typeface="Times New Roman"/>
              </a:rPr>
              <a:t>(Prognosis of hours to days)</a:t>
            </a:r>
          </a:p>
        </p:txBody>
      </p:sp>
      <p:sp>
        <p:nvSpPr>
          <p:cNvPr id="35" name="TextBox 34"/>
          <p:cNvSpPr txBox="1"/>
          <p:nvPr/>
        </p:nvSpPr>
        <p:spPr>
          <a:xfrm rot="16200000">
            <a:off x="-488390" y="930777"/>
            <a:ext cx="1544012" cy="369332"/>
          </a:xfrm>
          <a:prstGeom prst="rect">
            <a:avLst/>
          </a:prstGeom>
          <a:noFill/>
        </p:spPr>
        <p:txBody>
          <a:bodyPr wrap="none" rtlCol="0">
            <a:spAutoFit/>
          </a:bodyPr>
          <a:lstStyle/>
          <a:p>
            <a:r>
              <a:rPr lang="en-US" b="1" dirty="0">
                <a:solidFill>
                  <a:schemeClr val="bg1"/>
                </a:solidFill>
              </a:rPr>
              <a:t>Assessment</a:t>
            </a:r>
          </a:p>
        </p:txBody>
      </p:sp>
      <p:sp>
        <p:nvSpPr>
          <p:cNvPr id="36" name="TextBox 35"/>
          <p:cNvSpPr txBox="1"/>
          <p:nvPr/>
        </p:nvSpPr>
        <p:spPr>
          <a:xfrm rot="16200000">
            <a:off x="-982147" y="4321001"/>
            <a:ext cx="2531527" cy="369332"/>
          </a:xfrm>
          <a:prstGeom prst="rect">
            <a:avLst/>
          </a:prstGeom>
          <a:noFill/>
        </p:spPr>
        <p:txBody>
          <a:bodyPr wrap="none" rtlCol="0">
            <a:spAutoFit/>
          </a:bodyPr>
          <a:lstStyle/>
          <a:p>
            <a:r>
              <a:rPr lang="en-US" b="1" dirty="0">
                <a:solidFill>
                  <a:schemeClr val="bg1"/>
                </a:solidFill>
              </a:rPr>
              <a:t>Suggested</a:t>
            </a:r>
            <a:r>
              <a:rPr lang="en-US" b="1" dirty="0"/>
              <a:t> </a:t>
            </a:r>
            <a:r>
              <a:rPr lang="en-US" b="1" dirty="0">
                <a:solidFill>
                  <a:schemeClr val="bg1"/>
                </a:solidFill>
              </a:rPr>
              <a:t>Treatment</a:t>
            </a:r>
          </a:p>
        </p:txBody>
      </p:sp>
      <p:sp>
        <p:nvSpPr>
          <p:cNvPr id="51" name="Down Arrow 50"/>
          <p:cNvSpPr/>
          <p:nvPr/>
        </p:nvSpPr>
        <p:spPr>
          <a:xfrm>
            <a:off x="6933754" y="875190"/>
            <a:ext cx="528000" cy="2134710"/>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Text Box 2"/>
          <p:cNvSpPr txBox="1">
            <a:spLocks noChangeArrowheads="1"/>
          </p:cNvSpPr>
          <p:nvPr/>
        </p:nvSpPr>
        <p:spPr bwMode="auto">
          <a:xfrm>
            <a:off x="512531" y="1325028"/>
            <a:ext cx="5764442" cy="17803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fontAlgn="base">
              <a:spcAft>
                <a:spcPts val="0"/>
              </a:spcAft>
            </a:pPr>
            <a:r>
              <a:rPr lang="en-US" sz="1100" b="1" kern="1200" dirty="0">
                <a:solidFill>
                  <a:srgbClr val="FF0A85"/>
                </a:solidFill>
                <a:effectLst/>
                <a:latin typeface="Calibri"/>
                <a:ea typeface="MS PGothic"/>
                <a:cs typeface="Times New Roman"/>
              </a:rPr>
              <a:t>ASSESS CAUSE</a:t>
            </a:r>
          </a:p>
          <a:p>
            <a:pPr fontAlgn="base">
              <a:spcAft>
                <a:spcPts val="0"/>
              </a:spcAft>
            </a:pPr>
            <a:r>
              <a:rPr lang="en-US" sz="1100" b="1" kern="1200" dirty="0">
                <a:solidFill>
                  <a:srgbClr val="FF0A85"/>
                </a:solidFill>
                <a:effectLst/>
                <a:latin typeface="Calibri"/>
                <a:ea typeface="MS PGothic"/>
                <a:cs typeface="Times New Roman"/>
              </a:rPr>
              <a:t>Consider treating potentially reversible risk factors where appropriate e.g.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urinary retention, </a:t>
            </a:r>
            <a:r>
              <a:rPr lang="en-US" sz="1100" b="1" dirty="0">
                <a:solidFill>
                  <a:srgbClr val="FF0A85"/>
                </a:solidFill>
                <a:latin typeface="Calibri"/>
                <a:ea typeface="MS PGothic"/>
                <a:cs typeface="Times New Roman"/>
              </a:rPr>
              <a:t>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constipation,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uncontrolled pain,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opiate toxicity,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known biochemical abnormality,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hypoxia,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hypoglycaemia, </a:t>
            </a:r>
          </a:p>
          <a:p>
            <a:pPr marL="171450" indent="-171450" fontAlgn="base">
              <a:spcAft>
                <a:spcPts val="0"/>
              </a:spcAft>
              <a:buFont typeface="Arial"/>
              <a:buChar char="•"/>
            </a:pPr>
            <a:r>
              <a:rPr lang="en-US" sz="1100" b="1" kern="1200" dirty="0">
                <a:solidFill>
                  <a:srgbClr val="FF0A85"/>
                </a:solidFill>
                <a:effectLst/>
                <a:latin typeface="Calibri"/>
                <a:ea typeface="MS PGothic"/>
                <a:cs typeface="Times New Roman"/>
              </a:rPr>
              <a:t>sepsis</a:t>
            </a:r>
            <a:endParaRPr lang="en-GB" sz="1200" dirty="0">
              <a:effectLst/>
              <a:latin typeface="Times New Roman"/>
              <a:ea typeface="Times New Roman"/>
              <a:cs typeface="Times New Roman"/>
            </a:endParaRPr>
          </a:p>
          <a:p>
            <a:pPr>
              <a:lnSpc>
                <a:spcPct val="115000"/>
              </a:lnSpc>
              <a:spcAft>
                <a:spcPts val="1000"/>
              </a:spcAft>
            </a:pPr>
            <a:r>
              <a:rPr lang="en-GB" sz="1100" dirty="0">
                <a:effectLst/>
                <a:latin typeface="Calibri"/>
                <a:ea typeface="Calibri"/>
                <a:cs typeface="Times New Roman"/>
              </a:rPr>
              <a:t> </a:t>
            </a:r>
          </a:p>
        </p:txBody>
      </p:sp>
      <p:sp>
        <p:nvSpPr>
          <p:cNvPr id="28" name="Text Box 2"/>
          <p:cNvSpPr txBox="1">
            <a:spLocks noChangeArrowheads="1"/>
          </p:cNvSpPr>
          <p:nvPr/>
        </p:nvSpPr>
        <p:spPr bwMode="auto">
          <a:xfrm>
            <a:off x="6276973" y="3285979"/>
            <a:ext cx="2629031" cy="27622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algn="ctr" fontAlgn="base">
              <a:spcAft>
                <a:spcPts val="0"/>
              </a:spcAft>
            </a:pPr>
            <a:r>
              <a:rPr lang="en-GB" sz="1200" b="1" kern="1200" dirty="0">
                <a:solidFill>
                  <a:srgbClr val="000000"/>
                </a:solidFill>
                <a:effectLst/>
                <a:latin typeface="Calibri"/>
                <a:ea typeface="MS PGothic"/>
                <a:cs typeface="Times New Roman"/>
              </a:rPr>
              <a:t>Midazolam 2.5-5mg </a:t>
            </a:r>
            <a:r>
              <a:rPr lang="en-GB" sz="1200" b="1" kern="1200" dirty="0" err="1">
                <a:solidFill>
                  <a:srgbClr val="000000"/>
                </a:solidFill>
                <a:effectLst/>
                <a:latin typeface="Calibri"/>
                <a:ea typeface="MS PGothic"/>
                <a:cs typeface="Times New Roman"/>
              </a:rPr>
              <a:t>sc</a:t>
            </a:r>
            <a:r>
              <a:rPr lang="en-GB" sz="1200" b="1" kern="1200" dirty="0">
                <a:solidFill>
                  <a:srgbClr val="000000"/>
                </a:solidFill>
                <a:effectLst/>
                <a:latin typeface="Calibri"/>
                <a:ea typeface="MS PGothic"/>
                <a:cs typeface="Times New Roman"/>
              </a:rPr>
              <a:t> prn</a:t>
            </a:r>
          </a:p>
          <a:p>
            <a:pPr algn="ctr" fontAlgn="base">
              <a:spcAft>
                <a:spcPts val="0"/>
              </a:spcAft>
            </a:pPr>
            <a:r>
              <a:rPr lang="en-GB" sz="1200" b="1" dirty="0">
                <a:solidFill>
                  <a:srgbClr val="000000"/>
                </a:solidFill>
                <a:latin typeface="Calibri"/>
                <a:ea typeface="MS PGothic"/>
                <a:cs typeface="Times New Roman"/>
              </a:rPr>
              <a:t>+/- Lorazepam 0.5mg -1mg SL</a:t>
            </a:r>
            <a:r>
              <a:rPr lang="en-GB" sz="1200" b="1" kern="1200" dirty="0">
                <a:solidFill>
                  <a:srgbClr val="000000"/>
                </a:solidFill>
                <a:effectLst/>
                <a:latin typeface="Calibri"/>
                <a:ea typeface="MS PGothic"/>
                <a:cs typeface="Times New Roman"/>
              </a:rPr>
              <a:t> </a:t>
            </a:r>
            <a:endParaRPr lang="en-GB" sz="1400" b="1" dirty="0">
              <a:effectLst/>
              <a:latin typeface="Times New Roman"/>
              <a:ea typeface="Times New Roman"/>
              <a:cs typeface="Times New Roman"/>
            </a:endParaRPr>
          </a:p>
          <a:p>
            <a:pPr algn="ctr">
              <a:lnSpc>
                <a:spcPct val="115000"/>
              </a:lnSpc>
              <a:spcAft>
                <a:spcPts val="1000"/>
              </a:spcAft>
            </a:pPr>
            <a:r>
              <a:rPr lang="en-GB" sz="1100" dirty="0">
                <a:effectLst/>
                <a:latin typeface="Calibri"/>
                <a:ea typeface="Calibri"/>
                <a:cs typeface="Times New Roman"/>
              </a:rPr>
              <a:t> </a:t>
            </a:r>
          </a:p>
        </p:txBody>
      </p:sp>
      <p:sp>
        <p:nvSpPr>
          <p:cNvPr id="30" name="Text Box 2"/>
          <p:cNvSpPr txBox="1">
            <a:spLocks noChangeArrowheads="1"/>
          </p:cNvSpPr>
          <p:nvPr/>
        </p:nvSpPr>
        <p:spPr bwMode="auto">
          <a:xfrm>
            <a:off x="465974" y="3850341"/>
            <a:ext cx="3727165" cy="793489"/>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noAutofit/>
          </a:bodyPr>
          <a:lstStyle/>
          <a:p>
            <a:pPr fontAlgn="base">
              <a:spcAft>
                <a:spcPts val="0"/>
              </a:spcAft>
            </a:pPr>
            <a:r>
              <a:rPr lang="en-GB" sz="1200" b="1" kern="1200" dirty="0">
                <a:solidFill>
                  <a:srgbClr val="000000"/>
                </a:solidFill>
                <a:effectLst/>
                <a:latin typeface="Calibri"/>
                <a:ea typeface="MS PGothic"/>
                <a:cs typeface="Times New Roman"/>
              </a:rPr>
              <a:t>Midazolam 2.5-5mg sc prn</a:t>
            </a:r>
          </a:p>
          <a:p>
            <a:pPr fontAlgn="base">
              <a:spcAft>
                <a:spcPts val="0"/>
              </a:spcAft>
            </a:pPr>
            <a:r>
              <a:rPr lang="en-GB" sz="1100" dirty="0">
                <a:solidFill>
                  <a:srgbClr val="000000"/>
                </a:solidFill>
                <a:latin typeface="Calibri"/>
                <a:ea typeface="MS PGothic"/>
                <a:cs typeface="Times New Roman"/>
              </a:rPr>
              <a:t>C</a:t>
            </a:r>
            <a:r>
              <a:rPr lang="en-GB" sz="1100" kern="1200" dirty="0">
                <a:solidFill>
                  <a:srgbClr val="000000"/>
                </a:solidFill>
                <a:effectLst/>
                <a:latin typeface="Calibri"/>
                <a:ea typeface="MS PGothic"/>
                <a:cs typeface="Times New Roman"/>
              </a:rPr>
              <a:t>onsider need for </a:t>
            </a:r>
            <a:r>
              <a:rPr lang="en-GB" sz="1200" b="1" kern="1200" dirty="0">
                <a:solidFill>
                  <a:srgbClr val="000000"/>
                </a:solidFill>
                <a:effectLst/>
                <a:latin typeface="Calibri"/>
                <a:ea typeface="MS PGothic"/>
                <a:cs typeface="Times New Roman"/>
              </a:rPr>
              <a:t>syringe driver with Midazolam 5-10mg </a:t>
            </a:r>
            <a:r>
              <a:rPr lang="en-GB" sz="1100" dirty="0">
                <a:solidFill>
                  <a:srgbClr val="000000"/>
                </a:solidFill>
                <a:latin typeface="Calibri"/>
                <a:ea typeface="MS PGothic"/>
                <a:cs typeface="Times New Roman"/>
              </a:rPr>
              <a:t>over </a:t>
            </a:r>
            <a:r>
              <a:rPr lang="en-GB" sz="1100" kern="1200" dirty="0">
                <a:solidFill>
                  <a:srgbClr val="000000"/>
                </a:solidFill>
                <a:effectLst/>
                <a:latin typeface="Calibri"/>
                <a:ea typeface="MS PGothic"/>
                <a:cs typeface="Times New Roman"/>
              </a:rPr>
              <a:t>24 hours sc (reduce dose if </a:t>
            </a:r>
            <a:r>
              <a:rPr lang="en-GB" sz="1100" dirty="0">
                <a:solidFill>
                  <a:srgbClr val="000000"/>
                </a:solidFill>
                <a:latin typeface="Calibri"/>
                <a:ea typeface="MS PGothic"/>
                <a:cs typeface="Times New Roman"/>
              </a:rPr>
              <a:t>frail</a:t>
            </a:r>
            <a:r>
              <a:rPr lang="en-GB" sz="1100" kern="1200" dirty="0">
                <a:solidFill>
                  <a:srgbClr val="000000"/>
                </a:solidFill>
                <a:effectLst/>
                <a:latin typeface="Calibri"/>
                <a:ea typeface="MS PGothic"/>
                <a:cs typeface="Times New Roman"/>
              </a:rPr>
              <a:t> </a:t>
            </a:r>
            <a:r>
              <a:rPr lang="en-GB" sz="1100" dirty="0">
                <a:solidFill>
                  <a:srgbClr val="000000"/>
                </a:solidFill>
                <a:latin typeface="Calibri"/>
                <a:ea typeface="MS PGothic"/>
                <a:cs typeface="Times New Roman"/>
              </a:rPr>
              <a:t>or</a:t>
            </a:r>
            <a:r>
              <a:rPr lang="en-GB" sz="1100" kern="1200" dirty="0">
                <a:solidFill>
                  <a:srgbClr val="000000"/>
                </a:solidFill>
                <a:effectLst/>
                <a:latin typeface="Calibri"/>
                <a:ea typeface="MS PGothic"/>
                <a:cs typeface="Times New Roman"/>
              </a:rPr>
              <a:t> </a:t>
            </a:r>
            <a:r>
              <a:rPr lang="en-GB" sz="1100" dirty="0">
                <a:solidFill>
                  <a:srgbClr val="000000"/>
                </a:solidFill>
                <a:latin typeface="Calibri"/>
                <a:ea typeface="MS PGothic"/>
                <a:cs typeface="Times New Roman"/>
              </a:rPr>
              <a:t>have renal impairment</a:t>
            </a:r>
            <a:r>
              <a:rPr lang="en-GB" sz="1100" kern="1200" dirty="0">
                <a:solidFill>
                  <a:srgbClr val="000000"/>
                </a:solidFill>
                <a:effectLst/>
                <a:latin typeface="Calibri"/>
                <a:ea typeface="MS PGothic"/>
                <a:cs typeface="Times New Roman"/>
              </a:rPr>
              <a:t>)</a:t>
            </a:r>
          </a:p>
          <a:p>
            <a:pPr fontAlgn="base">
              <a:spcAft>
                <a:spcPts val="0"/>
              </a:spcAft>
            </a:pPr>
            <a:r>
              <a:rPr lang="en-GB" sz="1100" kern="1200" dirty="0">
                <a:solidFill>
                  <a:srgbClr val="000000"/>
                </a:solidFill>
                <a:effectLst/>
                <a:latin typeface="Calibri"/>
                <a:ea typeface="MS PGothic"/>
                <a:cs typeface="Times New Roman"/>
              </a:rPr>
              <a:t> </a:t>
            </a:r>
            <a:endParaRPr lang="en-GB" sz="1200" dirty="0">
              <a:effectLst/>
              <a:latin typeface="Times New Roman"/>
              <a:ea typeface="Times New Roman"/>
              <a:cs typeface="Times New Roman"/>
            </a:endParaRPr>
          </a:p>
        </p:txBody>
      </p:sp>
      <p:sp>
        <p:nvSpPr>
          <p:cNvPr id="41" name="Text Box 19"/>
          <p:cNvSpPr txBox="1"/>
          <p:nvPr/>
        </p:nvSpPr>
        <p:spPr>
          <a:xfrm>
            <a:off x="512532" y="5342525"/>
            <a:ext cx="3725060" cy="1077323"/>
          </a:xfrm>
          <a:prstGeom prst="rect">
            <a:avLst/>
          </a:prstGeom>
          <a:solidFill>
            <a:srgbClr val="FFFFFF"/>
          </a:solidFill>
          <a:ln w="9525">
            <a:solidFill>
              <a:srgbClr val="000000"/>
            </a:solidFill>
            <a:miter lim="800000"/>
            <a:headEnd/>
            <a:tailEnd/>
          </a:ln>
          <a:extLst>
            <a:ext uri="{C572A759-6A51-4108-AA02-DFA0A04FC94B}">
              <ma14:wrappingTextBoxFlag xmlns:ma14="http://schemas.microsoft.com/office/mac/drawingml/2011/main" xmlns=""/>
            </a:ext>
          </a:extLst>
        </p:spPr>
        <p:txBody>
          <a:bodyPr rot="0" vert="horz" wrap="square" lIns="91440" tIns="45720" rIns="91440" bIns="45720" anchor="t" anchorCtr="0">
            <a:noAutofit/>
          </a:bodyPr>
          <a:lstStyle>
            <a:defPPr>
              <a:defRPr lang="en-US"/>
            </a:defPPr>
            <a:lvl1pPr fontAlgn="base">
              <a:spcAft>
                <a:spcPts val="0"/>
              </a:spcAft>
              <a:defRPr sz="1100">
                <a:solidFill>
                  <a:srgbClr val="000000"/>
                </a:solidFill>
                <a:effectLst/>
                <a:latin typeface="Calibri"/>
                <a:ea typeface="MS PGothic"/>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b="1" dirty="0">
                <a:solidFill>
                  <a:srgbClr val="FF0A85"/>
                </a:solidFill>
              </a:rPr>
              <a:t>REASSESS CAUSE</a:t>
            </a:r>
            <a:endParaRPr lang="en-GB" dirty="0"/>
          </a:p>
          <a:p>
            <a:endParaRPr lang="en-GB" dirty="0"/>
          </a:p>
          <a:p>
            <a:r>
              <a:rPr lang="en-GB" dirty="0"/>
              <a:t>Increase Midazolam in syringe driver according to prn dosage used in last 24 hours, to a maximum of 30mg over 24 hours</a:t>
            </a:r>
          </a:p>
          <a:p>
            <a:endParaRPr lang="en-GB" dirty="0"/>
          </a:p>
        </p:txBody>
      </p:sp>
      <p:sp>
        <p:nvSpPr>
          <p:cNvPr id="45" name="Text Box 22"/>
          <p:cNvSpPr txBox="1"/>
          <p:nvPr/>
        </p:nvSpPr>
        <p:spPr>
          <a:xfrm>
            <a:off x="6276974" y="5344612"/>
            <a:ext cx="2629029" cy="1075237"/>
          </a:xfrm>
          <a:prstGeom prst="rect">
            <a:avLst/>
          </a:prstGeom>
          <a:solidFill>
            <a:srgbClr val="FFFFFF"/>
          </a:solidFill>
          <a:ln w="9525">
            <a:solidFill>
              <a:srgbClr val="000000"/>
            </a:solidFill>
            <a:miter lim="800000"/>
            <a:headEnd/>
            <a:tailEnd/>
          </a:ln>
          <a:extLst>
            <a:ext uri="{C572A759-6A51-4108-AA02-DFA0A04FC94B}">
              <ma14:wrappingTextBoxFlag xmlns:ma14="http://schemas.microsoft.com/office/mac/drawingml/2011/main" xmlns=""/>
            </a:ext>
          </a:extLst>
        </p:spPr>
        <p:txBody>
          <a:bodyPr rot="0" vert="horz" wrap="square" lIns="91440" tIns="45720" rIns="91440" bIns="45720" anchor="t" anchorCtr="0">
            <a:noAutofit/>
          </a:bodyPr>
          <a:lstStyle>
            <a:defPPr>
              <a:defRPr lang="en-US"/>
            </a:defPPr>
            <a:lvl1pPr fontAlgn="base">
              <a:spcAft>
                <a:spcPts val="0"/>
              </a:spcAft>
              <a:defRPr sz="1100">
                <a:solidFill>
                  <a:srgbClr val="000000"/>
                </a:solidFill>
                <a:effectLst/>
                <a:latin typeface="Calibri"/>
                <a:ea typeface="MS PGothic"/>
                <a:cs typeface="Times New Roman"/>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b="1" dirty="0">
                <a:solidFill>
                  <a:srgbClr val="FF0A85"/>
                </a:solidFill>
              </a:rPr>
              <a:t>REASSESS CAUSE</a:t>
            </a:r>
            <a:endParaRPr lang="en-GB" dirty="0"/>
          </a:p>
          <a:p>
            <a:endParaRPr lang="en-GB" dirty="0"/>
          </a:p>
          <a:p>
            <a:r>
              <a:rPr lang="en-GB" dirty="0"/>
              <a:t>If symptoms have not responded to 30mg Midazolam over 24 hours sc then please contact Palliative Care urgently for further advice.</a:t>
            </a:r>
          </a:p>
          <a:p>
            <a:endParaRPr lang="en-GB" sz="1400" b="1" dirty="0"/>
          </a:p>
          <a:p>
            <a:r>
              <a:rPr lang="en-GB" dirty="0"/>
              <a:t> </a:t>
            </a:r>
          </a:p>
        </p:txBody>
      </p:sp>
      <p:sp>
        <p:nvSpPr>
          <p:cNvPr id="46" name="Text Box 21"/>
          <p:cNvSpPr txBox="1"/>
          <p:nvPr/>
        </p:nvSpPr>
        <p:spPr>
          <a:xfrm>
            <a:off x="7232791" y="4296598"/>
            <a:ext cx="1673214" cy="7364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i="1" dirty="0">
                <a:solidFill>
                  <a:srgbClr val="C0504D"/>
                </a:solidFill>
                <a:effectLst/>
                <a:ea typeface="Calibri"/>
                <a:cs typeface="Times New Roman"/>
              </a:rPr>
              <a:t>Persistent restlessness </a:t>
            </a:r>
            <a:r>
              <a:rPr lang="en-GB" sz="1100" i="1" dirty="0">
                <a:solidFill>
                  <a:srgbClr val="C0504D"/>
                </a:solidFill>
                <a:ea typeface="Calibri"/>
                <a:cs typeface="Times New Roman"/>
              </a:rPr>
              <a:t>NOT</a:t>
            </a:r>
            <a:r>
              <a:rPr lang="en-GB" sz="1100" i="1" dirty="0">
                <a:solidFill>
                  <a:srgbClr val="C0504D"/>
                </a:solidFill>
                <a:effectLst/>
                <a:ea typeface="Calibri"/>
                <a:cs typeface="Times New Roman"/>
              </a:rPr>
              <a:t> responding to prn</a:t>
            </a:r>
            <a:r>
              <a:rPr lang="en-GB" sz="1100" i="1" dirty="0">
                <a:solidFill>
                  <a:srgbClr val="C0504D"/>
                </a:solidFill>
                <a:ea typeface="Calibri"/>
                <a:cs typeface="Times New Roman"/>
              </a:rPr>
              <a:t> </a:t>
            </a:r>
            <a:r>
              <a:rPr lang="en-GB" sz="1100" i="1" dirty="0">
                <a:solidFill>
                  <a:srgbClr val="C0504D"/>
                </a:solidFill>
                <a:effectLst/>
                <a:ea typeface="Calibri"/>
                <a:cs typeface="Times New Roman"/>
              </a:rPr>
              <a:t>midazolam</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 </a:t>
            </a:r>
          </a:p>
        </p:txBody>
      </p:sp>
      <p:sp>
        <p:nvSpPr>
          <p:cNvPr id="2" name="Bent Arrow 1"/>
          <p:cNvSpPr/>
          <p:nvPr/>
        </p:nvSpPr>
        <p:spPr>
          <a:xfrm rot="5400000">
            <a:off x="5318734" y="3315081"/>
            <a:ext cx="899005" cy="2657500"/>
          </a:xfrm>
          <a:prstGeom prst="bent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56" name="Down Arrow 55"/>
          <p:cNvSpPr/>
          <p:nvPr/>
        </p:nvSpPr>
        <p:spPr>
          <a:xfrm>
            <a:off x="1835657" y="4843032"/>
            <a:ext cx="528000" cy="398918"/>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Down Arrow 46"/>
          <p:cNvSpPr/>
          <p:nvPr/>
        </p:nvSpPr>
        <p:spPr>
          <a:xfrm>
            <a:off x="1835657" y="3292119"/>
            <a:ext cx="528000" cy="398918"/>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Down Arrow 47"/>
          <p:cNvSpPr/>
          <p:nvPr/>
        </p:nvSpPr>
        <p:spPr>
          <a:xfrm>
            <a:off x="1835657" y="863480"/>
            <a:ext cx="528000" cy="398918"/>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21"/>
          <p:cNvSpPr txBox="1"/>
          <p:nvPr/>
        </p:nvSpPr>
        <p:spPr>
          <a:xfrm>
            <a:off x="2566482" y="4664804"/>
            <a:ext cx="1673214" cy="7364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i="1" dirty="0">
                <a:solidFill>
                  <a:srgbClr val="C0504D"/>
                </a:solidFill>
                <a:effectLst/>
                <a:ea typeface="Calibri"/>
                <a:cs typeface="Times New Roman"/>
              </a:rPr>
              <a:t>Persistent restlessness responding to prn midazolam</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 </a:t>
            </a:r>
          </a:p>
        </p:txBody>
      </p:sp>
      <p:sp>
        <p:nvSpPr>
          <p:cNvPr id="22" name="Down Arrow 21"/>
          <p:cNvSpPr/>
          <p:nvPr/>
        </p:nvSpPr>
        <p:spPr>
          <a:xfrm rot="16200000">
            <a:off x="4984557" y="4932642"/>
            <a:ext cx="528000" cy="1752035"/>
          </a:xfrm>
          <a:prstGeom prst="downArrow">
            <a:avLst/>
          </a:prstGeom>
          <a:solidFill>
            <a:schemeClr val="accent1">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21"/>
          <p:cNvSpPr txBox="1"/>
          <p:nvPr/>
        </p:nvSpPr>
        <p:spPr>
          <a:xfrm>
            <a:off x="4430151" y="4977590"/>
            <a:ext cx="1673214" cy="7364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i="1" dirty="0">
                <a:solidFill>
                  <a:srgbClr val="C0504D"/>
                </a:solidFill>
                <a:effectLst/>
                <a:ea typeface="Calibri"/>
                <a:cs typeface="Times New Roman"/>
              </a:rPr>
              <a:t>Persistent restlessness </a:t>
            </a:r>
            <a:r>
              <a:rPr lang="en-GB" sz="1100" i="1" dirty="0">
                <a:solidFill>
                  <a:srgbClr val="C0504D"/>
                </a:solidFill>
                <a:ea typeface="Calibri"/>
                <a:cs typeface="Times New Roman"/>
              </a:rPr>
              <a:t>NOT</a:t>
            </a:r>
            <a:r>
              <a:rPr lang="en-GB" sz="1100" i="1" dirty="0">
                <a:solidFill>
                  <a:srgbClr val="C0504D"/>
                </a:solidFill>
                <a:effectLst/>
                <a:ea typeface="Calibri"/>
                <a:cs typeface="Times New Roman"/>
              </a:rPr>
              <a:t> responding to prn</a:t>
            </a:r>
            <a:r>
              <a:rPr lang="en-GB" sz="1100" i="1" dirty="0">
                <a:solidFill>
                  <a:srgbClr val="C0504D"/>
                </a:solidFill>
                <a:ea typeface="Calibri"/>
                <a:cs typeface="Times New Roman"/>
              </a:rPr>
              <a:t> </a:t>
            </a:r>
            <a:r>
              <a:rPr lang="en-GB" sz="1100" i="1" dirty="0">
                <a:solidFill>
                  <a:srgbClr val="C0504D"/>
                </a:solidFill>
                <a:effectLst/>
                <a:ea typeface="Calibri"/>
                <a:cs typeface="Times New Roman"/>
              </a:rPr>
              <a:t>midazolam</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 </a:t>
            </a:r>
          </a:p>
        </p:txBody>
      </p:sp>
      <p:sp>
        <p:nvSpPr>
          <p:cNvPr id="26" name="Text Box 21"/>
          <p:cNvSpPr txBox="1"/>
          <p:nvPr/>
        </p:nvSpPr>
        <p:spPr>
          <a:xfrm>
            <a:off x="2547432" y="3247197"/>
            <a:ext cx="1673214" cy="7364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i="1" dirty="0">
                <a:solidFill>
                  <a:srgbClr val="C0504D"/>
                </a:solidFill>
                <a:ea typeface="Calibri"/>
                <a:cs typeface="Times New Roman"/>
              </a:rPr>
              <a:t>Once potential reversible factors considered</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 </a:t>
            </a:r>
          </a:p>
        </p:txBody>
      </p:sp>
    </p:spTree>
    <p:extLst>
      <p:ext uri="{BB962C8B-B14F-4D97-AF65-F5344CB8AC3E}">
        <p14:creationId xmlns:p14="http://schemas.microsoft.com/office/powerpoint/2010/main" val="164177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1560" y="260648"/>
            <a:ext cx="8229600" cy="1143000"/>
          </a:xfrm>
        </p:spPr>
        <p:txBody>
          <a:bodyPr>
            <a:normAutofit/>
          </a:bodyPr>
          <a:lstStyle/>
          <a:p>
            <a:r>
              <a:rPr lang="en-GB" sz="3600" b="1" dirty="0">
                <a:solidFill>
                  <a:srgbClr val="0000FF"/>
                </a:solidFill>
                <a:ea typeface="ＭＳ Ｐゴシック" pitchFamily="34" charset="-128"/>
              </a:rPr>
              <a:t> </a:t>
            </a:r>
            <a:r>
              <a:rPr lang="en-GB" sz="4000" b="1" dirty="0">
                <a:solidFill>
                  <a:srgbClr val="0000FF"/>
                </a:solidFill>
                <a:ea typeface="ＭＳ Ｐゴシック" pitchFamily="34" charset="-128"/>
              </a:rPr>
              <a:t>References</a:t>
            </a:r>
            <a:endParaRPr lang="en-GB" altLang="en-US" sz="4000" b="1" dirty="0">
              <a:solidFill>
                <a:srgbClr val="0000FF"/>
              </a:solidFill>
              <a:ea typeface="ＭＳ Ｐゴシック" pitchFamily="34" charset="-128"/>
            </a:endParaRPr>
          </a:p>
        </p:txBody>
      </p:sp>
      <p:sp>
        <p:nvSpPr>
          <p:cNvPr id="2" name="Content Placeholder 1"/>
          <p:cNvSpPr>
            <a:spLocks noGrp="1"/>
          </p:cNvSpPr>
          <p:nvPr>
            <p:ph idx="1"/>
          </p:nvPr>
        </p:nvSpPr>
        <p:spPr>
          <a:xfrm>
            <a:off x="179512" y="1556792"/>
            <a:ext cx="8568952" cy="3417243"/>
          </a:xfrm>
        </p:spPr>
        <p:txBody>
          <a:bodyPr>
            <a:noAutofit/>
          </a:bodyPr>
          <a:lstStyle/>
          <a:p>
            <a:r>
              <a:rPr lang="en-GB" sz="2000" dirty="0"/>
              <a:t>Department of Health Faculty of pain medicine </a:t>
            </a:r>
            <a:r>
              <a:rPr lang="en-GB" sz="2000" dirty="0">
                <a:hlinkClick r:id="rId3"/>
              </a:rPr>
              <a:t>https://www.gov.uk/government/publications/information-about-controlled-drugs-regulations</a:t>
            </a:r>
            <a:endParaRPr lang="en-GB" sz="2000" dirty="0"/>
          </a:p>
          <a:p>
            <a:r>
              <a:rPr lang="en-GB" sz="2000" dirty="0"/>
              <a:t>Care Quality Commission </a:t>
            </a:r>
            <a:r>
              <a:rPr lang="en-GB" sz="2000" dirty="0">
                <a:hlinkClick r:id="rId4"/>
              </a:rPr>
              <a:t>https://www.cqc.org.uk/guidance-providers/controlled-drugs/controlled-drugs</a:t>
            </a:r>
            <a:endParaRPr lang="en-GB" sz="2000" dirty="0"/>
          </a:p>
          <a:p>
            <a:r>
              <a:rPr lang="en-GB" sz="2000" dirty="0"/>
              <a:t>NICE 2016 </a:t>
            </a:r>
            <a:r>
              <a:rPr lang="en-GB" sz="2000" dirty="0">
                <a:hlinkClick r:id="rId5"/>
              </a:rPr>
              <a:t>https://www.nice.org.uk/guidance/ng46/evidence/full-guideline-pdf-2427186353</a:t>
            </a:r>
            <a:endParaRPr lang="en-GB" sz="2000" dirty="0"/>
          </a:p>
          <a:p>
            <a:r>
              <a:rPr lang="en-GB" sz="2000" dirty="0"/>
              <a:t>Faculty of pain management </a:t>
            </a:r>
            <a:r>
              <a:rPr lang="en-GB" sz="2000" dirty="0">
                <a:hlinkClick r:id="rId6"/>
              </a:rPr>
              <a:t>http://www.fpm.ac.uk/faculty-of-pain-medicine/opiodaware</a:t>
            </a:r>
            <a:endParaRPr lang="en-GB" sz="2000" dirty="0"/>
          </a:p>
          <a:p>
            <a:r>
              <a:rPr lang="en-GB" sz="2000" dirty="0"/>
              <a:t>Royal Pharmaceutical Society (2016) A Competency Framework for all prescribers </a:t>
            </a:r>
          </a:p>
          <a:p>
            <a:r>
              <a:rPr lang="en-GB" sz="2000" dirty="0"/>
              <a:t>Schneider &amp; </a:t>
            </a:r>
            <a:r>
              <a:rPr lang="en-GB" sz="2000" dirty="0" err="1"/>
              <a:t>Dickman</a:t>
            </a:r>
            <a:r>
              <a:rPr lang="en-GB" sz="2000" dirty="0"/>
              <a:t>, A (2016). The syringe Driver, Continuous subcutaneous infusions in palliative care. 4th Edition. Oxford university press. www.nmc.org.uk/standards-profiency-nurse-and-midwife-prescribers</a:t>
            </a:r>
          </a:p>
        </p:txBody>
      </p:sp>
      <p:pic>
        <p:nvPicPr>
          <p:cNvPr id="6" name="Picture 2" descr="The London Clin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ondon Clin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21" y="142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4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encrypted-tbn3.gstatic.com/images?q=tbn:ANd9GcTnUwFgTZWcALImvFfHOi-OgwZ7hqHUz4585U9J-R0SnlI2j3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144" y="1977605"/>
            <a:ext cx="2286000" cy="1981201"/>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434500" y="798385"/>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4000" b="1" dirty="0">
                <a:solidFill>
                  <a:srgbClr val="0000FF"/>
                </a:solidFill>
                <a:ea typeface="ＭＳ Ｐゴシック" pitchFamily="34" charset="-128"/>
              </a:rPr>
              <a:t>Which one of these patients is an EOL patient?</a:t>
            </a:r>
          </a:p>
        </p:txBody>
      </p:sp>
      <p:pic>
        <p:nvPicPr>
          <p:cNvPr id="6146" name="Picture 2" descr="Image result for cystic fibrosi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6" y="1719031"/>
            <a:ext cx="2880320" cy="1912533"/>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3848" y="4005064"/>
            <a:ext cx="2952328" cy="2585323"/>
          </a:xfrm>
          <a:prstGeom prst="rect">
            <a:avLst/>
          </a:prstGeom>
          <a:noFill/>
          <a:ln w="38100">
            <a:solidFill>
              <a:srgbClr val="FFC000"/>
            </a:solidFill>
          </a:ln>
        </p:spPr>
        <p:txBody>
          <a:bodyPr wrap="square" rtlCol="0">
            <a:spAutoFit/>
          </a:bodyPr>
          <a:lstStyle/>
          <a:p>
            <a:r>
              <a:rPr lang="en-GB" dirty="0"/>
              <a:t>82 </a:t>
            </a:r>
            <a:r>
              <a:rPr lang="en-GB" dirty="0" err="1"/>
              <a:t>y.o</a:t>
            </a:r>
            <a:r>
              <a:rPr lang="en-GB" dirty="0"/>
              <a:t>. </a:t>
            </a:r>
            <a:r>
              <a:rPr lang="en-GB" dirty="0" err="1"/>
              <a:t>Maevis</a:t>
            </a:r>
            <a:r>
              <a:rPr lang="en-GB" dirty="0"/>
              <a:t> Bell</a:t>
            </a:r>
          </a:p>
          <a:p>
            <a:r>
              <a:rPr lang="en-GB" dirty="0"/>
              <a:t>NH Resident</a:t>
            </a:r>
          </a:p>
          <a:p>
            <a:r>
              <a:rPr lang="en-GB" dirty="0"/>
              <a:t>Dementia  5yrs ago</a:t>
            </a:r>
          </a:p>
          <a:p>
            <a:r>
              <a:rPr lang="en-GB" dirty="0"/>
              <a:t>‘Quite happy’</a:t>
            </a:r>
          </a:p>
          <a:p>
            <a:r>
              <a:rPr lang="en-GB" dirty="0"/>
              <a:t>Son + daughter visit regularly</a:t>
            </a:r>
          </a:p>
          <a:p>
            <a:pPr marL="285750" indent="-285750">
              <a:buFontTx/>
              <a:buChar char="-"/>
            </a:pPr>
            <a:r>
              <a:rPr lang="en-GB" dirty="0"/>
              <a:t>Recurrent hospital admissions –infections, falls, UTI, aspiration LRTI</a:t>
            </a:r>
          </a:p>
          <a:p>
            <a:pPr marL="285750" indent="-285750">
              <a:buFontTx/>
              <a:buChar char="-"/>
            </a:pPr>
            <a:r>
              <a:rPr lang="en-GB" dirty="0"/>
              <a:t>Now barely E +D</a:t>
            </a:r>
          </a:p>
        </p:txBody>
      </p:sp>
      <p:sp>
        <p:nvSpPr>
          <p:cNvPr id="13" name="TextBox 12"/>
          <p:cNvSpPr txBox="1"/>
          <p:nvPr/>
        </p:nvSpPr>
        <p:spPr>
          <a:xfrm>
            <a:off x="0" y="3645176"/>
            <a:ext cx="3059832" cy="3139321"/>
          </a:xfrm>
          <a:prstGeom prst="rect">
            <a:avLst/>
          </a:prstGeom>
          <a:noFill/>
          <a:ln w="38100">
            <a:solidFill>
              <a:srgbClr val="00B050"/>
            </a:solidFill>
          </a:ln>
        </p:spPr>
        <p:txBody>
          <a:bodyPr wrap="square" rtlCol="0">
            <a:spAutoFit/>
          </a:bodyPr>
          <a:lstStyle/>
          <a:p>
            <a:r>
              <a:rPr lang="en-GB" dirty="0"/>
              <a:t>18 </a:t>
            </a:r>
            <a:r>
              <a:rPr lang="en-GB" dirty="0" err="1"/>
              <a:t>y.o</a:t>
            </a:r>
            <a:r>
              <a:rPr lang="en-GB" dirty="0"/>
              <a:t> Erika Morales</a:t>
            </a:r>
          </a:p>
          <a:p>
            <a:r>
              <a:rPr lang="en-GB" dirty="0"/>
              <a:t>Feisty teenager, loves surfing</a:t>
            </a:r>
          </a:p>
          <a:p>
            <a:r>
              <a:rPr lang="en-GB" dirty="0"/>
              <a:t>Cystic fibrosis</a:t>
            </a:r>
          </a:p>
          <a:p>
            <a:r>
              <a:rPr lang="en-GB" dirty="0"/>
              <a:t>Well known to Royal Brompton </a:t>
            </a:r>
            <a:r>
              <a:rPr lang="en-GB" dirty="0" err="1"/>
              <a:t>Hosp</a:t>
            </a:r>
            <a:r>
              <a:rPr lang="en-GB" dirty="0"/>
              <a:t> (RBH)</a:t>
            </a:r>
          </a:p>
          <a:p>
            <a:r>
              <a:rPr lang="en-GB" dirty="0"/>
              <a:t>Been in &amp; out RBH most of 2017</a:t>
            </a:r>
          </a:p>
          <a:p>
            <a:r>
              <a:rPr lang="en-GB" dirty="0"/>
              <a:t>Liver failure + resistant infections</a:t>
            </a:r>
          </a:p>
          <a:p>
            <a:r>
              <a:rPr lang="en-GB" dirty="0"/>
              <a:t>Jehovah’s witness (not for transplant)</a:t>
            </a:r>
          </a:p>
        </p:txBody>
      </p:sp>
      <p:sp>
        <p:nvSpPr>
          <p:cNvPr id="14" name="TextBox 13"/>
          <p:cNvSpPr txBox="1"/>
          <p:nvPr/>
        </p:nvSpPr>
        <p:spPr>
          <a:xfrm>
            <a:off x="6372200" y="4581419"/>
            <a:ext cx="2664296" cy="2308324"/>
          </a:xfrm>
          <a:prstGeom prst="rect">
            <a:avLst/>
          </a:prstGeom>
          <a:solidFill>
            <a:schemeClr val="bg1"/>
          </a:solidFill>
          <a:ln w="38100">
            <a:solidFill>
              <a:srgbClr val="00B0F0"/>
            </a:solidFill>
          </a:ln>
        </p:spPr>
        <p:txBody>
          <a:bodyPr wrap="square" rtlCol="0">
            <a:spAutoFit/>
          </a:bodyPr>
          <a:lstStyle/>
          <a:p>
            <a:r>
              <a:rPr lang="en-GB" dirty="0"/>
              <a:t>47 </a:t>
            </a:r>
            <a:r>
              <a:rPr lang="en-GB" dirty="0" err="1"/>
              <a:t>y.o</a:t>
            </a:r>
            <a:r>
              <a:rPr lang="en-GB" dirty="0"/>
              <a:t> John Shepherd -accountant</a:t>
            </a:r>
          </a:p>
          <a:p>
            <a:r>
              <a:rPr lang="en-GB" dirty="0"/>
              <a:t>Father of 2</a:t>
            </a:r>
          </a:p>
          <a:p>
            <a:r>
              <a:rPr lang="en-GB" dirty="0"/>
              <a:t>Metastatic colorectal cancer since 2011</a:t>
            </a:r>
          </a:p>
          <a:p>
            <a:r>
              <a:rPr lang="en-GB" dirty="0"/>
              <a:t>Now awaiting immunotherapy trial at Royal Marsden</a:t>
            </a:r>
          </a:p>
        </p:txBody>
      </p:sp>
      <p:pic>
        <p:nvPicPr>
          <p:cNvPr id="6148" name="Picture 4" descr="Image result for young colorectal cancer patient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341182"/>
            <a:ext cx="2160240" cy="324023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12" name="Picture 2" descr="The London Clin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he London Clin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50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28" y="551610"/>
            <a:ext cx="8229600" cy="1143000"/>
          </a:xfrm>
        </p:spPr>
        <p:txBody>
          <a:bodyPr>
            <a:normAutofit/>
          </a:bodyPr>
          <a:lstStyle/>
          <a:p>
            <a:r>
              <a:rPr lang="en-GB" sz="5400" b="1" dirty="0">
                <a:solidFill>
                  <a:srgbClr val="0000FF"/>
                </a:solidFill>
              </a:rPr>
              <a:t>To Take Away (TTA)</a:t>
            </a:r>
            <a:endParaRPr lang="en-GB" b="1" dirty="0">
              <a:solidFill>
                <a:schemeClr val="tx1">
                  <a:lumMod val="95000"/>
                  <a:lumOff val="5000"/>
                </a:schemeClr>
              </a:solidFill>
            </a:endParaRPr>
          </a:p>
        </p:txBody>
      </p:sp>
      <p:sp>
        <p:nvSpPr>
          <p:cNvPr id="3" name="Content Placeholder 2"/>
          <p:cNvSpPr>
            <a:spLocks noGrp="1"/>
          </p:cNvSpPr>
          <p:nvPr>
            <p:ph idx="1"/>
          </p:nvPr>
        </p:nvSpPr>
        <p:spPr>
          <a:xfrm>
            <a:off x="4593106" y="2240438"/>
            <a:ext cx="4278268" cy="3817283"/>
          </a:xfrm>
        </p:spPr>
        <p:txBody>
          <a:bodyPr/>
          <a:lstStyle/>
          <a:p>
            <a:r>
              <a:rPr lang="en-GB" sz="2800" dirty="0">
                <a:solidFill>
                  <a:srgbClr val="0070C0"/>
                </a:solidFill>
              </a:rPr>
              <a:t>Practice safe prescribing</a:t>
            </a:r>
          </a:p>
          <a:p>
            <a:r>
              <a:rPr lang="en-GB" sz="2800" dirty="0"/>
              <a:t>Practice, practice, practice and document!</a:t>
            </a:r>
          </a:p>
          <a:p>
            <a:endParaRPr lang="en-GB" sz="2800" dirty="0"/>
          </a:p>
          <a:p>
            <a:endParaRPr lang="en-GB" sz="2800" dirty="0"/>
          </a:p>
          <a:p>
            <a:endParaRPr lang="en-GB" sz="2800" dirty="0"/>
          </a:p>
          <a:p>
            <a:pPr marL="0" indent="0">
              <a:buNone/>
            </a:pPr>
            <a:endParaRPr lang="en-GB" dirty="0"/>
          </a:p>
        </p:txBody>
      </p:sp>
      <p:sp>
        <p:nvSpPr>
          <p:cNvPr id="4" name="Rectangle 3"/>
          <p:cNvSpPr/>
          <p:nvPr/>
        </p:nvSpPr>
        <p:spPr>
          <a:xfrm>
            <a:off x="4085004" y="4149080"/>
            <a:ext cx="4572000" cy="2308324"/>
          </a:xfrm>
          <a:prstGeom prst="rect">
            <a:avLst/>
          </a:prstGeom>
          <a:solidFill>
            <a:schemeClr val="bg1">
              <a:lumMod val="85000"/>
              <a:alpha val="49000"/>
            </a:schemeClr>
          </a:solidFill>
        </p:spPr>
        <p:txBody>
          <a:bodyPr>
            <a:spAutoFit/>
          </a:bodyPr>
          <a:lstStyle/>
          <a:p>
            <a:r>
              <a:rPr lang="en-GB" dirty="0"/>
              <a:t>“Since so many people were in the same boat, I appreciated the reminder that </a:t>
            </a:r>
            <a:r>
              <a:rPr lang="en-GB" b="1" dirty="0"/>
              <a:t>eating an elephant</a:t>
            </a:r>
            <a:r>
              <a:rPr lang="en-GB" dirty="0"/>
              <a:t> can only be done one way: </a:t>
            </a:r>
            <a:r>
              <a:rPr lang="en-GB" b="1" dirty="0"/>
              <a:t>one bite at a time. </a:t>
            </a:r>
            <a:r>
              <a:rPr lang="en-GB" dirty="0"/>
              <a:t>Trying to gulp it down in one sitting is asking for severe indigestion. We know intellectually that the best way to accomplish something big is to approach it in smaller pieces</a:t>
            </a:r>
          </a:p>
        </p:txBody>
      </p:sp>
      <p:pic>
        <p:nvPicPr>
          <p:cNvPr id="9220" name="Picture 4" descr="Image result for how to eat an elepha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1916832"/>
            <a:ext cx="3687521" cy="45405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07904" y="6510310"/>
            <a:ext cx="6048672" cy="369332"/>
          </a:xfrm>
          <a:prstGeom prst="rect">
            <a:avLst/>
          </a:prstGeom>
          <a:noFill/>
        </p:spPr>
        <p:txBody>
          <a:bodyPr wrap="square" rtlCol="0">
            <a:spAutoFit/>
          </a:bodyPr>
          <a:lstStyle/>
          <a:p>
            <a:r>
              <a:rPr lang="en-GB" i="1" dirty="0"/>
              <a:t>How to eat an elephant –The Introverted Entrepreneur</a:t>
            </a:r>
          </a:p>
        </p:txBody>
      </p:sp>
      <p:pic>
        <p:nvPicPr>
          <p:cNvPr id="10" name="Picture 2" descr="The London Cli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London Cli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04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7" name="Rectangle 2"/>
          <p:cNvSpPr>
            <a:spLocks noGrp="1" noChangeArrowheads="1"/>
          </p:cNvSpPr>
          <p:nvPr>
            <p:ph type="title" idx="4294967295"/>
          </p:nvPr>
        </p:nvSpPr>
        <p:spPr>
          <a:xfrm>
            <a:off x="535184" y="479641"/>
            <a:ext cx="8352928" cy="1584176"/>
          </a:xfrm>
        </p:spPr>
        <p:txBody>
          <a:bodyPr>
            <a:normAutofit/>
          </a:bodyPr>
          <a:lstStyle/>
          <a:p>
            <a:r>
              <a:rPr lang="en-GB" b="1" dirty="0">
                <a:solidFill>
                  <a:srgbClr val="0000FF"/>
                </a:solidFill>
                <a:ea typeface="ＭＳ Ｐゴシック" pitchFamily="34" charset="-128"/>
              </a:rPr>
              <a:t>WHO CAN PRESCRIBE WHAT?</a:t>
            </a:r>
            <a:endParaRPr lang="en-GB" altLang="en-US" b="1" dirty="0">
              <a:solidFill>
                <a:srgbClr val="0000FF"/>
              </a:solidFill>
              <a:ea typeface="ＭＳ Ｐゴシック" pitchFamily="34" charset="-128"/>
            </a:endParaRP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8801ED3-E381-4352-A4A4-5B68E34ABFA9}"/>
              </a:ext>
            </a:extLst>
          </p:cNvPr>
          <p:cNvSpPr>
            <a:spLocks noGrp="1"/>
          </p:cNvSpPr>
          <p:nvPr>
            <p:ph idx="1"/>
          </p:nvPr>
        </p:nvSpPr>
        <p:spPr>
          <a:xfrm>
            <a:off x="531812" y="2204864"/>
            <a:ext cx="7631202" cy="4351338"/>
          </a:xfrm>
        </p:spPr>
        <p:txBody>
          <a:bodyPr/>
          <a:lstStyle/>
          <a:p>
            <a:r>
              <a:rPr lang="en-GB" dirty="0">
                <a:hlinkClick r:id="rId4"/>
              </a:rPr>
              <a:t>Nurse and pharmacist independent prescribing changes announced - GOV.UK (</a:t>
            </a:r>
            <a:r>
              <a:rPr lang="en-GB">
                <a:hlinkClick r:id="rId4"/>
              </a:rPr>
              <a:t>www.gov.uk)</a:t>
            </a:r>
          </a:p>
          <a:p>
            <a:endParaRPr lang="en-GB" dirty="0">
              <a:hlinkClick r:id="rId4"/>
            </a:endParaRPr>
          </a:p>
          <a:p>
            <a:r>
              <a:rPr lang="en-GB" dirty="0"/>
              <a:t>This is a really good link to clarify who can prescribe what – use the drop down box for independent non medical prescribers</a:t>
            </a:r>
          </a:p>
          <a:p>
            <a:endParaRPr lang="en-GB" dirty="0"/>
          </a:p>
        </p:txBody>
      </p:sp>
    </p:spTree>
    <p:extLst>
      <p:ext uri="{BB962C8B-B14F-4D97-AF65-F5344CB8AC3E}">
        <p14:creationId xmlns:p14="http://schemas.microsoft.com/office/powerpoint/2010/main" val="141680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2"/>
          <p:cNvSpPr>
            <a:spLocks noGrp="1"/>
          </p:cNvSpPr>
          <p:nvPr>
            <p:ph type="title" idx="4294967295"/>
          </p:nvPr>
        </p:nvSpPr>
        <p:spPr>
          <a:xfrm>
            <a:off x="395536" y="1340768"/>
            <a:ext cx="8229600" cy="1143000"/>
          </a:xfrm>
        </p:spPr>
        <p:txBody>
          <a:bodyPr>
            <a:normAutofit/>
          </a:bodyPr>
          <a:lstStyle/>
          <a:p>
            <a:r>
              <a:rPr lang="en-GB" altLang="en-US" dirty="0"/>
              <a:t>Any questions?</a:t>
            </a:r>
          </a:p>
        </p:txBody>
      </p:sp>
      <p:pic>
        <p:nvPicPr>
          <p:cNvPr id="65539" name="Picture 5" descr="question-mark"/>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568575" y="2362200"/>
            <a:ext cx="4230688" cy="3724275"/>
          </a:xfrm>
        </p:spPr>
      </p:pic>
      <p:pic>
        <p:nvPicPr>
          <p:cNvPr id="6" name="Picture 2" descr="The London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ondon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5"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8635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3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3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xit" presetSubtype="0" decel="100000" fill="hold" grpId="1" nodeType="clickEffect">
                                  <p:stCondLst>
                                    <p:cond delay="0"/>
                                  </p:stCondLst>
                                  <p:childTnLst>
                                    <p:anim calcmode="lin" valueType="num">
                                      <p:cBhvr>
                                        <p:cTn id="14" dur="500" fill="hold"/>
                                        <p:tgtEl>
                                          <p:spTgt spid="15362"/>
                                        </p:tgtEl>
                                        <p:attrNameLst>
                                          <p:attrName>ppt_h</p:attrName>
                                        </p:attrNameLst>
                                      </p:cBhvr>
                                      <p:tavLst>
                                        <p:tav tm="0">
                                          <p:val>
                                            <p:strVal val="ppt_h"/>
                                          </p:val>
                                        </p:tav>
                                        <p:tav tm="50000">
                                          <p:val>
                                            <p:strVal val="ppt_h/20"/>
                                          </p:val>
                                        </p:tav>
                                        <p:tav tm="100000">
                                          <p:val>
                                            <p:strVal val="ppt_h/20"/>
                                          </p:val>
                                        </p:tav>
                                      </p:tavLst>
                                    </p:anim>
                                    <p:anim calcmode="lin" valueType="num">
                                      <p:cBhvr>
                                        <p:cTn id="15" dur="500" fill="hold"/>
                                        <p:tgtEl>
                                          <p:spTgt spid="15362"/>
                                        </p:tgtEl>
                                        <p:attrNameLst>
                                          <p:attrName>ppt_w</p:attrName>
                                        </p:attrNameLst>
                                      </p:cBhvr>
                                      <p:tavLst>
                                        <p:tav tm="0">
                                          <p:val>
                                            <p:strVal val="ppt_w"/>
                                          </p:val>
                                        </p:tav>
                                        <p:tav tm="50000">
                                          <p:val>
                                            <p:strVal val="ppt_w+.3"/>
                                          </p:val>
                                        </p:tav>
                                        <p:tav tm="100000">
                                          <p:val>
                                            <p:strVal val="ppt_w+.3"/>
                                          </p:val>
                                        </p:tav>
                                      </p:tavLst>
                                    </p:anim>
                                    <p:anim calcmode="lin" valueType="num">
                                      <p:cBhvr>
                                        <p:cTn id="16" dur="500" fill="hold"/>
                                        <p:tgtEl>
                                          <p:spTgt spid="15362"/>
                                        </p:tgtEl>
                                        <p:attrNameLst>
                                          <p:attrName>ppt_x</p:attrName>
                                        </p:attrNameLst>
                                      </p:cBhvr>
                                      <p:tavLst>
                                        <p:tav tm="0">
                                          <p:val>
                                            <p:strVal val="ppt_x"/>
                                          </p:val>
                                        </p:tav>
                                        <p:tav tm="50000">
                                          <p:val>
                                            <p:strVal val="ppt_x"/>
                                          </p:val>
                                        </p:tav>
                                        <p:tav tm="100000">
                                          <p:val>
                                            <p:strVal val="ppt_x-.3"/>
                                          </p:val>
                                        </p:tav>
                                      </p:tavLst>
                                    </p:anim>
                                    <p:anim calcmode="lin" valueType="num">
                                      <p:cBhvr>
                                        <p:cTn id="17" dur="500" fill="hold"/>
                                        <p:tgtEl>
                                          <p:spTgt spid="15362"/>
                                        </p:tgtEl>
                                        <p:attrNameLst>
                                          <p:attrName>ppt_y</p:attrName>
                                        </p:attrNameLst>
                                      </p:cBhvr>
                                      <p:tavLst>
                                        <p:tav tm="0">
                                          <p:val>
                                            <p:strVal val="ppt_y"/>
                                          </p:val>
                                        </p:tav>
                                        <p:tav tm="100000">
                                          <p:val>
                                            <p:strVal val="ppt_y"/>
                                          </p:val>
                                        </p:tav>
                                      </p:tavLst>
                                    </p:anim>
                                    <p:set>
                                      <p:cBhvr>
                                        <p:cTn id="18"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611560" y="1844824"/>
            <a:ext cx="8229600" cy="3240360"/>
          </a:xfrm>
        </p:spPr>
        <p:txBody>
          <a:bodyPr/>
          <a:lstStyle/>
          <a:p>
            <a:pPr marL="0" indent="0" algn="ctr">
              <a:buFont typeface="Arial" pitchFamily="34" charset="0"/>
              <a:buNone/>
            </a:pPr>
            <a:endParaRPr lang="en-GB" altLang="en-US" dirty="0"/>
          </a:p>
          <a:p>
            <a:pPr marL="0" indent="0" algn="ctr">
              <a:buFont typeface="Arial" pitchFamily="34" charset="0"/>
              <a:buNone/>
            </a:pPr>
            <a:endParaRPr lang="en-GB" altLang="en-US" dirty="0"/>
          </a:p>
          <a:p>
            <a:pPr marL="0" indent="0" algn="ctr">
              <a:buFont typeface="Arial" pitchFamily="34" charset="0"/>
              <a:buNone/>
            </a:pPr>
            <a:r>
              <a:rPr lang="en-GB" altLang="en-US" dirty="0">
                <a:latin typeface="Arial" pitchFamily="34" charset="0"/>
                <a:cs typeface="Arial" pitchFamily="34" charset="0"/>
              </a:rPr>
              <a:t>‘Patients who are approaching the end of life, are </a:t>
            </a:r>
            <a:r>
              <a:rPr lang="en-GB" altLang="en-US" dirty="0">
                <a:solidFill>
                  <a:srgbClr val="0000FF"/>
                </a:solidFill>
                <a:latin typeface="Arial" pitchFamily="34" charset="0"/>
                <a:cs typeface="Arial" pitchFamily="34" charset="0"/>
              </a:rPr>
              <a:t>likely to die in the next 6- 12 months…</a:t>
            </a:r>
            <a:r>
              <a:rPr lang="en-GB" altLang="en-US" dirty="0">
                <a:latin typeface="Arial" pitchFamily="34" charset="0"/>
                <a:cs typeface="Arial" pitchFamily="34" charset="0"/>
              </a:rPr>
              <a:t>’</a:t>
            </a:r>
          </a:p>
          <a:p>
            <a:pPr marL="0" indent="0" algn="ctr">
              <a:buFont typeface="Arial" pitchFamily="34" charset="0"/>
              <a:buNone/>
            </a:pPr>
            <a:endParaRPr lang="en-GB" altLang="en-US" dirty="0">
              <a:latin typeface="Arial" pitchFamily="34" charset="0"/>
              <a:cs typeface="Arial" pitchFamily="34" charset="0"/>
            </a:endParaRPr>
          </a:p>
          <a:p>
            <a:pPr marL="0" indent="0" algn="ctr">
              <a:buFont typeface="Arial" pitchFamily="34" charset="0"/>
              <a:buNone/>
            </a:pPr>
            <a:endParaRPr lang="en-GB" altLang="en-US" dirty="0"/>
          </a:p>
          <a:p>
            <a:pPr marL="0" indent="0" algn="ctr">
              <a:buFont typeface="Arial" pitchFamily="34" charset="0"/>
              <a:buNone/>
            </a:pPr>
            <a:endParaRPr lang="en-GB" altLang="en-US" dirty="0"/>
          </a:p>
        </p:txBody>
      </p:sp>
      <p:sp>
        <p:nvSpPr>
          <p:cNvPr id="56323" name="Title 1"/>
          <p:cNvSpPr>
            <a:spLocks noGrp="1"/>
          </p:cNvSpPr>
          <p:nvPr>
            <p:ph type="title"/>
          </p:nvPr>
        </p:nvSpPr>
        <p:spPr>
          <a:xfrm>
            <a:off x="539552" y="792083"/>
            <a:ext cx="8229600" cy="1800225"/>
          </a:xfrm>
        </p:spPr>
        <p:txBody>
          <a:bodyPr>
            <a:normAutofit/>
          </a:bodyPr>
          <a:lstStyle/>
          <a:p>
            <a:r>
              <a:rPr lang="en-GB" altLang="en-US" sz="4000" b="1" dirty="0">
                <a:solidFill>
                  <a:srgbClr val="0070C0"/>
                </a:solidFill>
                <a:latin typeface="Arial" pitchFamily="34" charset="0"/>
                <a:cs typeface="Arial" pitchFamily="34" charset="0"/>
              </a:rPr>
              <a:t>Who is considered to be an </a:t>
            </a:r>
            <a:r>
              <a:rPr lang="en-GB" altLang="en-US" sz="4000" b="1" dirty="0" err="1">
                <a:solidFill>
                  <a:srgbClr val="0070C0"/>
                </a:solidFill>
                <a:latin typeface="Arial" pitchFamily="34" charset="0"/>
                <a:cs typeface="Arial" pitchFamily="34" charset="0"/>
              </a:rPr>
              <a:t>EoL</a:t>
            </a:r>
            <a:r>
              <a:rPr lang="en-GB" altLang="en-US" sz="4000" b="1" dirty="0">
                <a:solidFill>
                  <a:srgbClr val="0070C0"/>
                </a:solidFill>
                <a:latin typeface="Arial" pitchFamily="34" charset="0"/>
                <a:cs typeface="Arial" pitchFamily="34" charset="0"/>
              </a:rPr>
              <a:t> Patient?</a:t>
            </a:r>
          </a:p>
        </p:txBody>
      </p:sp>
      <p:sp>
        <p:nvSpPr>
          <p:cNvPr id="2" name="TextBox 1"/>
          <p:cNvSpPr txBox="1"/>
          <p:nvPr/>
        </p:nvSpPr>
        <p:spPr>
          <a:xfrm>
            <a:off x="179512" y="6165304"/>
            <a:ext cx="8712968" cy="923330"/>
          </a:xfrm>
          <a:prstGeom prst="rect">
            <a:avLst/>
          </a:prstGeom>
          <a:noFill/>
        </p:spPr>
        <p:txBody>
          <a:bodyPr wrap="square" rtlCol="0">
            <a:spAutoFit/>
          </a:bodyPr>
          <a:lstStyle/>
          <a:p>
            <a:r>
              <a:rPr lang="en-GB" altLang="en-US" dirty="0">
                <a:latin typeface="Arial" pitchFamily="34" charset="0"/>
                <a:cs typeface="Arial" pitchFamily="34" charset="0"/>
              </a:rPr>
              <a:t>National definition &amp; CQC definitionhttps://www.nhs.uk/conditions/end-of-life-care/what-it-involves-and-when-it-starts/ </a:t>
            </a:r>
            <a:br>
              <a:rPr lang="en-GB" altLang="en-US" dirty="0">
                <a:latin typeface="Arial" pitchFamily="34" charset="0"/>
                <a:cs typeface="Arial" pitchFamily="34" charset="0"/>
              </a:rPr>
            </a:br>
            <a:endParaRPr lang="en-GB" dirty="0"/>
          </a:p>
        </p:txBody>
      </p:sp>
      <p:pic>
        <p:nvPicPr>
          <p:cNvPr id="7"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11"/>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3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611560" y="2420888"/>
            <a:ext cx="8352928" cy="3816423"/>
          </a:xfrm>
          <a:solidFill>
            <a:schemeClr val="accent5">
              <a:lumMod val="40000"/>
              <a:lumOff val="60000"/>
            </a:schemeClr>
          </a:solidFill>
        </p:spPr>
        <p:txBody>
          <a:bodyPr>
            <a:normAutofit fontScale="32500" lnSpcReduction="20000"/>
          </a:bodyPr>
          <a:lstStyle/>
          <a:p>
            <a:pPr marL="0" indent="0" algn="ctr">
              <a:buFont typeface="Arial" pitchFamily="34" charset="0"/>
              <a:buNone/>
            </a:pPr>
            <a:endParaRPr lang="en-GB" altLang="en-US" dirty="0"/>
          </a:p>
          <a:p>
            <a:pPr marL="0" indent="0" algn="ctr">
              <a:buFont typeface="Arial" pitchFamily="34" charset="0"/>
              <a:buNone/>
            </a:pPr>
            <a:endParaRPr lang="en-GB" altLang="en-US" dirty="0"/>
          </a:p>
          <a:p>
            <a:pPr marL="0" indent="0">
              <a:buNone/>
            </a:pPr>
            <a:r>
              <a:rPr lang="en-GB" sz="6200" dirty="0">
                <a:latin typeface="+mj-lt"/>
                <a:cs typeface="Arial" pitchFamily="34" charset="0"/>
              </a:rPr>
              <a:t>This includes </a:t>
            </a:r>
            <a:r>
              <a:rPr lang="en-GB" sz="8600" b="1" dirty="0">
                <a:solidFill>
                  <a:srgbClr val="0000FF"/>
                </a:solidFill>
                <a:latin typeface="Arial" pitchFamily="34" charset="0"/>
                <a:cs typeface="Arial" pitchFamily="34" charset="0"/>
              </a:rPr>
              <a:t>people whose death is imminent</a:t>
            </a:r>
            <a:r>
              <a:rPr lang="en-GB" sz="8600" dirty="0">
                <a:latin typeface="Arial" pitchFamily="34" charset="0"/>
                <a:cs typeface="Arial" pitchFamily="34" charset="0"/>
              </a:rPr>
              <a:t>, </a:t>
            </a:r>
            <a:r>
              <a:rPr lang="en-GB" sz="6200" dirty="0">
                <a:latin typeface="+mj-lt"/>
                <a:cs typeface="Arial" pitchFamily="34" charset="0"/>
              </a:rPr>
              <a:t>as well as people who</a:t>
            </a:r>
            <a:r>
              <a:rPr lang="en-GB" sz="7400" dirty="0">
                <a:latin typeface="Arial" pitchFamily="34" charset="0"/>
                <a:cs typeface="Arial" pitchFamily="34" charset="0"/>
              </a:rPr>
              <a:t>:</a:t>
            </a:r>
          </a:p>
          <a:p>
            <a:r>
              <a:rPr lang="en-GB" sz="6200" dirty="0">
                <a:latin typeface="+mj-lt"/>
                <a:cs typeface="Arial" pitchFamily="34" charset="0"/>
              </a:rPr>
              <a:t>have an </a:t>
            </a:r>
            <a:r>
              <a:rPr lang="en-GB" sz="6200" b="1" dirty="0">
                <a:solidFill>
                  <a:srgbClr val="0000FF"/>
                </a:solidFill>
                <a:latin typeface="+mj-lt"/>
                <a:cs typeface="Arial" pitchFamily="34" charset="0"/>
              </a:rPr>
              <a:t>advanced incurable illness</a:t>
            </a:r>
            <a:r>
              <a:rPr lang="en-GB" sz="6200" dirty="0">
                <a:latin typeface="+mj-lt"/>
                <a:cs typeface="Arial" pitchFamily="34" charset="0"/>
              </a:rPr>
              <a:t>, such as cancer, dementia or motor neurone disease</a:t>
            </a:r>
          </a:p>
          <a:p>
            <a:r>
              <a:rPr lang="en-GB" sz="6200" dirty="0">
                <a:latin typeface="+mj-lt"/>
                <a:cs typeface="Arial" pitchFamily="34" charset="0"/>
              </a:rPr>
              <a:t>are </a:t>
            </a:r>
            <a:r>
              <a:rPr lang="en-GB" sz="6200" b="1" dirty="0">
                <a:solidFill>
                  <a:srgbClr val="0000FF"/>
                </a:solidFill>
                <a:latin typeface="+mj-lt"/>
                <a:cs typeface="Arial" pitchFamily="34" charset="0"/>
              </a:rPr>
              <a:t>generally frail and have co-existing conditions </a:t>
            </a:r>
            <a:r>
              <a:rPr lang="en-GB" sz="6200" dirty="0">
                <a:latin typeface="+mj-lt"/>
                <a:cs typeface="Arial" pitchFamily="34" charset="0"/>
              </a:rPr>
              <a:t>that mean they are expected to die within </a:t>
            </a:r>
            <a:r>
              <a:rPr lang="en-GB" sz="6200" dirty="0">
                <a:solidFill>
                  <a:srgbClr val="FF33CC"/>
                </a:solidFill>
                <a:latin typeface="+mj-lt"/>
                <a:cs typeface="Arial" pitchFamily="34" charset="0"/>
              </a:rPr>
              <a:t>12 months</a:t>
            </a:r>
          </a:p>
          <a:p>
            <a:r>
              <a:rPr lang="en-GB" sz="6200" dirty="0">
                <a:latin typeface="+mj-lt"/>
                <a:cs typeface="Arial" pitchFamily="34" charset="0"/>
              </a:rPr>
              <a:t>have existing conditions if they are at risk of dying from </a:t>
            </a:r>
            <a:r>
              <a:rPr lang="en-GB" sz="6200" b="1" dirty="0">
                <a:solidFill>
                  <a:srgbClr val="0000FF"/>
                </a:solidFill>
                <a:latin typeface="+mj-lt"/>
                <a:cs typeface="Arial" pitchFamily="34" charset="0"/>
              </a:rPr>
              <a:t>a sudden crisis in their condition</a:t>
            </a:r>
          </a:p>
          <a:p>
            <a:r>
              <a:rPr lang="en-GB" sz="6200" dirty="0">
                <a:latin typeface="+mj-lt"/>
                <a:cs typeface="Arial" pitchFamily="34" charset="0"/>
              </a:rPr>
              <a:t>have a life-threatening acute condition caused by </a:t>
            </a:r>
            <a:r>
              <a:rPr lang="en-GB" sz="6200" b="1" dirty="0">
                <a:solidFill>
                  <a:srgbClr val="0000FF"/>
                </a:solidFill>
                <a:latin typeface="+mj-lt"/>
                <a:cs typeface="Arial" pitchFamily="34" charset="0"/>
              </a:rPr>
              <a:t>a sudden catastrophic event</a:t>
            </a:r>
            <a:r>
              <a:rPr lang="en-GB" sz="6200" dirty="0">
                <a:latin typeface="+mj-lt"/>
                <a:cs typeface="Arial" pitchFamily="34" charset="0"/>
              </a:rPr>
              <a:t>, such as an accident or stroke</a:t>
            </a:r>
          </a:p>
          <a:p>
            <a:pPr marL="0" indent="0" algn="ctr">
              <a:buFont typeface="Arial" pitchFamily="34" charset="0"/>
              <a:buNone/>
            </a:pPr>
            <a:endParaRPr lang="en-GB" altLang="en-US" dirty="0">
              <a:latin typeface="Arial" pitchFamily="34" charset="0"/>
              <a:cs typeface="Arial" pitchFamily="34" charset="0"/>
            </a:endParaRPr>
          </a:p>
          <a:p>
            <a:pPr marL="0" indent="0" algn="ctr">
              <a:buFont typeface="Arial" pitchFamily="34" charset="0"/>
              <a:buNone/>
            </a:pPr>
            <a:endParaRPr lang="en-GB" altLang="en-US" dirty="0"/>
          </a:p>
          <a:p>
            <a:pPr marL="0" indent="0" algn="ctr">
              <a:buFont typeface="Arial" pitchFamily="34" charset="0"/>
              <a:buNone/>
            </a:pPr>
            <a:endParaRPr lang="en-GB" altLang="en-US" dirty="0"/>
          </a:p>
        </p:txBody>
      </p:sp>
      <p:sp>
        <p:nvSpPr>
          <p:cNvPr id="56323" name="Title 1"/>
          <p:cNvSpPr>
            <a:spLocks noGrp="1"/>
          </p:cNvSpPr>
          <p:nvPr>
            <p:ph type="title"/>
          </p:nvPr>
        </p:nvSpPr>
        <p:spPr>
          <a:xfrm>
            <a:off x="539552" y="792083"/>
            <a:ext cx="8229600" cy="1800225"/>
          </a:xfrm>
        </p:spPr>
        <p:txBody>
          <a:bodyPr>
            <a:normAutofit/>
          </a:bodyPr>
          <a:lstStyle/>
          <a:p>
            <a:r>
              <a:rPr lang="en-GB" altLang="en-US" sz="4000" b="1" dirty="0">
                <a:solidFill>
                  <a:srgbClr val="0070C0"/>
                </a:solidFill>
                <a:latin typeface="Arial" pitchFamily="34" charset="0"/>
                <a:cs typeface="Arial" pitchFamily="34" charset="0"/>
              </a:rPr>
              <a:t>Who is considered to be an </a:t>
            </a:r>
            <a:r>
              <a:rPr lang="en-GB" altLang="en-US" sz="4000" b="1" dirty="0" err="1">
                <a:solidFill>
                  <a:srgbClr val="0070C0"/>
                </a:solidFill>
                <a:latin typeface="Arial" pitchFamily="34" charset="0"/>
                <a:cs typeface="Arial" pitchFamily="34" charset="0"/>
              </a:rPr>
              <a:t>EoL</a:t>
            </a:r>
            <a:r>
              <a:rPr lang="en-GB" altLang="en-US" sz="4000" b="1" dirty="0">
                <a:solidFill>
                  <a:srgbClr val="0070C0"/>
                </a:solidFill>
                <a:latin typeface="Arial" pitchFamily="34" charset="0"/>
                <a:cs typeface="Arial" pitchFamily="34" charset="0"/>
              </a:rPr>
              <a:t> Patient?</a:t>
            </a:r>
          </a:p>
        </p:txBody>
      </p:sp>
      <p:sp>
        <p:nvSpPr>
          <p:cNvPr id="7" name="TextBox 6"/>
          <p:cNvSpPr txBox="1"/>
          <p:nvPr/>
        </p:nvSpPr>
        <p:spPr>
          <a:xfrm>
            <a:off x="251520" y="6381328"/>
            <a:ext cx="8712968" cy="646331"/>
          </a:xfrm>
          <a:prstGeom prst="rect">
            <a:avLst/>
          </a:prstGeom>
          <a:noFill/>
        </p:spPr>
        <p:txBody>
          <a:bodyPr wrap="square" rtlCol="0">
            <a:spAutoFit/>
          </a:bodyPr>
          <a:lstStyle/>
          <a:p>
            <a:r>
              <a:rPr lang="en-GB" altLang="en-US" sz="1200" dirty="0">
                <a:latin typeface="Arial" pitchFamily="34" charset="0"/>
                <a:cs typeface="Arial" pitchFamily="34" charset="0"/>
              </a:rPr>
              <a:t>National definition &amp; CQC definitionhttps://www.nhs.uk/conditions/end-of-life-care/what-it-involves-and-when-it-starts</a:t>
            </a:r>
            <a:r>
              <a:rPr lang="en-GB" altLang="en-US" dirty="0">
                <a:latin typeface="Arial" pitchFamily="34" charset="0"/>
                <a:cs typeface="Arial" pitchFamily="34" charset="0"/>
              </a:rPr>
              <a:t>/ </a:t>
            </a:r>
            <a:br>
              <a:rPr lang="en-GB" altLang="en-US" dirty="0">
                <a:latin typeface="Arial" pitchFamily="34" charset="0"/>
                <a:cs typeface="Arial" pitchFamily="34" charset="0"/>
              </a:rPr>
            </a:br>
            <a:endParaRPr lang="en-GB" dirty="0"/>
          </a:p>
        </p:txBody>
      </p:sp>
      <p:pic>
        <p:nvPicPr>
          <p:cNvPr id="8"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6"/>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2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31640" y="3284984"/>
            <a:ext cx="6768752" cy="1944216"/>
          </a:xfrm>
          <a:prstGeom prst="rect">
            <a:avLst/>
          </a:prstGeom>
          <a:ln w="38100">
            <a:solidFill>
              <a:srgbClr val="FF0000"/>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altLang="en-US" dirty="0"/>
          </a:p>
          <a:p>
            <a:pPr marL="0" indent="0" algn="ctr">
              <a:buNone/>
            </a:pPr>
            <a:r>
              <a:rPr lang="en-GB" dirty="0"/>
              <a:t>Would you be surprised if the patient were to die in the next 6-12 months?</a:t>
            </a:r>
            <a:endParaRPr lang="en-GB" altLang="en-US" dirty="0">
              <a:latin typeface="Arial" pitchFamily="34" charset="0"/>
              <a:cs typeface="Arial" pitchFamily="34" charset="0"/>
            </a:endParaRPr>
          </a:p>
          <a:p>
            <a:pPr marL="0" indent="0" algn="ctr">
              <a:buFont typeface="Arial" panose="020B0604020202020204" pitchFamily="34" charset="0"/>
              <a:buNone/>
            </a:pPr>
            <a:endParaRPr lang="en-GB" altLang="en-US" dirty="0"/>
          </a:p>
          <a:p>
            <a:pPr marL="0" indent="0" algn="ctr">
              <a:buFont typeface="Arial" panose="020B0604020202020204" pitchFamily="34" charset="0"/>
              <a:buNone/>
            </a:pPr>
            <a:endParaRPr lang="en-GB" altLang="en-US" dirty="0"/>
          </a:p>
        </p:txBody>
      </p:sp>
      <p:sp>
        <p:nvSpPr>
          <p:cNvPr id="5" name="AutoShape 2" descr="Image result for SURPRISE QUES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SURPRISE QUES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628800"/>
            <a:ext cx="3600400" cy="156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The London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London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57"/>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3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87350" y="1253476"/>
            <a:ext cx="8229600" cy="1143000"/>
          </a:xfrm>
        </p:spPr>
        <p:txBody>
          <a:bodyPr>
            <a:normAutofit fontScale="90000"/>
          </a:bodyPr>
          <a:lstStyle/>
          <a:p>
            <a:r>
              <a:rPr lang="en-GB" sz="4000" b="1" dirty="0">
                <a:solidFill>
                  <a:srgbClr val="0000FF"/>
                </a:solidFill>
                <a:ea typeface="ＭＳ Ｐゴシック" pitchFamily="34" charset="-128"/>
              </a:rPr>
              <a:t>Controlled drugs in End of Life and use of drugs beyond product license</a:t>
            </a:r>
            <a:endParaRPr lang="en-GB" altLang="en-US" sz="4000" b="1" dirty="0">
              <a:solidFill>
                <a:srgbClr val="0000FF"/>
              </a:solidFill>
              <a:ea typeface="ＭＳ Ｐゴシック" pitchFamily="34" charset="-128"/>
            </a:endParaRPr>
          </a:p>
        </p:txBody>
      </p:sp>
      <p:sp>
        <p:nvSpPr>
          <p:cNvPr id="2" name="TextBox 1"/>
          <p:cNvSpPr txBox="1"/>
          <p:nvPr/>
        </p:nvSpPr>
        <p:spPr>
          <a:xfrm>
            <a:off x="1692275" y="5723493"/>
            <a:ext cx="4248472" cy="369332"/>
          </a:xfrm>
          <a:prstGeom prst="rect">
            <a:avLst/>
          </a:prstGeom>
          <a:solidFill>
            <a:schemeClr val="bg1"/>
          </a:solidFill>
        </p:spPr>
        <p:txBody>
          <a:bodyPr wrap="square" rtlCol="0">
            <a:spAutoFit/>
          </a:bodyPr>
          <a:lstStyle/>
          <a:p>
            <a:endParaRPr lang="en-GB" dirty="0"/>
          </a:p>
        </p:txBody>
      </p:sp>
      <p:sp>
        <p:nvSpPr>
          <p:cNvPr id="3" name="TextBox 2"/>
          <p:cNvSpPr txBox="1"/>
          <p:nvPr/>
        </p:nvSpPr>
        <p:spPr>
          <a:xfrm>
            <a:off x="808613" y="2686416"/>
            <a:ext cx="7776864" cy="3908762"/>
          </a:xfrm>
          <a:prstGeom prst="rect">
            <a:avLst/>
          </a:prstGeom>
          <a:noFill/>
        </p:spPr>
        <p:txBody>
          <a:bodyPr wrap="square" rtlCol="0">
            <a:spAutoFit/>
          </a:bodyPr>
          <a:lstStyle/>
          <a:p>
            <a:r>
              <a:rPr lang="en-GB" sz="2800" dirty="0"/>
              <a:t>• Frequently used controlled drugs used at end of life include:  </a:t>
            </a:r>
            <a:r>
              <a:rPr lang="en-GB" sz="2800" b="1" dirty="0"/>
              <a:t>Morphine, Oxycodone, Fentanyl, </a:t>
            </a:r>
            <a:r>
              <a:rPr lang="en-GB" sz="2800" b="1" dirty="0" err="1"/>
              <a:t>Alfentanyl</a:t>
            </a:r>
            <a:r>
              <a:rPr lang="en-GB" sz="2800" b="1" dirty="0"/>
              <a:t>, Diamorphine, Midazolam – </a:t>
            </a:r>
            <a:r>
              <a:rPr lang="en-GB" sz="2400" i="1" dirty="0"/>
              <a:t>Others of note: </a:t>
            </a:r>
            <a:r>
              <a:rPr lang="en-GB" sz="2400" i="1" dirty="0" err="1"/>
              <a:t>Pregabalin</a:t>
            </a:r>
            <a:r>
              <a:rPr lang="en-GB" sz="2400" i="1" dirty="0"/>
              <a:t>, Methadone, Ketamine </a:t>
            </a:r>
          </a:p>
          <a:p>
            <a:r>
              <a:rPr lang="en-GB" sz="2400" i="1" dirty="0"/>
              <a:t>NB: Medicinal cannabis – specialist register</a:t>
            </a:r>
            <a:endParaRPr lang="en-GB" sz="2800" i="1" dirty="0"/>
          </a:p>
          <a:p>
            <a:endParaRPr lang="en-GB" sz="2800" dirty="0"/>
          </a:p>
          <a:p>
            <a:r>
              <a:rPr lang="en-GB" sz="2800" dirty="0"/>
              <a:t>• Legal aspects of prescribing unlicensed medications </a:t>
            </a:r>
          </a:p>
          <a:p>
            <a:r>
              <a:rPr lang="en-GB" sz="2800" dirty="0"/>
              <a:t>• Prescribing off-label</a:t>
            </a:r>
          </a:p>
        </p:txBody>
      </p:sp>
      <p:pic>
        <p:nvPicPr>
          <p:cNvPr id="7"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581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7" name="Rectangle 2"/>
          <p:cNvSpPr>
            <a:spLocks noGrp="1" noChangeArrowheads="1"/>
          </p:cNvSpPr>
          <p:nvPr>
            <p:ph type="title" idx="4294967295"/>
          </p:nvPr>
        </p:nvSpPr>
        <p:spPr>
          <a:xfrm>
            <a:off x="501086" y="332656"/>
            <a:ext cx="8352928" cy="1584176"/>
          </a:xfrm>
        </p:spPr>
        <p:txBody>
          <a:bodyPr>
            <a:normAutofit/>
          </a:bodyPr>
          <a:lstStyle/>
          <a:p>
            <a:r>
              <a:rPr lang="en-GB" altLang="en-US" b="1" dirty="0">
                <a:solidFill>
                  <a:srgbClr val="7030A0"/>
                </a:solidFill>
                <a:ea typeface="ＭＳ Ｐゴシック" pitchFamily="34" charset="-128"/>
              </a:rPr>
              <a:t>Principles of N-MP post Shipman/Gosport report</a:t>
            </a: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0019166-CF28-44E3-958F-CE7D476F83D8}"/>
              </a:ext>
            </a:extLst>
          </p:cNvPr>
          <p:cNvSpPr>
            <a:spLocks noGrp="1"/>
          </p:cNvSpPr>
          <p:nvPr>
            <p:ph idx="1"/>
          </p:nvPr>
        </p:nvSpPr>
        <p:spPr>
          <a:xfrm>
            <a:off x="501086" y="1772816"/>
            <a:ext cx="8370859" cy="4351338"/>
          </a:xfrm>
        </p:spPr>
        <p:txBody>
          <a:bodyPr>
            <a:normAutofit fontScale="92500" lnSpcReduction="20000"/>
          </a:bodyPr>
          <a:lstStyle/>
          <a:p>
            <a:r>
              <a:rPr lang="en-GB" dirty="0"/>
              <a:t>Hand writing requirements </a:t>
            </a:r>
          </a:p>
          <a:p>
            <a:pPr marL="0" indent="0">
              <a:buNone/>
            </a:pPr>
            <a:r>
              <a:rPr lang="en-GB" dirty="0"/>
              <a:t>• Signature on collection of CD prescriptions </a:t>
            </a:r>
          </a:p>
          <a:p>
            <a:r>
              <a:rPr lang="en-GB" dirty="0"/>
              <a:t>Registers /record keeping requirements </a:t>
            </a:r>
          </a:p>
          <a:p>
            <a:r>
              <a:rPr lang="en-GB" dirty="0"/>
              <a:t>30 day supply </a:t>
            </a:r>
          </a:p>
          <a:p>
            <a:r>
              <a:rPr lang="en-GB" dirty="0"/>
              <a:t>28 day validity</a:t>
            </a:r>
          </a:p>
          <a:p>
            <a:endParaRPr lang="en-GB" dirty="0"/>
          </a:p>
          <a:p>
            <a:r>
              <a:rPr lang="en-GB" dirty="0">
                <a:hlinkClick r:id="rId4"/>
              </a:rPr>
              <a:t>Government response to the recommendations of the Shipman Inquiry's fifth report and to the </a:t>
            </a:r>
            <a:r>
              <a:rPr lang="en-GB" dirty="0" err="1">
                <a:hlinkClick r:id="rId4"/>
              </a:rPr>
              <a:t>Ayling</a:t>
            </a:r>
            <a:r>
              <a:rPr lang="en-GB" dirty="0">
                <a:hlinkClick r:id="rId4"/>
              </a:rPr>
              <a:t>, Neale and Kerr/Haslam inquiries - GOV.UK (www.gov.uk)</a:t>
            </a:r>
            <a:endParaRPr lang="en-GB" dirty="0"/>
          </a:p>
        </p:txBody>
      </p:sp>
    </p:spTree>
    <p:extLst>
      <p:ext uri="{BB962C8B-B14F-4D97-AF65-F5344CB8AC3E}">
        <p14:creationId xmlns:p14="http://schemas.microsoft.com/office/powerpoint/2010/main" val="169534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2"/>
          </p:nvPr>
        </p:nvSpPr>
        <p:spPr>
          <a:xfrm>
            <a:off x="3124200" y="6245225"/>
            <a:ext cx="2895600" cy="476250"/>
          </a:xfrm>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defRPr/>
            </a:pPr>
            <a:fld id="{A70E0C50-DE37-43C0-AEBF-7609A761591E}" type="datetime1">
              <a:rPr lang="en-GB" altLang="en-US" sz="1000" smtClean="0"/>
              <a:pPr algn="ctr" eaLnBrk="1" hangingPunct="1">
                <a:spcBef>
                  <a:spcPct val="0"/>
                </a:spcBef>
                <a:buClrTx/>
                <a:buSzTx/>
                <a:buFontTx/>
                <a:buNone/>
                <a:defRPr/>
              </a:pPr>
              <a:t>10/11/2021</a:t>
            </a:fld>
            <a:endParaRPr lang="en-GB" altLang="en-US" sz="1000"/>
          </a:p>
        </p:txBody>
      </p:sp>
      <p:sp>
        <p:nvSpPr>
          <p:cNvPr id="7" name="Rectangle 2"/>
          <p:cNvSpPr>
            <a:spLocks noGrp="1" noChangeArrowheads="1"/>
          </p:cNvSpPr>
          <p:nvPr>
            <p:ph type="title" idx="4294967295"/>
          </p:nvPr>
        </p:nvSpPr>
        <p:spPr>
          <a:xfrm>
            <a:off x="501086" y="15219"/>
            <a:ext cx="8352928" cy="1584176"/>
          </a:xfrm>
        </p:spPr>
        <p:txBody>
          <a:bodyPr>
            <a:normAutofit/>
          </a:bodyPr>
          <a:lstStyle/>
          <a:p>
            <a:r>
              <a:rPr lang="en-GB" altLang="en-US" b="1" dirty="0">
                <a:solidFill>
                  <a:srgbClr val="FF33CC"/>
                </a:solidFill>
                <a:ea typeface="ＭＳ Ｐゴシック" pitchFamily="34" charset="-128"/>
              </a:rPr>
              <a:t>Principles of N-MP post Shipman/Gosport report</a:t>
            </a:r>
          </a:p>
        </p:txBody>
      </p:sp>
      <p:pic>
        <p:nvPicPr>
          <p:cNvPr id="8"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4" y="-21446"/>
            <a:ext cx="1002173" cy="1002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London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2173" cy="100217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E2DA5D31-BD58-4F1E-B629-802C0ADDBB12}"/>
              </a:ext>
            </a:extLst>
          </p:cNvPr>
          <p:cNvSpPr>
            <a:spLocks noGrp="1"/>
          </p:cNvSpPr>
          <p:nvPr>
            <p:ph idx="1"/>
          </p:nvPr>
        </p:nvSpPr>
        <p:spPr/>
        <p:txBody>
          <a:bodyPr/>
          <a:lstStyle/>
          <a:p>
            <a:pPr marL="0" indent="0">
              <a:buNone/>
            </a:pPr>
            <a:r>
              <a:rPr lang="en-GB" dirty="0"/>
              <a:t>• Accountable Office Role:</a:t>
            </a:r>
          </a:p>
          <a:p>
            <a:pPr marL="0" indent="0">
              <a:buNone/>
            </a:pPr>
            <a:r>
              <a:rPr lang="en-GB" dirty="0"/>
              <a:t>– Information Sharing &amp; co-operation between bodies </a:t>
            </a:r>
          </a:p>
          <a:p>
            <a:pPr marL="0" indent="0">
              <a:buNone/>
            </a:pPr>
            <a:r>
              <a:rPr lang="en-GB" dirty="0"/>
              <a:t>– Inspection </a:t>
            </a:r>
          </a:p>
          <a:p>
            <a:pPr marL="0" indent="0">
              <a:buNone/>
            </a:pPr>
            <a:r>
              <a:rPr lang="en-GB" dirty="0"/>
              <a:t>– Monitoring prescribing of CDs </a:t>
            </a:r>
          </a:p>
          <a:p>
            <a:pPr marL="0" indent="0">
              <a:buNone/>
            </a:pPr>
            <a:r>
              <a:rPr lang="en-GB" dirty="0"/>
              <a:t>– Requirement to report incidents to AO </a:t>
            </a:r>
          </a:p>
          <a:p>
            <a:pPr marL="0" indent="0">
              <a:buNone/>
            </a:pPr>
            <a:r>
              <a:rPr lang="en-GB" dirty="0"/>
              <a:t>– Sharing lessons learnt</a:t>
            </a:r>
          </a:p>
        </p:txBody>
      </p:sp>
    </p:spTree>
    <p:extLst>
      <p:ext uri="{BB962C8B-B14F-4D97-AF65-F5344CB8AC3E}">
        <p14:creationId xmlns:p14="http://schemas.microsoft.com/office/powerpoint/2010/main" val="1076488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31588</TotalTime>
  <Words>2188</Words>
  <Application>Microsoft Office PowerPoint</Application>
  <PresentationFormat>On-screen Show (4:3)</PresentationFormat>
  <Paragraphs>334</Paragraphs>
  <Slides>32</Slides>
  <Notes>21</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MS PGothic</vt:lpstr>
      <vt:lpstr>MS PGothic</vt:lpstr>
      <vt:lpstr>Arial</vt:lpstr>
      <vt:lpstr>Calibri</vt:lpstr>
      <vt:lpstr>Courier New</vt:lpstr>
      <vt:lpstr>Frutiger</vt:lpstr>
      <vt:lpstr>Times New Roman</vt:lpstr>
      <vt:lpstr>Wingdings</vt:lpstr>
      <vt:lpstr>Wingdings 2</vt:lpstr>
      <vt:lpstr>Office Theme</vt:lpstr>
      <vt:lpstr>   Non medical prescribing in End Of Life Care and Symptoms </vt:lpstr>
      <vt:lpstr>Objectives</vt:lpstr>
      <vt:lpstr>PowerPoint Presentation</vt:lpstr>
      <vt:lpstr>Who is considered to be an EoL Patient?</vt:lpstr>
      <vt:lpstr>Who is considered to be an EoL Patient?</vt:lpstr>
      <vt:lpstr>PowerPoint Presentation</vt:lpstr>
      <vt:lpstr>Controlled drugs in End of Life and use of drugs beyond product license</vt:lpstr>
      <vt:lpstr>Principles of N-MP post Shipman/Gosport report</vt:lpstr>
      <vt:lpstr>Principles of N-MP post Shipman/Gosport report</vt:lpstr>
      <vt:lpstr>Principles of N-MP post Shipman/Gosport report</vt:lpstr>
      <vt:lpstr>Principles of N-MP post Shipman/Gosport report</vt:lpstr>
      <vt:lpstr>Issues for Non Medical Prescribers</vt:lpstr>
      <vt:lpstr>Issues for Non Medical Prescribers</vt:lpstr>
      <vt:lpstr>Mixing medicines that include controlled drugs</vt:lpstr>
      <vt:lpstr>The use of anticipatory prescribing</vt:lpstr>
      <vt:lpstr>Prescribing CD -Tips</vt:lpstr>
      <vt:lpstr>PowerPoint Presentation</vt:lpstr>
      <vt:lpstr>Disposal of CDs</vt:lpstr>
      <vt:lpstr>PowerPoint Presentation</vt:lpstr>
      <vt:lpstr>Watch for Side effects and Toxicity!</vt:lpstr>
      <vt:lpstr>PowerPoint Presentation</vt:lpstr>
      <vt:lpstr>Nausea &amp; Vomiting </vt:lpstr>
      <vt:lpstr>PowerPoint Presentation</vt:lpstr>
      <vt:lpstr>PowerPoint Presentation</vt:lpstr>
      <vt:lpstr>Respiratory secretions </vt:lpstr>
      <vt:lpstr>PowerPoint Presentation</vt:lpstr>
      <vt:lpstr>Agitation and anxiety </vt:lpstr>
      <vt:lpstr>PowerPoint Presentation</vt:lpstr>
      <vt:lpstr> References</vt:lpstr>
      <vt:lpstr>To Take Away (TTA)</vt:lpstr>
      <vt:lpstr>WHO CAN PRESCRIBE WHAT?</vt:lpstr>
      <vt:lpstr>Any questions?</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Appleby</dc:creator>
  <cp:lastModifiedBy>Edith Israel</cp:lastModifiedBy>
  <cp:revision>107</cp:revision>
  <cp:lastPrinted>2017-09-14T10:09:42Z</cp:lastPrinted>
  <dcterms:created xsi:type="dcterms:W3CDTF">2017-07-13T14:25:19Z</dcterms:created>
  <dcterms:modified xsi:type="dcterms:W3CDTF">2021-11-18T13:52:49Z</dcterms:modified>
</cp:coreProperties>
</file>