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75" r:id="rId2"/>
  </p:sldMasterIdLst>
  <p:notesMasterIdLst>
    <p:notesMasterId r:id="rId22"/>
  </p:notesMasterIdLst>
  <p:handoutMasterIdLst>
    <p:handoutMasterId r:id="rId23"/>
  </p:handoutMasterIdLst>
  <p:sldIdLst>
    <p:sldId id="256" r:id="rId3"/>
    <p:sldId id="261" r:id="rId4"/>
    <p:sldId id="262" r:id="rId5"/>
    <p:sldId id="291" r:id="rId6"/>
    <p:sldId id="295" r:id="rId7"/>
    <p:sldId id="301" r:id="rId8"/>
    <p:sldId id="290" r:id="rId9"/>
    <p:sldId id="281" r:id="rId10"/>
    <p:sldId id="283" r:id="rId11"/>
    <p:sldId id="280" r:id="rId12"/>
    <p:sldId id="286" r:id="rId13"/>
    <p:sldId id="302" r:id="rId14"/>
    <p:sldId id="305" r:id="rId15"/>
    <p:sldId id="306" r:id="rId16"/>
    <p:sldId id="307" r:id="rId17"/>
    <p:sldId id="308" r:id="rId18"/>
    <p:sldId id="309" r:id="rId19"/>
    <p:sldId id="297" r:id="rId20"/>
    <p:sldId id="273" r:id="rId21"/>
  </p:sldIdLst>
  <p:sldSz cx="12192000" cy="6858000"/>
  <p:notesSz cx="6669088"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aine Whitby" initials="EW" lastIdx="5" clrIdx="0">
    <p:extLst>
      <p:ext uri="{19B8F6BF-5375-455C-9EA6-DF929625EA0E}">
        <p15:presenceInfo xmlns:p15="http://schemas.microsoft.com/office/powerpoint/2012/main" userId="Elaine Whitb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2" d="100"/>
          <a:sy n="72" d="100"/>
        </p:scale>
        <p:origin x="618" y="6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89250" cy="4953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778251" y="0"/>
            <a:ext cx="2889250" cy="495300"/>
          </a:xfrm>
          <a:prstGeom prst="rect">
            <a:avLst/>
          </a:prstGeom>
        </p:spPr>
        <p:txBody>
          <a:bodyPr vert="horz" lIns="91440" tIns="45720" rIns="91440" bIns="45720" rtlCol="0"/>
          <a:lstStyle>
            <a:lvl1pPr algn="r">
              <a:defRPr sz="1200"/>
            </a:lvl1pPr>
          </a:lstStyle>
          <a:p>
            <a:fld id="{69D93EDE-D847-4BDF-B912-F5E812F7577A}" type="datetimeFigureOut">
              <a:rPr lang="en-GB" smtClean="0"/>
              <a:t>29/11/2021</a:t>
            </a:fld>
            <a:endParaRPr lang="en-GB" dirty="0"/>
          </a:p>
        </p:txBody>
      </p:sp>
      <p:sp>
        <p:nvSpPr>
          <p:cNvPr id="4" name="Footer Placeholder 3"/>
          <p:cNvSpPr>
            <a:spLocks noGrp="1"/>
          </p:cNvSpPr>
          <p:nvPr>
            <p:ph type="ftr" sz="quarter" idx="2"/>
          </p:nvPr>
        </p:nvSpPr>
        <p:spPr>
          <a:xfrm>
            <a:off x="1" y="9377363"/>
            <a:ext cx="2889250" cy="49530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778251" y="9377363"/>
            <a:ext cx="2889250" cy="495300"/>
          </a:xfrm>
          <a:prstGeom prst="rect">
            <a:avLst/>
          </a:prstGeom>
        </p:spPr>
        <p:txBody>
          <a:bodyPr vert="horz" lIns="91440" tIns="45720" rIns="91440" bIns="45720" rtlCol="0" anchor="b"/>
          <a:lstStyle>
            <a:lvl1pPr algn="r">
              <a:defRPr sz="1200"/>
            </a:lvl1pPr>
          </a:lstStyle>
          <a:p>
            <a:fld id="{791D805D-7EA4-44B0-AB15-2A0518DDE833}" type="slidenum">
              <a:rPr lang="en-GB" smtClean="0"/>
              <a:t>‹#›</a:t>
            </a:fld>
            <a:endParaRPr lang="en-GB" dirty="0"/>
          </a:p>
        </p:txBody>
      </p:sp>
    </p:spTree>
    <p:extLst>
      <p:ext uri="{BB962C8B-B14F-4D97-AF65-F5344CB8AC3E}">
        <p14:creationId xmlns:p14="http://schemas.microsoft.com/office/powerpoint/2010/main" val="3429050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534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777607" y="0"/>
            <a:ext cx="2889938" cy="495348"/>
          </a:xfrm>
          <a:prstGeom prst="rect">
            <a:avLst/>
          </a:prstGeom>
        </p:spPr>
        <p:txBody>
          <a:bodyPr vert="horz" lIns="91440" tIns="45720" rIns="91440" bIns="45720" rtlCol="0"/>
          <a:lstStyle>
            <a:lvl1pPr algn="r">
              <a:defRPr sz="1200"/>
            </a:lvl1pPr>
          </a:lstStyle>
          <a:p>
            <a:fld id="{97C6EB44-7F57-4A9D-A877-F75848716182}" type="datetimeFigureOut">
              <a:rPr lang="en-GB" smtClean="0"/>
              <a:t>29/11/2021</a:t>
            </a:fld>
            <a:endParaRPr lang="en-GB" dirty="0"/>
          </a:p>
        </p:txBody>
      </p:sp>
      <p:sp>
        <p:nvSpPr>
          <p:cNvPr id="4" name="Slide Image Placeholder 3"/>
          <p:cNvSpPr>
            <a:spLocks noGrp="1" noRot="1" noChangeAspect="1"/>
          </p:cNvSpPr>
          <p:nvPr>
            <p:ph type="sldImg" idx="2"/>
          </p:nvPr>
        </p:nvSpPr>
        <p:spPr>
          <a:xfrm>
            <a:off x="373063" y="1233488"/>
            <a:ext cx="5922962" cy="3332162"/>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66909" y="4751227"/>
            <a:ext cx="5335270" cy="38873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25"/>
            <a:ext cx="2889938" cy="49534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777607" y="9377325"/>
            <a:ext cx="2889938" cy="495347"/>
          </a:xfrm>
          <a:prstGeom prst="rect">
            <a:avLst/>
          </a:prstGeom>
        </p:spPr>
        <p:txBody>
          <a:bodyPr vert="horz" lIns="91440" tIns="45720" rIns="91440" bIns="45720" rtlCol="0" anchor="b"/>
          <a:lstStyle>
            <a:lvl1pPr algn="r">
              <a:defRPr sz="1200"/>
            </a:lvl1pPr>
          </a:lstStyle>
          <a:p>
            <a:fld id="{196BAF17-7084-4A52-8F79-ADE4B0012839}" type="slidenum">
              <a:rPr lang="en-GB" smtClean="0"/>
              <a:t>‹#›</a:t>
            </a:fld>
            <a:endParaRPr lang="en-GB" dirty="0"/>
          </a:p>
        </p:txBody>
      </p:sp>
    </p:spTree>
    <p:extLst>
      <p:ext uri="{BB962C8B-B14F-4D97-AF65-F5344CB8AC3E}">
        <p14:creationId xmlns:p14="http://schemas.microsoft.com/office/powerpoint/2010/main" val="1656868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17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1747" name="Text Box 3"/>
          <p:cNvSpPr txBox="1">
            <a:spLocks noChangeArrowheads="1"/>
          </p:cNvSpPr>
          <p:nvPr/>
        </p:nvSpPr>
        <p:spPr bwMode="auto">
          <a:xfrm>
            <a:off x="508000" y="609600"/>
            <a:ext cx="8534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sz="1800" dirty="0">
              <a:latin typeface="Times" panose="02020603050405020304" pitchFamily="18" charset="0"/>
            </a:endParaRPr>
          </a:p>
        </p:txBody>
      </p:sp>
      <p:sp>
        <p:nvSpPr>
          <p:cNvPr id="31748" name="Rectangle 4"/>
          <p:cNvSpPr>
            <a:spLocks noGrp="1" noChangeArrowheads="1"/>
          </p:cNvSpPr>
          <p:nvPr>
            <p:ph type="ctrTitle" sz="quarter"/>
          </p:nvPr>
        </p:nvSpPr>
        <p:spPr>
          <a:xfrm>
            <a:off x="624418" y="1524000"/>
            <a:ext cx="8832849" cy="1828800"/>
          </a:xfrm>
        </p:spPr>
        <p:txBody>
          <a:bodyPr anchor="b"/>
          <a:lstStyle>
            <a:lvl1pPr>
              <a:defRPr sz="5000"/>
            </a:lvl1pPr>
          </a:lstStyle>
          <a:p>
            <a:pPr lvl="0"/>
            <a:r>
              <a:rPr lang="en-US" altLang="en-US" noProof="0"/>
              <a:t>Click to edit Master title style</a:t>
            </a:r>
            <a:endParaRPr lang="en-GB" altLang="en-US" noProof="0"/>
          </a:p>
        </p:txBody>
      </p:sp>
      <p:sp>
        <p:nvSpPr>
          <p:cNvPr id="31749" name="Rectangle 5"/>
          <p:cNvSpPr>
            <a:spLocks noGrp="1" noChangeArrowheads="1"/>
          </p:cNvSpPr>
          <p:nvPr>
            <p:ph type="subTitle" sz="quarter" idx="1"/>
          </p:nvPr>
        </p:nvSpPr>
        <p:spPr>
          <a:xfrm>
            <a:off x="624418" y="3886200"/>
            <a:ext cx="5877983" cy="2286000"/>
          </a:xfrm>
        </p:spPr>
        <p:txBody>
          <a:bodyPr/>
          <a:lstStyle>
            <a:lvl1pPr marL="0" indent="0">
              <a:buFontTx/>
              <a:buNone/>
              <a:defRPr sz="3000" i="1"/>
            </a:lvl1pPr>
          </a:lstStyle>
          <a:p>
            <a:pPr lvl="0"/>
            <a:r>
              <a:rPr lang="en-US" altLang="en-US" noProof="0"/>
              <a:t>Click to edit Master subtitle style</a:t>
            </a:r>
            <a:endParaRPr lang="en-GB" altLang="en-US" noProof="0"/>
          </a:p>
        </p:txBody>
      </p:sp>
      <p:pic>
        <p:nvPicPr>
          <p:cNvPr id="31750"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77251" y="260351"/>
            <a:ext cx="3266016" cy="96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14908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lvl1pPr>
              <a:defRPr/>
            </a:lvl1pPr>
          </a:lstStyle>
          <a:p>
            <a:endParaRPr lang="en-GB" dirty="0"/>
          </a:p>
        </p:txBody>
      </p:sp>
      <p:sp>
        <p:nvSpPr>
          <p:cNvPr id="5" name="Slide Number Placeholder 4"/>
          <p:cNvSpPr>
            <a:spLocks noGrp="1"/>
          </p:cNvSpPr>
          <p:nvPr>
            <p:ph type="sldNum" sz="quarter" idx="11"/>
          </p:nvPr>
        </p:nvSpPr>
        <p:spPr/>
        <p:txBody>
          <a:bodyPr/>
          <a:lstStyle>
            <a:lvl1pPr>
              <a:defRPr/>
            </a:lvl1pPr>
          </a:lstStyle>
          <a:p>
            <a:fld id="{380AB303-113F-445B-ABD7-7F554148FD1A}" type="slidenum">
              <a:rPr lang="en-GB" smtClean="0"/>
              <a:t>‹#›</a:t>
            </a:fld>
            <a:endParaRPr lang="en-GB" dirty="0"/>
          </a:p>
        </p:txBody>
      </p:sp>
    </p:spTree>
    <p:extLst>
      <p:ext uri="{BB962C8B-B14F-4D97-AF65-F5344CB8AC3E}">
        <p14:creationId xmlns:p14="http://schemas.microsoft.com/office/powerpoint/2010/main" val="3935051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88400" y="381000"/>
            <a:ext cx="2590800" cy="5029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016000" y="381000"/>
            <a:ext cx="7569200" cy="5029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lvl1pPr>
              <a:defRPr/>
            </a:lvl1pPr>
          </a:lstStyle>
          <a:p>
            <a:endParaRPr lang="en-GB" dirty="0"/>
          </a:p>
        </p:txBody>
      </p:sp>
      <p:sp>
        <p:nvSpPr>
          <p:cNvPr id="5" name="Slide Number Placeholder 4"/>
          <p:cNvSpPr>
            <a:spLocks noGrp="1"/>
          </p:cNvSpPr>
          <p:nvPr>
            <p:ph type="sldNum" sz="quarter" idx="11"/>
          </p:nvPr>
        </p:nvSpPr>
        <p:spPr/>
        <p:txBody>
          <a:bodyPr/>
          <a:lstStyle>
            <a:lvl1pPr>
              <a:defRPr/>
            </a:lvl1pPr>
          </a:lstStyle>
          <a:p>
            <a:fld id="{380AB303-113F-445B-ABD7-7F554148FD1A}" type="slidenum">
              <a:rPr lang="en-GB" smtClean="0"/>
              <a:t>‹#›</a:t>
            </a:fld>
            <a:endParaRPr lang="en-GB" dirty="0"/>
          </a:p>
        </p:txBody>
      </p:sp>
    </p:spTree>
    <p:extLst>
      <p:ext uri="{BB962C8B-B14F-4D97-AF65-F5344CB8AC3E}">
        <p14:creationId xmlns:p14="http://schemas.microsoft.com/office/powerpoint/2010/main" val="28205289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17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1747" name="Text Box 3"/>
          <p:cNvSpPr txBox="1">
            <a:spLocks noChangeArrowheads="1"/>
          </p:cNvSpPr>
          <p:nvPr/>
        </p:nvSpPr>
        <p:spPr bwMode="auto">
          <a:xfrm>
            <a:off x="508000" y="609600"/>
            <a:ext cx="8534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dirty="0">
              <a:solidFill>
                <a:srgbClr val="003366"/>
              </a:solidFill>
              <a:latin typeface="Times" panose="02020603050405020304" pitchFamily="18" charset="0"/>
            </a:endParaRPr>
          </a:p>
        </p:txBody>
      </p:sp>
      <p:sp>
        <p:nvSpPr>
          <p:cNvPr id="31748" name="Rectangle 4"/>
          <p:cNvSpPr>
            <a:spLocks noGrp="1" noChangeArrowheads="1"/>
          </p:cNvSpPr>
          <p:nvPr>
            <p:ph type="ctrTitle" sz="quarter"/>
          </p:nvPr>
        </p:nvSpPr>
        <p:spPr>
          <a:xfrm>
            <a:off x="624418" y="1524000"/>
            <a:ext cx="8832849" cy="1828800"/>
          </a:xfrm>
        </p:spPr>
        <p:txBody>
          <a:bodyPr anchor="b"/>
          <a:lstStyle>
            <a:lvl1pPr>
              <a:defRPr sz="5000"/>
            </a:lvl1pPr>
          </a:lstStyle>
          <a:p>
            <a:pPr lvl="0"/>
            <a:r>
              <a:rPr lang="en-US" altLang="en-US" noProof="0"/>
              <a:t>Click to edit Master title style</a:t>
            </a:r>
            <a:endParaRPr lang="en-GB" altLang="en-US" noProof="0"/>
          </a:p>
        </p:txBody>
      </p:sp>
      <p:sp>
        <p:nvSpPr>
          <p:cNvPr id="31749" name="Rectangle 5"/>
          <p:cNvSpPr>
            <a:spLocks noGrp="1" noChangeArrowheads="1"/>
          </p:cNvSpPr>
          <p:nvPr>
            <p:ph type="subTitle" sz="quarter" idx="1"/>
          </p:nvPr>
        </p:nvSpPr>
        <p:spPr>
          <a:xfrm>
            <a:off x="624418" y="3886200"/>
            <a:ext cx="5877983" cy="2286000"/>
          </a:xfrm>
        </p:spPr>
        <p:txBody>
          <a:bodyPr/>
          <a:lstStyle>
            <a:lvl1pPr marL="0" indent="0">
              <a:buFontTx/>
              <a:buNone/>
              <a:defRPr sz="3000" i="1"/>
            </a:lvl1pPr>
          </a:lstStyle>
          <a:p>
            <a:pPr lvl="0"/>
            <a:r>
              <a:rPr lang="en-US" altLang="en-US" noProof="0"/>
              <a:t>Click to edit Master subtitle style</a:t>
            </a:r>
            <a:endParaRPr lang="en-GB" altLang="en-US" noProof="0"/>
          </a:p>
        </p:txBody>
      </p:sp>
      <p:pic>
        <p:nvPicPr>
          <p:cNvPr id="31750"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77251" y="260351"/>
            <a:ext cx="3266016" cy="96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5650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lvl1pPr>
              <a:defRPr/>
            </a:lvl1pPr>
          </a:lstStyle>
          <a:p>
            <a:endParaRPr lang="en-GB" dirty="0">
              <a:solidFill>
                <a:srgbClr val="003366"/>
              </a:solidFill>
            </a:endParaRPr>
          </a:p>
        </p:txBody>
      </p:sp>
      <p:sp>
        <p:nvSpPr>
          <p:cNvPr id="5" name="Slide Number Placeholder 4"/>
          <p:cNvSpPr>
            <a:spLocks noGrp="1"/>
          </p:cNvSpPr>
          <p:nvPr>
            <p:ph type="sldNum" sz="quarter" idx="11"/>
          </p:nvPr>
        </p:nvSpPr>
        <p:spPr/>
        <p:txBody>
          <a:bodyPr/>
          <a:lstStyle>
            <a:lvl1pPr>
              <a:defRPr/>
            </a:lvl1pPr>
          </a:lstStyle>
          <a:p>
            <a:fld id="{380AB303-113F-445B-ABD7-7F554148FD1A}" type="slidenum">
              <a:rPr lang="en-GB" smtClean="0">
                <a:solidFill>
                  <a:srgbClr val="003366"/>
                </a:solidFill>
              </a:rPr>
              <a:pPr/>
              <a:t>‹#›</a:t>
            </a:fld>
            <a:endParaRPr lang="en-GB" dirty="0">
              <a:solidFill>
                <a:srgbClr val="003366"/>
              </a:solidFill>
            </a:endParaRPr>
          </a:p>
        </p:txBody>
      </p:sp>
    </p:spTree>
    <p:extLst>
      <p:ext uri="{BB962C8B-B14F-4D97-AF65-F5344CB8AC3E}">
        <p14:creationId xmlns:p14="http://schemas.microsoft.com/office/powerpoint/2010/main" val="13538162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endParaRPr lang="en-GB" dirty="0">
              <a:solidFill>
                <a:srgbClr val="003366"/>
              </a:solidFill>
            </a:endParaRPr>
          </a:p>
        </p:txBody>
      </p:sp>
      <p:sp>
        <p:nvSpPr>
          <p:cNvPr id="5" name="Slide Number Placeholder 4"/>
          <p:cNvSpPr>
            <a:spLocks noGrp="1"/>
          </p:cNvSpPr>
          <p:nvPr>
            <p:ph type="sldNum" sz="quarter" idx="11"/>
          </p:nvPr>
        </p:nvSpPr>
        <p:spPr/>
        <p:txBody>
          <a:bodyPr/>
          <a:lstStyle>
            <a:lvl1pPr>
              <a:defRPr/>
            </a:lvl1pPr>
          </a:lstStyle>
          <a:p>
            <a:fld id="{380AB303-113F-445B-ABD7-7F554148FD1A}" type="slidenum">
              <a:rPr lang="en-GB" smtClean="0">
                <a:solidFill>
                  <a:srgbClr val="003366"/>
                </a:solidFill>
              </a:rPr>
              <a:pPr/>
              <a:t>‹#›</a:t>
            </a:fld>
            <a:endParaRPr lang="en-GB" dirty="0">
              <a:solidFill>
                <a:srgbClr val="003366"/>
              </a:solidFill>
            </a:endParaRPr>
          </a:p>
        </p:txBody>
      </p:sp>
    </p:spTree>
    <p:extLst>
      <p:ext uri="{BB962C8B-B14F-4D97-AF65-F5344CB8AC3E}">
        <p14:creationId xmlns:p14="http://schemas.microsoft.com/office/powerpoint/2010/main" val="4028958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016000" y="1828800"/>
            <a:ext cx="50800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299200" y="1828800"/>
            <a:ext cx="50800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0"/>
          </p:nvPr>
        </p:nvSpPr>
        <p:spPr/>
        <p:txBody>
          <a:bodyPr/>
          <a:lstStyle>
            <a:lvl1pPr>
              <a:defRPr/>
            </a:lvl1pPr>
          </a:lstStyle>
          <a:p>
            <a:endParaRPr lang="en-GB" dirty="0">
              <a:solidFill>
                <a:srgbClr val="003366"/>
              </a:solidFill>
            </a:endParaRPr>
          </a:p>
        </p:txBody>
      </p:sp>
      <p:sp>
        <p:nvSpPr>
          <p:cNvPr id="6" name="Slide Number Placeholder 5"/>
          <p:cNvSpPr>
            <a:spLocks noGrp="1"/>
          </p:cNvSpPr>
          <p:nvPr>
            <p:ph type="sldNum" sz="quarter" idx="11"/>
          </p:nvPr>
        </p:nvSpPr>
        <p:spPr/>
        <p:txBody>
          <a:bodyPr/>
          <a:lstStyle>
            <a:lvl1pPr>
              <a:defRPr/>
            </a:lvl1pPr>
          </a:lstStyle>
          <a:p>
            <a:fld id="{380AB303-113F-445B-ABD7-7F554148FD1A}" type="slidenum">
              <a:rPr lang="en-GB" smtClean="0">
                <a:solidFill>
                  <a:srgbClr val="003366"/>
                </a:solidFill>
              </a:rPr>
              <a:pPr/>
              <a:t>‹#›</a:t>
            </a:fld>
            <a:endParaRPr lang="en-GB" dirty="0">
              <a:solidFill>
                <a:srgbClr val="003366"/>
              </a:solidFill>
            </a:endParaRPr>
          </a:p>
        </p:txBody>
      </p:sp>
    </p:spTree>
    <p:extLst>
      <p:ext uri="{BB962C8B-B14F-4D97-AF65-F5344CB8AC3E}">
        <p14:creationId xmlns:p14="http://schemas.microsoft.com/office/powerpoint/2010/main" val="39730705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6"/>
          <p:cNvSpPr>
            <a:spLocks noGrp="1"/>
          </p:cNvSpPr>
          <p:nvPr>
            <p:ph type="ftr" sz="quarter" idx="10"/>
          </p:nvPr>
        </p:nvSpPr>
        <p:spPr/>
        <p:txBody>
          <a:bodyPr/>
          <a:lstStyle>
            <a:lvl1pPr>
              <a:defRPr/>
            </a:lvl1pPr>
          </a:lstStyle>
          <a:p>
            <a:endParaRPr lang="en-GB" dirty="0">
              <a:solidFill>
                <a:srgbClr val="003366"/>
              </a:solidFill>
            </a:endParaRPr>
          </a:p>
        </p:txBody>
      </p:sp>
      <p:sp>
        <p:nvSpPr>
          <p:cNvPr id="8" name="Slide Number Placeholder 7"/>
          <p:cNvSpPr>
            <a:spLocks noGrp="1"/>
          </p:cNvSpPr>
          <p:nvPr>
            <p:ph type="sldNum" sz="quarter" idx="11"/>
          </p:nvPr>
        </p:nvSpPr>
        <p:spPr/>
        <p:txBody>
          <a:bodyPr/>
          <a:lstStyle>
            <a:lvl1pPr>
              <a:defRPr/>
            </a:lvl1pPr>
          </a:lstStyle>
          <a:p>
            <a:fld id="{380AB303-113F-445B-ABD7-7F554148FD1A}" type="slidenum">
              <a:rPr lang="en-GB" smtClean="0">
                <a:solidFill>
                  <a:srgbClr val="003366"/>
                </a:solidFill>
              </a:rPr>
              <a:pPr/>
              <a:t>‹#›</a:t>
            </a:fld>
            <a:endParaRPr lang="en-GB" dirty="0">
              <a:solidFill>
                <a:srgbClr val="003366"/>
              </a:solidFill>
            </a:endParaRPr>
          </a:p>
        </p:txBody>
      </p:sp>
    </p:spTree>
    <p:extLst>
      <p:ext uri="{BB962C8B-B14F-4D97-AF65-F5344CB8AC3E}">
        <p14:creationId xmlns:p14="http://schemas.microsoft.com/office/powerpoint/2010/main" val="8703901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p:cNvSpPr>
            <a:spLocks noGrp="1"/>
          </p:cNvSpPr>
          <p:nvPr>
            <p:ph type="ftr" sz="quarter" idx="10"/>
          </p:nvPr>
        </p:nvSpPr>
        <p:spPr/>
        <p:txBody>
          <a:bodyPr/>
          <a:lstStyle>
            <a:lvl1pPr>
              <a:defRPr/>
            </a:lvl1pPr>
          </a:lstStyle>
          <a:p>
            <a:endParaRPr lang="en-GB" dirty="0">
              <a:solidFill>
                <a:srgbClr val="003366"/>
              </a:solidFill>
            </a:endParaRPr>
          </a:p>
        </p:txBody>
      </p:sp>
      <p:sp>
        <p:nvSpPr>
          <p:cNvPr id="4" name="Slide Number Placeholder 3"/>
          <p:cNvSpPr>
            <a:spLocks noGrp="1"/>
          </p:cNvSpPr>
          <p:nvPr>
            <p:ph type="sldNum" sz="quarter" idx="11"/>
          </p:nvPr>
        </p:nvSpPr>
        <p:spPr/>
        <p:txBody>
          <a:bodyPr/>
          <a:lstStyle>
            <a:lvl1pPr>
              <a:defRPr/>
            </a:lvl1pPr>
          </a:lstStyle>
          <a:p>
            <a:fld id="{380AB303-113F-445B-ABD7-7F554148FD1A}" type="slidenum">
              <a:rPr lang="en-GB" smtClean="0">
                <a:solidFill>
                  <a:srgbClr val="003366"/>
                </a:solidFill>
              </a:rPr>
              <a:pPr/>
              <a:t>‹#›</a:t>
            </a:fld>
            <a:endParaRPr lang="en-GB" dirty="0">
              <a:solidFill>
                <a:srgbClr val="003366"/>
              </a:solidFill>
            </a:endParaRPr>
          </a:p>
        </p:txBody>
      </p:sp>
    </p:spTree>
    <p:extLst>
      <p:ext uri="{BB962C8B-B14F-4D97-AF65-F5344CB8AC3E}">
        <p14:creationId xmlns:p14="http://schemas.microsoft.com/office/powerpoint/2010/main" val="5735564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GB" dirty="0">
              <a:solidFill>
                <a:srgbClr val="003366"/>
              </a:solidFill>
            </a:endParaRPr>
          </a:p>
        </p:txBody>
      </p:sp>
      <p:sp>
        <p:nvSpPr>
          <p:cNvPr id="3" name="Slide Number Placeholder 2"/>
          <p:cNvSpPr>
            <a:spLocks noGrp="1"/>
          </p:cNvSpPr>
          <p:nvPr>
            <p:ph type="sldNum" sz="quarter" idx="11"/>
          </p:nvPr>
        </p:nvSpPr>
        <p:spPr/>
        <p:txBody>
          <a:bodyPr/>
          <a:lstStyle>
            <a:lvl1pPr>
              <a:defRPr/>
            </a:lvl1pPr>
          </a:lstStyle>
          <a:p>
            <a:fld id="{380AB303-113F-445B-ABD7-7F554148FD1A}" type="slidenum">
              <a:rPr lang="en-GB" smtClean="0">
                <a:solidFill>
                  <a:srgbClr val="003366"/>
                </a:solidFill>
              </a:rPr>
              <a:pPr/>
              <a:t>‹#›</a:t>
            </a:fld>
            <a:endParaRPr lang="en-GB" dirty="0">
              <a:solidFill>
                <a:srgbClr val="003366"/>
              </a:solidFill>
            </a:endParaRPr>
          </a:p>
        </p:txBody>
      </p:sp>
    </p:spTree>
    <p:extLst>
      <p:ext uri="{BB962C8B-B14F-4D97-AF65-F5344CB8AC3E}">
        <p14:creationId xmlns:p14="http://schemas.microsoft.com/office/powerpoint/2010/main" val="14702287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en-GB" dirty="0">
              <a:solidFill>
                <a:srgbClr val="003366"/>
              </a:solidFill>
            </a:endParaRPr>
          </a:p>
        </p:txBody>
      </p:sp>
      <p:sp>
        <p:nvSpPr>
          <p:cNvPr id="6" name="Slide Number Placeholder 5"/>
          <p:cNvSpPr>
            <a:spLocks noGrp="1"/>
          </p:cNvSpPr>
          <p:nvPr>
            <p:ph type="sldNum" sz="quarter" idx="11"/>
          </p:nvPr>
        </p:nvSpPr>
        <p:spPr/>
        <p:txBody>
          <a:bodyPr/>
          <a:lstStyle>
            <a:lvl1pPr>
              <a:defRPr/>
            </a:lvl1pPr>
          </a:lstStyle>
          <a:p>
            <a:fld id="{380AB303-113F-445B-ABD7-7F554148FD1A}" type="slidenum">
              <a:rPr lang="en-GB" smtClean="0">
                <a:solidFill>
                  <a:srgbClr val="003366"/>
                </a:solidFill>
              </a:rPr>
              <a:pPr/>
              <a:t>‹#›</a:t>
            </a:fld>
            <a:endParaRPr lang="en-GB" dirty="0">
              <a:solidFill>
                <a:srgbClr val="003366"/>
              </a:solidFill>
            </a:endParaRPr>
          </a:p>
        </p:txBody>
      </p:sp>
    </p:spTree>
    <p:extLst>
      <p:ext uri="{BB962C8B-B14F-4D97-AF65-F5344CB8AC3E}">
        <p14:creationId xmlns:p14="http://schemas.microsoft.com/office/powerpoint/2010/main" val="987287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lvl1pPr>
              <a:defRPr/>
            </a:lvl1pPr>
          </a:lstStyle>
          <a:p>
            <a:endParaRPr lang="en-GB" dirty="0"/>
          </a:p>
        </p:txBody>
      </p:sp>
      <p:sp>
        <p:nvSpPr>
          <p:cNvPr id="5" name="Slide Number Placeholder 4"/>
          <p:cNvSpPr>
            <a:spLocks noGrp="1"/>
          </p:cNvSpPr>
          <p:nvPr>
            <p:ph type="sldNum" sz="quarter" idx="11"/>
          </p:nvPr>
        </p:nvSpPr>
        <p:spPr/>
        <p:txBody>
          <a:bodyPr/>
          <a:lstStyle>
            <a:lvl1pPr>
              <a:defRPr/>
            </a:lvl1pPr>
          </a:lstStyle>
          <a:p>
            <a:fld id="{380AB303-113F-445B-ABD7-7F554148FD1A}" type="slidenum">
              <a:rPr lang="en-GB" smtClean="0"/>
              <a:t>‹#›</a:t>
            </a:fld>
            <a:endParaRPr lang="en-GB" dirty="0"/>
          </a:p>
        </p:txBody>
      </p:sp>
    </p:spTree>
    <p:extLst>
      <p:ext uri="{BB962C8B-B14F-4D97-AF65-F5344CB8AC3E}">
        <p14:creationId xmlns:p14="http://schemas.microsoft.com/office/powerpoint/2010/main" val="31170909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GB"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en-GB" dirty="0">
              <a:solidFill>
                <a:srgbClr val="003366"/>
              </a:solidFill>
            </a:endParaRPr>
          </a:p>
        </p:txBody>
      </p:sp>
      <p:sp>
        <p:nvSpPr>
          <p:cNvPr id="6" name="Slide Number Placeholder 5"/>
          <p:cNvSpPr>
            <a:spLocks noGrp="1"/>
          </p:cNvSpPr>
          <p:nvPr>
            <p:ph type="sldNum" sz="quarter" idx="11"/>
          </p:nvPr>
        </p:nvSpPr>
        <p:spPr/>
        <p:txBody>
          <a:bodyPr/>
          <a:lstStyle>
            <a:lvl1pPr>
              <a:defRPr/>
            </a:lvl1pPr>
          </a:lstStyle>
          <a:p>
            <a:fld id="{380AB303-113F-445B-ABD7-7F554148FD1A}" type="slidenum">
              <a:rPr lang="en-GB" smtClean="0">
                <a:solidFill>
                  <a:srgbClr val="003366"/>
                </a:solidFill>
              </a:rPr>
              <a:pPr/>
              <a:t>‹#›</a:t>
            </a:fld>
            <a:endParaRPr lang="en-GB" dirty="0">
              <a:solidFill>
                <a:srgbClr val="003366"/>
              </a:solidFill>
            </a:endParaRPr>
          </a:p>
        </p:txBody>
      </p:sp>
    </p:spTree>
    <p:extLst>
      <p:ext uri="{BB962C8B-B14F-4D97-AF65-F5344CB8AC3E}">
        <p14:creationId xmlns:p14="http://schemas.microsoft.com/office/powerpoint/2010/main" val="20350704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lvl1pPr>
              <a:defRPr/>
            </a:lvl1pPr>
          </a:lstStyle>
          <a:p>
            <a:endParaRPr lang="en-GB" dirty="0">
              <a:solidFill>
                <a:srgbClr val="003366"/>
              </a:solidFill>
            </a:endParaRPr>
          </a:p>
        </p:txBody>
      </p:sp>
      <p:sp>
        <p:nvSpPr>
          <p:cNvPr id="5" name="Slide Number Placeholder 4"/>
          <p:cNvSpPr>
            <a:spLocks noGrp="1"/>
          </p:cNvSpPr>
          <p:nvPr>
            <p:ph type="sldNum" sz="quarter" idx="11"/>
          </p:nvPr>
        </p:nvSpPr>
        <p:spPr/>
        <p:txBody>
          <a:bodyPr/>
          <a:lstStyle>
            <a:lvl1pPr>
              <a:defRPr/>
            </a:lvl1pPr>
          </a:lstStyle>
          <a:p>
            <a:fld id="{380AB303-113F-445B-ABD7-7F554148FD1A}" type="slidenum">
              <a:rPr lang="en-GB" smtClean="0">
                <a:solidFill>
                  <a:srgbClr val="003366"/>
                </a:solidFill>
              </a:rPr>
              <a:pPr/>
              <a:t>‹#›</a:t>
            </a:fld>
            <a:endParaRPr lang="en-GB" dirty="0">
              <a:solidFill>
                <a:srgbClr val="003366"/>
              </a:solidFill>
            </a:endParaRPr>
          </a:p>
        </p:txBody>
      </p:sp>
    </p:spTree>
    <p:extLst>
      <p:ext uri="{BB962C8B-B14F-4D97-AF65-F5344CB8AC3E}">
        <p14:creationId xmlns:p14="http://schemas.microsoft.com/office/powerpoint/2010/main" val="23933405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88400" y="381000"/>
            <a:ext cx="2590800" cy="5029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016000" y="381000"/>
            <a:ext cx="7569200" cy="5029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lvl1pPr>
              <a:defRPr/>
            </a:lvl1pPr>
          </a:lstStyle>
          <a:p>
            <a:endParaRPr lang="en-GB" dirty="0">
              <a:solidFill>
                <a:srgbClr val="003366"/>
              </a:solidFill>
            </a:endParaRPr>
          </a:p>
        </p:txBody>
      </p:sp>
      <p:sp>
        <p:nvSpPr>
          <p:cNvPr id="5" name="Slide Number Placeholder 4"/>
          <p:cNvSpPr>
            <a:spLocks noGrp="1"/>
          </p:cNvSpPr>
          <p:nvPr>
            <p:ph type="sldNum" sz="quarter" idx="11"/>
          </p:nvPr>
        </p:nvSpPr>
        <p:spPr/>
        <p:txBody>
          <a:bodyPr/>
          <a:lstStyle>
            <a:lvl1pPr>
              <a:defRPr/>
            </a:lvl1pPr>
          </a:lstStyle>
          <a:p>
            <a:fld id="{380AB303-113F-445B-ABD7-7F554148FD1A}" type="slidenum">
              <a:rPr lang="en-GB" smtClean="0">
                <a:solidFill>
                  <a:srgbClr val="003366"/>
                </a:solidFill>
              </a:rPr>
              <a:pPr/>
              <a:t>‹#›</a:t>
            </a:fld>
            <a:endParaRPr lang="en-GB" dirty="0">
              <a:solidFill>
                <a:srgbClr val="003366"/>
              </a:solidFill>
            </a:endParaRPr>
          </a:p>
        </p:txBody>
      </p:sp>
    </p:spTree>
    <p:extLst>
      <p:ext uri="{BB962C8B-B14F-4D97-AF65-F5344CB8AC3E}">
        <p14:creationId xmlns:p14="http://schemas.microsoft.com/office/powerpoint/2010/main" val="6409972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itle slide, subtitle, text and photograph">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609600" y="1025527"/>
            <a:ext cx="10363200" cy="679449"/>
          </a:xfrm>
          <a:prstGeom prst="rect">
            <a:avLst/>
          </a:prstGeom>
        </p:spPr>
        <p:txBody>
          <a:bodyPr/>
          <a:lstStyle>
            <a:lvl1pPr algn="l">
              <a:defRPr sz="3600" b="1">
                <a:solidFill>
                  <a:srgbClr val="A00054"/>
                </a:solidFill>
              </a:defRPr>
            </a:lvl1pPr>
          </a:lstStyle>
          <a:p>
            <a:r>
              <a:rPr lang="en-US" dirty="0"/>
              <a:t>Slide title – Arial, 36, Bold</a:t>
            </a:r>
          </a:p>
        </p:txBody>
      </p:sp>
      <p:sp>
        <p:nvSpPr>
          <p:cNvPr id="8" name="Subtitle 2"/>
          <p:cNvSpPr>
            <a:spLocks noGrp="1"/>
          </p:cNvSpPr>
          <p:nvPr>
            <p:ph type="subTitle" idx="1" hasCustomPrompt="1"/>
          </p:nvPr>
        </p:nvSpPr>
        <p:spPr>
          <a:xfrm>
            <a:off x="609600" y="1757363"/>
            <a:ext cx="8534400" cy="581025"/>
          </a:xfrm>
          <a:prstGeom prst="rect">
            <a:avLst/>
          </a:prstGeom>
        </p:spPr>
        <p:txBody>
          <a:bodyPr/>
          <a:lstStyle>
            <a:lvl1pPr marL="0" indent="0" algn="l">
              <a:buNone/>
              <a:defRPr sz="2800" b="1">
                <a:solidFill>
                  <a:srgbClr val="00389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Slide subtitle – Arial, 28, Bold</a:t>
            </a:r>
          </a:p>
        </p:txBody>
      </p:sp>
      <p:sp>
        <p:nvSpPr>
          <p:cNvPr id="9" name="Text Placeholder 7"/>
          <p:cNvSpPr>
            <a:spLocks noGrp="1"/>
          </p:cNvSpPr>
          <p:nvPr>
            <p:ph type="body" sz="quarter" idx="13" hasCustomPrompt="1"/>
          </p:nvPr>
        </p:nvSpPr>
        <p:spPr>
          <a:xfrm>
            <a:off x="609601" y="2486025"/>
            <a:ext cx="6348248" cy="2457450"/>
          </a:xfrm>
          <a:prstGeom prst="rect">
            <a:avLst/>
          </a:prstGeom>
        </p:spPr>
        <p:txBody>
          <a:bodyPr/>
          <a:lstStyle>
            <a:lvl1pPr>
              <a:defRPr sz="2400"/>
            </a:lvl1pPr>
            <a:lvl2pPr>
              <a:defRPr sz="2400"/>
            </a:lvl2pPr>
            <a:lvl3pPr>
              <a:defRPr sz="2400"/>
            </a:lvl3pPr>
            <a:lvl4pPr>
              <a:defRPr sz="2400"/>
            </a:lvl4pPr>
            <a:lvl5pPr>
              <a:defRPr sz="2400"/>
            </a:lvl5pPr>
          </a:lstStyle>
          <a:p>
            <a:pPr lvl="0"/>
            <a:r>
              <a:rPr lang="en-US" dirty="0"/>
              <a:t> Body text – Arial, 24</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Picture Placeholder 10"/>
          <p:cNvSpPr>
            <a:spLocks noGrp="1"/>
          </p:cNvSpPr>
          <p:nvPr>
            <p:ph type="pic" sz="quarter" idx="14" hasCustomPrompt="1"/>
          </p:nvPr>
        </p:nvSpPr>
        <p:spPr>
          <a:xfrm>
            <a:off x="7147985" y="2486025"/>
            <a:ext cx="4601633" cy="2457450"/>
          </a:xfrm>
          <a:prstGeom prst="rect">
            <a:avLst/>
          </a:prstGeom>
        </p:spPr>
        <p:txBody>
          <a:bodyPr/>
          <a:lstStyle>
            <a:lvl1pPr marL="0" indent="0" algn="ctr">
              <a:buNone/>
              <a:defRPr sz="2400" baseline="0"/>
            </a:lvl1pPr>
          </a:lstStyle>
          <a:p>
            <a:r>
              <a:rPr lang="en-GB" dirty="0"/>
              <a:t>Click here to insert your photograph</a:t>
            </a:r>
          </a:p>
        </p:txBody>
      </p:sp>
    </p:spTree>
    <p:extLst>
      <p:ext uri="{BB962C8B-B14F-4D97-AF65-F5344CB8AC3E}">
        <p14:creationId xmlns:p14="http://schemas.microsoft.com/office/powerpoint/2010/main" val="4068290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endParaRPr lang="en-GB" dirty="0"/>
          </a:p>
        </p:txBody>
      </p:sp>
      <p:sp>
        <p:nvSpPr>
          <p:cNvPr id="5" name="Slide Number Placeholder 4"/>
          <p:cNvSpPr>
            <a:spLocks noGrp="1"/>
          </p:cNvSpPr>
          <p:nvPr>
            <p:ph type="sldNum" sz="quarter" idx="11"/>
          </p:nvPr>
        </p:nvSpPr>
        <p:spPr/>
        <p:txBody>
          <a:bodyPr/>
          <a:lstStyle>
            <a:lvl1pPr>
              <a:defRPr/>
            </a:lvl1pPr>
          </a:lstStyle>
          <a:p>
            <a:fld id="{380AB303-113F-445B-ABD7-7F554148FD1A}" type="slidenum">
              <a:rPr lang="en-GB" smtClean="0"/>
              <a:t>‹#›</a:t>
            </a:fld>
            <a:endParaRPr lang="en-GB" dirty="0"/>
          </a:p>
        </p:txBody>
      </p:sp>
    </p:spTree>
    <p:extLst>
      <p:ext uri="{BB962C8B-B14F-4D97-AF65-F5344CB8AC3E}">
        <p14:creationId xmlns:p14="http://schemas.microsoft.com/office/powerpoint/2010/main" val="2050798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016000" y="1828800"/>
            <a:ext cx="50800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299200" y="1828800"/>
            <a:ext cx="50800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0"/>
          </p:nvPr>
        </p:nvSpPr>
        <p:spPr/>
        <p:txBody>
          <a:bodyPr/>
          <a:lstStyle>
            <a:lvl1pPr>
              <a:defRPr/>
            </a:lvl1pPr>
          </a:lstStyle>
          <a:p>
            <a:endParaRPr lang="en-GB" dirty="0"/>
          </a:p>
        </p:txBody>
      </p:sp>
      <p:sp>
        <p:nvSpPr>
          <p:cNvPr id="6" name="Slide Number Placeholder 5"/>
          <p:cNvSpPr>
            <a:spLocks noGrp="1"/>
          </p:cNvSpPr>
          <p:nvPr>
            <p:ph type="sldNum" sz="quarter" idx="11"/>
          </p:nvPr>
        </p:nvSpPr>
        <p:spPr/>
        <p:txBody>
          <a:bodyPr/>
          <a:lstStyle>
            <a:lvl1pPr>
              <a:defRPr/>
            </a:lvl1pPr>
          </a:lstStyle>
          <a:p>
            <a:fld id="{380AB303-113F-445B-ABD7-7F554148FD1A}" type="slidenum">
              <a:rPr lang="en-GB" smtClean="0"/>
              <a:t>‹#›</a:t>
            </a:fld>
            <a:endParaRPr lang="en-GB" dirty="0"/>
          </a:p>
        </p:txBody>
      </p:sp>
    </p:spTree>
    <p:extLst>
      <p:ext uri="{BB962C8B-B14F-4D97-AF65-F5344CB8AC3E}">
        <p14:creationId xmlns:p14="http://schemas.microsoft.com/office/powerpoint/2010/main" val="1232651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6"/>
          <p:cNvSpPr>
            <a:spLocks noGrp="1"/>
          </p:cNvSpPr>
          <p:nvPr>
            <p:ph type="ftr" sz="quarter" idx="10"/>
          </p:nvPr>
        </p:nvSpPr>
        <p:spPr/>
        <p:txBody>
          <a:bodyPr/>
          <a:lstStyle>
            <a:lvl1pPr>
              <a:defRPr/>
            </a:lvl1pPr>
          </a:lstStyle>
          <a:p>
            <a:endParaRPr lang="en-GB" dirty="0"/>
          </a:p>
        </p:txBody>
      </p:sp>
      <p:sp>
        <p:nvSpPr>
          <p:cNvPr id="8" name="Slide Number Placeholder 7"/>
          <p:cNvSpPr>
            <a:spLocks noGrp="1"/>
          </p:cNvSpPr>
          <p:nvPr>
            <p:ph type="sldNum" sz="quarter" idx="11"/>
          </p:nvPr>
        </p:nvSpPr>
        <p:spPr/>
        <p:txBody>
          <a:bodyPr/>
          <a:lstStyle>
            <a:lvl1pPr>
              <a:defRPr/>
            </a:lvl1pPr>
          </a:lstStyle>
          <a:p>
            <a:fld id="{380AB303-113F-445B-ABD7-7F554148FD1A}" type="slidenum">
              <a:rPr lang="en-GB" smtClean="0"/>
              <a:t>‹#›</a:t>
            </a:fld>
            <a:endParaRPr lang="en-GB" dirty="0"/>
          </a:p>
        </p:txBody>
      </p:sp>
    </p:spTree>
    <p:extLst>
      <p:ext uri="{BB962C8B-B14F-4D97-AF65-F5344CB8AC3E}">
        <p14:creationId xmlns:p14="http://schemas.microsoft.com/office/powerpoint/2010/main" val="2420875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p:cNvSpPr>
            <a:spLocks noGrp="1"/>
          </p:cNvSpPr>
          <p:nvPr>
            <p:ph type="ftr" sz="quarter" idx="10"/>
          </p:nvPr>
        </p:nvSpPr>
        <p:spPr/>
        <p:txBody>
          <a:bodyPr/>
          <a:lstStyle>
            <a:lvl1pPr>
              <a:defRPr/>
            </a:lvl1pPr>
          </a:lstStyle>
          <a:p>
            <a:endParaRPr lang="en-GB" dirty="0"/>
          </a:p>
        </p:txBody>
      </p:sp>
      <p:sp>
        <p:nvSpPr>
          <p:cNvPr id="4" name="Slide Number Placeholder 3"/>
          <p:cNvSpPr>
            <a:spLocks noGrp="1"/>
          </p:cNvSpPr>
          <p:nvPr>
            <p:ph type="sldNum" sz="quarter" idx="11"/>
          </p:nvPr>
        </p:nvSpPr>
        <p:spPr/>
        <p:txBody>
          <a:bodyPr/>
          <a:lstStyle>
            <a:lvl1pPr>
              <a:defRPr/>
            </a:lvl1pPr>
          </a:lstStyle>
          <a:p>
            <a:fld id="{380AB303-113F-445B-ABD7-7F554148FD1A}" type="slidenum">
              <a:rPr lang="en-GB" smtClean="0"/>
              <a:t>‹#›</a:t>
            </a:fld>
            <a:endParaRPr lang="en-GB" dirty="0"/>
          </a:p>
        </p:txBody>
      </p:sp>
    </p:spTree>
    <p:extLst>
      <p:ext uri="{BB962C8B-B14F-4D97-AF65-F5344CB8AC3E}">
        <p14:creationId xmlns:p14="http://schemas.microsoft.com/office/powerpoint/2010/main" val="545847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GB" dirty="0"/>
          </a:p>
        </p:txBody>
      </p:sp>
      <p:sp>
        <p:nvSpPr>
          <p:cNvPr id="3" name="Slide Number Placeholder 2"/>
          <p:cNvSpPr>
            <a:spLocks noGrp="1"/>
          </p:cNvSpPr>
          <p:nvPr>
            <p:ph type="sldNum" sz="quarter" idx="11"/>
          </p:nvPr>
        </p:nvSpPr>
        <p:spPr/>
        <p:txBody>
          <a:bodyPr/>
          <a:lstStyle>
            <a:lvl1pPr>
              <a:defRPr/>
            </a:lvl1pPr>
          </a:lstStyle>
          <a:p>
            <a:fld id="{380AB303-113F-445B-ABD7-7F554148FD1A}" type="slidenum">
              <a:rPr lang="en-GB" smtClean="0"/>
              <a:t>‹#›</a:t>
            </a:fld>
            <a:endParaRPr lang="en-GB" dirty="0"/>
          </a:p>
        </p:txBody>
      </p:sp>
    </p:spTree>
    <p:extLst>
      <p:ext uri="{BB962C8B-B14F-4D97-AF65-F5344CB8AC3E}">
        <p14:creationId xmlns:p14="http://schemas.microsoft.com/office/powerpoint/2010/main" val="689485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en-GB" dirty="0"/>
          </a:p>
        </p:txBody>
      </p:sp>
      <p:sp>
        <p:nvSpPr>
          <p:cNvPr id="6" name="Slide Number Placeholder 5"/>
          <p:cNvSpPr>
            <a:spLocks noGrp="1"/>
          </p:cNvSpPr>
          <p:nvPr>
            <p:ph type="sldNum" sz="quarter" idx="11"/>
          </p:nvPr>
        </p:nvSpPr>
        <p:spPr/>
        <p:txBody>
          <a:bodyPr/>
          <a:lstStyle>
            <a:lvl1pPr>
              <a:defRPr/>
            </a:lvl1pPr>
          </a:lstStyle>
          <a:p>
            <a:fld id="{380AB303-113F-445B-ABD7-7F554148FD1A}" type="slidenum">
              <a:rPr lang="en-GB" smtClean="0"/>
              <a:t>‹#›</a:t>
            </a:fld>
            <a:endParaRPr lang="en-GB" dirty="0"/>
          </a:p>
        </p:txBody>
      </p:sp>
    </p:spTree>
    <p:extLst>
      <p:ext uri="{BB962C8B-B14F-4D97-AF65-F5344CB8AC3E}">
        <p14:creationId xmlns:p14="http://schemas.microsoft.com/office/powerpoint/2010/main" val="1427121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GB" dirty="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en-GB" dirty="0"/>
          </a:p>
        </p:txBody>
      </p:sp>
      <p:sp>
        <p:nvSpPr>
          <p:cNvPr id="6" name="Slide Number Placeholder 5"/>
          <p:cNvSpPr>
            <a:spLocks noGrp="1"/>
          </p:cNvSpPr>
          <p:nvPr>
            <p:ph type="sldNum" sz="quarter" idx="11"/>
          </p:nvPr>
        </p:nvSpPr>
        <p:spPr/>
        <p:txBody>
          <a:bodyPr/>
          <a:lstStyle>
            <a:lvl1pPr>
              <a:defRPr/>
            </a:lvl1pPr>
          </a:lstStyle>
          <a:p>
            <a:fld id="{380AB303-113F-445B-ABD7-7F554148FD1A}" type="slidenum">
              <a:rPr lang="en-GB" smtClean="0"/>
              <a:t>‹#›</a:t>
            </a:fld>
            <a:endParaRPr lang="en-GB" dirty="0"/>
          </a:p>
        </p:txBody>
      </p:sp>
    </p:spTree>
    <p:extLst>
      <p:ext uri="{BB962C8B-B14F-4D97-AF65-F5344CB8AC3E}">
        <p14:creationId xmlns:p14="http://schemas.microsoft.com/office/powerpoint/2010/main" val="136184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0723" name="Rectangle 3"/>
          <p:cNvSpPr>
            <a:spLocks noGrp="1" noChangeArrowheads="1"/>
          </p:cNvSpPr>
          <p:nvPr>
            <p:ph type="title"/>
          </p:nvPr>
        </p:nvSpPr>
        <p:spPr bwMode="auto">
          <a:xfrm>
            <a:off x="1016000" y="3810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30724" name="Rectangle 4"/>
          <p:cNvSpPr>
            <a:spLocks noGrp="1" noChangeArrowheads="1"/>
          </p:cNvSpPr>
          <p:nvPr>
            <p:ph type="body" idx="1"/>
          </p:nvPr>
        </p:nvSpPr>
        <p:spPr bwMode="auto">
          <a:xfrm>
            <a:off x="1016000" y="1828800"/>
            <a:ext cx="10363200"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30725" name="Rectangle 5"/>
          <p:cNvSpPr>
            <a:spLocks noGrp="1" noChangeArrowheads="1"/>
          </p:cNvSpPr>
          <p:nvPr>
            <p:ph type="ftr" sz="quarter" idx="3"/>
          </p:nvPr>
        </p:nvSpPr>
        <p:spPr bwMode="auto">
          <a:xfrm>
            <a:off x="4267200" y="64008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dirty="0"/>
          </a:p>
        </p:txBody>
      </p:sp>
      <p:sp>
        <p:nvSpPr>
          <p:cNvPr id="30726" name="Rectangle 6"/>
          <p:cNvSpPr>
            <a:spLocks noGrp="1" noChangeArrowheads="1"/>
          </p:cNvSpPr>
          <p:nvPr>
            <p:ph type="sldNum" sz="quarter" idx="4"/>
          </p:nvPr>
        </p:nvSpPr>
        <p:spPr bwMode="auto">
          <a:xfrm>
            <a:off x="406400" y="64008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380AB303-113F-445B-ABD7-7F554148FD1A}" type="slidenum">
              <a:rPr lang="en-GB" smtClean="0"/>
              <a:t>‹#›</a:t>
            </a:fld>
            <a:endParaRPr lang="en-GB" dirty="0"/>
          </a:p>
        </p:txBody>
      </p:sp>
      <p:pic>
        <p:nvPicPr>
          <p:cNvPr id="30727" name="Picture 7"/>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687985" y="6046789"/>
            <a:ext cx="1951567" cy="57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471023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rtl="0" eaLnBrk="1" fontAlgn="base" hangingPunct="1">
        <a:spcBef>
          <a:spcPct val="0"/>
        </a:spcBef>
        <a:spcAft>
          <a:spcPct val="0"/>
        </a:spcAft>
        <a:defRPr sz="4400" kern="12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Arial" panose="020B0604020202020204" pitchFamily="34" charset="0"/>
        </a:defRPr>
      </a:lvl2pPr>
      <a:lvl3pPr algn="l" rtl="0" eaLnBrk="1" fontAlgn="base" hangingPunct="1">
        <a:spcBef>
          <a:spcPct val="0"/>
        </a:spcBef>
        <a:spcAft>
          <a:spcPct val="0"/>
        </a:spcAft>
        <a:defRPr sz="4400">
          <a:solidFill>
            <a:schemeClr val="tx1"/>
          </a:solidFill>
          <a:latin typeface="Arial" panose="020B0604020202020204" pitchFamily="34" charset="0"/>
        </a:defRPr>
      </a:lvl3pPr>
      <a:lvl4pPr algn="l" rtl="0" eaLnBrk="1" fontAlgn="base" hangingPunct="1">
        <a:spcBef>
          <a:spcPct val="0"/>
        </a:spcBef>
        <a:spcAft>
          <a:spcPct val="0"/>
        </a:spcAft>
        <a:defRPr sz="4400">
          <a:solidFill>
            <a:schemeClr val="tx1"/>
          </a:solidFill>
          <a:latin typeface="Arial" panose="020B0604020202020204" pitchFamily="34" charset="0"/>
        </a:defRPr>
      </a:lvl4pPr>
      <a:lvl5pPr algn="l" rtl="0" eaLnBrk="1" fontAlgn="base" hangingPunct="1">
        <a:spcBef>
          <a:spcPct val="0"/>
        </a:spcBef>
        <a:spcAft>
          <a:spcPct val="0"/>
        </a:spcAft>
        <a:defRPr sz="4400">
          <a:solidFill>
            <a:schemeClr val="tx1"/>
          </a:solidFill>
          <a:latin typeface="Arial" panose="020B0604020202020204" pitchFamily="34" charset="0"/>
        </a:defRPr>
      </a:lvl5pPr>
      <a:lvl6pPr marL="457200" algn="l" rtl="0" eaLnBrk="1" fontAlgn="base" hangingPunct="1">
        <a:spcBef>
          <a:spcPct val="0"/>
        </a:spcBef>
        <a:spcAft>
          <a:spcPct val="0"/>
        </a:spcAft>
        <a:defRPr sz="4400">
          <a:solidFill>
            <a:schemeClr val="tx1"/>
          </a:solidFill>
          <a:latin typeface="Arial" panose="020B0604020202020204" pitchFamily="34" charset="0"/>
        </a:defRPr>
      </a:lvl6pPr>
      <a:lvl7pPr marL="914400" algn="l" rtl="0" eaLnBrk="1" fontAlgn="base" hangingPunct="1">
        <a:spcBef>
          <a:spcPct val="0"/>
        </a:spcBef>
        <a:spcAft>
          <a:spcPct val="0"/>
        </a:spcAft>
        <a:defRPr sz="4400">
          <a:solidFill>
            <a:schemeClr val="tx1"/>
          </a:solidFill>
          <a:latin typeface="Arial" panose="020B0604020202020204" pitchFamily="34" charset="0"/>
        </a:defRPr>
      </a:lvl7pPr>
      <a:lvl8pPr marL="1371600" algn="l" rtl="0" eaLnBrk="1" fontAlgn="base" hangingPunct="1">
        <a:spcBef>
          <a:spcPct val="0"/>
        </a:spcBef>
        <a:spcAft>
          <a:spcPct val="0"/>
        </a:spcAft>
        <a:defRPr sz="4400">
          <a:solidFill>
            <a:schemeClr val="tx1"/>
          </a:solidFill>
          <a:latin typeface="Arial" panose="020B0604020202020204" pitchFamily="34" charset="0"/>
        </a:defRPr>
      </a:lvl8pPr>
      <a:lvl9pPr marL="1828800" algn="l" rtl="0" eaLnBrk="1" fontAlgn="base" hangingPunct="1">
        <a:spcBef>
          <a:spcPct val="0"/>
        </a:spcBef>
        <a:spcAft>
          <a:spcPct val="0"/>
        </a:spcAft>
        <a:defRPr sz="4400">
          <a:solidFill>
            <a:schemeClr val="tx1"/>
          </a:solidFill>
          <a:latin typeface="Arial" panose="020B0604020202020204" pitchFamily="34" charset="0"/>
        </a:defRPr>
      </a:lvl9pPr>
    </p:titleStyle>
    <p:bodyStyle>
      <a:lvl1pPr marL="342900" indent="-342900" algn="l" rtl="0" eaLnBrk="1" fontAlgn="base" hangingPunct="1">
        <a:spcBef>
          <a:spcPct val="20000"/>
        </a:spcBef>
        <a:spcAft>
          <a:spcPct val="0"/>
        </a:spcAft>
        <a:buClr>
          <a:srgbClr val="CC0033"/>
        </a:buClr>
        <a:buSzPct val="80000"/>
        <a:buFont typeface="Zapf Dingbats" charset="2"/>
        <a:buChar char="u"/>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lr>
          <a:srgbClr val="FFFF00"/>
        </a:buCl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0723" name="Rectangle 3"/>
          <p:cNvSpPr>
            <a:spLocks noGrp="1" noChangeArrowheads="1"/>
          </p:cNvSpPr>
          <p:nvPr>
            <p:ph type="title"/>
          </p:nvPr>
        </p:nvSpPr>
        <p:spPr bwMode="auto">
          <a:xfrm>
            <a:off x="1016000" y="3810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30724" name="Rectangle 4"/>
          <p:cNvSpPr>
            <a:spLocks noGrp="1" noChangeArrowheads="1"/>
          </p:cNvSpPr>
          <p:nvPr>
            <p:ph type="body" idx="1"/>
          </p:nvPr>
        </p:nvSpPr>
        <p:spPr bwMode="auto">
          <a:xfrm>
            <a:off x="1016000" y="1828800"/>
            <a:ext cx="10363200"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30725" name="Rectangle 5"/>
          <p:cNvSpPr>
            <a:spLocks noGrp="1" noChangeArrowheads="1"/>
          </p:cNvSpPr>
          <p:nvPr>
            <p:ph type="ftr" sz="quarter" idx="3"/>
          </p:nvPr>
        </p:nvSpPr>
        <p:spPr bwMode="auto">
          <a:xfrm>
            <a:off x="4267200" y="64008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dirty="0">
              <a:solidFill>
                <a:srgbClr val="003366"/>
              </a:solidFill>
            </a:endParaRPr>
          </a:p>
        </p:txBody>
      </p:sp>
      <p:sp>
        <p:nvSpPr>
          <p:cNvPr id="30726" name="Rectangle 6"/>
          <p:cNvSpPr>
            <a:spLocks noGrp="1" noChangeArrowheads="1"/>
          </p:cNvSpPr>
          <p:nvPr>
            <p:ph type="sldNum" sz="quarter" idx="4"/>
          </p:nvPr>
        </p:nvSpPr>
        <p:spPr bwMode="auto">
          <a:xfrm>
            <a:off x="406400" y="64008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380AB303-113F-445B-ABD7-7F554148FD1A}" type="slidenum">
              <a:rPr lang="en-GB" smtClean="0">
                <a:solidFill>
                  <a:srgbClr val="003366"/>
                </a:solidFill>
              </a:rPr>
              <a:pPr/>
              <a:t>‹#›</a:t>
            </a:fld>
            <a:endParaRPr lang="en-GB" dirty="0">
              <a:solidFill>
                <a:srgbClr val="003366"/>
              </a:solidFill>
            </a:endParaRPr>
          </a:p>
        </p:txBody>
      </p:sp>
      <p:pic>
        <p:nvPicPr>
          <p:cNvPr id="30727" name="Picture 7"/>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9687985" y="6046789"/>
            <a:ext cx="1951567" cy="57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213295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xStyles>
    <p:titleStyle>
      <a:lvl1pPr algn="l" rtl="0" eaLnBrk="1" fontAlgn="base" hangingPunct="1">
        <a:spcBef>
          <a:spcPct val="0"/>
        </a:spcBef>
        <a:spcAft>
          <a:spcPct val="0"/>
        </a:spcAft>
        <a:defRPr sz="4400" kern="12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Arial" panose="020B0604020202020204" pitchFamily="34" charset="0"/>
        </a:defRPr>
      </a:lvl2pPr>
      <a:lvl3pPr algn="l" rtl="0" eaLnBrk="1" fontAlgn="base" hangingPunct="1">
        <a:spcBef>
          <a:spcPct val="0"/>
        </a:spcBef>
        <a:spcAft>
          <a:spcPct val="0"/>
        </a:spcAft>
        <a:defRPr sz="4400">
          <a:solidFill>
            <a:schemeClr val="tx1"/>
          </a:solidFill>
          <a:latin typeface="Arial" panose="020B0604020202020204" pitchFamily="34" charset="0"/>
        </a:defRPr>
      </a:lvl3pPr>
      <a:lvl4pPr algn="l" rtl="0" eaLnBrk="1" fontAlgn="base" hangingPunct="1">
        <a:spcBef>
          <a:spcPct val="0"/>
        </a:spcBef>
        <a:spcAft>
          <a:spcPct val="0"/>
        </a:spcAft>
        <a:defRPr sz="4400">
          <a:solidFill>
            <a:schemeClr val="tx1"/>
          </a:solidFill>
          <a:latin typeface="Arial" panose="020B0604020202020204" pitchFamily="34" charset="0"/>
        </a:defRPr>
      </a:lvl4pPr>
      <a:lvl5pPr algn="l" rtl="0" eaLnBrk="1" fontAlgn="base" hangingPunct="1">
        <a:spcBef>
          <a:spcPct val="0"/>
        </a:spcBef>
        <a:spcAft>
          <a:spcPct val="0"/>
        </a:spcAft>
        <a:defRPr sz="4400">
          <a:solidFill>
            <a:schemeClr val="tx1"/>
          </a:solidFill>
          <a:latin typeface="Arial" panose="020B0604020202020204" pitchFamily="34" charset="0"/>
        </a:defRPr>
      </a:lvl5pPr>
      <a:lvl6pPr marL="457200" algn="l" rtl="0" eaLnBrk="1" fontAlgn="base" hangingPunct="1">
        <a:spcBef>
          <a:spcPct val="0"/>
        </a:spcBef>
        <a:spcAft>
          <a:spcPct val="0"/>
        </a:spcAft>
        <a:defRPr sz="4400">
          <a:solidFill>
            <a:schemeClr val="tx1"/>
          </a:solidFill>
          <a:latin typeface="Arial" panose="020B0604020202020204" pitchFamily="34" charset="0"/>
        </a:defRPr>
      </a:lvl6pPr>
      <a:lvl7pPr marL="914400" algn="l" rtl="0" eaLnBrk="1" fontAlgn="base" hangingPunct="1">
        <a:spcBef>
          <a:spcPct val="0"/>
        </a:spcBef>
        <a:spcAft>
          <a:spcPct val="0"/>
        </a:spcAft>
        <a:defRPr sz="4400">
          <a:solidFill>
            <a:schemeClr val="tx1"/>
          </a:solidFill>
          <a:latin typeface="Arial" panose="020B0604020202020204" pitchFamily="34" charset="0"/>
        </a:defRPr>
      </a:lvl7pPr>
      <a:lvl8pPr marL="1371600" algn="l" rtl="0" eaLnBrk="1" fontAlgn="base" hangingPunct="1">
        <a:spcBef>
          <a:spcPct val="0"/>
        </a:spcBef>
        <a:spcAft>
          <a:spcPct val="0"/>
        </a:spcAft>
        <a:defRPr sz="4400">
          <a:solidFill>
            <a:schemeClr val="tx1"/>
          </a:solidFill>
          <a:latin typeface="Arial" panose="020B0604020202020204" pitchFamily="34" charset="0"/>
        </a:defRPr>
      </a:lvl8pPr>
      <a:lvl9pPr marL="1828800" algn="l" rtl="0" eaLnBrk="1" fontAlgn="base" hangingPunct="1">
        <a:spcBef>
          <a:spcPct val="0"/>
        </a:spcBef>
        <a:spcAft>
          <a:spcPct val="0"/>
        </a:spcAft>
        <a:defRPr sz="4400">
          <a:solidFill>
            <a:schemeClr val="tx1"/>
          </a:solidFill>
          <a:latin typeface="Arial" panose="020B0604020202020204" pitchFamily="34" charset="0"/>
        </a:defRPr>
      </a:lvl9pPr>
    </p:titleStyle>
    <p:bodyStyle>
      <a:lvl1pPr marL="342900" indent="-342900" algn="l" rtl="0" eaLnBrk="1" fontAlgn="base" hangingPunct="1">
        <a:spcBef>
          <a:spcPct val="20000"/>
        </a:spcBef>
        <a:spcAft>
          <a:spcPct val="0"/>
        </a:spcAft>
        <a:buClr>
          <a:srgbClr val="CC0033"/>
        </a:buClr>
        <a:buSzPct val="80000"/>
        <a:buFont typeface="Zapf Dingbats" charset="2"/>
        <a:buChar char="u"/>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lr>
          <a:srgbClr val="FFFF00"/>
        </a:buCl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www.cqc.org.uk/sites/default/files/20190123_briefing_for_providers_nursing_associates_0.pdf" TargetMode="External"/><Relationship Id="rId3" Type="http://schemas.openxmlformats.org/officeDocument/2006/relationships/hyperlink" Target="https://www.nmc.org.uk/standards/" TargetMode="External"/><Relationship Id="rId7" Type="http://schemas.openxmlformats.org/officeDocument/2006/relationships/hyperlink" Target="https://improvement.nhs.uk/documents/3649/Nursing_associates_in_secondary_care_.pdf" TargetMode="External"/><Relationship Id="rId2" Type="http://schemas.openxmlformats.org/officeDocument/2006/relationships/hyperlink" Target="https://haso.skillsforhealth.org.uk/standards/#standard-1894" TargetMode="External"/><Relationship Id="rId1" Type="http://schemas.openxmlformats.org/officeDocument/2006/relationships/slideLayout" Target="../slideLayouts/slideLayout4.xml"/><Relationship Id="rId6" Type="http://schemas.openxmlformats.org/officeDocument/2006/relationships/hyperlink" Target="https://www.nhsemployers.org/nursingassociates" TargetMode="External"/><Relationship Id="rId5" Type="http://schemas.openxmlformats.org/officeDocument/2006/relationships/hyperlink" Target="https://www.nmc.org.uk/globalassets/sitedocuments/education-standards/nursing-associates-protected-learning-time-supporting-information.pdf" TargetMode="External"/><Relationship Id="rId4" Type="http://schemas.openxmlformats.org/officeDocument/2006/relationships/hyperlink" Target="https://www.rcn.org.uk/news-and-events/blogs/practice-based-learning-is-changing" TargetMode="External"/><Relationship Id="rId9" Type="http://schemas.openxmlformats.org/officeDocument/2006/relationships/hyperlink" Target="https://www.rcn.org.uk/professional-development/become-a-nursing-associate"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hyperlink" Target="https://www.kcl.ac.uk/research/nursing-associates" TargetMode="Externa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690320" y="1285103"/>
            <a:ext cx="8832849" cy="1828800"/>
          </a:xfrm>
        </p:spPr>
        <p:txBody>
          <a:bodyPr>
            <a:normAutofit fontScale="90000"/>
          </a:bodyPr>
          <a:lstStyle/>
          <a:p>
            <a:r>
              <a:rPr lang="en-GB" dirty="0"/>
              <a:t>Nursing associates: The role and where it came from-, where it is now,  A national perspective. </a:t>
            </a:r>
          </a:p>
        </p:txBody>
      </p:sp>
      <p:sp>
        <p:nvSpPr>
          <p:cNvPr id="3" name="Subtitle 2"/>
          <p:cNvSpPr>
            <a:spLocks noGrp="1"/>
          </p:cNvSpPr>
          <p:nvPr>
            <p:ph type="subTitle" sz="quarter" idx="1"/>
          </p:nvPr>
        </p:nvSpPr>
        <p:spPr>
          <a:xfrm>
            <a:off x="624418" y="3853248"/>
            <a:ext cx="11114501" cy="2286000"/>
          </a:xfrm>
        </p:spPr>
        <p:txBody>
          <a:bodyPr/>
          <a:lstStyle/>
          <a:p>
            <a:r>
              <a:rPr lang="en-GB" dirty="0"/>
              <a:t>Gary Kirwan, National Officer and Team lead, Employment Relations Department, Royal College of Nursing</a:t>
            </a:r>
          </a:p>
          <a:p>
            <a:r>
              <a:rPr lang="en-GB" dirty="0"/>
              <a:t>December 2021</a:t>
            </a:r>
          </a:p>
        </p:txBody>
      </p:sp>
    </p:spTree>
    <p:extLst>
      <p:ext uri="{BB962C8B-B14F-4D97-AF65-F5344CB8AC3E}">
        <p14:creationId xmlns:p14="http://schemas.microsoft.com/office/powerpoint/2010/main" val="2640149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54238" y="333376"/>
            <a:ext cx="7886700" cy="868363"/>
          </a:xfrm>
        </p:spPr>
        <p:txBody>
          <a:bodyPr/>
          <a:lstStyle/>
          <a:p>
            <a:pPr>
              <a:defRPr/>
            </a:pPr>
            <a:r>
              <a:rPr lang="en-GB" sz="2700" b="1" dirty="0">
                <a:solidFill>
                  <a:schemeClr val="tx1">
                    <a:lumMod val="75000"/>
                  </a:schemeClr>
                </a:solidFill>
              </a:rPr>
              <a:t>Comparison: Assistant Practitioner and Nursing Associate</a:t>
            </a:r>
          </a:p>
        </p:txBody>
      </p:sp>
      <p:sp>
        <p:nvSpPr>
          <p:cNvPr id="5" name="Text Placeholder 4"/>
          <p:cNvSpPr>
            <a:spLocks noGrp="1"/>
          </p:cNvSpPr>
          <p:nvPr>
            <p:ph type="body" idx="1"/>
          </p:nvPr>
        </p:nvSpPr>
        <p:spPr>
          <a:xfrm>
            <a:off x="2154238" y="1522414"/>
            <a:ext cx="3867150" cy="314325"/>
          </a:xfrm>
        </p:spPr>
        <p:txBody>
          <a:bodyPr>
            <a:normAutofit fontScale="70000" lnSpcReduction="20000"/>
          </a:bodyPr>
          <a:lstStyle/>
          <a:p>
            <a:pPr>
              <a:defRPr/>
            </a:pPr>
            <a:r>
              <a:rPr lang="en-GB" dirty="0">
                <a:solidFill>
                  <a:schemeClr val="tx2">
                    <a:lumMod val="50000"/>
                  </a:schemeClr>
                </a:solidFill>
              </a:rPr>
              <a:t>Assistant practitioner</a:t>
            </a:r>
          </a:p>
        </p:txBody>
      </p:sp>
      <p:sp>
        <p:nvSpPr>
          <p:cNvPr id="6" name="Content Placeholder 5"/>
          <p:cNvSpPr>
            <a:spLocks noGrp="1"/>
          </p:cNvSpPr>
          <p:nvPr>
            <p:ph sz="half" idx="2"/>
          </p:nvPr>
        </p:nvSpPr>
        <p:spPr>
          <a:xfrm>
            <a:off x="1703388" y="1989139"/>
            <a:ext cx="3706812" cy="4103687"/>
          </a:xfrm>
        </p:spPr>
        <p:txBody>
          <a:bodyPr>
            <a:noAutofit/>
          </a:bodyPr>
          <a:lstStyle/>
          <a:p>
            <a:pPr>
              <a:defRPr/>
            </a:pPr>
            <a:r>
              <a:rPr lang="en-GB" sz="1800" dirty="0">
                <a:solidFill>
                  <a:srgbClr val="002060"/>
                </a:solidFill>
              </a:rPr>
              <a:t>Commenced 2002 </a:t>
            </a:r>
          </a:p>
          <a:p>
            <a:pPr>
              <a:defRPr/>
            </a:pPr>
            <a:r>
              <a:rPr lang="en-GB" sz="1800" dirty="0">
                <a:solidFill>
                  <a:srgbClr val="002060"/>
                </a:solidFill>
              </a:rPr>
              <a:t>Nursing and AHP support role</a:t>
            </a:r>
          </a:p>
          <a:p>
            <a:pPr>
              <a:defRPr/>
            </a:pPr>
            <a:r>
              <a:rPr lang="en-GB" sz="1800" dirty="0">
                <a:solidFill>
                  <a:srgbClr val="002060"/>
                </a:solidFill>
              </a:rPr>
              <a:t>Defined role/area of practice</a:t>
            </a:r>
          </a:p>
          <a:p>
            <a:pPr>
              <a:defRPr/>
            </a:pPr>
            <a:r>
              <a:rPr lang="en-GB" sz="1800" dirty="0">
                <a:solidFill>
                  <a:srgbClr val="002060"/>
                </a:solidFill>
              </a:rPr>
              <a:t>Not regulated </a:t>
            </a:r>
          </a:p>
          <a:p>
            <a:pPr>
              <a:defRPr/>
            </a:pPr>
            <a:r>
              <a:rPr lang="en-GB" sz="1800" dirty="0">
                <a:solidFill>
                  <a:srgbClr val="002060"/>
                </a:solidFill>
              </a:rPr>
              <a:t>Apprenticeship Level 5 (foundation degree)</a:t>
            </a:r>
          </a:p>
          <a:p>
            <a:pPr>
              <a:defRPr/>
            </a:pPr>
            <a:r>
              <a:rPr lang="en-GB" sz="1800" dirty="0">
                <a:solidFill>
                  <a:srgbClr val="002060"/>
                </a:solidFill>
              </a:rPr>
              <a:t>Progression to registered nurse training variable</a:t>
            </a:r>
          </a:p>
          <a:p>
            <a:pPr>
              <a:defRPr/>
            </a:pPr>
            <a:r>
              <a:rPr lang="en-GB" sz="1800" dirty="0">
                <a:solidFill>
                  <a:srgbClr val="002060"/>
                </a:solidFill>
              </a:rPr>
              <a:t>Local curricula</a:t>
            </a:r>
          </a:p>
          <a:p>
            <a:pPr>
              <a:defRPr/>
            </a:pPr>
            <a:r>
              <a:rPr lang="en-GB" sz="1800" dirty="0">
                <a:solidFill>
                  <a:srgbClr val="002060"/>
                </a:solidFill>
              </a:rPr>
              <a:t>Local job descriptions</a:t>
            </a:r>
          </a:p>
          <a:p>
            <a:pPr>
              <a:defRPr/>
            </a:pPr>
            <a:r>
              <a:rPr lang="en-GB" sz="1800" dirty="0">
                <a:solidFill>
                  <a:srgbClr val="002060"/>
                </a:solidFill>
              </a:rPr>
              <a:t>Local workforce planning </a:t>
            </a:r>
          </a:p>
          <a:p>
            <a:pPr>
              <a:defRPr/>
            </a:pPr>
            <a:endParaRPr lang="en-GB" sz="1800" dirty="0">
              <a:solidFill>
                <a:srgbClr val="002060"/>
              </a:solidFill>
            </a:endParaRPr>
          </a:p>
          <a:p>
            <a:pPr marL="0" indent="0">
              <a:lnSpc>
                <a:spcPct val="120000"/>
              </a:lnSpc>
              <a:spcBef>
                <a:spcPts val="0"/>
              </a:spcBef>
              <a:buNone/>
              <a:defRPr/>
            </a:pPr>
            <a:endParaRPr lang="en-GB" sz="1800" dirty="0"/>
          </a:p>
        </p:txBody>
      </p:sp>
      <p:sp>
        <p:nvSpPr>
          <p:cNvPr id="7" name="Text Placeholder 6"/>
          <p:cNvSpPr>
            <a:spLocks noGrp="1"/>
          </p:cNvSpPr>
          <p:nvPr>
            <p:ph type="body" sz="quarter" idx="3"/>
          </p:nvPr>
        </p:nvSpPr>
        <p:spPr>
          <a:xfrm>
            <a:off x="6164264" y="1522414"/>
            <a:ext cx="3887787" cy="314325"/>
          </a:xfrm>
        </p:spPr>
        <p:txBody>
          <a:bodyPr>
            <a:normAutofit fontScale="70000" lnSpcReduction="20000"/>
          </a:bodyPr>
          <a:lstStyle/>
          <a:p>
            <a:pPr>
              <a:defRPr/>
            </a:pPr>
            <a:r>
              <a:rPr lang="en-GB" dirty="0">
                <a:solidFill>
                  <a:schemeClr val="tx2">
                    <a:lumMod val="50000"/>
                  </a:schemeClr>
                </a:solidFill>
              </a:rPr>
              <a:t>Nursing associate</a:t>
            </a:r>
          </a:p>
        </p:txBody>
      </p:sp>
      <p:sp>
        <p:nvSpPr>
          <p:cNvPr id="8198" name="Content Placeholder 7"/>
          <p:cNvSpPr>
            <a:spLocks noGrp="1"/>
          </p:cNvSpPr>
          <p:nvPr>
            <p:ph sz="quarter" idx="4"/>
          </p:nvPr>
        </p:nvSpPr>
        <p:spPr>
          <a:xfrm>
            <a:off x="5664200" y="1836739"/>
            <a:ext cx="4376738" cy="4256087"/>
          </a:xfrm>
        </p:spPr>
        <p:txBody>
          <a:bodyPr/>
          <a:lstStyle/>
          <a:p>
            <a:r>
              <a:rPr lang="en-GB" altLang="en-US" sz="1800" dirty="0">
                <a:solidFill>
                  <a:srgbClr val="002060"/>
                </a:solidFill>
              </a:rPr>
              <a:t>Commenced 2017</a:t>
            </a:r>
          </a:p>
          <a:p>
            <a:r>
              <a:rPr lang="en-GB" altLang="en-US" sz="1800" dirty="0">
                <a:solidFill>
                  <a:srgbClr val="002060"/>
                </a:solidFill>
              </a:rPr>
              <a:t>Nursing support role</a:t>
            </a:r>
          </a:p>
          <a:p>
            <a:r>
              <a:rPr lang="en-GB" altLang="en-US" sz="1800" dirty="0">
                <a:solidFill>
                  <a:srgbClr val="002060"/>
                </a:solidFill>
              </a:rPr>
              <a:t>Generalist role (not field specific)</a:t>
            </a:r>
          </a:p>
          <a:p>
            <a:r>
              <a:rPr lang="en-GB" altLang="en-US" sz="1800" dirty="0">
                <a:solidFill>
                  <a:srgbClr val="002060"/>
                </a:solidFill>
              </a:rPr>
              <a:t>Regulated by NMC</a:t>
            </a:r>
          </a:p>
          <a:p>
            <a:r>
              <a:rPr lang="en-GB" altLang="en-US" sz="1800" dirty="0">
                <a:solidFill>
                  <a:srgbClr val="002060"/>
                </a:solidFill>
              </a:rPr>
              <a:t>Apprenticeship Level 5 (foundation degree)</a:t>
            </a:r>
          </a:p>
          <a:p>
            <a:r>
              <a:rPr lang="en-GB" altLang="en-US" sz="1800" dirty="0">
                <a:solidFill>
                  <a:srgbClr val="002060"/>
                </a:solidFill>
              </a:rPr>
              <a:t>Progression to registered nurse training explicit</a:t>
            </a:r>
          </a:p>
          <a:p>
            <a:r>
              <a:rPr lang="en-GB" altLang="en-US" sz="1800" dirty="0">
                <a:solidFill>
                  <a:srgbClr val="002060"/>
                </a:solidFill>
              </a:rPr>
              <a:t>National proficiencies and education standards</a:t>
            </a:r>
          </a:p>
          <a:p>
            <a:r>
              <a:rPr lang="en-GB" altLang="en-US" sz="1800" dirty="0">
                <a:solidFill>
                  <a:srgbClr val="002060"/>
                </a:solidFill>
              </a:rPr>
              <a:t>National job description templates/guidance</a:t>
            </a:r>
          </a:p>
          <a:p>
            <a:r>
              <a:rPr lang="en-GB" altLang="en-US" sz="1800" dirty="0">
                <a:solidFill>
                  <a:srgbClr val="002060"/>
                </a:solidFill>
              </a:rPr>
              <a:t>Health economy planning &amp; national targets</a:t>
            </a:r>
            <a:endParaRPr lang="en-GB" altLang="en-US" dirty="0"/>
          </a:p>
        </p:txBody>
      </p:sp>
    </p:spTree>
    <p:extLst>
      <p:ext uri="{BB962C8B-B14F-4D97-AF65-F5344CB8AC3E}">
        <p14:creationId xmlns:p14="http://schemas.microsoft.com/office/powerpoint/2010/main" val="1692408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p:cNvSpPr>
            <a:spLocks noGrp="1"/>
          </p:cNvSpPr>
          <p:nvPr>
            <p:ph type="title"/>
          </p:nvPr>
        </p:nvSpPr>
        <p:spPr>
          <a:xfrm>
            <a:off x="991287" y="191530"/>
            <a:ext cx="10363200" cy="1143000"/>
          </a:xfrm>
        </p:spPr>
        <p:txBody>
          <a:bodyPr/>
          <a:lstStyle/>
          <a:p>
            <a:r>
              <a:rPr lang="en-GB" altLang="en-US" sz="2800" b="1" dirty="0"/>
              <a:t>Workforce planning, preparation &amp; deployment (local system):</a:t>
            </a:r>
            <a:endParaRPr lang="en-GB" altLang="en-US" sz="2800" dirty="0"/>
          </a:p>
        </p:txBody>
      </p:sp>
      <p:sp>
        <p:nvSpPr>
          <p:cNvPr id="5" name="Content Placeholder 4"/>
          <p:cNvSpPr>
            <a:spLocks noGrp="1"/>
          </p:cNvSpPr>
          <p:nvPr>
            <p:ph sz="half" idx="1"/>
          </p:nvPr>
        </p:nvSpPr>
        <p:spPr>
          <a:xfrm>
            <a:off x="74141" y="1359244"/>
            <a:ext cx="5395783" cy="3581400"/>
          </a:xfrm>
        </p:spPr>
        <p:txBody>
          <a:bodyPr/>
          <a:lstStyle/>
          <a:p>
            <a:pPr marL="457200" lvl="1" indent="0">
              <a:buNone/>
              <a:defRPr/>
            </a:pPr>
            <a:r>
              <a:rPr lang="en-GB" altLang="en-US" sz="2000" dirty="0"/>
              <a:t>Issues:</a:t>
            </a:r>
          </a:p>
          <a:p>
            <a:pPr lvl="1">
              <a:buFont typeface="Wingdings" panose="05000000000000000000" pitchFamily="2" charset="2"/>
              <a:buChar char="§"/>
              <a:defRPr/>
            </a:pPr>
            <a:r>
              <a:rPr lang="en-GB" altLang="en-US" sz="2000" dirty="0"/>
              <a:t>Costs</a:t>
            </a:r>
          </a:p>
          <a:p>
            <a:pPr lvl="1">
              <a:buFont typeface="Wingdings" panose="05000000000000000000" pitchFamily="2" charset="2"/>
              <a:buChar char="§"/>
              <a:defRPr/>
            </a:pPr>
            <a:r>
              <a:rPr lang="en-GB" altLang="en-US" sz="2000" dirty="0"/>
              <a:t>Pipeline: ‘grow your own’ </a:t>
            </a:r>
          </a:p>
          <a:p>
            <a:pPr lvl="1">
              <a:buFont typeface="Wingdings" panose="05000000000000000000" pitchFamily="2" charset="2"/>
              <a:buChar char="§"/>
              <a:defRPr/>
            </a:pPr>
            <a:r>
              <a:rPr lang="en-GB" altLang="en-US" sz="2000" dirty="0"/>
              <a:t>Approach to recruitment &amp; development</a:t>
            </a:r>
          </a:p>
          <a:p>
            <a:pPr lvl="1">
              <a:buFont typeface="Wingdings" panose="05000000000000000000" pitchFamily="2" charset="2"/>
              <a:buChar char="§"/>
              <a:defRPr/>
            </a:pPr>
            <a:r>
              <a:rPr lang="en-GB" altLang="en-US" sz="2000" dirty="0"/>
              <a:t>Functional skills</a:t>
            </a:r>
          </a:p>
          <a:p>
            <a:pPr lvl="1">
              <a:buFont typeface="Wingdings" panose="05000000000000000000" pitchFamily="2" charset="2"/>
              <a:buChar char="§"/>
              <a:defRPr/>
            </a:pPr>
            <a:r>
              <a:rPr lang="en-GB" altLang="en-US" sz="2000" dirty="0"/>
              <a:t>Preparation &amp; support for existing staff</a:t>
            </a:r>
          </a:p>
          <a:p>
            <a:pPr lvl="1">
              <a:buFont typeface="Wingdings" panose="05000000000000000000" pitchFamily="2" charset="2"/>
              <a:buChar char="§"/>
              <a:defRPr/>
            </a:pPr>
            <a:r>
              <a:rPr lang="en-GB" altLang="en-US" sz="2000" dirty="0"/>
              <a:t>Staffing levels &amp; skill mix review &amp; monitoring</a:t>
            </a:r>
          </a:p>
          <a:p>
            <a:pPr lvl="1">
              <a:buFont typeface="Wingdings" panose="05000000000000000000" pitchFamily="2" charset="2"/>
              <a:buChar char="§"/>
              <a:defRPr/>
            </a:pPr>
            <a:r>
              <a:rPr lang="en-GB" altLang="en-US" sz="2000" dirty="0"/>
              <a:t>Deployment of NAs</a:t>
            </a:r>
          </a:p>
          <a:p>
            <a:pPr lvl="1">
              <a:buFont typeface="Wingdings" panose="05000000000000000000" pitchFamily="2" charset="2"/>
              <a:buChar char="§"/>
              <a:defRPr/>
            </a:pPr>
            <a:r>
              <a:rPr lang="en-GB" altLang="en-US" sz="2000" dirty="0"/>
              <a:t>Avoiding substitution</a:t>
            </a:r>
          </a:p>
          <a:p>
            <a:pPr lvl="1">
              <a:buFont typeface="Wingdings" panose="05000000000000000000" pitchFamily="2" charset="2"/>
              <a:buChar char="§"/>
              <a:defRPr/>
            </a:pPr>
            <a:r>
              <a:rPr lang="en-GB" altLang="en-US" sz="2000" dirty="0"/>
              <a:t>Governance, policies, processes etc.</a:t>
            </a:r>
          </a:p>
          <a:p>
            <a:pPr lvl="1">
              <a:buFont typeface="Wingdings" panose="05000000000000000000" pitchFamily="2" charset="2"/>
              <a:buChar char="§"/>
              <a:defRPr/>
            </a:pPr>
            <a:r>
              <a:rPr lang="en-GB" altLang="en-US" sz="2000" dirty="0"/>
              <a:t>Evaluation/audit including quality &amp; safety</a:t>
            </a:r>
          </a:p>
          <a:p>
            <a:pPr marL="0" indent="0">
              <a:buNone/>
              <a:defRPr/>
            </a:pPr>
            <a:endParaRPr lang="en-GB" dirty="0"/>
          </a:p>
        </p:txBody>
      </p:sp>
      <p:sp>
        <p:nvSpPr>
          <p:cNvPr id="6" name="Content Placeholder 5"/>
          <p:cNvSpPr>
            <a:spLocks noGrp="1"/>
          </p:cNvSpPr>
          <p:nvPr>
            <p:ph sz="half" idx="2"/>
          </p:nvPr>
        </p:nvSpPr>
        <p:spPr>
          <a:xfrm>
            <a:off x="5692346" y="1062681"/>
            <a:ext cx="6318422" cy="4843849"/>
          </a:xfrm>
        </p:spPr>
        <p:txBody>
          <a:bodyPr/>
          <a:lstStyle/>
          <a:p>
            <a:pPr marL="0" indent="0">
              <a:buNone/>
              <a:defRPr/>
            </a:pPr>
            <a:r>
              <a:rPr lang="en-GB" sz="2000" dirty="0"/>
              <a:t>Resources:</a:t>
            </a:r>
          </a:p>
          <a:p>
            <a:pPr>
              <a:buFont typeface="Wingdings" panose="05000000000000000000" pitchFamily="2" charset="2"/>
              <a:buChar char="§"/>
              <a:defRPr/>
            </a:pPr>
            <a:r>
              <a:rPr lang="en-GB" sz="1400" dirty="0">
                <a:solidFill>
                  <a:schemeClr val="tx1">
                    <a:lumMod val="75000"/>
                  </a:schemeClr>
                </a:solidFill>
                <a:ea typeface="Calibri" panose="020F0502020204030204" pitchFamily="34" charset="0"/>
                <a:cs typeface="Times New Roman" panose="02020603050405020304" pitchFamily="18" charset="0"/>
              </a:rPr>
              <a:t>Skills for health list of apprenticeships in health: </a:t>
            </a:r>
            <a:r>
              <a:rPr lang="en-GB" sz="1400" dirty="0">
                <a:solidFill>
                  <a:schemeClr val="tx1">
                    <a:lumMod val="75000"/>
                  </a:schemeClr>
                </a:solidFill>
                <a:ea typeface="Calibri" panose="020F0502020204030204" pitchFamily="34" charset="0"/>
                <a:cs typeface="Times New Roman" panose="02020603050405020304" pitchFamily="18" charset="0"/>
                <a:hlinkClick r:id="rId2"/>
              </a:rPr>
              <a:t>https://haso.skillsforhealth.org.uk/standards/#standard-1894</a:t>
            </a:r>
            <a:endParaRPr lang="en-GB" sz="1400" dirty="0">
              <a:solidFill>
                <a:schemeClr val="tx1">
                  <a:lumMod val="75000"/>
                </a:schemeClr>
              </a:solidFill>
              <a:ea typeface="Calibri" panose="020F0502020204030204" pitchFamily="34" charset="0"/>
              <a:cs typeface="Times New Roman" panose="02020603050405020304" pitchFamily="18" charset="0"/>
            </a:endParaRPr>
          </a:p>
          <a:p>
            <a:pPr>
              <a:buFont typeface="Wingdings" panose="05000000000000000000" pitchFamily="2" charset="2"/>
              <a:buChar char="§"/>
              <a:defRPr/>
            </a:pPr>
            <a:r>
              <a:rPr lang="en-GB" sz="1400" dirty="0">
                <a:solidFill>
                  <a:schemeClr val="tx1">
                    <a:lumMod val="75000"/>
                  </a:schemeClr>
                </a:solidFill>
                <a:ea typeface="Calibri" panose="020F0502020204030204" pitchFamily="34" charset="0"/>
                <a:cs typeface="Times New Roman" panose="02020603050405020304" pitchFamily="18" charset="0"/>
              </a:rPr>
              <a:t>NMC Standards: NAs, RNs, student supervision &amp; assessment </a:t>
            </a:r>
            <a:r>
              <a:rPr lang="en-GB" sz="1400" dirty="0">
                <a:solidFill>
                  <a:schemeClr val="tx1">
                    <a:lumMod val="75000"/>
                  </a:schemeClr>
                </a:solidFill>
                <a:ea typeface="Calibri" panose="020F0502020204030204" pitchFamily="34" charset="0"/>
                <a:cs typeface="Times New Roman" panose="02020603050405020304" pitchFamily="18" charset="0"/>
                <a:hlinkClick r:id="rId3"/>
              </a:rPr>
              <a:t>https://www.nmc.org.uk/standards/</a:t>
            </a:r>
            <a:endParaRPr lang="en-GB" sz="1400" dirty="0">
              <a:solidFill>
                <a:schemeClr val="tx1">
                  <a:lumMod val="75000"/>
                </a:schemeClr>
              </a:solidFill>
              <a:ea typeface="Calibri" panose="020F0502020204030204" pitchFamily="34" charset="0"/>
              <a:cs typeface="Times New Roman" panose="02020603050405020304" pitchFamily="18" charset="0"/>
            </a:endParaRPr>
          </a:p>
          <a:p>
            <a:pPr>
              <a:buFont typeface="Wingdings" panose="05000000000000000000" pitchFamily="2" charset="2"/>
              <a:buChar char="§"/>
              <a:defRPr/>
            </a:pPr>
            <a:r>
              <a:rPr lang="en-GB" sz="1400" dirty="0">
                <a:solidFill>
                  <a:schemeClr val="tx1">
                    <a:lumMod val="75000"/>
                  </a:schemeClr>
                </a:solidFill>
              </a:rPr>
              <a:t>RCN website, practice based learning: </a:t>
            </a:r>
            <a:r>
              <a:rPr lang="en-GB" sz="1400" dirty="0">
                <a:solidFill>
                  <a:schemeClr val="tx1">
                    <a:lumMod val="75000"/>
                  </a:schemeClr>
                </a:solidFill>
                <a:hlinkClick r:id="rId4"/>
              </a:rPr>
              <a:t>https://www.rcn.org.uk/news-and-events/blogs/practice-based-learning-is-changing</a:t>
            </a:r>
            <a:endParaRPr lang="en-GB" sz="1400" dirty="0">
              <a:solidFill>
                <a:schemeClr val="tx1">
                  <a:lumMod val="75000"/>
                </a:schemeClr>
              </a:solidFill>
            </a:endParaRPr>
          </a:p>
          <a:p>
            <a:pPr>
              <a:buFont typeface="Wingdings" panose="05000000000000000000" pitchFamily="2" charset="2"/>
              <a:buChar char="§"/>
              <a:defRPr/>
            </a:pPr>
            <a:r>
              <a:rPr lang="en-GB" sz="1400" dirty="0">
                <a:solidFill>
                  <a:schemeClr val="tx1">
                    <a:lumMod val="75000"/>
                  </a:schemeClr>
                </a:solidFill>
              </a:rPr>
              <a:t>NMC protected learning: </a:t>
            </a:r>
            <a:r>
              <a:rPr lang="en-GB" sz="1400" dirty="0">
                <a:solidFill>
                  <a:schemeClr val="tx1">
                    <a:lumMod val="75000"/>
                  </a:schemeClr>
                </a:solidFill>
                <a:hlinkClick r:id="rId5"/>
              </a:rPr>
              <a:t>https://www.nmc.org.uk/globalassets/sitedocuments/education-standards/nursing-associates-protected-learning-time-supporting-information.pdf</a:t>
            </a:r>
            <a:endParaRPr lang="en-GB" sz="1400" dirty="0">
              <a:solidFill>
                <a:schemeClr val="tx1">
                  <a:lumMod val="75000"/>
                </a:schemeClr>
              </a:solidFill>
            </a:endParaRPr>
          </a:p>
          <a:p>
            <a:pPr>
              <a:buFont typeface="Wingdings" panose="05000000000000000000" pitchFamily="2" charset="2"/>
              <a:buChar char="§"/>
              <a:defRPr/>
            </a:pPr>
            <a:r>
              <a:rPr lang="en-GB" sz="1400" dirty="0">
                <a:solidFill>
                  <a:schemeClr val="tx1">
                    <a:lumMod val="75000"/>
                  </a:schemeClr>
                </a:solidFill>
              </a:rPr>
              <a:t>NHS Employers guide for NAs: </a:t>
            </a:r>
            <a:r>
              <a:rPr lang="en-GB" sz="1400" dirty="0">
                <a:solidFill>
                  <a:schemeClr val="bg2">
                    <a:lumMod val="75000"/>
                  </a:schemeClr>
                </a:solidFill>
                <a:hlinkClick r:id="rId6"/>
              </a:rPr>
              <a:t>https://www.nhsemployers.org/nursingassociates</a:t>
            </a:r>
            <a:endParaRPr lang="en-GB" sz="1400" dirty="0">
              <a:solidFill>
                <a:schemeClr val="bg2">
                  <a:lumMod val="75000"/>
                </a:schemeClr>
              </a:solidFill>
            </a:endParaRPr>
          </a:p>
          <a:p>
            <a:pPr>
              <a:buFont typeface="Wingdings" panose="05000000000000000000" pitchFamily="2" charset="2"/>
              <a:buChar char="§"/>
              <a:defRPr/>
            </a:pPr>
            <a:r>
              <a:rPr lang="en-GB" sz="1400" dirty="0">
                <a:solidFill>
                  <a:schemeClr val="tx1">
                    <a:lumMod val="75000"/>
                  </a:schemeClr>
                </a:solidFill>
              </a:rPr>
              <a:t>HEE Preceptorship for NAs, Best Practice guidance</a:t>
            </a:r>
          </a:p>
          <a:p>
            <a:pPr>
              <a:buFont typeface="Wingdings" panose="05000000000000000000" pitchFamily="2" charset="2"/>
              <a:buChar char="§"/>
              <a:defRPr/>
            </a:pPr>
            <a:r>
              <a:rPr lang="en-GB" sz="1400" dirty="0">
                <a:solidFill>
                  <a:schemeClr val="tx1">
                    <a:lumMod val="75000"/>
                  </a:schemeClr>
                </a:solidFill>
              </a:rPr>
              <a:t>NHSi Improvement resource for deployment of NAs: </a:t>
            </a:r>
            <a:r>
              <a:rPr lang="en-GB" sz="1400" dirty="0">
                <a:solidFill>
                  <a:schemeClr val="tx1">
                    <a:lumMod val="75000"/>
                  </a:schemeClr>
                </a:solidFill>
                <a:hlinkClick r:id="rId7"/>
              </a:rPr>
              <a:t>https://improvement.nhs.uk/documents/3649/Nursing_associates_in_secondary_care_.pdf</a:t>
            </a:r>
            <a:endParaRPr lang="en-GB" sz="1400" dirty="0">
              <a:solidFill>
                <a:schemeClr val="tx1">
                  <a:lumMod val="75000"/>
                </a:schemeClr>
              </a:solidFill>
            </a:endParaRPr>
          </a:p>
          <a:p>
            <a:pPr>
              <a:buFont typeface="Wingdings" panose="05000000000000000000" pitchFamily="2" charset="2"/>
              <a:buChar char="§"/>
              <a:defRPr/>
            </a:pPr>
            <a:r>
              <a:rPr lang="en-GB" sz="1400" dirty="0">
                <a:solidFill>
                  <a:schemeClr val="tx1">
                    <a:lumMod val="75000"/>
                  </a:schemeClr>
                </a:solidFill>
              </a:rPr>
              <a:t>CQC NA briefing for providers: </a:t>
            </a:r>
            <a:r>
              <a:rPr lang="en-GB" sz="1400" dirty="0">
                <a:solidFill>
                  <a:schemeClr val="tx1">
                    <a:lumMod val="75000"/>
                  </a:schemeClr>
                </a:solidFill>
                <a:hlinkClick r:id="rId8"/>
              </a:rPr>
              <a:t>https://www.cqc.org.uk/sites/default/files/20190123_briefing_for_providers_nursing_associates_0.pdf</a:t>
            </a:r>
            <a:endParaRPr lang="en-GB" sz="1400" dirty="0">
              <a:solidFill>
                <a:schemeClr val="tx1">
                  <a:lumMod val="75000"/>
                </a:schemeClr>
              </a:solidFill>
            </a:endParaRPr>
          </a:p>
          <a:p>
            <a:pPr>
              <a:buFont typeface="Wingdings" panose="05000000000000000000" pitchFamily="2" charset="2"/>
              <a:buChar char="§"/>
              <a:defRPr/>
            </a:pPr>
            <a:r>
              <a:rPr lang="en-GB" sz="1400" dirty="0">
                <a:solidFill>
                  <a:schemeClr val="tx1">
                    <a:lumMod val="75000"/>
                  </a:schemeClr>
                </a:solidFill>
                <a:ea typeface="Calibri" panose="020F0502020204030204" pitchFamily="34" charset="0"/>
                <a:cs typeface="Times New Roman" panose="02020603050405020304" pitchFamily="18" charset="0"/>
              </a:rPr>
              <a:t>RCN website: </a:t>
            </a:r>
            <a:r>
              <a:rPr lang="en-GB" sz="1400" dirty="0">
                <a:solidFill>
                  <a:schemeClr val="tx1">
                    <a:lumMod val="75000"/>
                  </a:schemeClr>
                </a:solidFill>
                <a:ea typeface="Calibri" panose="020F0502020204030204" pitchFamily="34" charset="0"/>
                <a:cs typeface="Times New Roman" panose="02020603050405020304" pitchFamily="18" charset="0"/>
                <a:hlinkClick r:id="rId9"/>
              </a:rPr>
              <a:t>https://www.rcn.org.uk/professional-development/become-a-nursing-associate</a:t>
            </a:r>
            <a:endParaRPr lang="en-GB" sz="1400" dirty="0">
              <a:solidFill>
                <a:schemeClr val="tx1">
                  <a:lumMod val="75000"/>
                </a:schemeClr>
              </a:solidFill>
              <a:ea typeface="Calibri" panose="020F0502020204030204" pitchFamily="34" charset="0"/>
              <a:cs typeface="Times New Roman" panose="02020603050405020304" pitchFamily="18" charset="0"/>
            </a:endParaRPr>
          </a:p>
          <a:p>
            <a:pPr>
              <a:buFont typeface="Wingdings" panose="05000000000000000000" pitchFamily="2" charset="2"/>
              <a:buChar char="§"/>
              <a:defRPr/>
            </a:pPr>
            <a:endParaRPr lang="en-GB" sz="1600" dirty="0"/>
          </a:p>
          <a:p>
            <a:pPr marL="0" indent="0">
              <a:buNone/>
              <a:defRPr/>
            </a:pPr>
            <a:endParaRPr lang="en-GB" sz="2000" dirty="0"/>
          </a:p>
        </p:txBody>
      </p:sp>
    </p:spTree>
    <p:extLst>
      <p:ext uri="{BB962C8B-B14F-4D97-AF65-F5344CB8AC3E}">
        <p14:creationId xmlns:p14="http://schemas.microsoft.com/office/powerpoint/2010/main" val="790859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7155B-664D-4904-A26C-84B460BF97AD}"/>
              </a:ext>
            </a:extLst>
          </p:cNvPr>
          <p:cNvSpPr>
            <a:spLocks noGrp="1"/>
          </p:cNvSpPr>
          <p:nvPr>
            <p:ph type="title"/>
          </p:nvPr>
        </p:nvSpPr>
        <p:spPr/>
        <p:txBody>
          <a:bodyPr/>
          <a:lstStyle/>
          <a:p>
            <a:r>
              <a:rPr lang="en-GB" sz="2400" b="1" dirty="0"/>
              <a:t>THE DEVELOPMENT OF THE NURSING ASSOCIATE ROLE: THE POSTHOLDER PERSPECTIVES: October 2021- National Institute for Health Research  – Observations and Findings</a:t>
            </a:r>
          </a:p>
        </p:txBody>
      </p:sp>
      <p:sp>
        <p:nvSpPr>
          <p:cNvPr id="3" name="Content Placeholder 2">
            <a:extLst>
              <a:ext uri="{FF2B5EF4-FFF2-40B4-BE49-F238E27FC236}">
                <a16:creationId xmlns:a16="http://schemas.microsoft.com/office/drawing/2014/main" id="{A4893C55-71ED-4EDC-8C34-950DDC7B3E65}"/>
              </a:ext>
            </a:extLst>
          </p:cNvPr>
          <p:cNvSpPr>
            <a:spLocks noGrp="1"/>
          </p:cNvSpPr>
          <p:nvPr>
            <p:ph idx="1"/>
          </p:nvPr>
        </p:nvSpPr>
        <p:spPr>
          <a:xfrm>
            <a:off x="1016000" y="1524000"/>
            <a:ext cx="10363200" cy="3886200"/>
          </a:xfrm>
        </p:spPr>
        <p:txBody>
          <a:bodyPr/>
          <a:lstStyle/>
          <a:p>
            <a:r>
              <a:rPr lang="en-GB" sz="2000" dirty="0"/>
              <a:t> TNAs and NAs are overwhelmingly women. • Notwithstanding similar demographic profiles there is a slight but noteworthy difference in the age profile of the TNAs and NAs. Almost half of the NAs (47.8%) compared to just over 40% of TNAs were over 35 years old. </a:t>
            </a:r>
          </a:p>
          <a:p>
            <a:r>
              <a:rPr lang="en-GB" sz="2000" dirty="0"/>
              <a:t>This suggests perhaps that experienced HCAs were drawn into the early waves of NA training, with Trusts more recently engaging younger, less experienced entrants to the role. </a:t>
            </a:r>
          </a:p>
          <a:p>
            <a:r>
              <a:rPr lang="en-GB" sz="2000" dirty="0"/>
              <a:t> Most of the TNA (80.9%) and NA (87.6%) respondents had been employed in their current organisation before their NA training. Asked their job title prior to NA training, the overwhelming majority referred to ‘healthcare assistant’, ‘support worker’, ‘nursing auxiliary’ or ‘assistant’, with around a half being paid at pay band 2 and around 40% at pay band 3. Just over half of T/NAs (50.3/53.0%) had previously been employed in the same ward/team. </a:t>
            </a:r>
          </a:p>
        </p:txBody>
      </p:sp>
    </p:spTree>
    <p:extLst>
      <p:ext uri="{BB962C8B-B14F-4D97-AF65-F5344CB8AC3E}">
        <p14:creationId xmlns:p14="http://schemas.microsoft.com/office/powerpoint/2010/main" val="72758994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863A283-3531-4909-A321-41DB29279EAB}"/>
              </a:ext>
            </a:extLst>
          </p:cNvPr>
          <p:cNvSpPr/>
          <p:nvPr/>
        </p:nvSpPr>
        <p:spPr>
          <a:xfrm>
            <a:off x="1192696" y="889844"/>
            <a:ext cx="7951304" cy="5632311"/>
          </a:xfrm>
          <a:prstGeom prst="rect">
            <a:avLst/>
          </a:prstGeom>
        </p:spPr>
        <p:txBody>
          <a:bodyPr wrap="square">
            <a:spAutoFit/>
          </a:bodyPr>
          <a:lstStyle/>
          <a:p>
            <a:endParaRPr lang="en-GB" dirty="0"/>
          </a:p>
          <a:p>
            <a:endParaRPr lang="en-GB" dirty="0"/>
          </a:p>
          <a:p>
            <a:r>
              <a:rPr lang="en-GB" dirty="0"/>
              <a:t> </a:t>
            </a:r>
            <a:r>
              <a:rPr lang="en-GB" sz="2000" b="1" dirty="0"/>
              <a:t>Distribution:</a:t>
            </a:r>
            <a:r>
              <a:rPr lang="en-GB" sz="2000" dirty="0"/>
              <a:t> </a:t>
            </a:r>
          </a:p>
          <a:p>
            <a:endParaRPr lang="en-GB" sz="2000" dirty="0"/>
          </a:p>
          <a:p>
            <a:r>
              <a:rPr lang="en-GB" sz="2400" dirty="0"/>
              <a:t>NAs had been allocated to a wide range of clinical areas, with a concentration on medical and surgical wards.</a:t>
            </a:r>
          </a:p>
          <a:p>
            <a:endParaRPr lang="en-GB" sz="2400" dirty="0"/>
          </a:p>
          <a:p>
            <a:endParaRPr lang="en-GB" sz="2400" dirty="0"/>
          </a:p>
          <a:p>
            <a:r>
              <a:rPr lang="en-GB" sz="2400" dirty="0"/>
              <a:t>There are noteworthy proportions of both TNAs and NAs in district nursing teams and care of elderly wards, and in the case of NAs in mental health in-patient wards. </a:t>
            </a:r>
          </a:p>
          <a:p>
            <a:endParaRPr lang="en-GB" sz="2400" dirty="0"/>
          </a:p>
          <a:p>
            <a:r>
              <a:rPr lang="en-GB" sz="2400" dirty="0"/>
              <a:t>The T/NA respondents can also be found in A&amp;E, ICU and Rehabilitation Units albeit in smaller numbers.</a:t>
            </a:r>
          </a:p>
          <a:p>
            <a:endParaRPr lang="en-GB" sz="2400" dirty="0"/>
          </a:p>
          <a:p>
            <a:endParaRPr lang="en-GB" sz="2000" dirty="0"/>
          </a:p>
        </p:txBody>
      </p:sp>
    </p:spTree>
    <p:extLst>
      <p:ext uri="{BB962C8B-B14F-4D97-AF65-F5344CB8AC3E}">
        <p14:creationId xmlns:p14="http://schemas.microsoft.com/office/powerpoint/2010/main" val="95972037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0E6A97D-D2EB-4473-87D9-2F413425442C}"/>
              </a:ext>
            </a:extLst>
          </p:cNvPr>
          <p:cNvPicPr>
            <a:picLocks noChangeAspect="1"/>
          </p:cNvPicPr>
          <p:nvPr/>
        </p:nvPicPr>
        <p:blipFill>
          <a:blip r:embed="rId2"/>
          <a:stretch>
            <a:fillRect/>
          </a:stretch>
        </p:blipFill>
        <p:spPr>
          <a:xfrm>
            <a:off x="1385888" y="1200149"/>
            <a:ext cx="7582090" cy="4600575"/>
          </a:xfrm>
          <a:prstGeom prst="rect">
            <a:avLst/>
          </a:prstGeom>
        </p:spPr>
      </p:pic>
    </p:spTree>
    <p:extLst>
      <p:ext uri="{BB962C8B-B14F-4D97-AF65-F5344CB8AC3E}">
        <p14:creationId xmlns:p14="http://schemas.microsoft.com/office/powerpoint/2010/main" val="2378560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932DC52-FB1A-42BB-8778-20E9CCD57816}"/>
              </a:ext>
            </a:extLst>
          </p:cNvPr>
          <p:cNvSpPr txBox="1"/>
          <p:nvPr/>
        </p:nvSpPr>
        <p:spPr>
          <a:xfrm>
            <a:off x="1722783" y="530087"/>
            <a:ext cx="6480313" cy="5704831"/>
          </a:xfrm>
          <a:prstGeom prst="rect">
            <a:avLst/>
          </a:prstGeom>
          <a:noFill/>
        </p:spPr>
        <p:txBody>
          <a:bodyPr wrap="square">
            <a:spAutoFit/>
          </a:bodyPr>
          <a:lstStyle/>
          <a:p>
            <a:pPr>
              <a:lnSpc>
                <a:spcPct val="107000"/>
              </a:lnSpc>
              <a:spcAft>
                <a:spcPts val="800"/>
              </a:spcAft>
            </a:pPr>
            <a:r>
              <a:rPr lang="en-GB" sz="2000" b="1" dirty="0">
                <a:effectLst/>
                <a:ea typeface="Calibri" panose="020F0502020204030204" pitchFamily="34" charset="0"/>
                <a:cs typeface="Times New Roman" panose="02020603050405020304" pitchFamily="18" charset="0"/>
              </a:rPr>
              <a:t>Top Three Training Challenges (%)</a:t>
            </a:r>
          </a:p>
          <a:p>
            <a:pPr>
              <a:lnSpc>
                <a:spcPct val="107000"/>
              </a:lnSpc>
              <a:spcAft>
                <a:spcPts val="800"/>
              </a:spcAft>
            </a:pPr>
            <a:r>
              <a:rPr lang="en-GB" sz="2000" dirty="0">
                <a:effectLst/>
                <a:ea typeface="Calibri" panose="020F0502020204030204" pitchFamily="34" charset="0"/>
                <a:cs typeface="Times New Roman" panose="02020603050405020304" pitchFamily="18" charset="0"/>
              </a:rPr>
              <a:t>Finding the time to study 52.7</a:t>
            </a:r>
          </a:p>
          <a:p>
            <a:pPr>
              <a:lnSpc>
                <a:spcPct val="107000"/>
              </a:lnSpc>
              <a:spcAft>
                <a:spcPts val="800"/>
              </a:spcAft>
            </a:pPr>
            <a:r>
              <a:rPr lang="en-GB" sz="2000" dirty="0">
                <a:effectLst/>
                <a:ea typeface="Calibri" panose="020F0502020204030204" pitchFamily="34" charset="0"/>
                <a:cs typeface="Times New Roman" panose="02020603050405020304" pitchFamily="18" charset="0"/>
              </a:rPr>
              <a:t>Completing college/academic assignments 47.6</a:t>
            </a:r>
          </a:p>
          <a:p>
            <a:pPr>
              <a:lnSpc>
                <a:spcPct val="107000"/>
              </a:lnSpc>
              <a:spcAft>
                <a:spcPts val="800"/>
              </a:spcAft>
            </a:pPr>
            <a:r>
              <a:rPr lang="en-GB" sz="2000" dirty="0">
                <a:effectLst/>
                <a:ea typeface="Calibri" panose="020F0502020204030204" pitchFamily="34" charset="0"/>
                <a:cs typeface="Times New Roman" panose="02020603050405020304" pitchFamily="18" charset="0"/>
              </a:rPr>
              <a:t>Managing domestic responsibilities alongside the programme 39.7</a:t>
            </a:r>
          </a:p>
          <a:p>
            <a:pPr>
              <a:lnSpc>
                <a:spcPct val="107000"/>
              </a:lnSpc>
              <a:spcAft>
                <a:spcPts val="800"/>
              </a:spcAft>
            </a:pPr>
            <a:r>
              <a:rPr lang="en-GB" sz="2000" dirty="0">
                <a:effectLst/>
                <a:ea typeface="Calibri" panose="020F0502020204030204" pitchFamily="34" charset="0"/>
                <a:cs typeface="Times New Roman" panose="02020603050405020304" pitchFamily="18" charset="0"/>
              </a:rPr>
              <a:t>Finding learning opportunities in base/rotation work area 34.6</a:t>
            </a:r>
          </a:p>
          <a:p>
            <a:pPr>
              <a:lnSpc>
                <a:spcPct val="107000"/>
              </a:lnSpc>
              <a:spcAft>
                <a:spcPts val="800"/>
              </a:spcAft>
            </a:pPr>
            <a:r>
              <a:rPr lang="en-GB" sz="2000" dirty="0">
                <a:effectLst/>
                <a:ea typeface="Calibri" panose="020F0502020204030204" pitchFamily="34" charset="0"/>
                <a:cs typeface="Times New Roman" panose="02020603050405020304" pitchFamily="18" charset="0"/>
              </a:rPr>
              <a:t>Learning/teaching online 28.9</a:t>
            </a:r>
          </a:p>
          <a:p>
            <a:pPr>
              <a:lnSpc>
                <a:spcPct val="107000"/>
              </a:lnSpc>
              <a:spcAft>
                <a:spcPts val="800"/>
              </a:spcAft>
            </a:pPr>
            <a:r>
              <a:rPr lang="en-GB" sz="2000" dirty="0">
                <a:effectLst/>
                <a:ea typeface="Calibri" panose="020F0502020204030204" pitchFamily="34" charset="0"/>
                <a:cs typeface="Times New Roman" panose="02020603050405020304" pitchFamily="18" charset="0"/>
              </a:rPr>
              <a:t>Getting competencies signed off 27.6</a:t>
            </a:r>
          </a:p>
          <a:p>
            <a:pPr>
              <a:lnSpc>
                <a:spcPct val="107000"/>
              </a:lnSpc>
              <a:spcAft>
                <a:spcPts val="800"/>
              </a:spcAft>
            </a:pPr>
            <a:r>
              <a:rPr lang="en-GB" sz="2000" dirty="0">
                <a:effectLst/>
                <a:ea typeface="Calibri" panose="020F0502020204030204" pitchFamily="34" charset="0"/>
                <a:cs typeface="Times New Roman" panose="02020603050405020304" pitchFamily="18" charset="0"/>
              </a:rPr>
              <a:t>Maintaining regular contact with base placement mentor 18.7</a:t>
            </a:r>
          </a:p>
          <a:p>
            <a:pPr>
              <a:lnSpc>
                <a:spcPct val="107000"/>
              </a:lnSpc>
              <a:spcAft>
                <a:spcPts val="800"/>
              </a:spcAft>
            </a:pPr>
            <a:r>
              <a:rPr lang="en-GB" sz="2000" dirty="0">
                <a:effectLst/>
                <a:ea typeface="Calibri" panose="020F0502020204030204" pitchFamily="34" charset="0"/>
                <a:cs typeface="Times New Roman" panose="02020603050405020304" pitchFamily="18" charset="0"/>
              </a:rPr>
              <a:t>Switching between trainee and non-trainee status 18.1</a:t>
            </a:r>
          </a:p>
          <a:p>
            <a:pPr>
              <a:lnSpc>
                <a:spcPct val="107000"/>
              </a:lnSpc>
              <a:spcAft>
                <a:spcPts val="800"/>
              </a:spcAft>
            </a:pPr>
            <a:r>
              <a:rPr lang="en-GB" sz="2000" dirty="0">
                <a:effectLst/>
                <a:ea typeface="Calibri" panose="020F0502020204030204" pitchFamily="34" charset="0"/>
                <a:cs typeface="Times New Roman" panose="02020603050405020304" pitchFamily="18" charset="0"/>
              </a:rPr>
              <a:t>Finding learning opportunities in placements 13.0</a:t>
            </a:r>
          </a:p>
          <a:p>
            <a:pPr>
              <a:lnSpc>
                <a:spcPct val="107000"/>
              </a:lnSpc>
              <a:spcAft>
                <a:spcPts val="800"/>
              </a:spcAft>
            </a:pPr>
            <a:r>
              <a:rPr lang="en-GB" sz="2000" dirty="0">
                <a:effectLst/>
                <a:ea typeface="Calibri" panose="020F0502020204030204" pitchFamily="34" charset="0"/>
                <a:cs typeface="Times New Roman" panose="02020603050405020304" pitchFamily="18" charset="0"/>
              </a:rPr>
              <a:t>Maintaining regular contact with college tutor 9.8</a:t>
            </a:r>
          </a:p>
        </p:txBody>
      </p:sp>
    </p:spTree>
    <p:extLst>
      <p:ext uri="{BB962C8B-B14F-4D97-AF65-F5344CB8AC3E}">
        <p14:creationId xmlns:p14="http://schemas.microsoft.com/office/powerpoint/2010/main" val="397877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37D4C31-7F10-4A4B-AB25-E4E5E71C001F}"/>
              </a:ext>
            </a:extLst>
          </p:cNvPr>
          <p:cNvSpPr>
            <a:spLocks noGrp="1"/>
          </p:cNvSpPr>
          <p:nvPr>
            <p:ph type="title"/>
          </p:nvPr>
        </p:nvSpPr>
        <p:spPr/>
        <p:txBody>
          <a:bodyPr/>
          <a:lstStyle/>
          <a:p>
            <a:r>
              <a:rPr lang="en-GB" u="sng" dirty="0"/>
              <a:t>Conclusions of the study</a:t>
            </a:r>
          </a:p>
        </p:txBody>
      </p:sp>
      <p:sp>
        <p:nvSpPr>
          <p:cNvPr id="7" name="Content Placeholder 6">
            <a:extLst>
              <a:ext uri="{FF2B5EF4-FFF2-40B4-BE49-F238E27FC236}">
                <a16:creationId xmlns:a16="http://schemas.microsoft.com/office/drawing/2014/main" id="{9BECA5A7-BF19-4568-A5F5-62CA9DE07897}"/>
              </a:ext>
            </a:extLst>
          </p:cNvPr>
          <p:cNvSpPr>
            <a:spLocks noGrp="1"/>
          </p:cNvSpPr>
          <p:nvPr>
            <p:ph idx="1"/>
          </p:nvPr>
        </p:nvSpPr>
        <p:spPr/>
        <p:txBody>
          <a:bodyPr/>
          <a:lstStyle/>
          <a:p>
            <a:r>
              <a:rPr lang="en-GB" dirty="0"/>
              <a:t>There has been a marked paucity of evidence on the nature and consequences of the NA role. </a:t>
            </a:r>
          </a:p>
          <a:p>
            <a:r>
              <a:rPr lang="en-GB" dirty="0"/>
              <a:t>While there has been discussion about the role, on how it is being used and with what impact on various outcomes, this has largely been based on impressions, limited examples and even speculation.</a:t>
            </a:r>
          </a:p>
          <a:p>
            <a:endParaRPr lang="en-GB" dirty="0"/>
          </a:p>
        </p:txBody>
      </p:sp>
    </p:spTree>
    <p:extLst>
      <p:ext uri="{BB962C8B-B14F-4D97-AF65-F5344CB8AC3E}">
        <p14:creationId xmlns:p14="http://schemas.microsoft.com/office/powerpoint/2010/main" val="249630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555B8-6EDA-4495-8A61-DFC8F7772F29}"/>
              </a:ext>
            </a:extLst>
          </p:cNvPr>
          <p:cNvSpPr>
            <a:spLocks noGrp="1"/>
          </p:cNvSpPr>
          <p:nvPr>
            <p:ph type="title"/>
          </p:nvPr>
        </p:nvSpPr>
        <p:spPr/>
        <p:txBody>
          <a:bodyPr/>
          <a:lstStyle/>
          <a:p>
            <a:r>
              <a:rPr lang="en-GB" u="sng" dirty="0"/>
              <a:t>Conclusions</a:t>
            </a:r>
          </a:p>
        </p:txBody>
      </p:sp>
      <p:sp>
        <p:nvSpPr>
          <p:cNvPr id="3" name="Content Placeholder 2">
            <a:extLst>
              <a:ext uri="{FF2B5EF4-FFF2-40B4-BE49-F238E27FC236}">
                <a16:creationId xmlns:a16="http://schemas.microsoft.com/office/drawing/2014/main" id="{15130FDE-2616-4AC8-B392-EB398F4F3593}"/>
              </a:ext>
            </a:extLst>
          </p:cNvPr>
          <p:cNvSpPr>
            <a:spLocks noGrp="1"/>
          </p:cNvSpPr>
          <p:nvPr>
            <p:ph idx="1"/>
          </p:nvPr>
        </p:nvSpPr>
        <p:spPr/>
        <p:txBody>
          <a:bodyPr/>
          <a:lstStyle/>
          <a:p>
            <a:r>
              <a:rPr lang="en-GB" dirty="0"/>
              <a:t>In asking T/NAs about their in-role development and experience, the survey results provide a much firmer empirical foundation for debate on who NAs are, what they do, and how they are used and viewed by their work colleagues.</a:t>
            </a:r>
          </a:p>
          <a:p>
            <a:r>
              <a:rPr lang="en-GB" sz="3200" i="1" u="sng" dirty="0">
                <a:solidFill>
                  <a:srgbClr val="000000"/>
                </a:solidFill>
                <a:effectLst/>
                <a:latin typeface="Calibri" panose="020F0502020204030204" pitchFamily="34" charset="0"/>
                <a:ea typeface="Times New Roman" panose="02020603050405020304" pitchFamily="18" charset="0"/>
                <a:hlinkClick r:id="rId2"/>
              </a:rPr>
              <a:t>https://www.kcl.ac.uk/research/nursing-associates</a:t>
            </a:r>
            <a:endParaRPr lang="en-GB" sz="3200" dirty="0"/>
          </a:p>
          <a:p>
            <a:endParaRPr lang="en-GB" dirty="0"/>
          </a:p>
        </p:txBody>
      </p:sp>
    </p:spTree>
    <p:extLst>
      <p:ext uri="{BB962C8B-B14F-4D97-AF65-F5344CB8AC3E}">
        <p14:creationId xmlns:p14="http://schemas.microsoft.com/office/powerpoint/2010/main" val="28370577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95B04-7CCE-4C57-8520-8173883039A5}"/>
              </a:ext>
            </a:extLst>
          </p:cNvPr>
          <p:cNvSpPr>
            <a:spLocks noGrp="1"/>
          </p:cNvSpPr>
          <p:nvPr>
            <p:ph type="title"/>
          </p:nvPr>
        </p:nvSpPr>
        <p:spPr/>
        <p:txBody>
          <a:bodyPr/>
          <a:lstStyle/>
          <a:p>
            <a:r>
              <a:rPr lang="en-GB" dirty="0"/>
              <a:t>Range of Objectives- Achieved?</a:t>
            </a:r>
          </a:p>
        </p:txBody>
      </p:sp>
      <p:sp>
        <p:nvSpPr>
          <p:cNvPr id="3" name="Content Placeholder 2">
            <a:extLst>
              <a:ext uri="{FF2B5EF4-FFF2-40B4-BE49-F238E27FC236}">
                <a16:creationId xmlns:a16="http://schemas.microsoft.com/office/drawing/2014/main" id="{F460BA6E-6C42-4F74-8E0B-BBFCF0675988}"/>
              </a:ext>
            </a:extLst>
          </p:cNvPr>
          <p:cNvSpPr>
            <a:spLocks noGrp="1"/>
          </p:cNvSpPr>
          <p:nvPr>
            <p:ph idx="1"/>
          </p:nvPr>
        </p:nvSpPr>
        <p:spPr/>
        <p:txBody>
          <a:bodyPr/>
          <a:lstStyle/>
          <a:p>
            <a:r>
              <a:rPr lang="en-GB" dirty="0"/>
              <a:t>Create new role</a:t>
            </a:r>
          </a:p>
          <a:p>
            <a:r>
              <a:rPr lang="en-GB" dirty="0"/>
              <a:t>Support new forms of service delivery</a:t>
            </a:r>
          </a:p>
          <a:p>
            <a:r>
              <a:rPr lang="en-GB" dirty="0"/>
              <a:t>Free up nurses</a:t>
            </a:r>
          </a:p>
          <a:p>
            <a:r>
              <a:rPr lang="en-GB" dirty="0"/>
              <a:t>Grow your own nurses- career  development pipeline</a:t>
            </a:r>
          </a:p>
          <a:p>
            <a:r>
              <a:rPr lang="en-GB" dirty="0"/>
              <a:t>Widening Participation</a:t>
            </a:r>
          </a:p>
          <a:p>
            <a:r>
              <a:rPr lang="en-GB" dirty="0"/>
              <a:t>Covid19 and impact on placements and numbers?</a:t>
            </a:r>
          </a:p>
        </p:txBody>
      </p:sp>
    </p:spTree>
    <p:extLst>
      <p:ext uri="{BB962C8B-B14F-4D97-AF65-F5344CB8AC3E}">
        <p14:creationId xmlns:p14="http://schemas.microsoft.com/office/powerpoint/2010/main" val="28331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40835" y="596348"/>
            <a:ext cx="7382057" cy="5232952"/>
          </a:xfrm>
          <a:prstGeom prst="rect">
            <a:avLst/>
          </a:prstGeom>
        </p:spPr>
      </p:pic>
    </p:spTree>
    <p:extLst>
      <p:ext uri="{BB962C8B-B14F-4D97-AF65-F5344CB8AC3E}">
        <p14:creationId xmlns:p14="http://schemas.microsoft.com/office/powerpoint/2010/main" val="431463143"/>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The Story so far- Nursing Associates</a:t>
            </a:r>
          </a:p>
        </p:txBody>
      </p:sp>
      <p:sp>
        <p:nvSpPr>
          <p:cNvPr id="3" name="Content Placeholder 2"/>
          <p:cNvSpPr>
            <a:spLocks noGrp="1"/>
          </p:cNvSpPr>
          <p:nvPr>
            <p:ph idx="1"/>
          </p:nvPr>
        </p:nvSpPr>
        <p:spPr>
          <a:xfrm>
            <a:off x="914400" y="1245704"/>
            <a:ext cx="10363200" cy="4458410"/>
          </a:xfrm>
        </p:spPr>
        <p:txBody>
          <a:bodyPr/>
          <a:lstStyle/>
          <a:p>
            <a:r>
              <a:rPr lang="en-GB" sz="2400" dirty="0"/>
              <a:t>Employer driven - rooted in the Shape of Care review</a:t>
            </a:r>
          </a:p>
          <a:p>
            <a:r>
              <a:rPr lang="en-GB" sz="2400" dirty="0"/>
              <a:t>Health Education England led initially, now responsibility for standards is with NMC</a:t>
            </a:r>
          </a:p>
          <a:p>
            <a:r>
              <a:rPr lang="en-GB" sz="2400" dirty="0"/>
              <a:t>England only role</a:t>
            </a:r>
          </a:p>
          <a:p>
            <a:r>
              <a:rPr lang="en-GB" sz="2400" dirty="0"/>
              <a:t>Nursing Associate 2 year programme, an apprenticeship since 2018</a:t>
            </a:r>
          </a:p>
          <a:p>
            <a:r>
              <a:rPr lang="en-GB" sz="2400" dirty="0"/>
              <a:t>First and second cohorts recruited to in 2017, before apprenticeship developed</a:t>
            </a:r>
          </a:p>
          <a:p>
            <a:r>
              <a:rPr lang="en-GB" sz="2400" dirty="0"/>
              <a:t>NAs qualified in 2019 from the 2017 cohort</a:t>
            </a:r>
            <a:endParaRPr lang="en-GB" sz="2400" strike="sngStrike" dirty="0"/>
          </a:p>
          <a:p>
            <a:r>
              <a:rPr lang="en-GB" sz="2400" dirty="0"/>
              <a:t>Pattern of recruitment across STP, now ICS s areas, all sectors involved</a:t>
            </a:r>
          </a:p>
        </p:txBody>
      </p:sp>
    </p:spTree>
    <p:extLst>
      <p:ext uri="{BB962C8B-B14F-4D97-AF65-F5344CB8AC3E}">
        <p14:creationId xmlns:p14="http://schemas.microsoft.com/office/powerpoint/2010/main" val="3181036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Nursing Associates, pay and Job evaluation banding</a:t>
            </a:r>
          </a:p>
        </p:txBody>
      </p:sp>
      <p:sp>
        <p:nvSpPr>
          <p:cNvPr id="3" name="Content Placeholder 2"/>
          <p:cNvSpPr>
            <a:spLocks noGrp="1"/>
          </p:cNvSpPr>
          <p:nvPr>
            <p:ph idx="1"/>
          </p:nvPr>
        </p:nvSpPr>
        <p:spPr>
          <a:xfrm>
            <a:off x="1016000" y="1435694"/>
            <a:ext cx="10363200" cy="3581400"/>
          </a:xfrm>
        </p:spPr>
        <p:txBody>
          <a:bodyPr/>
          <a:lstStyle/>
          <a:p>
            <a:pPr marL="0" indent="0">
              <a:buNone/>
            </a:pPr>
            <a:endParaRPr lang="en-GB" sz="2400" dirty="0"/>
          </a:p>
          <a:p>
            <a:r>
              <a:rPr lang="en-GB" sz="2800" dirty="0"/>
              <a:t>There are two roles; Trainee Band 3, Nursing Associate Band 4, pending job evaluation (Band 3 agreed, after job evaluation). Are employers Job evaluating the Job descriptions, are the results a band 4?</a:t>
            </a:r>
          </a:p>
          <a:p>
            <a:r>
              <a:rPr lang="en-GB" sz="2800" dirty="0"/>
              <a:t>TNAs are apprentices, negotiations on apprenticeship pay, for all apprenticeships in the NHS, under the NHS Staff Council, for those employed in the NHS.</a:t>
            </a:r>
          </a:p>
          <a:p>
            <a:pPr marL="0" indent="0">
              <a:buNone/>
            </a:pPr>
            <a:endParaRPr lang="en-GB" dirty="0"/>
          </a:p>
        </p:txBody>
      </p:sp>
    </p:spTree>
    <p:extLst>
      <p:ext uri="{BB962C8B-B14F-4D97-AF65-F5344CB8AC3E}">
        <p14:creationId xmlns:p14="http://schemas.microsoft.com/office/powerpoint/2010/main" val="1548585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NMC regulation</a:t>
            </a:r>
          </a:p>
        </p:txBody>
      </p:sp>
      <p:sp>
        <p:nvSpPr>
          <p:cNvPr id="3" name="Content Placeholder 2"/>
          <p:cNvSpPr>
            <a:spLocks noGrp="1"/>
          </p:cNvSpPr>
          <p:nvPr>
            <p:ph idx="1"/>
          </p:nvPr>
        </p:nvSpPr>
        <p:spPr>
          <a:xfrm>
            <a:off x="1016000" y="1828800"/>
            <a:ext cx="10363200" cy="4093698"/>
          </a:xfrm>
        </p:spPr>
        <p:txBody>
          <a:bodyPr/>
          <a:lstStyle/>
          <a:p>
            <a:r>
              <a:rPr lang="en-GB" dirty="0"/>
              <a:t>First NAs regulated with NMC in 2019</a:t>
            </a:r>
          </a:p>
          <a:p>
            <a:r>
              <a:rPr lang="en-GB" dirty="0"/>
              <a:t>England-only role</a:t>
            </a:r>
          </a:p>
          <a:p>
            <a:r>
              <a:rPr lang="en-GB" dirty="0"/>
              <a:t>National standards for education </a:t>
            </a:r>
          </a:p>
          <a:p>
            <a:r>
              <a:rPr lang="en-GB" dirty="0"/>
              <a:t>National NA proficiencies to be met on qualification</a:t>
            </a:r>
          </a:p>
          <a:p>
            <a:r>
              <a:rPr lang="en-GB" dirty="0"/>
              <a:t>Generic – not field specific</a:t>
            </a:r>
          </a:p>
          <a:p>
            <a:r>
              <a:rPr lang="en-GB" dirty="0"/>
              <a:t>One code – for nurses, midwives &amp; NAs</a:t>
            </a:r>
          </a:p>
          <a:p>
            <a:r>
              <a:rPr lang="en-GB" dirty="0"/>
              <a:t>Consistent processes for NMC fees</a:t>
            </a:r>
            <a:r>
              <a:rPr lang="en-GB"/>
              <a:t>, revalidation.</a:t>
            </a:r>
            <a:endParaRPr lang="en-GB" dirty="0"/>
          </a:p>
        </p:txBody>
      </p:sp>
    </p:spTree>
    <p:extLst>
      <p:ext uri="{BB962C8B-B14F-4D97-AF65-F5344CB8AC3E}">
        <p14:creationId xmlns:p14="http://schemas.microsoft.com/office/powerpoint/2010/main" val="2107612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2217"/>
            <a:ext cx="10363200" cy="917713"/>
          </a:xfrm>
        </p:spPr>
        <p:txBody>
          <a:bodyPr/>
          <a:lstStyle/>
          <a:p>
            <a:r>
              <a:rPr lang="en-GB" sz="4000" dirty="0"/>
              <a:t>Nursing Associates now</a:t>
            </a:r>
          </a:p>
        </p:txBody>
      </p:sp>
      <p:sp>
        <p:nvSpPr>
          <p:cNvPr id="3" name="Content Placeholder 2"/>
          <p:cNvSpPr>
            <a:spLocks noGrp="1"/>
          </p:cNvSpPr>
          <p:nvPr>
            <p:ph idx="1"/>
          </p:nvPr>
        </p:nvSpPr>
        <p:spPr>
          <a:xfrm>
            <a:off x="1016000" y="871538"/>
            <a:ext cx="10363200" cy="5622027"/>
          </a:xfrm>
        </p:spPr>
        <p:txBody>
          <a:bodyPr/>
          <a:lstStyle/>
          <a:p>
            <a:pPr marL="0" indent="0">
              <a:buNone/>
            </a:pPr>
            <a:endParaRPr lang="en-GB" dirty="0"/>
          </a:p>
          <a:p>
            <a:r>
              <a:rPr lang="en-GB" dirty="0"/>
              <a:t> Sept 2021  5509 on the NMC register</a:t>
            </a:r>
            <a:endParaRPr lang="en-GB" b="1" dirty="0"/>
          </a:p>
          <a:p>
            <a:r>
              <a:rPr lang="en-GB" b="1" dirty="0"/>
              <a:t> </a:t>
            </a:r>
            <a:r>
              <a:rPr lang="en-GB" dirty="0"/>
              <a:t>Employer Training Grant: Nursing Associate/Assistant Practitioner to Registered Nurse two year “top up” degree-  commenced Oct 2020</a:t>
            </a:r>
          </a:p>
          <a:p>
            <a:r>
              <a:rPr lang="en-GB" dirty="0"/>
              <a:t>TNA Apprenticeships supported financially via HEE, unlike other apprenticeships</a:t>
            </a:r>
          </a:p>
          <a:p>
            <a:r>
              <a:rPr lang="en-GB" dirty="0"/>
              <a:t>Challenges still in social care- work being done by Skills for Care to support TNAs and employers</a:t>
            </a:r>
          </a:p>
          <a:p>
            <a:endParaRPr lang="en-US" dirty="0"/>
          </a:p>
          <a:p>
            <a:pPr marL="0" indent="0">
              <a:buNone/>
            </a:pPr>
            <a:endParaRPr lang="en-GB" dirty="0"/>
          </a:p>
        </p:txBody>
      </p:sp>
      <p:graphicFrame>
        <p:nvGraphicFramePr>
          <p:cNvPr id="4" name="Table 3">
            <a:extLst>
              <a:ext uri="{FF2B5EF4-FFF2-40B4-BE49-F238E27FC236}">
                <a16:creationId xmlns:a16="http://schemas.microsoft.com/office/drawing/2014/main" id="{CCD4D68F-E531-4861-BFEF-7C88EF30B8F7}"/>
              </a:ext>
            </a:extLst>
          </p:cNvPr>
          <p:cNvGraphicFramePr>
            <a:graphicFrameLocks noGrp="1"/>
          </p:cNvGraphicFramePr>
          <p:nvPr>
            <p:extLst>
              <p:ext uri="{D42A27DB-BD31-4B8C-83A1-F6EECF244321}">
                <p14:modId xmlns:p14="http://schemas.microsoft.com/office/powerpoint/2010/main" val="2645719106"/>
              </p:ext>
            </p:extLst>
          </p:nvPr>
        </p:nvGraphicFramePr>
        <p:xfrm>
          <a:off x="5670549" y="3500437"/>
          <a:ext cx="2073275" cy="238125"/>
        </p:xfrm>
        <a:graphic>
          <a:graphicData uri="http://schemas.openxmlformats.org/drawingml/2006/table">
            <a:tbl>
              <a:tblPr/>
              <a:tblGrid>
                <a:gridCol w="2073275">
                  <a:extLst>
                    <a:ext uri="{9D8B030D-6E8A-4147-A177-3AD203B41FA5}">
                      <a16:colId xmlns:a16="http://schemas.microsoft.com/office/drawing/2014/main" val="223563020"/>
                    </a:ext>
                  </a:extLst>
                </a:gridCol>
              </a:tblGrid>
              <a:tr h="209550">
                <a:tc>
                  <a:txBody>
                    <a:bodyPr/>
                    <a:lstStyle/>
                    <a:p>
                      <a:pPr algn="ctr" fontAlgn="ctr"/>
                      <a:endParaRPr lang="en-GB" sz="1200" b="0" i="0" u="none" strike="noStrike" dirty="0">
                        <a:solidFill>
                          <a:srgbClr val="000000"/>
                        </a:solidFill>
                        <a:effectLst/>
                        <a:latin typeface="Arial" panose="020B0604020202020204" pitchFamily="34" charset="0"/>
                      </a:endParaRPr>
                    </a:p>
                  </a:txBody>
                  <a:tcPr marL="9525" marR="9525" marT="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031717"/>
                  </a:ext>
                </a:extLst>
              </a:tr>
            </a:tbl>
          </a:graphicData>
        </a:graphic>
      </p:graphicFrame>
    </p:spTree>
    <p:extLst>
      <p:ext uri="{BB962C8B-B14F-4D97-AF65-F5344CB8AC3E}">
        <p14:creationId xmlns:p14="http://schemas.microsoft.com/office/powerpoint/2010/main" val="255935934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92127-E234-42C7-A789-2A3C25FB9C86}"/>
              </a:ext>
            </a:extLst>
          </p:cNvPr>
          <p:cNvSpPr>
            <a:spLocks noGrp="1"/>
          </p:cNvSpPr>
          <p:nvPr>
            <p:ph type="title"/>
          </p:nvPr>
        </p:nvSpPr>
        <p:spPr/>
        <p:txBody>
          <a:bodyPr/>
          <a:lstStyle/>
          <a:p>
            <a:r>
              <a:rPr lang="en-GB" dirty="0"/>
              <a:t>Nursing Associates now</a:t>
            </a:r>
          </a:p>
        </p:txBody>
      </p:sp>
      <p:sp>
        <p:nvSpPr>
          <p:cNvPr id="3" name="Content Placeholder 2">
            <a:extLst>
              <a:ext uri="{FF2B5EF4-FFF2-40B4-BE49-F238E27FC236}">
                <a16:creationId xmlns:a16="http://schemas.microsoft.com/office/drawing/2014/main" id="{4258040D-16D6-460E-906A-B8504C02C8D3}"/>
              </a:ext>
            </a:extLst>
          </p:cNvPr>
          <p:cNvSpPr>
            <a:spLocks noGrp="1"/>
          </p:cNvSpPr>
          <p:nvPr>
            <p:ph idx="1"/>
          </p:nvPr>
        </p:nvSpPr>
        <p:spPr>
          <a:xfrm>
            <a:off x="1016000" y="1524000"/>
            <a:ext cx="10363200" cy="3886200"/>
          </a:xfrm>
        </p:spPr>
        <p:txBody>
          <a:bodyPr/>
          <a:lstStyle/>
          <a:p>
            <a:r>
              <a:rPr lang="en-GB" dirty="0"/>
              <a:t>Growing numbers in social care, needs upscaling</a:t>
            </a:r>
          </a:p>
          <a:p>
            <a:r>
              <a:rPr lang="en-GB" dirty="0"/>
              <a:t>Primary care, still small numbers</a:t>
            </a:r>
          </a:p>
          <a:p>
            <a:r>
              <a:rPr lang="en-GB" dirty="0"/>
              <a:t>Embedded in workplaces</a:t>
            </a:r>
          </a:p>
          <a:p>
            <a:r>
              <a:rPr lang="en-GB" dirty="0"/>
              <a:t>NHS White paper and Integrated Care services (2021)- Nursing Associate a key role in the workforce</a:t>
            </a:r>
          </a:p>
          <a:p>
            <a:r>
              <a:rPr lang="en-GB" dirty="0"/>
              <a:t>Working to deliver on Covid19 vaccination programme</a:t>
            </a:r>
          </a:p>
        </p:txBody>
      </p:sp>
    </p:spTree>
    <p:extLst>
      <p:ext uri="{BB962C8B-B14F-4D97-AF65-F5344CB8AC3E}">
        <p14:creationId xmlns:p14="http://schemas.microsoft.com/office/powerpoint/2010/main" val="3926369652"/>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00" y="0"/>
            <a:ext cx="10363200" cy="1171977"/>
          </a:xfrm>
        </p:spPr>
        <p:txBody>
          <a:bodyPr/>
          <a:lstStyle/>
          <a:p>
            <a:r>
              <a:rPr lang="en-GB" dirty="0"/>
              <a:t>Governance and Assurance</a:t>
            </a:r>
          </a:p>
        </p:txBody>
      </p:sp>
      <p:sp>
        <p:nvSpPr>
          <p:cNvPr id="3" name="Content Placeholder 2"/>
          <p:cNvSpPr>
            <a:spLocks noGrp="1"/>
          </p:cNvSpPr>
          <p:nvPr>
            <p:ph idx="1"/>
          </p:nvPr>
        </p:nvSpPr>
        <p:spPr>
          <a:xfrm>
            <a:off x="1016000" y="927279"/>
            <a:ext cx="10363200" cy="4482921"/>
          </a:xfrm>
        </p:spPr>
        <p:txBody>
          <a:bodyPr/>
          <a:lstStyle/>
          <a:p>
            <a:r>
              <a:rPr lang="en-GB" sz="2800" dirty="0"/>
              <a:t>Systems Regulators - NHSi and CQC</a:t>
            </a:r>
          </a:p>
          <a:p>
            <a:r>
              <a:rPr lang="en-GB" sz="2800" dirty="0"/>
              <a:t>CQC state -</a:t>
            </a:r>
            <a:r>
              <a:rPr lang="en-US" sz="2800" dirty="0"/>
              <a:t> ‘it is important to understand that nursing associates are </a:t>
            </a:r>
            <a:r>
              <a:rPr lang="en-US" sz="2800" b="1" dirty="0"/>
              <a:t>not </a:t>
            </a:r>
            <a:r>
              <a:rPr lang="en-US" sz="2800" dirty="0"/>
              <a:t>registered nurses and we expect health and care providers to consider this when deploying </a:t>
            </a:r>
            <a:r>
              <a:rPr lang="en-GB" sz="2800" dirty="0"/>
              <a:t>them’</a:t>
            </a:r>
          </a:p>
          <a:p>
            <a:r>
              <a:rPr lang="en-GB" sz="2800" dirty="0"/>
              <a:t>The Employer - what's in the Job description, how will NAs be deployed, where is training and CPD support?</a:t>
            </a:r>
          </a:p>
          <a:p>
            <a:r>
              <a:rPr lang="en-GB" sz="2800">
                <a:solidFill>
                  <a:schemeClr val="tx1">
                    <a:lumMod val="75000"/>
                  </a:schemeClr>
                </a:solidFill>
              </a:rPr>
              <a:t>NHS Improvement- </a:t>
            </a:r>
            <a:r>
              <a:rPr lang="en-GB" sz="2800" dirty="0">
                <a:solidFill>
                  <a:schemeClr val="tx1">
                    <a:lumMod val="75000"/>
                  </a:schemeClr>
                </a:solidFill>
              </a:rPr>
              <a:t>resource for deployment of NAs</a:t>
            </a:r>
            <a:endParaRPr lang="en-GB" sz="2800" dirty="0"/>
          </a:p>
          <a:p>
            <a:r>
              <a:rPr lang="en-GB" sz="2800" dirty="0"/>
              <a:t>Regulated professional - The Nursing Associate will be expected to work within NMC code</a:t>
            </a:r>
          </a:p>
        </p:txBody>
      </p:sp>
    </p:spTree>
    <p:extLst>
      <p:ext uri="{BB962C8B-B14F-4D97-AF65-F5344CB8AC3E}">
        <p14:creationId xmlns:p14="http://schemas.microsoft.com/office/powerpoint/2010/main" val="2555798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79638" y="104776"/>
            <a:ext cx="7886700" cy="1325563"/>
          </a:xfrm>
        </p:spPr>
        <p:txBody>
          <a:bodyPr/>
          <a:lstStyle/>
          <a:p>
            <a:pPr>
              <a:defRPr/>
            </a:pPr>
            <a:r>
              <a:rPr lang="en-GB" sz="2800" b="1" dirty="0">
                <a:solidFill>
                  <a:schemeClr val="tx1">
                    <a:lumMod val="75000"/>
                  </a:schemeClr>
                </a:solidFill>
              </a:rPr>
              <a:t>Comparison: Registered Nurse to Nursing Associate – NMC Standards of Proficiency</a:t>
            </a:r>
            <a:endParaRPr lang="en-GB" sz="2800" dirty="0"/>
          </a:p>
        </p:txBody>
      </p:sp>
      <p:sp>
        <p:nvSpPr>
          <p:cNvPr id="9219" name="Text Placeholder 4"/>
          <p:cNvSpPr>
            <a:spLocks noGrp="1"/>
          </p:cNvSpPr>
          <p:nvPr>
            <p:ph type="body" idx="1"/>
          </p:nvPr>
        </p:nvSpPr>
        <p:spPr>
          <a:xfrm>
            <a:off x="2154239" y="1270001"/>
            <a:ext cx="3868737" cy="823913"/>
          </a:xfrm>
        </p:spPr>
        <p:txBody>
          <a:bodyPr/>
          <a:lstStyle/>
          <a:p>
            <a:r>
              <a:rPr lang="en-GB" altLang="en-US" dirty="0"/>
              <a:t>RN</a:t>
            </a:r>
          </a:p>
        </p:txBody>
      </p:sp>
      <p:sp>
        <p:nvSpPr>
          <p:cNvPr id="9220" name="Content Placeholder 5"/>
          <p:cNvSpPr>
            <a:spLocks noGrp="1"/>
          </p:cNvSpPr>
          <p:nvPr>
            <p:ph sz="half" idx="2"/>
          </p:nvPr>
        </p:nvSpPr>
        <p:spPr/>
        <p:txBody>
          <a:bodyPr/>
          <a:lstStyle/>
          <a:p>
            <a:r>
              <a:rPr lang="en-US" altLang="en-US" sz="2000" dirty="0"/>
              <a:t>Being an accountable professional</a:t>
            </a:r>
          </a:p>
          <a:p>
            <a:r>
              <a:rPr lang="en-US" altLang="en-US" sz="2000" dirty="0"/>
              <a:t>Promoting health and preventing ill health</a:t>
            </a:r>
          </a:p>
          <a:p>
            <a:r>
              <a:rPr lang="en-US" altLang="en-US" sz="2000" dirty="0"/>
              <a:t>Assessing needs and planning care</a:t>
            </a:r>
          </a:p>
          <a:p>
            <a:r>
              <a:rPr lang="en-US" altLang="en-US" sz="2000" dirty="0"/>
              <a:t>Providing and evaluating care</a:t>
            </a:r>
          </a:p>
          <a:p>
            <a:r>
              <a:rPr lang="en-US" altLang="en-US" sz="2000" dirty="0"/>
              <a:t>Leading and managing nursing care and working in teams</a:t>
            </a:r>
          </a:p>
          <a:p>
            <a:r>
              <a:rPr lang="en-US" altLang="en-US" sz="2000" dirty="0"/>
              <a:t>Improving safety and quality of care</a:t>
            </a:r>
          </a:p>
          <a:p>
            <a:r>
              <a:rPr lang="en-US" altLang="en-US" sz="2000" dirty="0"/>
              <a:t>Coordinating care</a:t>
            </a:r>
          </a:p>
          <a:p>
            <a:endParaRPr lang="en-GB" altLang="en-US" sz="2000" dirty="0"/>
          </a:p>
        </p:txBody>
      </p:sp>
      <p:sp>
        <p:nvSpPr>
          <p:cNvPr id="9221" name="Text Placeholder 6"/>
          <p:cNvSpPr>
            <a:spLocks noGrp="1"/>
          </p:cNvSpPr>
          <p:nvPr>
            <p:ph type="body" sz="quarter" idx="3"/>
          </p:nvPr>
        </p:nvSpPr>
        <p:spPr>
          <a:xfrm>
            <a:off x="6153150" y="1270001"/>
            <a:ext cx="3887788" cy="823913"/>
          </a:xfrm>
        </p:spPr>
        <p:txBody>
          <a:bodyPr/>
          <a:lstStyle/>
          <a:p>
            <a:r>
              <a:rPr lang="en-GB" altLang="en-US" dirty="0"/>
              <a:t>NA</a:t>
            </a:r>
          </a:p>
        </p:txBody>
      </p:sp>
      <p:sp>
        <p:nvSpPr>
          <p:cNvPr id="9222" name="Content Placeholder 7"/>
          <p:cNvSpPr>
            <a:spLocks noGrp="1"/>
          </p:cNvSpPr>
          <p:nvPr>
            <p:ph sz="quarter" idx="4"/>
          </p:nvPr>
        </p:nvSpPr>
        <p:spPr/>
        <p:txBody>
          <a:bodyPr/>
          <a:lstStyle/>
          <a:p>
            <a:r>
              <a:rPr lang="en-US" altLang="en-US" sz="2000" dirty="0"/>
              <a:t>Being an accountable professional </a:t>
            </a:r>
          </a:p>
          <a:p>
            <a:r>
              <a:rPr lang="en-US" altLang="en-US" sz="2000" dirty="0"/>
              <a:t>Promoting health and preventing ill health </a:t>
            </a:r>
          </a:p>
          <a:p>
            <a:r>
              <a:rPr lang="en-US" altLang="en-US" sz="2000" dirty="0"/>
              <a:t>Provide and monitor care </a:t>
            </a:r>
          </a:p>
          <a:p>
            <a:r>
              <a:rPr lang="en-US" altLang="en-US" sz="2000" dirty="0"/>
              <a:t>Working in teams </a:t>
            </a:r>
          </a:p>
          <a:p>
            <a:r>
              <a:rPr lang="en-US" altLang="en-US" sz="2000" dirty="0"/>
              <a:t>Improving safety and quality of care </a:t>
            </a:r>
          </a:p>
          <a:p>
            <a:r>
              <a:rPr lang="en-US" altLang="en-US" sz="2000" dirty="0"/>
              <a:t>Contributing to integrated care</a:t>
            </a:r>
            <a:endParaRPr lang="en-GB" altLang="en-US" sz="2000" dirty="0"/>
          </a:p>
        </p:txBody>
      </p:sp>
    </p:spTree>
    <p:extLst>
      <p:ext uri="{BB962C8B-B14F-4D97-AF65-F5344CB8AC3E}">
        <p14:creationId xmlns:p14="http://schemas.microsoft.com/office/powerpoint/2010/main" val="1165063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altLang="en-US" dirty="0"/>
              <a:t>Accountability &amp; delegation: firm ground</a:t>
            </a:r>
          </a:p>
        </p:txBody>
      </p:sp>
      <p:sp>
        <p:nvSpPr>
          <p:cNvPr id="11267" name="Content Placeholder 2"/>
          <p:cNvSpPr>
            <a:spLocks noGrp="1"/>
          </p:cNvSpPr>
          <p:nvPr>
            <p:ph idx="1"/>
          </p:nvPr>
        </p:nvSpPr>
        <p:spPr/>
        <p:txBody>
          <a:bodyPr/>
          <a:lstStyle/>
          <a:p>
            <a:r>
              <a:rPr lang="en-GB" altLang="en-US" dirty="0"/>
              <a:t>NMC Code</a:t>
            </a:r>
          </a:p>
          <a:p>
            <a:r>
              <a:rPr lang="en-GB" altLang="en-US" dirty="0"/>
              <a:t>NMC Proficiencies</a:t>
            </a:r>
          </a:p>
          <a:p>
            <a:r>
              <a:rPr lang="en-GB" altLang="en-US" dirty="0"/>
              <a:t>NMC delegation &amp; accountability supplementary info</a:t>
            </a:r>
          </a:p>
          <a:p>
            <a:r>
              <a:rPr lang="en-GB" altLang="en-US" dirty="0"/>
              <a:t>Job descriptions</a:t>
            </a:r>
          </a:p>
          <a:p>
            <a:r>
              <a:rPr lang="en-GB" altLang="en-US" dirty="0"/>
              <a:t>Organisational policies, protocols. Do employers have them? They should</a:t>
            </a:r>
          </a:p>
          <a:p>
            <a:endParaRPr lang="en-GB" altLang="en-US" dirty="0"/>
          </a:p>
        </p:txBody>
      </p:sp>
    </p:spTree>
    <p:extLst>
      <p:ext uri="{BB962C8B-B14F-4D97-AF65-F5344CB8AC3E}">
        <p14:creationId xmlns:p14="http://schemas.microsoft.com/office/powerpoint/2010/main" val="3233621638"/>
      </p:ext>
    </p:extLst>
  </p:cSld>
  <p:clrMapOvr>
    <a:masterClrMapping/>
  </p:clrMapOvr>
  <p:transition spd="slow">
    <p:push dir="u"/>
  </p:transition>
</p:sld>
</file>

<file path=ppt/theme/theme1.xml><?xml version="1.0" encoding="utf-8"?>
<a:theme xmlns:a="http://schemas.openxmlformats.org/drawingml/2006/main" name="rcn">
  <a:themeElements>
    <a:clrScheme name="rcn 1">
      <a:dk1>
        <a:srgbClr val="003366"/>
      </a:dk1>
      <a:lt1>
        <a:srgbClr val="FFFFFF"/>
      </a:lt1>
      <a:dk2>
        <a:srgbClr val="003366"/>
      </a:dk2>
      <a:lt2>
        <a:srgbClr val="CC0033"/>
      </a:lt2>
      <a:accent1>
        <a:srgbClr val="73A31A"/>
      </a:accent1>
      <a:accent2>
        <a:srgbClr val="983788"/>
      </a:accent2>
      <a:accent3>
        <a:srgbClr val="FFFFFF"/>
      </a:accent3>
      <a:accent4>
        <a:srgbClr val="002A56"/>
      </a:accent4>
      <a:accent5>
        <a:srgbClr val="BCCEAB"/>
      </a:accent5>
      <a:accent6>
        <a:srgbClr val="89317B"/>
      </a:accent6>
      <a:hlink>
        <a:srgbClr val="F2B11C"/>
      </a:hlink>
      <a:folHlink>
        <a:srgbClr val="41B9E0"/>
      </a:folHlink>
    </a:clrScheme>
    <a:fontScheme name="rc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rcn 1">
        <a:dk1>
          <a:srgbClr val="003366"/>
        </a:dk1>
        <a:lt1>
          <a:srgbClr val="FFFFFF"/>
        </a:lt1>
        <a:dk2>
          <a:srgbClr val="003366"/>
        </a:dk2>
        <a:lt2>
          <a:srgbClr val="CC0033"/>
        </a:lt2>
        <a:accent1>
          <a:srgbClr val="73A31A"/>
        </a:accent1>
        <a:accent2>
          <a:srgbClr val="983788"/>
        </a:accent2>
        <a:accent3>
          <a:srgbClr val="FFFFFF"/>
        </a:accent3>
        <a:accent4>
          <a:srgbClr val="002A56"/>
        </a:accent4>
        <a:accent5>
          <a:srgbClr val="BCCEAB"/>
        </a:accent5>
        <a:accent6>
          <a:srgbClr val="89317B"/>
        </a:accent6>
        <a:hlink>
          <a:srgbClr val="F2B11C"/>
        </a:hlink>
        <a:folHlink>
          <a:srgbClr val="41B9E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rcn">
  <a:themeElements>
    <a:clrScheme name="rcn 1">
      <a:dk1>
        <a:srgbClr val="003366"/>
      </a:dk1>
      <a:lt1>
        <a:srgbClr val="FFFFFF"/>
      </a:lt1>
      <a:dk2>
        <a:srgbClr val="003366"/>
      </a:dk2>
      <a:lt2>
        <a:srgbClr val="CC0033"/>
      </a:lt2>
      <a:accent1>
        <a:srgbClr val="73A31A"/>
      </a:accent1>
      <a:accent2>
        <a:srgbClr val="983788"/>
      </a:accent2>
      <a:accent3>
        <a:srgbClr val="FFFFFF"/>
      </a:accent3>
      <a:accent4>
        <a:srgbClr val="002A56"/>
      </a:accent4>
      <a:accent5>
        <a:srgbClr val="BCCEAB"/>
      </a:accent5>
      <a:accent6>
        <a:srgbClr val="89317B"/>
      </a:accent6>
      <a:hlink>
        <a:srgbClr val="F2B11C"/>
      </a:hlink>
      <a:folHlink>
        <a:srgbClr val="41B9E0"/>
      </a:folHlink>
    </a:clrScheme>
    <a:fontScheme name="rc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rcn 1">
        <a:dk1>
          <a:srgbClr val="003366"/>
        </a:dk1>
        <a:lt1>
          <a:srgbClr val="FFFFFF"/>
        </a:lt1>
        <a:dk2>
          <a:srgbClr val="003366"/>
        </a:dk2>
        <a:lt2>
          <a:srgbClr val="CC0033"/>
        </a:lt2>
        <a:accent1>
          <a:srgbClr val="73A31A"/>
        </a:accent1>
        <a:accent2>
          <a:srgbClr val="983788"/>
        </a:accent2>
        <a:accent3>
          <a:srgbClr val="FFFFFF"/>
        </a:accent3>
        <a:accent4>
          <a:srgbClr val="002A56"/>
        </a:accent4>
        <a:accent5>
          <a:srgbClr val="BCCEAB"/>
        </a:accent5>
        <a:accent6>
          <a:srgbClr val="89317B"/>
        </a:accent6>
        <a:hlink>
          <a:srgbClr val="F2B11C"/>
        </a:hlink>
        <a:folHlink>
          <a:srgbClr val="41B9E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TotalTime>
  <Words>1386</Words>
  <Application>Microsoft Office PowerPoint</Application>
  <PresentationFormat>Widescreen</PresentationFormat>
  <Paragraphs>144</Paragraphs>
  <Slides>19</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19</vt:i4>
      </vt:variant>
    </vt:vector>
  </HeadingPairs>
  <TitlesOfParts>
    <vt:vector size="26" baseType="lpstr">
      <vt:lpstr>Arial</vt:lpstr>
      <vt:lpstr>Calibri</vt:lpstr>
      <vt:lpstr>Times</vt:lpstr>
      <vt:lpstr>Wingdings</vt:lpstr>
      <vt:lpstr>Zapf Dingbats</vt:lpstr>
      <vt:lpstr>rcn</vt:lpstr>
      <vt:lpstr>1_rcn</vt:lpstr>
      <vt:lpstr>Nursing associates: The role and where it came from-, where it is now,  A national perspective. </vt:lpstr>
      <vt:lpstr>The Story so far- Nursing Associates</vt:lpstr>
      <vt:lpstr>Nursing Associates, pay and Job evaluation banding</vt:lpstr>
      <vt:lpstr>NMC regulation</vt:lpstr>
      <vt:lpstr>Nursing Associates now</vt:lpstr>
      <vt:lpstr>Nursing Associates now</vt:lpstr>
      <vt:lpstr>Governance and Assurance</vt:lpstr>
      <vt:lpstr>Comparison: Registered Nurse to Nursing Associate – NMC Standards of Proficiency</vt:lpstr>
      <vt:lpstr>Accountability &amp; delegation: firm ground</vt:lpstr>
      <vt:lpstr>Comparison: Assistant Practitioner and Nursing Associate</vt:lpstr>
      <vt:lpstr>Workforce planning, preparation &amp; deployment (local system):</vt:lpstr>
      <vt:lpstr>THE DEVELOPMENT OF THE NURSING ASSOCIATE ROLE: THE POSTHOLDER PERSPECTIVES: October 2021- National Institute for Health Research  – Observations and Findings</vt:lpstr>
      <vt:lpstr>PowerPoint Presentation</vt:lpstr>
      <vt:lpstr>PowerPoint Presentation</vt:lpstr>
      <vt:lpstr>PowerPoint Presentation</vt:lpstr>
      <vt:lpstr>Conclusions of the study</vt:lpstr>
      <vt:lpstr>Conclusions</vt:lpstr>
      <vt:lpstr>Range of Objectives- Achieved?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Nursing associates: The role and where it came from- A national perspective.</dc:title>
  <dc:creator>Gary Kirwan</dc:creator>
  <cp:lastModifiedBy>Gary Kirwan</cp:lastModifiedBy>
  <cp:revision>21</cp:revision>
  <dcterms:created xsi:type="dcterms:W3CDTF">2020-09-07T08:03:41Z</dcterms:created>
  <dcterms:modified xsi:type="dcterms:W3CDTF">2021-11-29T14:25:12Z</dcterms:modified>
</cp:coreProperties>
</file>