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78" r:id="rId5"/>
    <p:sldId id="295" r:id="rId6"/>
    <p:sldId id="285" r:id="rId7"/>
    <p:sldId id="287" r:id="rId8"/>
    <p:sldId id="286" r:id="rId9"/>
    <p:sldId id="289" r:id="rId10"/>
    <p:sldId id="299" r:id="rId11"/>
    <p:sldId id="302" r:id="rId12"/>
    <p:sldId id="308" r:id="rId13"/>
    <p:sldId id="297" r:id="rId14"/>
    <p:sldId id="312" r:id="rId15"/>
    <p:sldId id="311" r:id="rId16"/>
    <p:sldId id="313" r:id="rId17"/>
    <p:sldId id="314" r:id="rId18"/>
    <p:sldId id="304" r:id="rId19"/>
    <p:sldId id="319" r:id="rId20"/>
    <p:sldId id="317" r:id="rId21"/>
    <p:sldId id="31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AB4"/>
    <a:srgbClr val="0770BA"/>
    <a:srgbClr val="484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27" autoAdjust="0"/>
    <p:restoredTop sz="94008" autoAdjust="0"/>
  </p:normalViewPr>
  <p:slideViewPr>
    <p:cSldViewPr snapToGrid="0">
      <p:cViewPr varScale="1">
        <p:scale>
          <a:sx n="80" d="100"/>
          <a:sy n="80" d="100"/>
        </p:scale>
        <p:origin x="114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8CA76-C176-4D25-887F-39EB656E4A04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2CD72-5243-47C8-B8A4-C23A8C96A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92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AAAC-E0EE-4678-9F04-86AA3E4BFFF3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21F-47DD-4456-A874-5A6977733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48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AAAC-E0EE-4678-9F04-86AA3E4BFFF3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21F-47DD-4456-A874-5A6977733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36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AAAC-E0EE-4678-9F04-86AA3E4BFFF3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21F-47DD-4456-A874-5A6977733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85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198505"/>
            <a:ext cx="1910967" cy="1326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716" y="182652"/>
            <a:ext cx="2065644" cy="14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7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AAAC-E0EE-4678-9F04-86AA3E4BFFF3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21F-47DD-4456-A874-5A6977733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95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AAAC-E0EE-4678-9F04-86AA3E4BFFF3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21F-47DD-4456-A874-5A6977733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24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AAAC-E0EE-4678-9F04-86AA3E4BFFF3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21F-47DD-4456-A874-5A6977733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65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AAAC-E0EE-4678-9F04-86AA3E4BFFF3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21F-47DD-4456-A874-5A6977733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4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AAAC-E0EE-4678-9F04-86AA3E4BFFF3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21F-47DD-4456-A874-5A6977733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6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AAAC-E0EE-4678-9F04-86AA3E4BFFF3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21F-47DD-4456-A874-5A6977733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53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AAAC-E0EE-4678-9F04-86AA3E4BFFF3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21F-47DD-4456-A874-5A6977733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8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BAAAC-E0EE-4678-9F04-86AA3E4BFFF3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E921F-47DD-4456-A874-5A6977733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26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xt5HE7s04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5408" y="2170176"/>
            <a:ext cx="5096256" cy="153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GB" sz="3200" b="1" dirty="0">
                <a:solidFill>
                  <a:srgbClr val="0770BA"/>
                </a:solidFill>
                <a:latin typeface="Arial" charset="0"/>
                <a:ea typeface="Arial" charset="0"/>
                <a:cs typeface="Arial" charset="0"/>
              </a:rPr>
              <a:t>Developing and ensuring competence in practice</a:t>
            </a:r>
            <a:endParaRPr lang="en-US" sz="3200" b="1" dirty="0">
              <a:solidFill>
                <a:srgbClr val="0770B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0816" y="4340074"/>
            <a:ext cx="5346192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dirty="0" smtClean="0">
                <a:solidFill>
                  <a:srgbClr val="0770BA"/>
                </a:solidFill>
                <a:latin typeface="Arial" charset="0"/>
                <a:ea typeface="Arial" charset="0"/>
                <a:cs typeface="Arial" charset="0"/>
              </a:rPr>
              <a:t>Presentation by: </a:t>
            </a:r>
          </a:p>
          <a:p>
            <a:pPr algn="ctr">
              <a:lnSpc>
                <a:spcPts val="2400"/>
              </a:lnSpc>
            </a:pPr>
            <a:r>
              <a:rPr lang="en-US" sz="1600" dirty="0" smtClean="0">
                <a:solidFill>
                  <a:srgbClr val="0770BA"/>
                </a:solidFill>
                <a:latin typeface="Arial" charset="0"/>
                <a:ea typeface="Arial" charset="0"/>
                <a:cs typeface="Arial" charset="0"/>
              </a:rPr>
              <a:t>Paul Jebb </a:t>
            </a:r>
            <a:r>
              <a:rPr lang="en-US" sz="1600" dirty="0" err="1" smtClean="0">
                <a:solidFill>
                  <a:srgbClr val="0770BA"/>
                </a:solidFill>
                <a:latin typeface="Arial" charset="0"/>
                <a:ea typeface="Arial" charset="0"/>
                <a:cs typeface="Arial" charset="0"/>
              </a:rPr>
              <a:t>OStJ</a:t>
            </a:r>
            <a:r>
              <a:rPr lang="en-US" sz="1600" dirty="0" smtClean="0">
                <a:solidFill>
                  <a:srgbClr val="0770BA"/>
                </a:solidFill>
                <a:latin typeface="Arial" charset="0"/>
                <a:ea typeface="Arial" charset="0"/>
                <a:cs typeface="Arial" charset="0"/>
              </a:rPr>
              <a:t> MA BSc(Hons) DipHE RN</a:t>
            </a:r>
          </a:p>
          <a:p>
            <a:pPr algn="ctr">
              <a:lnSpc>
                <a:spcPts val="2400"/>
              </a:lnSpc>
            </a:pPr>
            <a:endParaRPr lang="en-US" sz="1600" dirty="0" smtClean="0">
              <a:solidFill>
                <a:srgbClr val="0770BA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ts val="2000"/>
              </a:lnSpc>
            </a:pPr>
            <a:endParaRPr lang="en-US" sz="2000" dirty="0">
              <a:solidFill>
                <a:srgbClr val="0770B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 txBox="1">
            <a:spLocks/>
          </p:cNvSpPr>
          <p:nvPr/>
        </p:nvSpPr>
        <p:spPr>
          <a:xfrm>
            <a:off x="774700" y="367040"/>
            <a:ext cx="7810499" cy="52322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mtClean="0"/>
              <a:t>Maintain Competence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56" y="1284986"/>
            <a:ext cx="4191000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8830">
            <a:off x="4389299" y="2354179"/>
            <a:ext cx="4503174" cy="1593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2406695"/>
            <a:ext cx="3479800" cy="343556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16" y="4254989"/>
            <a:ext cx="1905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5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 txBox="1">
            <a:spLocks/>
          </p:cNvSpPr>
          <p:nvPr/>
        </p:nvSpPr>
        <p:spPr>
          <a:xfrm>
            <a:off x="774700" y="367040"/>
            <a:ext cx="7810499" cy="52322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mtClean="0"/>
              <a:t>Keep Learning…</a:t>
            </a:r>
            <a:endParaRPr lang="en-GB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889">
            <a:off x="623377" y="1132377"/>
            <a:ext cx="2381250" cy="2627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778">
            <a:off x="3113046" y="1089222"/>
            <a:ext cx="2365669" cy="3379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275">
            <a:off x="5423090" y="624927"/>
            <a:ext cx="2681359" cy="3559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48" y="3720893"/>
            <a:ext cx="3160805" cy="1893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350">
            <a:off x="234146" y="4270326"/>
            <a:ext cx="3448001" cy="12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75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774700" y="367040"/>
            <a:ext cx="7810499" cy="52322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Celebrate the Good Stuff!</a:t>
            </a:r>
            <a:endParaRPr lang="en-GB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8926">
            <a:off x="858199" y="1158793"/>
            <a:ext cx="2928146" cy="195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pjebb\AppData\Local\Microsoft\Windows\Temporary Internet Files\Content.Outlook\3UY0L8F4\Tell us winners 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525">
            <a:off x="4650968" y="1168489"/>
            <a:ext cx="3813320" cy="223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aul.jebb\AppData\Local\Microsoft\Windows\Temporary Internet Files\Content.Outlook\PA1GKZ76\IMG_20170209_0636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5" y="3309841"/>
            <a:ext cx="3394975" cy="23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aul.jebb\AppData\Local\Microsoft\Windows\Temporary Internet Files\Content.Outlook\PA1GKZ76\IMG_20170209_0635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358" y="3418918"/>
            <a:ext cx="4842542" cy="213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943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 txBox="1">
            <a:spLocks/>
          </p:cNvSpPr>
          <p:nvPr/>
        </p:nvSpPr>
        <p:spPr>
          <a:xfrm>
            <a:off x="774700" y="367040"/>
            <a:ext cx="7810499" cy="52322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Look After Yourself</a:t>
            </a:r>
            <a:endParaRPr lang="en-GB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4" y="1332171"/>
            <a:ext cx="3770571" cy="3379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6699" y="670043"/>
            <a:ext cx="3078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Arial"/>
                <a:ea typeface="+mj-ea"/>
                <a:cs typeface="Arial"/>
              </a:rPr>
              <a:t>Happy Staff make Happy Patients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424369"/>
            <a:ext cx="3042706" cy="2216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25" y="47117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8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35" y="322728"/>
            <a:ext cx="8862309" cy="1057835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" name="Picture 2" descr="C:\Users\pjebb\AppData\Local\Microsoft\Windows\Temporary Internet Files\Content.Outlook\3UY0L8F4\IMG_20150303_1435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55" y="1877550"/>
            <a:ext cx="4849420" cy="313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2240870"/>
            <a:ext cx="3838575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49906" y="1671767"/>
            <a:ext cx="41954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Mentoring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Role modelling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Everyone across the NHS is in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Theory of </a:t>
            </a:r>
            <a:r>
              <a:rPr lang="en-GB" sz="2800" dirty="0" err="1"/>
              <a:t>followship</a:t>
            </a:r>
            <a:endParaRPr lang="en-GB" sz="28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28650" y="833718"/>
            <a:ext cx="8058150" cy="838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/>
              <a:t>Developing You</a:t>
            </a:r>
            <a:endParaRPr lang="en-GB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910" y="4401110"/>
            <a:ext cx="3406532" cy="144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65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35" y="322728"/>
            <a:ext cx="8862309" cy="105783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TextBox 3"/>
          <p:cNvSpPr txBox="1"/>
          <p:nvPr/>
        </p:nvSpPr>
        <p:spPr>
          <a:xfrm>
            <a:off x="1118937" y="421105"/>
            <a:ext cx="8121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What’s Next…</a:t>
            </a:r>
            <a:endParaRPr lang="en-GB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17358" y="1804737"/>
            <a:ext cx="84822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Top up to be an RN – what field will you chose? Can you APEL? Think about your field of practice and how you gain specific competencies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Consolidate your theory and put it into practice – learn new skills according to organisation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Develop your leadership skills – FNF courses an ideal 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Think about the skills you have and how you develop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Understand your values, who are your role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Get a mentor and coach to help you develop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Collect for your revalidation </a:t>
            </a:r>
          </a:p>
        </p:txBody>
      </p:sp>
    </p:spTree>
    <p:extLst>
      <p:ext uri="{BB962C8B-B14F-4D97-AF65-F5344CB8AC3E}">
        <p14:creationId xmlns:p14="http://schemas.microsoft.com/office/powerpoint/2010/main" val="12444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774700" y="367040"/>
            <a:ext cx="7810499" cy="52322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Be The Voice &amp; Step up….</a:t>
            </a:r>
            <a:endParaRPr lang="en-GB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75733" y="1371600"/>
            <a:ext cx="8009465" cy="39671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65192" y="3244334"/>
            <a:ext cx="4261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Introducing the nursing associate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6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44138" y="766354"/>
            <a:ext cx="7888700" cy="65128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Its in our gift…..</a:t>
            </a:r>
            <a:endParaRPr lang="en-GB" dirty="0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7" y="1679575"/>
            <a:ext cx="7580671" cy="395128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342094" y="5630863"/>
            <a:ext cx="1166667" cy="60014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jebb\AppData\Local\Microsoft\Windows\Temporary Internet Files\Content.Outlook\3UY0L8F4\IMG_20150121_210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94" y="1299883"/>
            <a:ext cx="7937913" cy="39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757646" y="296091"/>
            <a:ext cx="9184213" cy="59416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038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5312" y="980559"/>
            <a:ext cx="423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72C6"/>
                </a:solidFill>
              </a:rPr>
              <a:t>What makes a good experience?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393" y="1522521"/>
            <a:ext cx="8272989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5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1060" y="770965"/>
            <a:ext cx="3498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Service excellence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906" y="1335740"/>
            <a:ext cx="973567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800" dirty="0" smtClean="0"/>
              <a:t>‘Put </a:t>
            </a:r>
            <a:r>
              <a:rPr lang="en-GB" sz="5800" dirty="0"/>
              <a:t>emotional experience at heart of the healing process, not as an add-on’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marL="360000" lvl="1" indent="0" algn="r">
              <a:buNone/>
            </a:pPr>
            <a:r>
              <a:rPr lang="en-GB" sz="2600" i="1" dirty="0"/>
              <a:t>Fred Lee ‘If Disney Ran Your Hospital’ (2005)</a:t>
            </a:r>
          </a:p>
        </p:txBody>
      </p:sp>
    </p:spTree>
    <p:extLst>
      <p:ext uri="{BB962C8B-B14F-4D97-AF65-F5344CB8AC3E}">
        <p14:creationId xmlns:p14="http://schemas.microsoft.com/office/powerpoint/2010/main" val="164063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250141" y="2070847"/>
            <a:ext cx="7234518" cy="4319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2C6"/>
              </a:buClr>
            </a:pPr>
            <a:r>
              <a:rPr lang="en-GB" dirty="0">
                <a:solidFill>
                  <a:prstClr val="black"/>
                </a:solidFill>
              </a:rPr>
              <a:t>Moving beyond marginal improvements in experience</a:t>
            </a:r>
          </a:p>
          <a:p>
            <a:pPr>
              <a:buClr>
                <a:srgbClr val="0072C6"/>
              </a:buClr>
            </a:pPr>
            <a:endParaRPr lang="en-GB" dirty="0">
              <a:solidFill>
                <a:prstClr val="black"/>
              </a:solidFill>
            </a:endParaRPr>
          </a:p>
          <a:p>
            <a:pPr>
              <a:buClr>
                <a:srgbClr val="0072C6"/>
              </a:buClr>
            </a:pPr>
            <a:r>
              <a:rPr lang="en-GB" dirty="0">
                <a:solidFill>
                  <a:prstClr val="black"/>
                </a:solidFill>
              </a:rPr>
              <a:t>Improving faster for the most vulnerable</a:t>
            </a:r>
          </a:p>
          <a:p>
            <a:pPr>
              <a:buClr>
                <a:srgbClr val="0072C6"/>
              </a:buClr>
            </a:pPr>
            <a:endParaRPr lang="en-GB" dirty="0">
              <a:solidFill>
                <a:prstClr val="black"/>
              </a:solidFill>
            </a:endParaRPr>
          </a:p>
          <a:p>
            <a:pPr>
              <a:buClr>
                <a:srgbClr val="0072C6"/>
              </a:buClr>
            </a:pPr>
            <a:r>
              <a:rPr lang="en-GB" dirty="0">
                <a:solidFill>
                  <a:prstClr val="black"/>
                </a:solidFill>
              </a:rPr>
              <a:t>Improving consistency</a:t>
            </a:r>
          </a:p>
          <a:p>
            <a:pPr>
              <a:buClr>
                <a:srgbClr val="0072C6"/>
              </a:buClr>
            </a:pPr>
            <a:endParaRPr lang="en-GB" dirty="0">
              <a:solidFill>
                <a:prstClr val="black"/>
              </a:solidFill>
            </a:endParaRPr>
          </a:p>
          <a:p>
            <a:pPr>
              <a:buClr>
                <a:srgbClr val="0072C6"/>
              </a:buClr>
            </a:pPr>
            <a:r>
              <a:rPr lang="en-GB" dirty="0">
                <a:solidFill>
                  <a:prstClr val="black"/>
                </a:solidFill>
              </a:rPr>
              <a:t>Engaging staff and influencing work climate</a:t>
            </a:r>
          </a:p>
          <a:p>
            <a:pPr>
              <a:buClr>
                <a:srgbClr val="0072C6"/>
              </a:buClr>
            </a:pPr>
            <a:endParaRPr lang="en-GB" dirty="0">
              <a:solidFill>
                <a:prstClr val="black"/>
              </a:solidFill>
            </a:endParaRPr>
          </a:p>
          <a:p>
            <a:pPr>
              <a:buClr>
                <a:srgbClr val="0072C6"/>
              </a:buClr>
            </a:pPr>
            <a:r>
              <a:rPr lang="en-GB" dirty="0">
                <a:solidFill>
                  <a:prstClr val="black"/>
                </a:solidFill>
              </a:rPr>
              <a:t>Achieving right balance between local and national.</a:t>
            </a:r>
          </a:p>
        </p:txBody>
      </p:sp>
      <p:sp>
        <p:nvSpPr>
          <p:cNvPr id="7" name="Rectangle 6"/>
          <p:cNvSpPr/>
          <p:nvPr/>
        </p:nvSpPr>
        <p:spPr>
          <a:xfrm>
            <a:off x="4821405" y="1312347"/>
            <a:ext cx="3193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72C6"/>
                </a:solidFill>
              </a:rPr>
              <a:t>The Challenge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6225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733" y="475129"/>
            <a:ext cx="8631019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GB" sz="3200" dirty="0"/>
              <a:t>Be the eyes and ears</a:t>
            </a:r>
            <a:r>
              <a:rPr lang="en-GB" dirty="0"/>
              <a:t>…</a:t>
            </a:r>
          </a:p>
        </p:txBody>
      </p:sp>
      <p:pic>
        <p:nvPicPr>
          <p:cNvPr id="3" name="Picture 2" descr="C:\Users\pjebb\AppData\Local\Microsoft\Windows\Temporary Internet Files\Content.Outlook\3UY0L8F4\IMG_20141220_17334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1317813"/>
            <a:ext cx="8631019" cy="38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46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300038" y="367040"/>
            <a:ext cx="9596997" cy="74604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6Cs - Values essential to compassionate care</a:t>
            </a:r>
            <a:endParaRPr lang="en-GB" dirty="0"/>
          </a:p>
        </p:txBody>
      </p:sp>
      <p:sp>
        <p:nvSpPr>
          <p:cNvPr id="3" name="AutoShape 5"/>
          <p:cNvSpPr>
            <a:spLocks/>
          </p:cNvSpPr>
          <p:nvPr/>
        </p:nvSpPr>
        <p:spPr bwMode="auto">
          <a:xfrm>
            <a:off x="300038" y="1258275"/>
            <a:ext cx="1537727" cy="2870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939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FFFFFF"/>
                </a:solidFill>
                <a:sym typeface="Arial" pitchFamily="34" charset="0"/>
              </a:rPr>
              <a:t>Care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>
            <a:off x="119588" y="1605800"/>
            <a:ext cx="2878137" cy="16271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66CC"/>
            </a:solidFill>
            <a:round/>
            <a:headEnd/>
            <a:tailEnd/>
          </a:ln>
        </p:spPr>
        <p:txBody>
          <a:bodyPr lIns="0" tIns="0" rIns="0" bIns="0"/>
          <a:lstStyle>
            <a:lvl1pPr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rgbClr val="333399"/>
                </a:solidFill>
                <a:sym typeface="Arial" pitchFamily="34" charset="0"/>
              </a:rPr>
              <a:t>Care is our core business and that of our </a:t>
            </a:r>
            <a:r>
              <a:rPr lang="en-US" altLang="en-US" sz="1100" dirty="0" err="1">
                <a:solidFill>
                  <a:srgbClr val="333399"/>
                </a:solidFill>
                <a:sym typeface="Arial" pitchFamily="34" charset="0"/>
              </a:rPr>
              <a:t>organisations</a:t>
            </a:r>
            <a:r>
              <a:rPr lang="en-US" altLang="en-US" sz="1100" dirty="0">
                <a:solidFill>
                  <a:srgbClr val="333399"/>
                </a:solidFill>
                <a:sym typeface="Arial" pitchFamily="34" charset="0"/>
              </a:rPr>
              <a:t>; and the care we deliver helps the individual person and improves the health of the whole community. </a:t>
            </a:r>
            <a:endParaRPr lang="en-US" altLang="en-US" sz="1100" dirty="0" smtClean="0">
              <a:solidFill>
                <a:srgbClr val="333399"/>
              </a:solidFill>
              <a:sym typeface="Arial" pitchFamily="34" charset="0"/>
            </a:endParaRPr>
          </a:p>
          <a:p>
            <a:pPr eaLnBrk="1" hangingPunct="1"/>
            <a:endParaRPr lang="en-US" altLang="en-US" sz="1100" dirty="0">
              <a:solidFill>
                <a:srgbClr val="333399"/>
              </a:solidFill>
              <a:sym typeface="Arial" pitchFamily="34" charset="0"/>
            </a:endParaRPr>
          </a:p>
          <a:p>
            <a:pPr eaLnBrk="1" hangingPunct="1"/>
            <a:r>
              <a:rPr lang="en-US" altLang="en-US" sz="1100" dirty="0" smtClean="0">
                <a:solidFill>
                  <a:srgbClr val="333399"/>
                </a:solidFill>
                <a:sym typeface="Arial" pitchFamily="34" charset="0"/>
              </a:rPr>
              <a:t>Caring </a:t>
            </a:r>
            <a:r>
              <a:rPr lang="en-US" altLang="en-US" sz="1100" dirty="0">
                <a:solidFill>
                  <a:srgbClr val="333399"/>
                </a:solidFill>
                <a:sym typeface="Arial" pitchFamily="34" charset="0"/>
              </a:rPr>
              <a:t>defines us and our work. People receiving care expect it to be right for them consistently throughout every stage of their life.</a:t>
            </a:r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>
            <a:off x="130699" y="3306600"/>
            <a:ext cx="2684463" cy="34766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100" dirty="0">
                <a:solidFill>
                  <a:schemeClr val="bg1"/>
                </a:solidFill>
                <a:latin typeface="Franklin Gothic Book" pitchFamily="34" charset="0"/>
              </a:rPr>
              <a:t>Communication</a:t>
            </a:r>
          </a:p>
        </p:txBody>
      </p:sp>
      <p:sp>
        <p:nvSpPr>
          <p:cNvPr id="9" name="AutoShape 13"/>
          <p:cNvSpPr>
            <a:spLocks/>
          </p:cNvSpPr>
          <p:nvPr/>
        </p:nvSpPr>
        <p:spPr bwMode="auto">
          <a:xfrm>
            <a:off x="111649" y="3725700"/>
            <a:ext cx="2878138" cy="17065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66CC"/>
            </a:solidFill>
            <a:round/>
            <a:headEnd/>
            <a:tailEnd/>
          </a:ln>
        </p:spPr>
        <p:txBody>
          <a:bodyPr lIns="0" tIns="0" rIns="0" bIns="0"/>
          <a:lstStyle>
            <a:lvl1pPr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333399"/>
                </a:solidFill>
                <a:sym typeface="Arial" pitchFamily="34" charset="0"/>
              </a:rPr>
              <a:t>Communication is central to successful caring relationships and to effective team working. Listening is as important as what we say. It is essential for ‘No decision without me’. </a:t>
            </a:r>
          </a:p>
          <a:p>
            <a:pPr eaLnBrk="1" hangingPunct="1"/>
            <a:endParaRPr lang="en-US" altLang="en-US" sz="1100">
              <a:solidFill>
                <a:srgbClr val="333399"/>
              </a:solidFill>
              <a:sym typeface="Arial" pitchFamily="34" charset="0"/>
            </a:endParaRPr>
          </a:p>
          <a:p>
            <a:pPr eaLnBrk="1" hangingPunct="1"/>
            <a:r>
              <a:rPr lang="en-US" altLang="en-US" sz="1100">
                <a:solidFill>
                  <a:srgbClr val="333399"/>
                </a:solidFill>
                <a:sym typeface="Arial" pitchFamily="34" charset="0"/>
              </a:rPr>
              <a:t>Communication is the key to a good workplace with benefits for those in our care and staff alike.</a:t>
            </a:r>
            <a:endParaRPr lang="en-US" altLang="en-US">
              <a:latin typeface="Franklin Gothic Book" pitchFamily="34" charset="0"/>
            </a:endParaRPr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3256487" y="1258725"/>
            <a:ext cx="2568575" cy="3079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100" dirty="0">
                <a:solidFill>
                  <a:schemeClr val="bg1"/>
                </a:solidFill>
                <a:latin typeface="Franklin Gothic Book" pitchFamily="34" charset="0"/>
              </a:rPr>
              <a:t>Compassion</a:t>
            </a: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>
            <a:off x="3108849" y="1630200"/>
            <a:ext cx="2878138" cy="16271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66CC"/>
            </a:solidFill>
            <a:round/>
            <a:headEnd/>
            <a:tailEnd/>
          </a:ln>
        </p:spPr>
        <p:txBody>
          <a:bodyPr lIns="0" tIns="0" rIns="0" bIns="0"/>
          <a:lstStyle>
            <a:lvl1pPr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rgbClr val="333399"/>
                </a:solidFill>
                <a:sym typeface="Arial" pitchFamily="34" charset="0"/>
              </a:rPr>
              <a:t>Compassion is how care is given through relationships based on empathy, respect and dignity. </a:t>
            </a:r>
          </a:p>
          <a:p>
            <a:pPr eaLnBrk="1" hangingPunct="1"/>
            <a:endParaRPr lang="en-US" altLang="en-US" sz="1100" dirty="0">
              <a:solidFill>
                <a:srgbClr val="333399"/>
              </a:solidFill>
              <a:sym typeface="Arial" pitchFamily="34" charset="0"/>
            </a:endParaRPr>
          </a:p>
          <a:p>
            <a:pPr eaLnBrk="1" hangingPunct="1"/>
            <a:r>
              <a:rPr lang="en-US" altLang="en-US" sz="1100" dirty="0">
                <a:solidFill>
                  <a:srgbClr val="333399"/>
                </a:solidFill>
                <a:sym typeface="Arial" pitchFamily="34" charset="0"/>
              </a:rPr>
              <a:t>It can also be described as intelligent kindness and is central to how people perceive their care.</a:t>
            </a:r>
            <a:endParaRPr lang="en-US" altLang="en-US" sz="1100" dirty="0">
              <a:solidFill>
                <a:srgbClr val="333399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AutoShape 7"/>
          <p:cNvSpPr>
            <a:spLocks/>
          </p:cNvSpPr>
          <p:nvPr/>
        </p:nvSpPr>
        <p:spPr bwMode="auto">
          <a:xfrm>
            <a:off x="3264424" y="3306600"/>
            <a:ext cx="2568575" cy="34766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100" dirty="0">
                <a:solidFill>
                  <a:schemeClr val="bg1"/>
                </a:solidFill>
                <a:latin typeface="Franklin Gothic Book" pitchFamily="34" charset="0"/>
              </a:rPr>
              <a:t>Courage</a:t>
            </a:r>
          </a:p>
        </p:txBody>
      </p:sp>
      <p:sp>
        <p:nvSpPr>
          <p:cNvPr id="15" name="AutoShape 13"/>
          <p:cNvSpPr>
            <a:spLocks/>
          </p:cNvSpPr>
          <p:nvPr/>
        </p:nvSpPr>
        <p:spPr bwMode="auto">
          <a:xfrm>
            <a:off x="3100912" y="3725700"/>
            <a:ext cx="2879725" cy="17065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66CC"/>
            </a:solidFill>
            <a:round/>
            <a:headEnd/>
            <a:tailEnd/>
          </a:ln>
        </p:spPr>
        <p:txBody>
          <a:bodyPr lIns="0" tIns="0" rIns="0" bIns="0"/>
          <a:lstStyle>
            <a:lvl1pPr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rgbClr val="333399"/>
                </a:solidFill>
                <a:sym typeface="Arial" pitchFamily="34" charset="0"/>
              </a:rPr>
              <a:t>Courage enables us to do the right thing for the people we care for, to speak up when we have concerns.</a:t>
            </a:r>
          </a:p>
          <a:p>
            <a:pPr eaLnBrk="1" hangingPunct="1"/>
            <a:endParaRPr lang="en-US" altLang="en-US" sz="1100" dirty="0">
              <a:solidFill>
                <a:srgbClr val="333399"/>
              </a:solidFill>
              <a:sym typeface="Arial" pitchFamily="34" charset="0"/>
            </a:endParaRPr>
          </a:p>
          <a:p>
            <a:pPr eaLnBrk="1" hangingPunct="1"/>
            <a:r>
              <a:rPr lang="en-US" altLang="en-US" sz="1100" dirty="0">
                <a:solidFill>
                  <a:srgbClr val="333399"/>
                </a:solidFill>
                <a:sym typeface="Arial" pitchFamily="34" charset="0"/>
              </a:rPr>
              <a:t>It means we have the personal strength and vision to innovate and to embrace new ways of working.</a:t>
            </a:r>
            <a:endParaRPr lang="en-US" altLang="en-US" sz="1100" dirty="0">
              <a:latin typeface="Franklin Gothic Book" pitchFamily="34" charset="0"/>
            </a:endParaRPr>
          </a:p>
        </p:txBody>
      </p:sp>
      <p:sp>
        <p:nvSpPr>
          <p:cNvPr id="17" name="AutoShape 7"/>
          <p:cNvSpPr>
            <a:spLocks/>
          </p:cNvSpPr>
          <p:nvPr/>
        </p:nvSpPr>
        <p:spPr bwMode="auto">
          <a:xfrm>
            <a:off x="6414024" y="1228562"/>
            <a:ext cx="2443163" cy="3127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100" dirty="0">
                <a:solidFill>
                  <a:schemeClr val="bg1"/>
                </a:solidFill>
                <a:latin typeface="Franklin Gothic Book" pitchFamily="34" charset="0"/>
              </a:rPr>
              <a:t>Competence</a:t>
            </a:r>
          </a:p>
        </p:txBody>
      </p:sp>
      <p:sp>
        <p:nvSpPr>
          <p:cNvPr id="18" name="AutoShape 13"/>
          <p:cNvSpPr>
            <a:spLocks/>
          </p:cNvSpPr>
          <p:nvPr/>
        </p:nvSpPr>
        <p:spPr bwMode="auto">
          <a:xfrm>
            <a:off x="6085412" y="1630200"/>
            <a:ext cx="2878137" cy="16271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66CC"/>
            </a:solidFill>
            <a:round/>
            <a:headEnd/>
            <a:tailEnd/>
          </a:ln>
        </p:spPr>
        <p:txBody>
          <a:bodyPr lIns="0" tIns="0" rIns="0" bIns="0"/>
          <a:lstStyle>
            <a:lvl1pPr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333399"/>
                </a:solidFill>
                <a:sym typeface="Arial" pitchFamily="34" charset="0"/>
              </a:rPr>
              <a:t>Competence means all those in caring roles mist have the ability to understand an individual’s health and social needs.</a:t>
            </a:r>
          </a:p>
          <a:p>
            <a:pPr eaLnBrk="1" hangingPunct="1"/>
            <a:endParaRPr lang="en-US" altLang="en-US" sz="1100">
              <a:solidFill>
                <a:srgbClr val="333399"/>
              </a:solidFill>
              <a:sym typeface="Arial" pitchFamily="34" charset="0"/>
            </a:endParaRPr>
          </a:p>
          <a:p>
            <a:pPr eaLnBrk="1" hangingPunct="1"/>
            <a:r>
              <a:rPr lang="en-US" altLang="en-US" sz="1100">
                <a:solidFill>
                  <a:srgbClr val="333399"/>
                </a:solidFill>
                <a:sym typeface="Arial" pitchFamily="34" charset="0"/>
              </a:rPr>
              <a:t>It is also about having the expertise, clinical and technical knowledge to deliver effective care and treatments based on research and evidence.</a:t>
            </a:r>
            <a:endParaRPr lang="en-US" altLang="en-US" sz="1100">
              <a:solidFill>
                <a:srgbClr val="333399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AutoShape 7"/>
          <p:cNvSpPr>
            <a:spLocks/>
          </p:cNvSpPr>
          <p:nvPr/>
        </p:nvSpPr>
        <p:spPr bwMode="auto">
          <a:xfrm>
            <a:off x="6414024" y="3306600"/>
            <a:ext cx="2443163" cy="34766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100" dirty="0">
                <a:solidFill>
                  <a:schemeClr val="bg1"/>
                </a:solidFill>
                <a:latin typeface="Franklin Gothic Book" pitchFamily="34" charset="0"/>
              </a:rPr>
              <a:t>Commitment</a:t>
            </a:r>
          </a:p>
        </p:txBody>
      </p:sp>
      <p:sp>
        <p:nvSpPr>
          <p:cNvPr id="20" name="AutoShape 13"/>
          <p:cNvSpPr>
            <a:spLocks/>
          </p:cNvSpPr>
          <p:nvPr/>
        </p:nvSpPr>
        <p:spPr bwMode="auto">
          <a:xfrm>
            <a:off x="6085412" y="3725700"/>
            <a:ext cx="2878137" cy="17065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66CC"/>
            </a:solidFill>
            <a:round/>
            <a:headEnd/>
            <a:tailEnd/>
          </a:ln>
        </p:spPr>
        <p:txBody>
          <a:bodyPr lIns="0" tIns="0" rIns="0" bIns="0"/>
          <a:lstStyle>
            <a:lvl1pPr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333399"/>
                </a:solidFill>
                <a:sym typeface="Arial" pitchFamily="34" charset="0"/>
              </a:rPr>
              <a:t>A commitment to our patients and populations is a cornerstone of what we do. We need to build on our commitment to improve the care and experience of our patients. </a:t>
            </a:r>
          </a:p>
          <a:p>
            <a:pPr eaLnBrk="1" hangingPunct="1"/>
            <a:endParaRPr lang="en-US" altLang="en-US" sz="1100">
              <a:solidFill>
                <a:srgbClr val="333399"/>
              </a:solidFill>
              <a:sym typeface="Arial" pitchFamily="34" charset="0"/>
            </a:endParaRPr>
          </a:p>
          <a:p>
            <a:pPr eaLnBrk="1" hangingPunct="1"/>
            <a:r>
              <a:rPr lang="en-US" altLang="en-US" sz="1100">
                <a:solidFill>
                  <a:srgbClr val="333399"/>
                </a:solidFill>
                <a:sym typeface="Arial" pitchFamily="34" charset="0"/>
              </a:rPr>
              <a:t>We need to take action to make this vision and strategy a reality for all and meet the health and social care challenges ahead.</a:t>
            </a:r>
            <a:endParaRPr lang="en-US" altLang="en-US" sz="110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4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 txBox="1">
            <a:spLocks/>
          </p:cNvSpPr>
          <p:nvPr/>
        </p:nvSpPr>
        <p:spPr>
          <a:xfrm>
            <a:off x="774700" y="367040"/>
            <a:ext cx="7810499" cy="52322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Positioning all staff as leaders… 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5733" y="1111624"/>
            <a:ext cx="8009465" cy="4227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sz="2400" dirty="0" smtClean="0"/>
              <a:t>Meeting the challenges of today;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b="1" i="1" dirty="0" smtClean="0"/>
              <a:t>And</a:t>
            </a:r>
            <a:r>
              <a:rPr lang="en-GB" sz="2400" dirty="0" smtClean="0"/>
              <a:t> influencing the health and care landscape of the future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Picture 2" descr="\\ims.gov.uk\data\Users\GBEXPVD\EXPHOME10\NDrake1\Data\Desktop\Fu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097" y="2079749"/>
            <a:ext cx="3084417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026024" y="3645024"/>
            <a:ext cx="19699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5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/>
        </p:nvSpPr>
        <p:spPr>
          <a:xfrm>
            <a:off x="774700" y="367040"/>
            <a:ext cx="7810499" cy="52322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mtClean="0"/>
              <a:t>Social Media</a:t>
            </a:r>
            <a:endParaRPr lang="en-GB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1371600"/>
            <a:ext cx="4366232" cy="3517878"/>
          </a:xfrm>
          <a:prstGeom prst="rect">
            <a:avLst/>
          </a:prstGeom>
        </p:spPr>
      </p:pic>
      <p:pic>
        <p:nvPicPr>
          <p:cNvPr id="4" name="Picture 2" descr="C:\Users\pjebb\AppData\Local\Microsoft\Windows\Temporary Internet Files\Content.Outlook\3UY0L8F4\500f680b99d8c6e2f1f65041a2ebdc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99" y="1022252"/>
            <a:ext cx="3238499" cy="431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22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4C19FC9A469549914D90FB5CA3784B" ma:contentTypeVersion="2" ma:contentTypeDescription="Create a new document." ma:contentTypeScope="" ma:versionID="b939dfa27b8ee05c215a262bccb480de">
  <xsd:schema xmlns:xsd="http://www.w3.org/2001/XMLSchema" xmlns:xs="http://www.w3.org/2001/XMLSchema" xmlns:p="http://schemas.microsoft.com/office/2006/metadata/properties" xmlns:ns2="acd11dd4-e4a7-4b6e-808b-aa40c4dec25f" targetNamespace="http://schemas.microsoft.com/office/2006/metadata/properties" ma:root="true" ma:fieldsID="60b2af4ae1553d5626055160da84667f" ns2:_="">
    <xsd:import namespace="acd11dd4-e4a7-4b6e-808b-aa40c4dec25f"/>
    <xsd:element name="properties">
      <xsd:complexType>
        <xsd:sequence>
          <xsd:element name="documentManagement">
            <xsd:complexType>
              <xsd:all>
                <xsd:element ref="ns2:Document_x0020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11dd4-e4a7-4b6e-808b-aa40c4dec25f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Please select..." ma:description="Document Type" ma:format="Dropdown" ma:internalName="Document_x0020_Type">
      <xsd:simpleType>
        <xsd:restriction base="dms:Choice">
          <xsd:enumeration value="Please select..."/>
          <xsd:enumeration value="Word Document"/>
          <xsd:enumeration value="PowerPoint"/>
          <xsd:enumeration value="Signature Strip"/>
          <xsd:enumeration value="Letterhead"/>
          <xsd:enumeration value="A3 Posters Portrait"/>
          <xsd:enumeration value="A3 Posters Landscape"/>
          <xsd:enumeration value="A4 Posters Portrait"/>
          <xsd:enumeration value="A4 Posters Landscape"/>
          <xsd:enumeration value="A5 Posters Portrait"/>
          <xsd:enumeration value="A5 Posters Landscap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acd11dd4-e4a7-4b6e-808b-aa40c4dec25f">PowerPoint</Document_x0020_Type>
  </documentManagement>
</p:properties>
</file>

<file path=customXml/itemProps1.xml><?xml version="1.0" encoding="utf-8"?>
<ds:datastoreItem xmlns:ds="http://schemas.openxmlformats.org/officeDocument/2006/customXml" ds:itemID="{72B647A9-4E7B-4E14-ACBA-856EE74C00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d11dd4-e4a7-4b6e-808b-aa40c4dec2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383153-0611-41AC-A3EF-8FBE675247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99AD80-57D2-4BDC-933D-A139220D7433}">
  <ds:schemaRefs>
    <ds:schemaRef ds:uri="acd11dd4-e4a7-4b6e-808b-aa40c4dec25f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551</Words>
  <Application>Microsoft Office PowerPoint</Application>
  <PresentationFormat>Widescreen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Franklin Gothic Book</vt:lpstr>
      <vt:lpstr>Helvetica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Lancashire Care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LSCft Powerpoint Slide Pack</dc:title>
  <dc:creator>Wright Shelley (LCFT)</dc:creator>
  <cp:lastModifiedBy>Jebb Paul (LCFT)</cp:lastModifiedBy>
  <cp:revision>74</cp:revision>
  <dcterms:created xsi:type="dcterms:W3CDTF">2020-01-08T15:33:44Z</dcterms:created>
  <dcterms:modified xsi:type="dcterms:W3CDTF">2021-11-29T15:11:59Z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0x010100714C19FC9A469549914D90FB5CA3784B</vt:lpwstr>
  </property>
</Properties>
</file>