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9"/>
  </p:notesMasterIdLst>
  <p:sldIdLst>
    <p:sldId id="256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231" autoAdjust="0"/>
  </p:normalViewPr>
  <p:slideViewPr>
    <p:cSldViewPr>
      <p:cViewPr varScale="1">
        <p:scale>
          <a:sx n="62" d="100"/>
          <a:sy n="62" d="100"/>
        </p:scale>
        <p:origin x="-139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D1705E-1598-4D8E-A074-B2B363219AF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8B136034-3755-48F0-BAAF-5D2C17E187FE}">
      <dgm:prSet phldrT="[Text]"/>
      <dgm:spPr/>
      <dgm:t>
        <a:bodyPr/>
        <a:lstStyle/>
        <a:p>
          <a:r>
            <a:rPr lang="en-GB" dirty="0" smtClean="0"/>
            <a:t>RNA’s attend Medicines Management IV study day </a:t>
          </a:r>
          <a:endParaRPr lang="en-GB" dirty="0"/>
        </a:p>
      </dgm:t>
    </dgm:pt>
    <dgm:pt modelId="{6E515EF0-1D95-49E7-A36B-35D67CB650A6}" type="parTrans" cxnId="{F989E8F6-541C-4116-A694-55E289A16725}">
      <dgm:prSet/>
      <dgm:spPr/>
      <dgm:t>
        <a:bodyPr/>
        <a:lstStyle/>
        <a:p>
          <a:endParaRPr lang="en-GB"/>
        </a:p>
      </dgm:t>
    </dgm:pt>
    <dgm:pt modelId="{4B0AC696-F3F7-4D2D-8FA5-306903F4C948}" type="sibTrans" cxnId="{F989E8F6-541C-4116-A694-55E289A16725}">
      <dgm:prSet/>
      <dgm:spPr/>
      <dgm:t>
        <a:bodyPr/>
        <a:lstStyle/>
        <a:p>
          <a:endParaRPr lang="en-GB"/>
        </a:p>
      </dgm:t>
    </dgm:pt>
    <dgm:pt modelId="{6979AFCA-1D49-42D5-B323-8995ACD7B6FC}">
      <dgm:prSet phldrT="[Text]"/>
      <dgm:spPr/>
      <dgm:t>
        <a:bodyPr/>
        <a:lstStyle/>
        <a:p>
          <a:r>
            <a:rPr lang="en-GB" dirty="0" smtClean="0"/>
            <a:t>Competency booklet to complete in practice</a:t>
          </a:r>
          <a:endParaRPr lang="en-GB" dirty="0"/>
        </a:p>
      </dgm:t>
    </dgm:pt>
    <dgm:pt modelId="{C91966EC-3A5F-44F8-A1C5-363C954F1760}" type="parTrans" cxnId="{4B6C1149-63E8-48FD-A606-D1E105DBF734}">
      <dgm:prSet/>
      <dgm:spPr/>
      <dgm:t>
        <a:bodyPr/>
        <a:lstStyle/>
        <a:p>
          <a:endParaRPr lang="en-GB"/>
        </a:p>
      </dgm:t>
    </dgm:pt>
    <dgm:pt modelId="{26929881-EB3D-4404-B583-6A4CE30DB20F}" type="sibTrans" cxnId="{4B6C1149-63E8-48FD-A606-D1E105DBF734}">
      <dgm:prSet/>
      <dgm:spPr/>
      <dgm:t>
        <a:bodyPr/>
        <a:lstStyle/>
        <a:p>
          <a:endParaRPr lang="en-GB"/>
        </a:p>
      </dgm:t>
    </dgm:pt>
    <dgm:pt modelId="{A9660E4C-D5FC-42DF-BE84-C74770B43549}">
      <dgm:prSet phldrT="[Text]"/>
      <dgm:spPr/>
      <dgm:t>
        <a:bodyPr/>
        <a:lstStyle/>
        <a:p>
          <a:r>
            <a:rPr lang="en-GB" dirty="0" smtClean="0"/>
            <a:t>Once completed  -  undertake blood /products competency</a:t>
          </a:r>
          <a:endParaRPr lang="en-GB" dirty="0"/>
        </a:p>
      </dgm:t>
    </dgm:pt>
    <dgm:pt modelId="{C0A04A5C-2322-40BE-88AF-B6600C58FA4F}" type="parTrans" cxnId="{FB751A27-FF3B-415A-8678-A218BF80DB7D}">
      <dgm:prSet/>
      <dgm:spPr/>
      <dgm:t>
        <a:bodyPr/>
        <a:lstStyle/>
        <a:p>
          <a:endParaRPr lang="en-GB"/>
        </a:p>
      </dgm:t>
    </dgm:pt>
    <dgm:pt modelId="{909A753F-6AEB-4DED-8072-F9631E2245D5}" type="sibTrans" cxnId="{FB751A27-FF3B-415A-8678-A218BF80DB7D}">
      <dgm:prSet/>
      <dgm:spPr/>
      <dgm:t>
        <a:bodyPr/>
        <a:lstStyle/>
        <a:p>
          <a:endParaRPr lang="en-GB"/>
        </a:p>
      </dgm:t>
    </dgm:pt>
    <dgm:pt modelId="{E36B610E-3186-43CF-B701-E15139DE5722}" type="pres">
      <dgm:prSet presAssocID="{78D1705E-1598-4D8E-A074-B2B363219AF8}" presName="CompostProcess" presStyleCnt="0">
        <dgm:presLayoutVars>
          <dgm:dir/>
          <dgm:resizeHandles val="exact"/>
        </dgm:presLayoutVars>
      </dgm:prSet>
      <dgm:spPr/>
    </dgm:pt>
    <dgm:pt modelId="{BCECCCFB-E0EC-4896-9C82-35D6C3EA92B5}" type="pres">
      <dgm:prSet presAssocID="{78D1705E-1598-4D8E-A074-B2B363219AF8}" presName="arrow" presStyleLbl="bgShp" presStyleIdx="0" presStyleCnt="1"/>
      <dgm:spPr/>
    </dgm:pt>
    <dgm:pt modelId="{B48851B4-98AA-40F9-AFFA-F2153DF64DA2}" type="pres">
      <dgm:prSet presAssocID="{78D1705E-1598-4D8E-A074-B2B363219AF8}" presName="linearProcess" presStyleCnt="0"/>
      <dgm:spPr/>
    </dgm:pt>
    <dgm:pt modelId="{5F0D65DC-1250-4459-9847-1D9946E052FE}" type="pres">
      <dgm:prSet presAssocID="{8B136034-3755-48F0-BAAF-5D2C17E187FE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765CA42-43B6-479C-A35B-CF6BA8529423}" type="pres">
      <dgm:prSet presAssocID="{4B0AC696-F3F7-4D2D-8FA5-306903F4C948}" presName="sibTrans" presStyleCnt="0"/>
      <dgm:spPr/>
    </dgm:pt>
    <dgm:pt modelId="{BBF16BE5-15D8-40CF-B47D-960827330578}" type="pres">
      <dgm:prSet presAssocID="{6979AFCA-1D49-42D5-B323-8995ACD7B6FC}" presName="textNode" presStyleLbl="node1" presStyleIdx="1" presStyleCnt="3">
        <dgm:presLayoutVars>
          <dgm:bulletEnabled val="1"/>
        </dgm:presLayoutVars>
      </dgm:prSet>
      <dgm:spPr/>
    </dgm:pt>
    <dgm:pt modelId="{A9AE374D-67D6-4C15-B7E7-E6ACF4BCD93F}" type="pres">
      <dgm:prSet presAssocID="{26929881-EB3D-4404-B583-6A4CE30DB20F}" presName="sibTrans" presStyleCnt="0"/>
      <dgm:spPr/>
    </dgm:pt>
    <dgm:pt modelId="{CE5EE8C5-E5B1-420D-9021-7C6B1E286F0D}" type="pres">
      <dgm:prSet presAssocID="{A9660E4C-D5FC-42DF-BE84-C74770B43549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9A852589-1B62-4A2D-AC77-C6E89B09AA2E}" type="presOf" srcId="{78D1705E-1598-4D8E-A074-B2B363219AF8}" destId="{E36B610E-3186-43CF-B701-E15139DE5722}" srcOrd="0" destOrd="0" presId="urn:microsoft.com/office/officeart/2005/8/layout/hProcess9"/>
    <dgm:cxn modelId="{F989E8F6-541C-4116-A694-55E289A16725}" srcId="{78D1705E-1598-4D8E-A074-B2B363219AF8}" destId="{8B136034-3755-48F0-BAAF-5D2C17E187FE}" srcOrd="0" destOrd="0" parTransId="{6E515EF0-1D95-49E7-A36B-35D67CB650A6}" sibTransId="{4B0AC696-F3F7-4D2D-8FA5-306903F4C948}"/>
    <dgm:cxn modelId="{29E5EF35-3F3D-4319-86F9-00C4C9C1CB6F}" type="presOf" srcId="{A9660E4C-D5FC-42DF-BE84-C74770B43549}" destId="{CE5EE8C5-E5B1-420D-9021-7C6B1E286F0D}" srcOrd="0" destOrd="0" presId="urn:microsoft.com/office/officeart/2005/8/layout/hProcess9"/>
    <dgm:cxn modelId="{BBB1B849-8B50-4845-B9FD-0F11860516BA}" type="presOf" srcId="{6979AFCA-1D49-42D5-B323-8995ACD7B6FC}" destId="{BBF16BE5-15D8-40CF-B47D-960827330578}" srcOrd="0" destOrd="0" presId="urn:microsoft.com/office/officeart/2005/8/layout/hProcess9"/>
    <dgm:cxn modelId="{19147F6F-6CBD-42B5-89A9-511D85B5AC65}" type="presOf" srcId="{8B136034-3755-48F0-BAAF-5D2C17E187FE}" destId="{5F0D65DC-1250-4459-9847-1D9946E052FE}" srcOrd="0" destOrd="0" presId="urn:microsoft.com/office/officeart/2005/8/layout/hProcess9"/>
    <dgm:cxn modelId="{4B6C1149-63E8-48FD-A606-D1E105DBF734}" srcId="{78D1705E-1598-4D8E-A074-B2B363219AF8}" destId="{6979AFCA-1D49-42D5-B323-8995ACD7B6FC}" srcOrd="1" destOrd="0" parTransId="{C91966EC-3A5F-44F8-A1C5-363C954F1760}" sibTransId="{26929881-EB3D-4404-B583-6A4CE30DB20F}"/>
    <dgm:cxn modelId="{FB751A27-FF3B-415A-8678-A218BF80DB7D}" srcId="{78D1705E-1598-4D8E-A074-B2B363219AF8}" destId="{A9660E4C-D5FC-42DF-BE84-C74770B43549}" srcOrd="2" destOrd="0" parTransId="{C0A04A5C-2322-40BE-88AF-B6600C58FA4F}" sibTransId="{909A753F-6AEB-4DED-8072-F9631E2245D5}"/>
    <dgm:cxn modelId="{BAF51CD5-0845-49B8-B4F6-5AA1F9580EAD}" type="presParOf" srcId="{E36B610E-3186-43CF-B701-E15139DE5722}" destId="{BCECCCFB-E0EC-4896-9C82-35D6C3EA92B5}" srcOrd="0" destOrd="0" presId="urn:microsoft.com/office/officeart/2005/8/layout/hProcess9"/>
    <dgm:cxn modelId="{F6EE868E-638E-41E8-9310-E930DB2926A2}" type="presParOf" srcId="{E36B610E-3186-43CF-B701-E15139DE5722}" destId="{B48851B4-98AA-40F9-AFFA-F2153DF64DA2}" srcOrd="1" destOrd="0" presId="urn:microsoft.com/office/officeart/2005/8/layout/hProcess9"/>
    <dgm:cxn modelId="{658B75BC-EEA0-4BC3-928B-F18F71058696}" type="presParOf" srcId="{B48851B4-98AA-40F9-AFFA-F2153DF64DA2}" destId="{5F0D65DC-1250-4459-9847-1D9946E052FE}" srcOrd="0" destOrd="0" presId="urn:microsoft.com/office/officeart/2005/8/layout/hProcess9"/>
    <dgm:cxn modelId="{9D3D310B-5AFB-4DDB-859C-D0E66C79A3F7}" type="presParOf" srcId="{B48851B4-98AA-40F9-AFFA-F2153DF64DA2}" destId="{F765CA42-43B6-479C-A35B-CF6BA8529423}" srcOrd="1" destOrd="0" presId="urn:microsoft.com/office/officeart/2005/8/layout/hProcess9"/>
    <dgm:cxn modelId="{1F1BEB07-3465-4629-82F3-0499C40E79F0}" type="presParOf" srcId="{B48851B4-98AA-40F9-AFFA-F2153DF64DA2}" destId="{BBF16BE5-15D8-40CF-B47D-960827330578}" srcOrd="2" destOrd="0" presId="urn:microsoft.com/office/officeart/2005/8/layout/hProcess9"/>
    <dgm:cxn modelId="{ED7DE8EB-D431-425D-9801-660BA2FD6C95}" type="presParOf" srcId="{B48851B4-98AA-40F9-AFFA-F2153DF64DA2}" destId="{A9AE374D-67D6-4C15-B7E7-E6ACF4BCD93F}" srcOrd="3" destOrd="0" presId="urn:microsoft.com/office/officeart/2005/8/layout/hProcess9"/>
    <dgm:cxn modelId="{3A1B86E0-1F02-4905-B3D8-EF9B8E2E5928}" type="presParOf" srcId="{B48851B4-98AA-40F9-AFFA-F2153DF64DA2}" destId="{CE5EE8C5-E5B1-420D-9021-7C6B1E286F0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ECCCFB-E0EC-4896-9C82-35D6C3EA92B5}">
      <dsp:nvSpPr>
        <dsp:cNvPr id="0" name=""/>
        <dsp:cNvSpPr/>
      </dsp:nvSpPr>
      <dsp:spPr>
        <a:xfrm>
          <a:off x="572463" y="0"/>
          <a:ext cx="6487920" cy="525658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0D65DC-1250-4459-9847-1D9946E052FE}">
      <dsp:nvSpPr>
        <dsp:cNvPr id="0" name=""/>
        <dsp:cNvSpPr/>
      </dsp:nvSpPr>
      <dsp:spPr>
        <a:xfrm>
          <a:off x="8199" y="1576975"/>
          <a:ext cx="2456822" cy="21026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RNA’s attend Medicines Management IV study day </a:t>
          </a:r>
          <a:endParaRPr lang="en-GB" sz="2400" kern="1200" dirty="0"/>
        </a:p>
      </dsp:txBody>
      <dsp:txXfrm>
        <a:off x="110841" y="1679617"/>
        <a:ext cx="2251538" cy="1897349"/>
      </dsp:txXfrm>
    </dsp:sp>
    <dsp:sp modelId="{BBF16BE5-15D8-40CF-B47D-960827330578}">
      <dsp:nvSpPr>
        <dsp:cNvPr id="0" name=""/>
        <dsp:cNvSpPr/>
      </dsp:nvSpPr>
      <dsp:spPr>
        <a:xfrm>
          <a:off x="2588012" y="1576975"/>
          <a:ext cx="2456822" cy="21026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Competency booklet to complete in practice</a:t>
          </a:r>
          <a:endParaRPr lang="en-GB" sz="2400" kern="1200" dirty="0"/>
        </a:p>
      </dsp:txBody>
      <dsp:txXfrm>
        <a:off x="2690654" y="1679617"/>
        <a:ext cx="2251538" cy="1897349"/>
      </dsp:txXfrm>
    </dsp:sp>
    <dsp:sp modelId="{CE5EE8C5-E5B1-420D-9021-7C6B1E286F0D}">
      <dsp:nvSpPr>
        <dsp:cNvPr id="0" name=""/>
        <dsp:cNvSpPr/>
      </dsp:nvSpPr>
      <dsp:spPr>
        <a:xfrm>
          <a:off x="5167825" y="1576975"/>
          <a:ext cx="2456822" cy="21026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Once completed  -  undertake blood /products competency</a:t>
          </a:r>
          <a:endParaRPr lang="en-GB" sz="2400" kern="1200" dirty="0"/>
        </a:p>
      </dsp:txBody>
      <dsp:txXfrm>
        <a:off x="5270467" y="1679617"/>
        <a:ext cx="2251538" cy="18973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B0622-BC8C-4410-AAFC-9DBF3163B88E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17F09E-9BF9-4F2A-805B-30BDD9541A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721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At point of registration</a:t>
            </a:r>
          </a:p>
          <a:p>
            <a:endParaRPr lang="en-GB" dirty="0" smtClean="0"/>
          </a:p>
          <a:p>
            <a:r>
              <a:rPr lang="en-GB" dirty="0" smtClean="0"/>
              <a:t>3.15 understand the principles of safe and effective administration and optimisation of medicines in accordance with local and national policies</a:t>
            </a:r>
          </a:p>
          <a:p>
            <a:r>
              <a:rPr lang="en-GB" dirty="0" smtClean="0"/>
              <a:t>3.16 demonstrate the ability to recognise the effects of medicines, allergies, drug sensitivity, side effects, contraindications and adverse reactions</a:t>
            </a:r>
          </a:p>
          <a:p>
            <a:r>
              <a:rPr lang="en-GB" dirty="0" smtClean="0"/>
              <a:t>3.17 recognise the different ways by which medicines can be prescribed</a:t>
            </a:r>
          </a:p>
          <a:p>
            <a:endParaRPr lang="en-GB" dirty="0" smtClean="0"/>
          </a:p>
          <a:p>
            <a:r>
              <a:rPr lang="en-GB" dirty="0" smtClean="0"/>
              <a:t>What can they do? </a:t>
            </a:r>
          </a:p>
          <a:p>
            <a:r>
              <a:rPr lang="en-GB" dirty="0" smtClean="0"/>
              <a:t>Medication via oral, topical, inhalation (including oxygen) routes; </a:t>
            </a:r>
          </a:p>
          <a:p>
            <a:r>
              <a:rPr lang="en-GB" dirty="0" smtClean="0"/>
              <a:t>• Enteral medications; </a:t>
            </a:r>
          </a:p>
          <a:p>
            <a:r>
              <a:rPr lang="en-GB" dirty="0" smtClean="0"/>
              <a:t>• Enemas and suppositories </a:t>
            </a:r>
          </a:p>
          <a:p>
            <a:r>
              <a:rPr lang="en-GB" dirty="0" smtClean="0"/>
              <a:t>• subcutaneous injections </a:t>
            </a:r>
          </a:p>
          <a:p>
            <a:r>
              <a:rPr lang="en-GB" dirty="0" smtClean="0"/>
              <a:t>• intramuscular injections. </a:t>
            </a:r>
          </a:p>
          <a:p>
            <a:endParaRPr lang="en-GB" dirty="0" smtClean="0"/>
          </a:p>
          <a:p>
            <a:r>
              <a:rPr lang="en-GB" dirty="0" smtClean="0"/>
              <a:t>What about	</a:t>
            </a:r>
          </a:p>
          <a:p>
            <a:r>
              <a:rPr lang="en-GB" dirty="0" smtClean="0"/>
              <a:t>IV medicines</a:t>
            </a:r>
          </a:p>
          <a:p>
            <a:r>
              <a:rPr lang="en-GB" dirty="0" smtClean="0"/>
              <a:t>Blood Transfusion</a:t>
            </a:r>
          </a:p>
          <a:p>
            <a:r>
              <a:rPr lang="en-GB" dirty="0" smtClean="0"/>
              <a:t>Controlled Drugs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17F09E-9BF9-4F2A-805B-30BDD9541A2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631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All newly qualified RNAs attended LTHT Medicines Management Study day and complete competency assessment</a:t>
            </a:r>
          </a:p>
          <a:p>
            <a:endParaRPr lang="en-GB" dirty="0" smtClean="0"/>
          </a:p>
          <a:p>
            <a:r>
              <a:rPr lang="en-GB" dirty="0" smtClean="0"/>
              <a:t>Authorised to check and administer Controlled drugs with a Registered Nurse – cannot administer IV controlled drugs including PCAS</a:t>
            </a:r>
          </a:p>
          <a:p>
            <a:endParaRPr lang="en-GB" dirty="0" smtClean="0"/>
          </a:p>
          <a:p>
            <a:r>
              <a:rPr lang="en-GB" dirty="0" smtClean="0"/>
              <a:t>IV medication training given at month 6 of </a:t>
            </a:r>
            <a:r>
              <a:rPr lang="en-GB" dirty="0" err="1" smtClean="0"/>
              <a:t>preceptorship</a:t>
            </a:r>
            <a:r>
              <a:rPr lang="en-GB" dirty="0" smtClean="0"/>
              <a:t> programme – must be second checked by Registered Nurse. Unable to give chemotherapy</a:t>
            </a:r>
          </a:p>
          <a:p>
            <a:endParaRPr lang="en-GB" dirty="0" smtClean="0"/>
          </a:p>
          <a:p>
            <a:r>
              <a:rPr lang="en-GB" dirty="0" smtClean="0"/>
              <a:t>Once completed can also administer blood/products  - eLearning and competency. Must be second checked by Registered Nurse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17F09E-9BF9-4F2A-805B-30BDD9541A2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821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All seen this, caused a lot on ambiguity within teams about what assessment is.</a:t>
            </a:r>
          </a:p>
          <a:p>
            <a:endParaRPr lang="en-GB" dirty="0" smtClean="0"/>
          </a:p>
          <a:p>
            <a:r>
              <a:rPr lang="en-GB" dirty="0" smtClean="0"/>
              <a:t>NSA based on Activities of daily living and our risk assessments – no</a:t>
            </a:r>
          </a:p>
          <a:p>
            <a:endParaRPr lang="en-GB" dirty="0" smtClean="0"/>
          </a:p>
          <a:p>
            <a:r>
              <a:rPr lang="en-GB" dirty="0" smtClean="0"/>
              <a:t>However as the role evolves this may change and is constantly</a:t>
            </a:r>
            <a:r>
              <a:rPr lang="en-GB" baseline="0" dirty="0" smtClean="0"/>
              <a:t> under review.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17F09E-9BF9-4F2A-805B-30BDD9541A2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083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IV Medicines and Blood Transfusion</a:t>
            </a:r>
          </a:p>
          <a:p>
            <a:r>
              <a:rPr lang="en-GB" dirty="0" smtClean="0"/>
              <a:t>Is this still required for RNAs</a:t>
            </a:r>
          </a:p>
          <a:p>
            <a:r>
              <a:rPr lang="en-GB" dirty="0" smtClean="0"/>
              <a:t>Single check process being introduced</a:t>
            </a:r>
          </a:p>
          <a:p>
            <a:endParaRPr lang="en-GB" dirty="0" smtClean="0"/>
          </a:p>
          <a:p>
            <a:r>
              <a:rPr lang="en-GB" dirty="0" smtClean="0"/>
              <a:t>Is there education/training/competence for these</a:t>
            </a:r>
          </a:p>
          <a:p>
            <a:endParaRPr lang="en-GB" dirty="0" smtClean="0"/>
          </a:p>
          <a:p>
            <a:r>
              <a:rPr lang="en-GB" dirty="0" smtClean="0"/>
              <a:t>Talk around deployment group and focus.</a:t>
            </a:r>
          </a:p>
          <a:p>
            <a:endParaRPr lang="en-GB" dirty="0" smtClean="0"/>
          </a:p>
          <a:p>
            <a:r>
              <a:rPr lang="en-GB" dirty="0" smtClean="0"/>
              <a:t>RNAs in establishment work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17F09E-9BF9-4F2A-805B-30BDD9541A2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159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318" y="3479339"/>
            <a:ext cx="6266539" cy="1052586"/>
          </a:xfrm>
        </p:spPr>
        <p:txBody>
          <a:bodyPr anchor="b">
            <a:normAutofit/>
          </a:bodyPr>
          <a:lstStyle>
            <a:lvl1pPr algn="l">
              <a:defRPr sz="3000" b="1">
                <a:latin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7575" y="4531925"/>
            <a:ext cx="6259282" cy="1056075"/>
          </a:xfr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811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064656"/>
            <a:ext cx="8229600" cy="4336143"/>
          </a:xfrm>
        </p:spPr>
        <p:txBody>
          <a:bodyPr numCol="2">
            <a:normAutofit/>
          </a:bodyPr>
          <a:lstStyle>
            <a:lvl1pPr marL="0" indent="0" algn="l">
              <a:spcBef>
                <a:spcPts val="0"/>
              </a:spcBef>
              <a:buNone/>
              <a:defRPr sz="1800" kern="1200">
                <a:solidFill>
                  <a:schemeClr val="tx1"/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1108077"/>
            <a:ext cx="8229600" cy="835704"/>
          </a:xfrm>
        </p:spPr>
        <p:txBody>
          <a:bodyPr anchor="b">
            <a:normAutofit/>
          </a:bodyPr>
          <a:lstStyle>
            <a:lvl1pPr algn="l">
              <a:defRPr sz="2400" b="1" i="0">
                <a:latin typeface="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120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980944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</a:lstStyle>
          <a:p>
            <a:fld id="{DEC5B0F9-02F1-4FF7-881F-5E7A8E1B5153}" type="datetimeFigureOut">
              <a:rPr lang="en-GB" smtClean="0"/>
              <a:t>22/11/2021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</a:lstStyle>
          <a:p>
            <a:fld id="{D7999208-16D3-4E61-A783-C2BC0794D3E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</a:lstStyle>
          <a:p>
            <a:pPr>
              <a:defRPr/>
            </a:pPr>
            <a:fld id="{35EDB368-969F-1447-BDC0-E4C7503ED069}" type="datetimeFigureOut">
              <a:rPr lang="en-US"/>
              <a:pPr>
                <a:defRPr/>
              </a:pPr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"/>
                <a:ea typeface="+mn-ea"/>
                <a:cs typeface="+mn-cs"/>
              </a:defRPr>
            </a:lvl1pPr>
          </a:lstStyle>
          <a:p>
            <a:pPr>
              <a:defRPr/>
            </a:pPr>
            <a:fld id="{BF488000-1832-E544-B903-E7F3D7DF60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573016"/>
            <a:ext cx="6266539" cy="1052586"/>
          </a:xfrm>
        </p:spPr>
        <p:txBody>
          <a:bodyPr>
            <a:noAutofit/>
          </a:bodyPr>
          <a:lstStyle/>
          <a:p>
            <a:r>
              <a:rPr lang="en-GB" sz="3200" dirty="0" smtClean="0"/>
              <a:t>The Role of Registered Nursing Associates </a:t>
            </a:r>
            <a:r>
              <a:rPr lang="en-GB" sz="3200" dirty="0" smtClean="0"/>
              <a:t>At Leeds Teaching Hos</a:t>
            </a:r>
            <a:r>
              <a:rPr lang="en-GB" sz="3200" dirty="0" smtClean="0"/>
              <a:t>pi</a:t>
            </a:r>
            <a:r>
              <a:rPr lang="en-GB" sz="3200" dirty="0" smtClean="0"/>
              <a:t>tals Trust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20072" y="5373216"/>
            <a:ext cx="6259282" cy="1056075"/>
          </a:xfrm>
        </p:spPr>
        <p:txBody>
          <a:bodyPr>
            <a:noAutofit/>
          </a:bodyPr>
          <a:lstStyle/>
          <a:p>
            <a:r>
              <a:rPr lang="en-GB" dirty="0" smtClean="0"/>
              <a:t>By</a:t>
            </a:r>
          </a:p>
          <a:p>
            <a:r>
              <a:rPr lang="en-GB" dirty="0" smtClean="0"/>
              <a:t>Lyndsay </a:t>
            </a:r>
            <a:r>
              <a:rPr lang="en-GB" dirty="0" err="1" smtClean="0"/>
              <a:t>Murden</a:t>
            </a:r>
            <a:endParaRPr lang="en-GB" dirty="0" smtClean="0"/>
          </a:p>
          <a:p>
            <a:r>
              <a:rPr lang="en-GB" dirty="0" smtClean="0"/>
              <a:t>Lead Nurse – </a:t>
            </a:r>
            <a:r>
              <a:rPr lang="en-GB" dirty="0" smtClean="0"/>
              <a:t>Work Based Learners</a:t>
            </a:r>
            <a:endParaRPr lang="en-GB" dirty="0" smtClean="0"/>
          </a:p>
          <a:p>
            <a:r>
              <a:rPr lang="en-GB" dirty="0" smtClean="0"/>
              <a:t>Leeds Teaching Hospitals NHS Trust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544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57200" y="2064656"/>
            <a:ext cx="8579296" cy="4604704"/>
          </a:xfrm>
        </p:spPr>
        <p:txBody>
          <a:bodyPr numCol="1">
            <a:normAutofit/>
          </a:bodyPr>
          <a:lstStyle/>
          <a:p>
            <a:r>
              <a:rPr lang="en-GB" sz="2800" dirty="0" smtClean="0"/>
              <a:t>Part of pilot scheme </a:t>
            </a:r>
          </a:p>
          <a:p>
            <a:r>
              <a:rPr lang="en-GB" sz="2800" dirty="0" smtClean="0"/>
              <a:t>in January 2017</a:t>
            </a:r>
          </a:p>
          <a:p>
            <a:endParaRPr lang="en-GB" sz="2400" dirty="0"/>
          </a:p>
          <a:p>
            <a:r>
              <a:rPr lang="en-GB" sz="2800" dirty="0" smtClean="0"/>
              <a:t>56 Registered Nursing </a:t>
            </a:r>
          </a:p>
          <a:p>
            <a:r>
              <a:rPr lang="en-GB" sz="2800" dirty="0" smtClean="0"/>
              <a:t>Associates</a:t>
            </a:r>
          </a:p>
          <a:p>
            <a:endParaRPr lang="en-GB" sz="2000" dirty="0"/>
          </a:p>
          <a:p>
            <a:r>
              <a:rPr lang="en-GB" sz="2800" dirty="0" smtClean="0"/>
              <a:t>136 Trainee Nursing</a:t>
            </a:r>
          </a:p>
          <a:p>
            <a:r>
              <a:rPr lang="en-GB" sz="2800" dirty="0" smtClean="0"/>
              <a:t> Associates</a:t>
            </a:r>
          </a:p>
          <a:p>
            <a:endParaRPr lang="en-GB" sz="2000" dirty="0" smtClean="0"/>
          </a:p>
          <a:p>
            <a:r>
              <a:rPr lang="en-GB" sz="2000" dirty="0" smtClean="0"/>
              <a:t>							</a:t>
            </a:r>
          </a:p>
          <a:p>
            <a:endParaRPr lang="en-GB" sz="2000" dirty="0"/>
          </a:p>
          <a:p>
            <a:endParaRPr lang="en-GB" sz="2000" dirty="0" smtClean="0"/>
          </a:p>
          <a:p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836712"/>
            <a:ext cx="8229600" cy="835704"/>
          </a:xfrm>
        </p:spPr>
        <p:txBody>
          <a:bodyPr>
            <a:norm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Current Position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67" t="17963" r="9791" b="8704"/>
          <a:stretch/>
        </p:blipFill>
        <p:spPr bwMode="auto">
          <a:xfrm>
            <a:off x="4463480" y="2564904"/>
            <a:ext cx="4680520" cy="3220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597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 numCol="1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835704"/>
          </a:xfrm>
        </p:spPr>
        <p:txBody>
          <a:bodyPr>
            <a:norm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Administration of IV medication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66698500"/>
              </p:ext>
            </p:extLst>
          </p:nvPr>
        </p:nvGraphicFramePr>
        <p:xfrm>
          <a:off x="971600" y="1601416"/>
          <a:ext cx="763284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1247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835704"/>
          </a:xfrm>
        </p:spPr>
        <p:txBody>
          <a:bodyPr>
            <a:normAutofit/>
          </a:bodyPr>
          <a:lstStyle/>
          <a:p>
            <a:r>
              <a:rPr lang="en-GB" sz="3200" dirty="0" smtClean="0"/>
              <a:t>Assessment</a:t>
            </a:r>
            <a:endParaRPr lang="en-GB" sz="3200" dirty="0"/>
          </a:p>
        </p:txBody>
      </p:sp>
      <p:pic>
        <p:nvPicPr>
          <p:cNvPr id="4" name="Picture 3" descr="C:\Users\murdenl\Desktop\na-nurse-comparison-chart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060848"/>
            <a:ext cx="8208911" cy="41428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507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 numCol="1">
            <a:normAutofit/>
          </a:bodyPr>
          <a:lstStyle/>
          <a:p>
            <a:endParaRPr lang="en-GB" sz="2800" dirty="0" smtClean="0"/>
          </a:p>
          <a:p>
            <a:r>
              <a:rPr lang="en-GB" sz="2800" dirty="0" smtClean="0"/>
              <a:t>Deployment Group</a:t>
            </a:r>
            <a:endParaRPr lang="en-GB" sz="2800" dirty="0" smtClean="0"/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To review current role of </a:t>
            </a:r>
            <a:r>
              <a:rPr lang="en-GB" sz="2400" dirty="0" smtClean="0">
                <a:solidFill>
                  <a:schemeClr val="tx1"/>
                </a:solidFill>
              </a:rPr>
              <a:t>RNAs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Learning Needs Analysis</a:t>
            </a:r>
            <a:endParaRPr lang="en-GB" sz="2400" dirty="0" smtClean="0">
              <a:solidFill>
                <a:schemeClr val="tx1"/>
              </a:solidFill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Governance</a:t>
            </a:r>
          </a:p>
          <a:p>
            <a:endParaRPr lang="en-GB" sz="2000" dirty="0" smtClean="0"/>
          </a:p>
          <a:p>
            <a:endParaRPr lang="en-GB" sz="2000" dirty="0" smtClean="0"/>
          </a:p>
          <a:p>
            <a:r>
              <a:rPr lang="en-GB" sz="2800" dirty="0" smtClean="0"/>
              <a:t>Workforce Planning/ Training requirements</a:t>
            </a:r>
            <a:endParaRPr lang="en-GB" sz="2800" dirty="0"/>
          </a:p>
          <a:p>
            <a:endParaRPr lang="en-GB" sz="2000" dirty="0" smtClean="0"/>
          </a:p>
          <a:p>
            <a:endParaRPr lang="en-GB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835704"/>
          </a:xfrm>
        </p:spPr>
        <p:txBody>
          <a:bodyPr/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  <a:r>
              <a:rPr lang="en-GB" dirty="0" smtClean="0"/>
              <a:t>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51403" y="2132856"/>
            <a:ext cx="8229600" cy="433614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7" name="Picture 3" descr="C:\Users\murdenl\AppData\Local\Microsoft\Windows\INetCache\IE\8HEB4POJ\question_symbol_think_how_any_idea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340768"/>
            <a:ext cx="5375331" cy="5359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372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ILDREN_HOSPITAL_TEM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THT INN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LTHT CORP Template 01</Template>
  <TotalTime>67</TotalTime>
  <Words>334</Words>
  <Application>Microsoft Office PowerPoint</Application>
  <PresentationFormat>On-screen Show (4:3)</PresentationFormat>
  <Paragraphs>73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CHILDREN_HOSPITAL_TEMP</vt:lpstr>
      <vt:lpstr>LTHT INNER</vt:lpstr>
      <vt:lpstr>The Role of Registered Nursing Associates At Leeds Teaching Hospitals Trust</vt:lpstr>
      <vt:lpstr>Current Position</vt:lpstr>
      <vt:lpstr>Administration of IV medication</vt:lpstr>
      <vt:lpstr>Assessment</vt:lpstr>
      <vt:lpstr>Next steps </vt:lpstr>
      <vt:lpstr>PowerPoint Presentation</vt:lpstr>
    </vt:vector>
  </TitlesOfParts>
  <Company>Leeds Teaching Hospitals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Lyndsay Murden</dc:creator>
  <cp:lastModifiedBy>Lyndsay Murden</cp:lastModifiedBy>
  <cp:revision>11</cp:revision>
  <dcterms:created xsi:type="dcterms:W3CDTF">2021-03-22T13:07:16Z</dcterms:created>
  <dcterms:modified xsi:type="dcterms:W3CDTF">2021-11-22T09:42:20Z</dcterms:modified>
</cp:coreProperties>
</file>