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66" r:id="rId6"/>
  </p:sldMasterIdLst>
  <p:notesMasterIdLst>
    <p:notesMasterId r:id="rId30"/>
  </p:notesMasterIdLst>
  <p:handoutMasterIdLst>
    <p:handoutMasterId r:id="rId31"/>
  </p:handoutMasterIdLst>
  <p:sldIdLst>
    <p:sldId id="256" r:id="rId7"/>
    <p:sldId id="296" r:id="rId8"/>
    <p:sldId id="268" r:id="rId9"/>
    <p:sldId id="271" r:id="rId10"/>
    <p:sldId id="295" r:id="rId11"/>
    <p:sldId id="286" r:id="rId12"/>
    <p:sldId id="288" r:id="rId13"/>
    <p:sldId id="287" r:id="rId14"/>
    <p:sldId id="281" r:id="rId15"/>
    <p:sldId id="293" r:id="rId16"/>
    <p:sldId id="282" r:id="rId17"/>
    <p:sldId id="285" r:id="rId18"/>
    <p:sldId id="284" r:id="rId19"/>
    <p:sldId id="291" r:id="rId20"/>
    <p:sldId id="292" r:id="rId21"/>
    <p:sldId id="289" r:id="rId22"/>
    <p:sldId id="290" r:id="rId23"/>
    <p:sldId id="294" r:id="rId24"/>
    <p:sldId id="279" r:id="rId25"/>
    <p:sldId id="278" r:id="rId26"/>
    <p:sldId id="273" r:id="rId27"/>
    <p:sldId id="272" r:id="rId28"/>
    <p:sldId id="263" r:id="rId29"/>
  </p:sldIdLst>
  <p:sldSz cx="9144000" cy="5143500" type="screen16x9"/>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ysart Tony" initials="TD" lastIdx="2" clrIdx="0">
    <p:extLst>
      <p:ext uri="{19B8F6BF-5375-455C-9EA6-DF929625EA0E}">
        <p15:presenceInfo xmlns:p15="http://schemas.microsoft.com/office/powerpoint/2012/main" userId="Dysart To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93D6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142" d="100"/>
          <a:sy n="142" d="100"/>
        </p:scale>
        <p:origin x="750" y="126"/>
      </p:cViewPr>
      <p:guideLst>
        <p:guide orient="horz" pos="1620"/>
        <p:guide pos="2880"/>
      </p:guideLst>
    </p:cSldViewPr>
  </p:slideViewPr>
  <p:notesTextViewPr>
    <p:cViewPr>
      <p:scale>
        <a:sx n="1" d="1"/>
        <a:sy n="1" d="1"/>
      </p:scale>
      <p:origin x="0" y="0"/>
    </p:cViewPr>
  </p:notesTextViewPr>
  <p:notesViewPr>
    <p:cSldViewPr>
      <p:cViewPr varScale="1">
        <p:scale>
          <a:sx n="76" d="100"/>
          <a:sy n="76" d="100"/>
        </p:scale>
        <p:origin x="-3330"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B56F383E-13CC-4223-B7BA-A957045996E8}" type="datetimeFigureOut">
              <a:rPr lang="en-GB" smtClean="0"/>
              <a:t>05/12/2021</a:t>
            </a:fld>
            <a:endParaRPr lang="en-GB"/>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90601BB-2C9D-42DF-AF80-F7C189714837}" type="slidenum">
              <a:rPr lang="en-GB" smtClean="0"/>
              <a:t>‹#›</a:t>
            </a:fld>
            <a:endParaRPr lang="en-GB"/>
          </a:p>
        </p:txBody>
      </p:sp>
    </p:spTree>
    <p:extLst>
      <p:ext uri="{BB962C8B-B14F-4D97-AF65-F5344CB8AC3E}">
        <p14:creationId xmlns:p14="http://schemas.microsoft.com/office/powerpoint/2010/main" val="1275694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B4E19FC-AEF0-44BF-BE55-EB6CF67C2201}" type="datetimeFigureOut">
              <a:rPr lang="en-GB" smtClean="0"/>
              <a:t>05/12/2021</a:t>
            </a:fld>
            <a:endParaRPr lang="en-GB"/>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8052055-2397-4938-9020-A5FCFFE37F68}" type="slidenum">
              <a:rPr lang="en-GB" smtClean="0"/>
              <a:t>‹#›</a:t>
            </a:fld>
            <a:endParaRPr lang="en-GB"/>
          </a:p>
        </p:txBody>
      </p:sp>
    </p:spTree>
    <p:extLst>
      <p:ext uri="{BB962C8B-B14F-4D97-AF65-F5344CB8AC3E}">
        <p14:creationId xmlns:p14="http://schemas.microsoft.com/office/powerpoint/2010/main" val="3355215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Thanks to Karl and attendees to this session </a:t>
            </a:r>
          </a:p>
          <a:p>
            <a:r>
              <a:rPr lang="en-GB" dirty="0"/>
              <a:t>Introduction of me</a:t>
            </a: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1</a:t>
            </a:fld>
            <a:endParaRPr lang="en-GB"/>
          </a:p>
        </p:txBody>
      </p:sp>
    </p:spTree>
    <p:extLst>
      <p:ext uri="{BB962C8B-B14F-4D97-AF65-F5344CB8AC3E}">
        <p14:creationId xmlns:p14="http://schemas.microsoft.com/office/powerpoint/2010/main" val="3604057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we also found failings in how the complaint was handled. The complaints process was not timely or clear and the Trust did not communicate with the patient’s family well. The Trust did not apologise to the family for their loved one’s avoidable death</a:t>
            </a: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15</a:t>
            </a:fld>
            <a:endParaRPr lang="en-GB"/>
          </a:p>
        </p:txBody>
      </p:sp>
    </p:spTree>
    <p:extLst>
      <p:ext uri="{BB962C8B-B14F-4D97-AF65-F5344CB8AC3E}">
        <p14:creationId xmlns:p14="http://schemas.microsoft.com/office/powerpoint/2010/main" val="1973887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about human impact – patients and clinicians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These cases demonstrate the consequences of not learning from mistakes along the imaging pathway or having a ‘just culture’ where staff, patients and families can openly share feedback on what went wrong and why. Neither trust took crucial opportunities to learn when something had gone seriously wrong and the impact for the patients and families was devastating. Every specialism and organisation that is implicated in this complex journey is responsible for taking accountability for learning from when things go wrong and plugging the necessary gaps. </a:t>
            </a:r>
          </a:p>
          <a:p>
            <a:r>
              <a:rPr lang="en-GB" dirty="0"/>
              <a:t> </a:t>
            </a:r>
          </a:p>
        </p:txBody>
      </p:sp>
      <p:sp>
        <p:nvSpPr>
          <p:cNvPr id="4" name="Slide Number Placeholder 3"/>
          <p:cNvSpPr>
            <a:spLocks noGrp="1"/>
          </p:cNvSpPr>
          <p:nvPr>
            <p:ph type="sldNum" sz="quarter" idx="5"/>
          </p:nvPr>
        </p:nvSpPr>
        <p:spPr/>
        <p:txBody>
          <a:bodyPr/>
          <a:lstStyle/>
          <a:p>
            <a:fld id="{C8052055-2397-4938-9020-A5FCFFE37F68}" type="slidenum">
              <a:rPr lang="en-GB" smtClean="0"/>
              <a:t>16</a:t>
            </a:fld>
            <a:endParaRPr lang="en-GB"/>
          </a:p>
        </p:txBody>
      </p:sp>
    </p:spTree>
    <p:extLst>
      <p:ext uri="{BB962C8B-B14F-4D97-AF65-F5344CB8AC3E}">
        <p14:creationId xmlns:p14="http://schemas.microsoft.com/office/powerpoint/2010/main" val="2793498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about human impact – patients and clinicians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These cases demonstrate the consequences of not learning from mistakes along the imaging pathway or having a ‘just culture’ where staff, patients and families can openly share feedback on what went wrong and why. Neither trust took crucial opportunities to learn when something had gone seriously wrong and the impact for the patients and families was devastating. Every specialism and organisation that is implicated in this complex journey is responsible for taking accountability for learning from when things go wrong and plugging the necessary gaps. </a:t>
            </a:r>
          </a:p>
          <a:p>
            <a:r>
              <a:rPr lang="en-GB" dirty="0"/>
              <a:t> </a:t>
            </a:r>
          </a:p>
        </p:txBody>
      </p:sp>
      <p:sp>
        <p:nvSpPr>
          <p:cNvPr id="4" name="Slide Number Placeholder 3"/>
          <p:cNvSpPr>
            <a:spLocks noGrp="1"/>
          </p:cNvSpPr>
          <p:nvPr>
            <p:ph type="sldNum" sz="quarter" idx="5"/>
          </p:nvPr>
        </p:nvSpPr>
        <p:spPr/>
        <p:txBody>
          <a:bodyPr/>
          <a:lstStyle/>
          <a:p>
            <a:fld id="{C8052055-2397-4938-9020-A5FCFFE37F68}" type="slidenum">
              <a:rPr lang="en-GB" smtClean="0"/>
              <a:t>17</a:t>
            </a:fld>
            <a:endParaRPr lang="en-GB"/>
          </a:p>
        </p:txBody>
      </p:sp>
    </p:spTree>
    <p:extLst>
      <p:ext uri="{BB962C8B-B14F-4D97-AF65-F5344CB8AC3E}">
        <p14:creationId xmlns:p14="http://schemas.microsoft.com/office/powerpoint/2010/main" val="136935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200000"/>
              </a:lnSpc>
              <a:spcAft>
                <a:spcPts val="800"/>
              </a:spcAft>
              <a:buFont typeface="Symbol" panose="05050102010706020507" pitchFamily="18" charset="2"/>
              <a:buChar char=""/>
              <a:tabLst>
                <a:tab pos="457200" algn="l"/>
              </a:tabLst>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that ‘[a]n effective complaint handling system promotes a culture that is open and accountable when things do not go as they should’. </a:t>
            </a:r>
          </a:p>
          <a:p>
            <a:pPr marL="342900" lvl="0" indent="-342900">
              <a:lnSpc>
                <a:spcPct val="200000"/>
              </a:lnSpc>
              <a:spcAft>
                <a:spcPts val="800"/>
              </a:spcAft>
              <a:buFont typeface="Symbol" panose="05050102010706020507" pitchFamily="18" charset="2"/>
              <a:buChar char=""/>
              <a:tabLst>
                <a:tab pos="457200" algn="l"/>
              </a:tabLst>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 Standards stress that ‘senior staff should make sure every member of staff knows how they can create and deliver a just and learning culture in their role’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 principles of the Complaint Standards must be implemented. </a:t>
            </a: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19</a:t>
            </a:fld>
            <a:endParaRPr lang="en-GB"/>
          </a:p>
        </p:txBody>
      </p:sp>
    </p:spTree>
    <p:extLst>
      <p:ext uri="{BB962C8B-B14F-4D97-AF65-F5344CB8AC3E}">
        <p14:creationId xmlns:p14="http://schemas.microsoft.com/office/powerpoint/2010/main" val="1755123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In our report we made a number of recommendations that will improve the system as a whole. These are not just aimed at imaging services, but all that interact with imaging. Essentially what they say is that: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rPr>
              <a:t>These recommendations focus on improving the system as a whole</a:t>
            </a:r>
            <a:r>
              <a:rPr lang="en-US" sz="1800" dirty="0">
                <a:effectLst/>
                <a:latin typeface="Times New Roman" panose="02020603050405020304" pitchFamily="18" charset="0"/>
                <a:ea typeface="PMingLiU" panose="02020500000000000000" pitchFamily="18" charset="-120"/>
              </a:rPr>
              <a:t> </a:t>
            </a:r>
            <a:endParaRPr lang="en-GB" sz="1800" dirty="0">
              <a:effectLst/>
              <a:latin typeface="Times New Roman" panose="02020603050405020304" pitchFamily="18" charset="0"/>
              <a:ea typeface="PMingLiU" panose="02020500000000000000" pitchFamily="18" charset="-120"/>
            </a:endParaRP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21</a:t>
            </a:fld>
            <a:endParaRPr lang="en-GB"/>
          </a:p>
        </p:txBody>
      </p:sp>
    </p:spTree>
    <p:extLst>
      <p:ext uri="{BB962C8B-B14F-4D97-AF65-F5344CB8AC3E}">
        <p14:creationId xmlns:p14="http://schemas.microsoft.com/office/powerpoint/2010/main" val="847865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rebuchet MS" panose="020B0603020202020204" pitchFamily="34" charset="0"/>
                <a:ea typeface="Trebuchet MS" panose="020B0603020202020204" pitchFamily="34" charset="0"/>
              </a:rPr>
              <a:t>These recommendations are specifically for imaging services.</a:t>
            </a:r>
            <a:endParaRPr lang="en-GB" sz="1800" dirty="0">
              <a:effectLst/>
              <a:latin typeface="Times New Roman" panose="02020603050405020304" pitchFamily="18" charset="0"/>
              <a:ea typeface="PMingLiU" panose="02020500000000000000" pitchFamily="18" charset="-120"/>
            </a:endParaRP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22</a:t>
            </a:fld>
            <a:endParaRPr lang="en-GB"/>
          </a:p>
        </p:txBody>
      </p:sp>
    </p:spTree>
    <p:extLst>
      <p:ext uri="{BB962C8B-B14F-4D97-AF65-F5344CB8AC3E}">
        <p14:creationId xmlns:p14="http://schemas.microsoft.com/office/powerpoint/2010/main" val="46745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US" sz="12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rPr>
              <a:t>where there were failings linked to imaging and other services relating to the content, communication and follow up of radiological reporting</a:t>
            </a: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3</a:t>
            </a:fld>
            <a:endParaRPr lang="en-GB"/>
          </a:p>
        </p:txBody>
      </p:sp>
    </p:spTree>
    <p:extLst>
      <p:ext uri="{BB962C8B-B14F-4D97-AF65-F5344CB8AC3E}">
        <p14:creationId xmlns:p14="http://schemas.microsoft.com/office/powerpoint/2010/main" val="1689847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What is an unexpected finding</a:t>
            </a:r>
          </a:p>
          <a:p>
            <a:pPr marL="171450" indent="-171450">
              <a:buFontTx/>
              <a:buChar char="-"/>
            </a:pPr>
            <a:r>
              <a:rPr lang="en-GB" dirty="0"/>
              <a:t>What does the RCR say</a:t>
            </a:r>
          </a:p>
        </p:txBody>
      </p:sp>
      <p:sp>
        <p:nvSpPr>
          <p:cNvPr id="4" name="Slide Number Placeholder 3"/>
          <p:cNvSpPr>
            <a:spLocks noGrp="1"/>
          </p:cNvSpPr>
          <p:nvPr>
            <p:ph type="sldNum" sz="quarter" idx="5"/>
          </p:nvPr>
        </p:nvSpPr>
        <p:spPr/>
        <p:txBody>
          <a:bodyPr/>
          <a:lstStyle/>
          <a:p>
            <a:fld id="{C8052055-2397-4938-9020-A5FCFFE37F68}" type="slidenum">
              <a:rPr lang="en-GB" smtClean="0"/>
              <a:t>4</a:t>
            </a:fld>
            <a:endParaRPr lang="en-GB"/>
          </a:p>
        </p:txBody>
      </p:sp>
    </p:spTree>
    <p:extLst>
      <p:ext uri="{BB962C8B-B14F-4D97-AF65-F5344CB8AC3E}">
        <p14:creationId xmlns:p14="http://schemas.microsoft.com/office/powerpoint/2010/main" val="3773295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What is an unexpected finding</a:t>
            </a:r>
          </a:p>
          <a:p>
            <a:pPr marL="171450" indent="-171450">
              <a:buFontTx/>
              <a:buChar char="-"/>
            </a:pPr>
            <a:r>
              <a:rPr lang="en-GB" dirty="0"/>
              <a:t>What does the RCR say</a:t>
            </a:r>
          </a:p>
        </p:txBody>
      </p:sp>
      <p:sp>
        <p:nvSpPr>
          <p:cNvPr id="4" name="Slide Number Placeholder 3"/>
          <p:cNvSpPr>
            <a:spLocks noGrp="1"/>
          </p:cNvSpPr>
          <p:nvPr>
            <p:ph type="sldNum" sz="quarter" idx="5"/>
          </p:nvPr>
        </p:nvSpPr>
        <p:spPr/>
        <p:txBody>
          <a:bodyPr/>
          <a:lstStyle/>
          <a:p>
            <a:fld id="{C8052055-2397-4938-9020-A5FCFFE37F68}" type="slidenum">
              <a:rPr lang="en-GB" smtClean="0"/>
              <a:t>5</a:t>
            </a:fld>
            <a:endParaRPr lang="en-GB"/>
          </a:p>
        </p:txBody>
      </p:sp>
    </p:spTree>
    <p:extLst>
      <p:ext uri="{BB962C8B-B14F-4D97-AF65-F5344CB8AC3E}">
        <p14:creationId xmlns:p14="http://schemas.microsoft.com/office/powerpoint/2010/main" val="211743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What is an unexpected finding</a:t>
            </a:r>
          </a:p>
          <a:p>
            <a:pPr marL="171450" indent="-171450">
              <a:buFontTx/>
              <a:buChar char="-"/>
            </a:pPr>
            <a:r>
              <a:rPr lang="en-GB" dirty="0"/>
              <a:t>What does the RCR say</a:t>
            </a:r>
          </a:p>
        </p:txBody>
      </p:sp>
      <p:sp>
        <p:nvSpPr>
          <p:cNvPr id="4" name="Slide Number Placeholder 3"/>
          <p:cNvSpPr>
            <a:spLocks noGrp="1"/>
          </p:cNvSpPr>
          <p:nvPr>
            <p:ph type="sldNum" sz="quarter" idx="5"/>
          </p:nvPr>
        </p:nvSpPr>
        <p:spPr/>
        <p:txBody>
          <a:bodyPr/>
          <a:lstStyle/>
          <a:p>
            <a:fld id="{C8052055-2397-4938-9020-A5FCFFE37F68}" type="slidenum">
              <a:rPr lang="en-GB" smtClean="0"/>
              <a:t>6</a:t>
            </a:fld>
            <a:endParaRPr lang="en-GB"/>
          </a:p>
        </p:txBody>
      </p:sp>
    </p:spTree>
    <p:extLst>
      <p:ext uri="{BB962C8B-B14F-4D97-AF65-F5344CB8AC3E}">
        <p14:creationId xmlns:p14="http://schemas.microsoft.com/office/powerpoint/2010/main" val="1057472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What is an unexpected finding</a:t>
            </a:r>
          </a:p>
          <a:p>
            <a:pPr marL="171450" indent="-171450">
              <a:buFontTx/>
              <a:buChar char="-"/>
            </a:pPr>
            <a:r>
              <a:rPr lang="en-GB" dirty="0"/>
              <a:t>What does the RCR say</a:t>
            </a:r>
          </a:p>
        </p:txBody>
      </p:sp>
      <p:sp>
        <p:nvSpPr>
          <p:cNvPr id="4" name="Slide Number Placeholder 3"/>
          <p:cNvSpPr>
            <a:spLocks noGrp="1"/>
          </p:cNvSpPr>
          <p:nvPr>
            <p:ph type="sldNum" sz="quarter" idx="5"/>
          </p:nvPr>
        </p:nvSpPr>
        <p:spPr/>
        <p:txBody>
          <a:bodyPr/>
          <a:lstStyle/>
          <a:p>
            <a:fld id="{C8052055-2397-4938-9020-A5FCFFE37F68}" type="slidenum">
              <a:rPr lang="en-GB" smtClean="0"/>
              <a:t>7</a:t>
            </a:fld>
            <a:endParaRPr lang="en-GB"/>
          </a:p>
        </p:txBody>
      </p:sp>
    </p:spTree>
    <p:extLst>
      <p:ext uri="{BB962C8B-B14F-4D97-AF65-F5344CB8AC3E}">
        <p14:creationId xmlns:p14="http://schemas.microsoft.com/office/powerpoint/2010/main" val="3545467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What is an unexpected finding</a:t>
            </a:r>
          </a:p>
          <a:p>
            <a:pPr marL="171450" indent="-171450">
              <a:buFontTx/>
              <a:buChar char="-"/>
            </a:pPr>
            <a:r>
              <a:rPr lang="en-GB" dirty="0"/>
              <a:t>What does the RCR say</a:t>
            </a:r>
          </a:p>
        </p:txBody>
      </p:sp>
      <p:sp>
        <p:nvSpPr>
          <p:cNvPr id="4" name="Slide Number Placeholder 3"/>
          <p:cNvSpPr>
            <a:spLocks noGrp="1"/>
          </p:cNvSpPr>
          <p:nvPr>
            <p:ph type="sldNum" sz="quarter" idx="5"/>
          </p:nvPr>
        </p:nvSpPr>
        <p:spPr/>
        <p:txBody>
          <a:bodyPr/>
          <a:lstStyle/>
          <a:p>
            <a:fld id="{C8052055-2397-4938-9020-A5FCFFE37F68}" type="slidenum">
              <a:rPr lang="en-GB" smtClean="0"/>
              <a:t>8</a:t>
            </a:fld>
            <a:endParaRPr lang="en-GB"/>
          </a:p>
        </p:txBody>
      </p:sp>
    </p:spTree>
    <p:extLst>
      <p:ext uri="{BB962C8B-B14F-4D97-AF65-F5344CB8AC3E}">
        <p14:creationId xmlns:p14="http://schemas.microsoft.com/office/powerpoint/2010/main" val="3219306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Failures to follow national guidelines on reporting unexpected imaging findings</a:t>
            </a:r>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9</a:t>
            </a:fld>
            <a:endParaRPr lang="en-GB"/>
          </a:p>
        </p:txBody>
      </p:sp>
    </p:spTree>
    <p:extLst>
      <p:ext uri="{BB962C8B-B14F-4D97-AF65-F5344CB8AC3E}">
        <p14:creationId xmlns:p14="http://schemas.microsoft.com/office/powerpoint/2010/main" val="467667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Failures to act on important unexpected findings</a:t>
            </a:r>
          </a:p>
          <a:p>
            <a:endParaRPr lang="en-GB" sz="12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2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Delays in reporting imaging findings</a:t>
            </a:r>
          </a:p>
          <a:p>
            <a:endParaRPr lang="en-GB" sz="12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2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Learning from past mistakes</a:t>
            </a:r>
            <a:endParaRPr lang="en-GB" dirty="0"/>
          </a:p>
          <a:p>
            <a:endParaRPr lang="en-GB" dirty="0"/>
          </a:p>
        </p:txBody>
      </p:sp>
      <p:sp>
        <p:nvSpPr>
          <p:cNvPr id="4" name="Slide Number Placeholder 3"/>
          <p:cNvSpPr>
            <a:spLocks noGrp="1"/>
          </p:cNvSpPr>
          <p:nvPr>
            <p:ph type="sldNum" sz="quarter" idx="5"/>
          </p:nvPr>
        </p:nvSpPr>
        <p:spPr/>
        <p:txBody>
          <a:bodyPr/>
          <a:lstStyle/>
          <a:p>
            <a:fld id="{C8052055-2397-4938-9020-A5FCFFE37F68}" type="slidenum">
              <a:rPr lang="en-GB" smtClean="0"/>
              <a:t>11</a:t>
            </a:fld>
            <a:endParaRPr lang="en-GB"/>
          </a:p>
        </p:txBody>
      </p:sp>
    </p:spTree>
    <p:extLst>
      <p:ext uri="{BB962C8B-B14F-4D97-AF65-F5344CB8AC3E}">
        <p14:creationId xmlns:p14="http://schemas.microsoft.com/office/powerpoint/2010/main" val="36306231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685800" y="1381795"/>
            <a:ext cx="5470376" cy="1549995"/>
          </a:xfrm>
        </p:spPr>
        <p:txBody>
          <a:bodyPr>
            <a:normAutofit/>
          </a:bodyPr>
          <a:lstStyle>
            <a:lvl1pPr algn="l">
              <a:defRPr sz="4000"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683568" y="3075806"/>
            <a:ext cx="3600400" cy="504056"/>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6" name="Text Placeholder 5"/>
          <p:cNvSpPr>
            <a:spLocks noGrp="1"/>
          </p:cNvSpPr>
          <p:nvPr>
            <p:ph type="body" sz="quarter" idx="10" hasCustomPrompt="1"/>
          </p:nvPr>
        </p:nvSpPr>
        <p:spPr>
          <a:xfrm>
            <a:off x="646113" y="4227513"/>
            <a:ext cx="4286250" cy="504477"/>
          </a:xfrm>
        </p:spPr>
        <p:txBody>
          <a:bodyPr>
            <a:noAutofit/>
          </a:bodyPr>
          <a:lstStyle>
            <a:lvl1pPr marL="0" indent="0">
              <a:buNone/>
              <a:defRPr sz="1200" b="1">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Name – Job title</a:t>
            </a:r>
          </a:p>
          <a:p>
            <a:pPr lvl="0"/>
            <a:r>
              <a:rPr lang="en-US" dirty="0"/>
              <a:t>Date</a:t>
            </a:r>
            <a:endParaRPr lang="en-GB"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64288" y="162459"/>
            <a:ext cx="1800200" cy="674252"/>
          </a:xfrm>
          <a:prstGeom prst="rect">
            <a:avLst/>
          </a:prstGeom>
        </p:spPr>
      </p:pic>
    </p:spTree>
    <p:extLst>
      <p:ext uri="{BB962C8B-B14F-4D97-AF65-F5344CB8AC3E}">
        <p14:creationId xmlns:p14="http://schemas.microsoft.com/office/powerpoint/2010/main" val="129472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7"/>
            <a:ext cx="7931224" cy="857250"/>
          </a:xfrm>
        </p:spPr>
        <p:txBody>
          <a:bodyPr>
            <a:noAutofit/>
          </a:bodyPr>
          <a:lstStyle>
            <a:lvl1pPr>
              <a:defRPr sz="3600">
                <a:solidFill>
                  <a:srgbClr val="293D6B"/>
                </a:solidFill>
              </a:defRPr>
            </a:lvl1pPr>
          </a:lstStyle>
          <a:p>
            <a:r>
              <a:rPr lang="en-US"/>
              <a:t>Click to edit Master title style</a:t>
            </a:r>
            <a:endParaRPr lang="en-GB" dirty="0"/>
          </a:p>
        </p:txBody>
      </p:sp>
      <p:sp>
        <p:nvSpPr>
          <p:cNvPr id="3" name="Content Placeholder 2"/>
          <p:cNvSpPr>
            <a:spLocks noGrp="1"/>
          </p:cNvSpPr>
          <p:nvPr>
            <p:ph idx="1"/>
          </p:nvPr>
        </p:nvSpPr>
        <p:spPr>
          <a:xfrm>
            <a:off x="755576" y="1851670"/>
            <a:ext cx="7931224" cy="2088231"/>
          </a:xfrm>
        </p:spPr>
        <p:txBody>
          <a:bodyPr/>
          <a:lstStyle>
            <a:lvl1pPr>
              <a:defRPr sz="2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05F74E-C0C2-4F07-8B62-5FAE9D938BEB}" type="slidenum">
              <a:rPr lang="en-GB" smtClean="0"/>
              <a:t>‹#›</a:t>
            </a:fld>
            <a:endParaRPr lang="en-GB" dirty="0"/>
          </a:p>
        </p:txBody>
      </p:sp>
    </p:spTree>
    <p:extLst>
      <p:ext uri="{BB962C8B-B14F-4D97-AF65-F5344CB8AC3E}">
        <p14:creationId xmlns:p14="http://schemas.microsoft.com/office/powerpoint/2010/main" val="72565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590456" y="1635646"/>
            <a:ext cx="3096344" cy="1080120"/>
          </a:xfrm>
        </p:spPr>
        <p:txBody>
          <a:bodyPr>
            <a:noAutofit/>
          </a:bodyPr>
          <a:lstStyle>
            <a:lvl1pPr>
              <a:defRPr sz="2800"/>
            </a:lvl1pPr>
          </a:lstStyle>
          <a:p>
            <a:r>
              <a:rPr lang="en-US"/>
              <a:t>Click to edit Master title style</a:t>
            </a:r>
            <a:endParaRPr lang="en-GB" dirty="0"/>
          </a:p>
        </p:txBody>
      </p:sp>
      <p:sp>
        <p:nvSpPr>
          <p:cNvPr id="5" name="Slide Number Placeholder 4"/>
          <p:cNvSpPr>
            <a:spLocks noGrp="1"/>
          </p:cNvSpPr>
          <p:nvPr>
            <p:ph type="sldNum" sz="quarter" idx="12"/>
          </p:nvPr>
        </p:nvSpPr>
        <p:spPr>
          <a:xfrm>
            <a:off x="6553200" y="4767263"/>
            <a:ext cx="2133600" cy="273844"/>
          </a:xfrm>
        </p:spPr>
        <p:txBody>
          <a:bodyPr/>
          <a:lstStyle/>
          <a:p>
            <a:fld id="{C505F74E-C0C2-4F07-8B62-5FAE9D938BEB}" type="slidenum">
              <a:rPr lang="en-GB" smtClean="0"/>
              <a:t>‹#›</a:t>
            </a:fld>
            <a:endParaRPr lang="en-GB"/>
          </a:p>
        </p:txBody>
      </p:sp>
      <p:sp>
        <p:nvSpPr>
          <p:cNvPr id="7" name="Picture Placeholder 6"/>
          <p:cNvSpPr>
            <a:spLocks noGrp="1"/>
          </p:cNvSpPr>
          <p:nvPr>
            <p:ph type="pic" sz="quarter" idx="13"/>
          </p:nvPr>
        </p:nvSpPr>
        <p:spPr>
          <a:xfrm>
            <a:off x="323851" y="0"/>
            <a:ext cx="4536182" cy="5143500"/>
          </a:xfrm>
        </p:spPr>
        <p:txBody>
          <a:bodyPr anchor="ctr"/>
          <a:lstStyle>
            <a:lvl1pPr algn="ctr">
              <a:defRPr/>
            </a:lvl1pPr>
          </a:lstStyle>
          <a:p>
            <a:r>
              <a:rPr lang="en-US"/>
              <a:t>Click icon to add picture</a:t>
            </a:r>
            <a:endParaRPr lang="en-GB"/>
          </a:p>
        </p:txBody>
      </p:sp>
      <p:sp>
        <p:nvSpPr>
          <p:cNvPr id="9" name="Text Placeholder 8"/>
          <p:cNvSpPr>
            <a:spLocks noGrp="1"/>
          </p:cNvSpPr>
          <p:nvPr>
            <p:ph type="body" sz="quarter" idx="14"/>
          </p:nvPr>
        </p:nvSpPr>
        <p:spPr>
          <a:xfrm>
            <a:off x="5589587" y="2931790"/>
            <a:ext cx="3097213" cy="1584325"/>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068886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32706"/>
            <a:ext cx="7772400" cy="920676"/>
          </a:xfrm>
        </p:spPr>
        <p:txBody>
          <a:bodyPr/>
          <a:lstStyle>
            <a:lvl1pPr algn="l">
              <a:defRPr>
                <a:solidFill>
                  <a:srgbClr val="293D6B"/>
                </a:solidFill>
              </a:defRPr>
            </a:lvl1pPr>
          </a:lstStyle>
          <a:p>
            <a:r>
              <a:rPr lang="en-US"/>
              <a:t>Click to edit Master title style</a:t>
            </a:r>
            <a:endParaRPr lang="en-GB" dirty="0"/>
          </a:p>
        </p:txBody>
      </p:sp>
      <p:sp>
        <p:nvSpPr>
          <p:cNvPr id="3" name="Subtitle 2"/>
          <p:cNvSpPr>
            <a:spLocks noGrp="1"/>
          </p:cNvSpPr>
          <p:nvPr>
            <p:ph type="subTitle" idx="1"/>
          </p:nvPr>
        </p:nvSpPr>
        <p:spPr>
          <a:xfrm>
            <a:off x="683568" y="2067694"/>
            <a:ext cx="7820352" cy="2304256"/>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328162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922758"/>
          </a:xfrm>
        </p:spPr>
        <p:txBody>
          <a:bodyPr anchor="t">
            <a:normAutofit/>
          </a:bodyPr>
          <a:lstStyle>
            <a:lvl1pPr algn="l">
              <a:defRPr sz="3200" b="1" cap="none"/>
            </a:lvl1pPr>
          </a:lstStyle>
          <a:p>
            <a:r>
              <a:rPr lang="en-US" dirty="0"/>
              <a:t>Click to edit master title style</a:t>
            </a:r>
            <a:endParaRPr lang="en-GB" dirty="0"/>
          </a:p>
        </p:txBody>
      </p:sp>
      <p:sp>
        <p:nvSpPr>
          <p:cNvPr id="3" name="Text Placeholder 2"/>
          <p:cNvSpPr>
            <a:spLocks noGrp="1"/>
          </p:cNvSpPr>
          <p:nvPr>
            <p:ph type="body" idx="1"/>
          </p:nvPr>
        </p:nvSpPr>
        <p:spPr>
          <a:xfrm>
            <a:off x="722313" y="2283718"/>
            <a:ext cx="7772400" cy="9494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96658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ur Team 13">
    <p:spTree>
      <p:nvGrpSpPr>
        <p:cNvPr id="1" name=""/>
        <p:cNvGrpSpPr/>
        <p:nvPr/>
      </p:nvGrpSpPr>
      <p:grpSpPr>
        <a:xfrm>
          <a:off x="0" y="0"/>
          <a:ext cx="0" cy="0"/>
          <a:chOff x="0" y="0"/>
          <a:chExt cx="0" cy="0"/>
        </a:xfrm>
      </p:grpSpPr>
      <p:sp>
        <p:nvSpPr>
          <p:cNvPr id="982" name="Shape 982"/>
          <p:cNvSpPr>
            <a:spLocks noGrp="1"/>
          </p:cNvSpPr>
          <p:nvPr>
            <p:ph type="pic" sz="quarter" idx="14"/>
          </p:nvPr>
        </p:nvSpPr>
        <p:spPr>
          <a:xfrm>
            <a:off x="780525" y="2067694"/>
            <a:ext cx="1674721" cy="1674722"/>
          </a:xfrm>
          <a:prstGeom prst="ellipse">
            <a:avLst/>
          </a:prstGeom>
        </p:spPr>
        <p:txBody>
          <a:bodyPr lIns="91439" tIns="45719" rIns="91439" bIns="45719" anchor="t">
            <a:noAutofit/>
          </a:bodyPr>
          <a:lstStyle>
            <a:lvl1pPr>
              <a:defRPr sz="1000"/>
            </a:lvl1pPr>
          </a:lstStyle>
          <a:p>
            <a:r>
              <a:rPr lang="en-US"/>
              <a:t>Click icon to add picture</a:t>
            </a:r>
            <a:endParaRPr/>
          </a:p>
        </p:txBody>
      </p:sp>
      <p:sp>
        <p:nvSpPr>
          <p:cNvPr id="983" name="Shape 983"/>
          <p:cNvSpPr>
            <a:spLocks noGrp="1"/>
          </p:cNvSpPr>
          <p:nvPr>
            <p:ph type="pic" sz="quarter" idx="15"/>
          </p:nvPr>
        </p:nvSpPr>
        <p:spPr>
          <a:xfrm>
            <a:off x="2908436" y="2067694"/>
            <a:ext cx="1674723" cy="1674722"/>
          </a:xfrm>
          <a:prstGeom prst="ellipse">
            <a:avLst/>
          </a:prstGeom>
        </p:spPr>
        <p:txBody>
          <a:bodyPr lIns="91439" tIns="45719" rIns="91439" bIns="45719" anchor="t">
            <a:noAutofit/>
          </a:bodyPr>
          <a:lstStyle>
            <a:lvl1pPr>
              <a:defRPr sz="1000"/>
            </a:lvl1pPr>
          </a:lstStyle>
          <a:p>
            <a:r>
              <a:rPr lang="en-US"/>
              <a:t>Click icon to add picture</a:t>
            </a:r>
            <a:endParaRPr/>
          </a:p>
        </p:txBody>
      </p:sp>
      <p:sp>
        <p:nvSpPr>
          <p:cNvPr id="984" name="Shape 984"/>
          <p:cNvSpPr>
            <a:spLocks noGrp="1"/>
          </p:cNvSpPr>
          <p:nvPr>
            <p:ph type="pic" sz="quarter" idx="16"/>
          </p:nvPr>
        </p:nvSpPr>
        <p:spPr>
          <a:xfrm>
            <a:off x="5036363" y="2067694"/>
            <a:ext cx="1674721" cy="1674722"/>
          </a:xfrm>
          <a:prstGeom prst="ellipse">
            <a:avLst/>
          </a:prstGeom>
        </p:spPr>
        <p:txBody>
          <a:bodyPr lIns="91439" tIns="45719" rIns="91439" bIns="45719" anchor="t">
            <a:noAutofit/>
          </a:bodyPr>
          <a:lstStyle>
            <a:lvl1pPr>
              <a:defRPr sz="1000"/>
            </a:lvl1pPr>
          </a:lstStyle>
          <a:p>
            <a:r>
              <a:rPr lang="en-US"/>
              <a:t>Click icon to add picture</a:t>
            </a:r>
            <a:endParaRPr/>
          </a:p>
        </p:txBody>
      </p:sp>
      <p:sp>
        <p:nvSpPr>
          <p:cNvPr id="985" name="Shape 985"/>
          <p:cNvSpPr>
            <a:spLocks noGrp="1"/>
          </p:cNvSpPr>
          <p:nvPr>
            <p:ph type="pic" sz="quarter" idx="17"/>
          </p:nvPr>
        </p:nvSpPr>
        <p:spPr>
          <a:xfrm>
            <a:off x="7164288" y="2067694"/>
            <a:ext cx="1674721" cy="1674722"/>
          </a:xfrm>
          <a:prstGeom prst="ellipse">
            <a:avLst/>
          </a:prstGeom>
        </p:spPr>
        <p:txBody>
          <a:bodyPr lIns="91439" tIns="45719" rIns="91439" bIns="45719" anchor="t">
            <a:noAutofit/>
          </a:bodyPr>
          <a:lstStyle>
            <a:lvl1pPr>
              <a:defRPr sz="1000"/>
            </a:lvl1pPr>
          </a:lstStyle>
          <a:p>
            <a:r>
              <a:rPr lang="en-US"/>
              <a:t>Click icon to add picture</a:t>
            </a:r>
            <a:endParaRPr/>
          </a:p>
        </p:txBody>
      </p:sp>
      <p:sp>
        <p:nvSpPr>
          <p:cNvPr id="2" name="Title 1"/>
          <p:cNvSpPr>
            <a:spLocks noGrp="1"/>
          </p:cNvSpPr>
          <p:nvPr>
            <p:ph type="title"/>
          </p:nvPr>
        </p:nvSpPr>
        <p:spPr>
          <a:xfrm>
            <a:off x="755576" y="915566"/>
            <a:ext cx="7931224" cy="857250"/>
          </a:xfrm>
        </p:spPr>
        <p:txBody>
          <a:bodyPr/>
          <a:lstStyle/>
          <a:p>
            <a:r>
              <a:rPr lang="en-US"/>
              <a:t>Click to edit Master title style</a:t>
            </a:r>
            <a:endParaRPr lang="en-GB"/>
          </a:p>
        </p:txBody>
      </p:sp>
      <p:sp>
        <p:nvSpPr>
          <p:cNvPr id="4" name="Footer Placeholder 3"/>
          <p:cNvSpPr>
            <a:spLocks noGrp="1"/>
          </p:cNvSpPr>
          <p:nvPr>
            <p:ph type="ftr" sz="quarter" idx="19"/>
          </p:nvPr>
        </p:nvSpPr>
        <p:spPr/>
        <p:txBody>
          <a:bodyPr/>
          <a:lstStyle/>
          <a:p>
            <a:endParaRPr lang="en-GB"/>
          </a:p>
        </p:txBody>
      </p:sp>
      <p:sp>
        <p:nvSpPr>
          <p:cNvPr id="5" name="Slide Number Placeholder 4"/>
          <p:cNvSpPr>
            <a:spLocks noGrp="1"/>
          </p:cNvSpPr>
          <p:nvPr>
            <p:ph type="sldNum" sz="quarter" idx="20"/>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48620125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Our Team 04">
    <p:spTree>
      <p:nvGrpSpPr>
        <p:cNvPr id="1" name=""/>
        <p:cNvGrpSpPr/>
        <p:nvPr/>
      </p:nvGrpSpPr>
      <p:grpSpPr>
        <a:xfrm>
          <a:off x="0" y="0"/>
          <a:ext cx="0" cy="0"/>
          <a:chOff x="0" y="0"/>
          <a:chExt cx="0" cy="0"/>
        </a:xfrm>
      </p:grpSpPr>
      <p:sp>
        <p:nvSpPr>
          <p:cNvPr id="773" name="Shape 773"/>
          <p:cNvSpPr>
            <a:spLocks noGrp="1"/>
          </p:cNvSpPr>
          <p:nvPr>
            <p:ph type="pic" sz="quarter" idx="19"/>
          </p:nvPr>
        </p:nvSpPr>
        <p:spPr>
          <a:xfrm>
            <a:off x="771332" y="1995686"/>
            <a:ext cx="1345589" cy="1345590"/>
          </a:xfrm>
          <a:prstGeom prst="rect">
            <a:avLst/>
          </a:prstGeom>
        </p:spPr>
        <p:txBody>
          <a:bodyPr lIns="91439" tIns="45719" rIns="91439" bIns="45719" anchor="t">
            <a:noAutofit/>
          </a:bodyPr>
          <a:lstStyle>
            <a:lvl1pPr>
              <a:defRPr sz="1000"/>
            </a:lvl1pPr>
          </a:lstStyle>
          <a:p>
            <a:r>
              <a:rPr lang="en-US"/>
              <a:t>Click icon to add picture</a:t>
            </a:r>
            <a:endParaRPr/>
          </a:p>
        </p:txBody>
      </p:sp>
      <p:sp>
        <p:nvSpPr>
          <p:cNvPr id="774" name="Shape 774"/>
          <p:cNvSpPr>
            <a:spLocks noGrp="1"/>
          </p:cNvSpPr>
          <p:nvPr>
            <p:ph type="pic" sz="quarter" idx="20"/>
          </p:nvPr>
        </p:nvSpPr>
        <p:spPr>
          <a:xfrm>
            <a:off x="2459580" y="1995686"/>
            <a:ext cx="1345589" cy="1345590"/>
          </a:xfrm>
          <a:prstGeom prst="rect">
            <a:avLst/>
          </a:prstGeom>
        </p:spPr>
        <p:txBody>
          <a:bodyPr lIns="91439" tIns="45719" rIns="91439" bIns="45719" anchor="t">
            <a:noAutofit/>
          </a:bodyPr>
          <a:lstStyle>
            <a:lvl1pPr>
              <a:defRPr sz="1000"/>
            </a:lvl1pPr>
          </a:lstStyle>
          <a:p>
            <a:r>
              <a:rPr lang="en-US"/>
              <a:t>Click icon to add picture</a:t>
            </a:r>
            <a:endParaRPr/>
          </a:p>
        </p:txBody>
      </p:sp>
      <p:sp>
        <p:nvSpPr>
          <p:cNvPr id="775" name="Shape 775"/>
          <p:cNvSpPr>
            <a:spLocks noGrp="1"/>
          </p:cNvSpPr>
          <p:nvPr>
            <p:ph type="pic" sz="quarter" idx="21"/>
          </p:nvPr>
        </p:nvSpPr>
        <p:spPr>
          <a:xfrm>
            <a:off x="4147829" y="1995686"/>
            <a:ext cx="1345591" cy="1345590"/>
          </a:xfrm>
          <a:prstGeom prst="rect">
            <a:avLst/>
          </a:prstGeom>
        </p:spPr>
        <p:txBody>
          <a:bodyPr lIns="91439" tIns="45719" rIns="91439" bIns="45719" anchor="t">
            <a:noAutofit/>
          </a:bodyPr>
          <a:lstStyle>
            <a:lvl1pPr>
              <a:defRPr sz="1000"/>
            </a:lvl1pPr>
          </a:lstStyle>
          <a:p>
            <a:r>
              <a:rPr lang="en-US"/>
              <a:t>Click icon to add picture</a:t>
            </a:r>
            <a:endParaRPr/>
          </a:p>
        </p:txBody>
      </p:sp>
      <p:sp>
        <p:nvSpPr>
          <p:cNvPr id="776" name="Shape 776"/>
          <p:cNvSpPr>
            <a:spLocks noGrp="1"/>
          </p:cNvSpPr>
          <p:nvPr>
            <p:ph type="pic" sz="quarter" idx="22"/>
          </p:nvPr>
        </p:nvSpPr>
        <p:spPr>
          <a:xfrm>
            <a:off x="5836076" y="1995686"/>
            <a:ext cx="1345589" cy="1345590"/>
          </a:xfrm>
          <a:prstGeom prst="rect">
            <a:avLst/>
          </a:prstGeom>
        </p:spPr>
        <p:txBody>
          <a:bodyPr lIns="91439" tIns="45719" rIns="91439" bIns="45719" anchor="t">
            <a:noAutofit/>
          </a:bodyPr>
          <a:lstStyle>
            <a:lvl1pPr>
              <a:defRPr sz="1000"/>
            </a:lvl1pPr>
          </a:lstStyle>
          <a:p>
            <a:r>
              <a:rPr lang="en-US"/>
              <a:t>Click icon to add picture</a:t>
            </a:r>
            <a:endParaRPr/>
          </a:p>
        </p:txBody>
      </p:sp>
      <p:sp>
        <p:nvSpPr>
          <p:cNvPr id="777" name="Shape 777"/>
          <p:cNvSpPr>
            <a:spLocks noGrp="1"/>
          </p:cNvSpPr>
          <p:nvPr>
            <p:ph type="pic" sz="quarter" idx="23"/>
          </p:nvPr>
        </p:nvSpPr>
        <p:spPr>
          <a:xfrm>
            <a:off x="7524328" y="1995686"/>
            <a:ext cx="1345589" cy="1345590"/>
          </a:xfrm>
          <a:prstGeom prst="rect">
            <a:avLst/>
          </a:prstGeom>
        </p:spPr>
        <p:txBody>
          <a:bodyPr lIns="91439" tIns="45719" rIns="91439" bIns="45719" anchor="t">
            <a:noAutofit/>
          </a:bodyPr>
          <a:lstStyle>
            <a:lvl1pPr>
              <a:defRPr sz="1000"/>
            </a:lvl1pPr>
          </a:lstStyle>
          <a:p>
            <a:r>
              <a:rPr lang="en-US"/>
              <a:t>Click icon to add picture</a:t>
            </a:r>
            <a:endParaRPr/>
          </a:p>
        </p:txBody>
      </p:sp>
      <p:sp>
        <p:nvSpPr>
          <p:cNvPr id="3" name="Footer Placeholder 2"/>
          <p:cNvSpPr>
            <a:spLocks noGrp="1"/>
          </p:cNvSpPr>
          <p:nvPr>
            <p:ph type="ftr" sz="quarter" idx="25"/>
          </p:nvPr>
        </p:nvSpPr>
        <p:spPr/>
        <p:txBody>
          <a:bodyPr/>
          <a:lstStyle/>
          <a:p>
            <a:endParaRPr lang="en-GB"/>
          </a:p>
        </p:txBody>
      </p:sp>
      <p:sp>
        <p:nvSpPr>
          <p:cNvPr id="4" name="Slide Number Placeholder 3"/>
          <p:cNvSpPr>
            <a:spLocks noGrp="1"/>
          </p:cNvSpPr>
          <p:nvPr>
            <p:ph type="sldNum" sz="quarter" idx="26"/>
          </p:nvPr>
        </p:nvSpPr>
        <p:spPr/>
        <p:txBody>
          <a:bodyPr/>
          <a:lstStyle/>
          <a:p>
            <a:fld id="{C505F74E-C0C2-4F07-8B62-5FAE9D938BEB}" type="slidenum">
              <a:rPr lang="en-GB" smtClean="0"/>
              <a:t>‹#›</a:t>
            </a:fld>
            <a:endParaRPr lang="en-GB"/>
          </a:p>
        </p:txBody>
      </p:sp>
      <p:sp>
        <p:nvSpPr>
          <p:cNvPr id="5" name="Title 4"/>
          <p:cNvSpPr>
            <a:spLocks noGrp="1"/>
          </p:cNvSpPr>
          <p:nvPr>
            <p:ph type="title"/>
          </p:nvPr>
        </p:nvSpPr>
        <p:spPr>
          <a:xfrm>
            <a:off x="755576" y="843558"/>
            <a:ext cx="8136904" cy="857250"/>
          </a:xfrm>
        </p:spPr>
        <p:txBody>
          <a:bodyPr/>
          <a:lstStyle/>
          <a:p>
            <a:r>
              <a:rPr lang="en-US"/>
              <a:t>Click to edit Master title style</a:t>
            </a:r>
            <a:endParaRPr lang="en-GB"/>
          </a:p>
        </p:txBody>
      </p:sp>
    </p:spTree>
    <p:extLst>
      <p:ext uri="{BB962C8B-B14F-4D97-AF65-F5344CB8AC3E}">
        <p14:creationId xmlns:p14="http://schemas.microsoft.com/office/powerpoint/2010/main" val="762264054"/>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8"/>
            <a:ext cx="7931224" cy="857250"/>
          </a:xfrm>
        </p:spPr>
        <p:txBody>
          <a:bodyPr/>
          <a:lstStyle/>
          <a:p>
            <a:r>
              <a:rPr lang="en-US"/>
              <a:t>Click to edit Master title style</a:t>
            </a:r>
            <a:endParaRPr lang="en-GB" dirty="0"/>
          </a:p>
        </p:txBody>
      </p:sp>
      <p:sp>
        <p:nvSpPr>
          <p:cNvPr id="3" name="Footer Placeholder 2"/>
          <p:cNvSpPr>
            <a:spLocks noGrp="1"/>
          </p:cNvSpPr>
          <p:nvPr>
            <p:ph type="ftr" sz="quarter" idx="10"/>
          </p:nvPr>
        </p:nvSpPr>
        <p:spPr/>
        <p:txBody>
          <a:bodyPr/>
          <a:lstStyle/>
          <a:p>
            <a:endParaRPr lang="en-GB"/>
          </a:p>
        </p:txBody>
      </p:sp>
      <p:sp>
        <p:nvSpPr>
          <p:cNvPr id="4" name="Slide Number Placeholder 3"/>
          <p:cNvSpPr>
            <a:spLocks noGrp="1"/>
          </p:cNvSpPr>
          <p:nvPr>
            <p:ph type="sldNum" sz="quarter" idx="11"/>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1645640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8"/>
            <a:ext cx="7931224" cy="857250"/>
          </a:xfrm>
        </p:spPr>
        <p:txBody>
          <a:bodyPr>
            <a:noAutofit/>
          </a:bodyPr>
          <a:lstStyle>
            <a:lvl1pPr>
              <a:defRPr sz="3600">
                <a:solidFill>
                  <a:srgbClr val="293D6B"/>
                </a:solidFill>
              </a:defRPr>
            </a:lvl1pPr>
          </a:lstStyle>
          <a:p>
            <a:r>
              <a:rPr lang="en-US"/>
              <a:t>Click to edit Master title style</a:t>
            </a:r>
            <a:endParaRPr lang="en-GB" dirty="0"/>
          </a:p>
        </p:txBody>
      </p:sp>
      <p:sp>
        <p:nvSpPr>
          <p:cNvPr id="8" name="Text Placeholder 7"/>
          <p:cNvSpPr>
            <a:spLocks noGrp="1"/>
          </p:cNvSpPr>
          <p:nvPr>
            <p:ph type="body" sz="quarter" idx="13"/>
          </p:nvPr>
        </p:nvSpPr>
        <p:spPr>
          <a:xfrm>
            <a:off x="755650" y="1852365"/>
            <a:ext cx="7920038" cy="2087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Footer Placeholder 9"/>
          <p:cNvSpPr>
            <a:spLocks noGrp="1"/>
          </p:cNvSpPr>
          <p:nvPr>
            <p:ph type="ftr" sz="quarter" idx="15"/>
          </p:nvPr>
        </p:nvSpPr>
        <p:spPr/>
        <p:txBody>
          <a:bodyPr/>
          <a:lstStyle/>
          <a:p>
            <a:endParaRPr lang="en-GB"/>
          </a:p>
        </p:txBody>
      </p:sp>
      <p:sp>
        <p:nvSpPr>
          <p:cNvPr id="11" name="Slide Number Placeholder 10"/>
          <p:cNvSpPr>
            <a:spLocks noGrp="1"/>
          </p:cNvSpPr>
          <p:nvPr>
            <p:ph type="sldNum" sz="quarter" idx="16"/>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1736700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7"/>
            <a:ext cx="7931224" cy="857250"/>
          </a:xfrm>
        </p:spPr>
        <p:txBody>
          <a:bodyPr>
            <a:noAutofit/>
          </a:bodyPr>
          <a:lstStyle>
            <a:lvl1pPr>
              <a:defRPr sz="3600">
                <a:solidFill>
                  <a:srgbClr val="293D6B"/>
                </a:solidFill>
              </a:defRPr>
            </a:lvl1pPr>
          </a:lstStyle>
          <a:p>
            <a:r>
              <a:rPr lang="en-US"/>
              <a:t>Click to edit Master title style</a:t>
            </a:r>
            <a:endParaRPr lang="en-GB" dirty="0"/>
          </a:p>
        </p:txBody>
      </p:sp>
      <p:sp>
        <p:nvSpPr>
          <p:cNvPr id="3" name="Content Placeholder 2"/>
          <p:cNvSpPr>
            <a:spLocks noGrp="1"/>
          </p:cNvSpPr>
          <p:nvPr>
            <p:ph idx="1"/>
          </p:nvPr>
        </p:nvSpPr>
        <p:spPr>
          <a:xfrm>
            <a:off x="755576" y="1851670"/>
            <a:ext cx="7931224" cy="2088231"/>
          </a:xfrm>
        </p:spPr>
        <p:txBody>
          <a:bodyPr/>
          <a:lstStyle>
            <a:lvl1pPr>
              <a:defRPr sz="2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05F74E-C0C2-4F07-8B62-5FAE9D938BEB}" type="slidenum">
              <a:rPr lang="en-GB" smtClean="0"/>
              <a:t>‹#›</a:t>
            </a:fld>
            <a:endParaRPr lang="en-GB" dirty="0"/>
          </a:p>
        </p:txBody>
      </p:sp>
    </p:spTree>
    <p:extLst>
      <p:ext uri="{BB962C8B-B14F-4D97-AF65-F5344CB8AC3E}">
        <p14:creationId xmlns:p14="http://schemas.microsoft.com/office/powerpoint/2010/main" val="281620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590456" y="1635646"/>
            <a:ext cx="3096344" cy="1080120"/>
          </a:xfrm>
        </p:spPr>
        <p:txBody>
          <a:bodyPr>
            <a:noAutofit/>
          </a:bodyPr>
          <a:lstStyle>
            <a:lvl1pPr>
              <a:defRPr sz="2800"/>
            </a:lvl1pPr>
          </a:lstStyle>
          <a:p>
            <a:r>
              <a:rPr lang="en-US"/>
              <a:t>Click to edit Master title style</a:t>
            </a:r>
            <a:endParaRPr lang="en-GB" dirty="0"/>
          </a:p>
        </p:txBody>
      </p:sp>
      <p:sp>
        <p:nvSpPr>
          <p:cNvPr id="5" name="Slide Number Placeholder 4"/>
          <p:cNvSpPr>
            <a:spLocks noGrp="1"/>
          </p:cNvSpPr>
          <p:nvPr>
            <p:ph type="sldNum" sz="quarter" idx="12"/>
          </p:nvPr>
        </p:nvSpPr>
        <p:spPr>
          <a:xfrm>
            <a:off x="6553200" y="4767263"/>
            <a:ext cx="2133600" cy="273844"/>
          </a:xfrm>
        </p:spPr>
        <p:txBody>
          <a:bodyPr/>
          <a:lstStyle/>
          <a:p>
            <a:fld id="{C505F74E-C0C2-4F07-8B62-5FAE9D938BEB}" type="slidenum">
              <a:rPr lang="en-GB" smtClean="0"/>
              <a:t>‹#›</a:t>
            </a:fld>
            <a:endParaRPr lang="en-GB"/>
          </a:p>
        </p:txBody>
      </p:sp>
      <p:sp>
        <p:nvSpPr>
          <p:cNvPr id="7" name="Picture Placeholder 6"/>
          <p:cNvSpPr>
            <a:spLocks noGrp="1"/>
          </p:cNvSpPr>
          <p:nvPr>
            <p:ph type="pic" sz="quarter" idx="13"/>
          </p:nvPr>
        </p:nvSpPr>
        <p:spPr>
          <a:xfrm>
            <a:off x="323851" y="0"/>
            <a:ext cx="4536182" cy="5143500"/>
          </a:xfrm>
        </p:spPr>
        <p:txBody>
          <a:bodyPr anchor="ctr"/>
          <a:lstStyle>
            <a:lvl1pPr algn="ctr">
              <a:defRPr/>
            </a:lvl1pPr>
          </a:lstStyle>
          <a:p>
            <a:r>
              <a:rPr lang="en-US"/>
              <a:t>Click icon to add picture</a:t>
            </a:r>
            <a:endParaRPr lang="en-GB"/>
          </a:p>
        </p:txBody>
      </p:sp>
      <p:sp>
        <p:nvSpPr>
          <p:cNvPr id="9" name="Text Placeholder 8"/>
          <p:cNvSpPr>
            <a:spLocks noGrp="1"/>
          </p:cNvSpPr>
          <p:nvPr>
            <p:ph type="body" sz="quarter" idx="14"/>
          </p:nvPr>
        </p:nvSpPr>
        <p:spPr>
          <a:xfrm>
            <a:off x="5589587" y="2931790"/>
            <a:ext cx="3097213" cy="1584325"/>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30072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32706"/>
            <a:ext cx="7772400" cy="920676"/>
          </a:xfrm>
        </p:spPr>
        <p:txBody>
          <a:bodyPr/>
          <a:lstStyle>
            <a:lvl1pPr algn="l">
              <a:defRPr>
                <a:solidFill>
                  <a:srgbClr val="293D6B"/>
                </a:solidFill>
              </a:defRPr>
            </a:lvl1pPr>
          </a:lstStyle>
          <a:p>
            <a:r>
              <a:rPr lang="en-US"/>
              <a:t>Click to edit Master title style</a:t>
            </a:r>
            <a:endParaRPr lang="en-GB" dirty="0"/>
          </a:p>
        </p:txBody>
      </p:sp>
      <p:sp>
        <p:nvSpPr>
          <p:cNvPr id="3" name="Subtitle 2"/>
          <p:cNvSpPr>
            <a:spLocks noGrp="1"/>
          </p:cNvSpPr>
          <p:nvPr>
            <p:ph type="subTitle" idx="1"/>
          </p:nvPr>
        </p:nvSpPr>
        <p:spPr>
          <a:xfrm>
            <a:off x="683568" y="2067694"/>
            <a:ext cx="7820352" cy="2304256"/>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37523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922758"/>
          </a:xfrm>
        </p:spPr>
        <p:txBody>
          <a:bodyPr anchor="t">
            <a:normAutofit/>
          </a:bodyPr>
          <a:lstStyle>
            <a:lvl1pPr algn="l">
              <a:defRPr sz="3200" b="1" cap="none"/>
            </a:lvl1pPr>
          </a:lstStyle>
          <a:p>
            <a:r>
              <a:rPr lang="en-US" dirty="0"/>
              <a:t>Click to edit master title style</a:t>
            </a:r>
            <a:endParaRPr lang="en-GB" dirty="0"/>
          </a:p>
        </p:txBody>
      </p:sp>
      <p:sp>
        <p:nvSpPr>
          <p:cNvPr id="3" name="Text Placeholder 2"/>
          <p:cNvSpPr>
            <a:spLocks noGrp="1"/>
          </p:cNvSpPr>
          <p:nvPr>
            <p:ph type="body" idx="1"/>
          </p:nvPr>
        </p:nvSpPr>
        <p:spPr>
          <a:xfrm>
            <a:off x="722313" y="2283718"/>
            <a:ext cx="7772400" cy="9494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268441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8"/>
            <a:ext cx="7931224" cy="857250"/>
          </a:xfrm>
        </p:spPr>
        <p:txBody>
          <a:bodyPr/>
          <a:lstStyle/>
          <a:p>
            <a:r>
              <a:rPr lang="en-US"/>
              <a:t>Click to edit Master title style</a:t>
            </a:r>
            <a:endParaRPr lang="en-GB" dirty="0"/>
          </a:p>
        </p:txBody>
      </p:sp>
      <p:sp>
        <p:nvSpPr>
          <p:cNvPr id="3" name="Footer Placeholder 2"/>
          <p:cNvSpPr>
            <a:spLocks noGrp="1"/>
          </p:cNvSpPr>
          <p:nvPr>
            <p:ph type="ftr" sz="quarter" idx="10"/>
          </p:nvPr>
        </p:nvSpPr>
        <p:spPr/>
        <p:txBody>
          <a:bodyPr/>
          <a:lstStyle/>
          <a:p>
            <a:endParaRPr lang="en-GB"/>
          </a:p>
        </p:txBody>
      </p:sp>
      <p:sp>
        <p:nvSpPr>
          <p:cNvPr id="4" name="Slide Number Placeholder 3"/>
          <p:cNvSpPr>
            <a:spLocks noGrp="1"/>
          </p:cNvSpPr>
          <p:nvPr>
            <p:ph type="sldNum" sz="quarter" idx="11"/>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139110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685800" y="1309787"/>
            <a:ext cx="5470376" cy="1549995"/>
          </a:xfrm>
        </p:spPr>
        <p:txBody>
          <a:bodyPr>
            <a:normAutofit/>
          </a:bodyPr>
          <a:lstStyle>
            <a:lvl1pPr algn="l">
              <a:defRPr sz="4000"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683568" y="3003798"/>
            <a:ext cx="3600400" cy="504056"/>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6" name="Text Placeholder 5"/>
          <p:cNvSpPr>
            <a:spLocks noGrp="1"/>
          </p:cNvSpPr>
          <p:nvPr>
            <p:ph type="body" sz="quarter" idx="10" hasCustomPrompt="1"/>
          </p:nvPr>
        </p:nvSpPr>
        <p:spPr>
          <a:xfrm>
            <a:off x="684213" y="4300538"/>
            <a:ext cx="3671887" cy="647475"/>
          </a:xfrm>
        </p:spPr>
        <p:txBody>
          <a:bodyPr>
            <a:noAutofit/>
          </a:bodyPr>
          <a:lstStyle>
            <a:lvl1pPr marL="0" indent="0">
              <a:buNone/>
              <a:defRPr sz="1200" b="1">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Name – Job title</a:t>
            </a:r>
          </a:p>
          <a:p>
            <a:pPr lvl="0"/>
            <a:r>
              <a:rPr lang="en-US" dirty="0"/>
              <a:t>Date</a:t>
            </a:r>
            <a:endParaRPr lang="en-GB"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64288" y="162459"/>
            <a:ext cx="1800200" cy="674252"/>
          </a:xfrm>
          <a:prstGeom prst="rect">
            <a:avLst/>
          </a:prstGeom>
        </p:spPr>
      </p:pic>
    </p:spTree>
    <p:extLst>
      <p:ext uri="{BB962C8B-B14F-4D97-AF65-F5344CB8AC3E}">
        <p14:creationId xmlns:p14="http://schemas.microsoft.com/office/powerpoint/2010/main" val="219881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8"/>
            <a:ext cx="7931224" cy="857250"/>
          </a:xfrm>
        </p:spPr>
        <p:txBody>
          <a:bodyPr>
            <a:noAutofit/>
          </a:bodyPr>
          <a:lstStyle>
            <a:lvl1pPr>
              <a:defRPr sz="3600">
                <a:solidFill>
                  <a:srgbClr val="6A6A9A"/>
                </a:solidFill>
              </a:defRPr>
            </a:lvl1pPr>
          </a:lstStyle>
          <a:p>
            <a:r>
              <a:rPr lang="en-US"/>
              <a:t>Click to edit Master title style</a:t>
            </a:r>
            <a:endParaRPr lang="en-GB" dirty="0"/>
          </a:p>
        </p:txBody>
      </p:sp>
      <p:sp>
        <p:nvSpPr>
          <p:cNvPr id="8" name="Text Placeholder 7"/>
          <p:cNvSpPr>
            <a:spLocks noGrp="1"/>
          </p:cNvSpPr>
          <p:nvPr>
            <p:ph type="body" sz="quarter" idx="13"/>
          </p:nvPr>
        </p:nvSpPr>
        <p:spPr>
          <a:xfrm>
            <a:off x="755650" y="1852365"/>
            <a:ext cx="7920038" cy="2087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Footer Placeholder 9"/>
          <p:cNvSpPr>
            <a:spLocks noGrp="1"/>
          </p:cNvSpPr>
          <p:nvPr>
            <p:ph type="ftr" sz="quarter" idx="15"/>
          </p:nvPr>
        </p:nvSpPr>
        <p:spPr/>
        <p:txBody>
          <a:bodyPr/>
          <a:lstStyle/>
          <a:p>
            <a:endParaRPr lang="en-GB"/>
          </a:p>
        </p:txBody>
      </p:sp>
      <p:sp>
        <p:nvSpPr>
          <p:cNvPr id="11" name="Slide Number Placeholder 10"/>
          <p:cNvSpPr>
            <a:spLocks noGrp="1"/>
          </p:cNvSpPr>
          <p:nvPr>
            <p:ph type="sldNum" sz="quarter" idx="16"/>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2918836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3.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6.jpeg"/><Relationship Id="rId5" Type="http://schemas.openxmlformats.org/officeDocument/2006/relationships/slideLayout" Target="../slideLayouts/slideLayout12.xml"/><Relationship Id="rId10" Type="http://schemas.openxmlformats.org/officeDocument/2006/relationships/theme" Target="../theme/theme2.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755576" y="1131590"/>
            <a:ext cx="7931224" cy="85725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755576" y="2283719"/>
            <a:ext cx="7931224" cy="208823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505F74E-C0C2-4F07-8B62-5FAE9D938BEB}" type="slidenum">
              <a:rPr lang="en-GB" smtClean="0"/>
              <a:t>‹#›</a:t>
            </a:fld>
            <a:endParaRPr lang="en-GB"/>
          </a:p>
        </p:txBody>
      </p:sp>
      <p:pic>
        <p:nvPicPr>
          <p:cNvPr id="9" name="Picture 10"/>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55576" y="4587974"/>
            <a:ext cx="1532665" cy="412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164288" y="162459"/>
            <a:ext cx="1800200" cy="674252"/>
          </a:xfrm>
          <a:prstGeom prst="rect">
            <a:avLst/>
          </a:prstGeom>
        </p:spPr>
      </p:pic>
      <p:pic>
        <p:nvPicPr>
          <p:cNvPr id="11" name="Picture 1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4721" y="4618781"/>
            <a:ext cx="1473023" cy="422325"/>
          </a:xfrm>
          <a:prstGeom prst="rect">
            <a:avLst/>
          </a:prstGeom>
        </p:spPr>
      </p:pic>
    </p:spTree>
    <p:extLst>
      <p:ext uri="{BB962C8B-B14F-4D97-AF65-F5344CB8AC3E}">
        <p14:creationId xmlns:p14="http://schemas.microsoft.com/office/powerpoint/2010/main" val="351542984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2" r:id="rId4"/>
    <p:sldLayoutId id="2147483660" r:id="rId5"/>
    <p:sldLayoutId id="2147483651" r:id="rId6"/>
    <p:sldLayoutId id="2147483665" r:id="rId7"/>
  </p:sldLayoutIdLst>
  <p:hf sldNum="0" hdr="0" ftr="0"/>
  <p:txStyles>
    <p:titleStyle>
      <a:lvl1pPr algn="l" defTabSz="914400" rtl="0" eaLnBrk="1" latinLnBrk="0" hangingPunct="1">
        <a:spcBef>
          <a:spcPct val="0"/>
        </a:spcBef>
        <a:buNone/>
        <a:defRPr sz="3600" b="1" kern="1200">
          <a:solidFill>
            <a:srgbClr val="293D6B"/>
          </a:solidFill>
          <a:latin typeface="Trebuchet MS" panose="020B0603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755576" y="1131590"/>
            <a:ext cx="7931224" cy="85725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755576" y="2283719"/>
            <a:ext cx="7931224" cy="208823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505F74E-C0C2-4F07-8B62-5FAE9D938BEB}" type="slidenum">
              <a:rPr lang="en-GB" smtClean="0"/>
              <a:t>‹#›</a:t>
            </a:fld>
            <a:endParaRPr lang="en-GB"/>
          </a:p>
        </p:txBody>
      </p:sp>
      <p:pic>
        <p:nvPicPr>
          <p:cNvPr id="9" name="Picture 10"/>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55576" y="4587974"/>
            <a:ext cx="1532665" cy="412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164288" y="162459"/>
            <a:ext cx="1800200" cy="674252"/>
          </a:xfrm>
          <a:prstGeom prst="rect">
            <a:avLst/>
          </a:prstGeom>
        </p:spPr>
      </p:pic>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94721" y="4618781"/>
            <a:ext cx="1473023" cy="422325"/>
          </a:xfrm>
          <a:prstGeom prst="rect">
            <a:avLst/>
          </a:prstGeom>
        </p:spPr>
      </p:pic>
    </p:spTree>
    <p:extLst>
      <p:ext uri="{BB962C8B-B14F-4D97-AF65-F5344CB8AC3E}">
        <p14:creationId xmlns:p14="http://schemas.microsoft.com/office/powerpoint/2010/main" val="249572049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Lst>
  <p:hf sldNum="0" hdr="0" ftr="0"/>
  <p:txStyles>
    <p:titleStyle>
      <a:lvl1pPr algn="l" defTabSz="914400" rtl="0" eaLnBrk="1" latinLnBrk="0" hangingPunct="1">
        <a:spcBef>
          <a:spcPct val="0"/>
        </a:spcBef>
        <a:buNone/>
        <a:defRPr sz="3600" b="1" kern="1200">
          <a:solidFill>
            <a:srgbClr val="6A6A9A"/>
          </a:solidFill>
          <a:latin typeface="Trebuchet MS" panose="020B0603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685800" y="1381795"/>
            <a:ext cx="5974432" cy="2486099"/>
          </a:xfrm>
        </p:spPr>
        <p:txBody>
          <a:bodyPr>
            <a:noAutofit/>
          </a:bodyPr>
          <a:lstStyle/>
          <a:p>
            <a:pPr algn="ctr" fontAlgn="base">
              <a:lnSpc>
                <a:spcPts val="3500"/>
              </a:lnSpc>
            </a:pPr>
            <a:r>
              <a:rPr lang="en-US" sz="1800" b="1" dirty="0">
                <a:effectLst/>
                <a:ea typeface="Times New Roman" panose="02020603050405020304" pitchFamily="18" charset="0"/>
                <a:cs typeface="Times New Roman" panose="02020603050405020304" pitchFamily="18" charset="0"/>
              </a:rPr>
              <a:t>Digital Imaging Summit 2021</a:t>
            </a:r>
            <a:br>
              <a:rPr lang="en-GB" sz="1800" b="1" dirty="0">
                <a:effectLst/>
                <a:latin typeface="Trebuchet MS" panose="020B0603020202020204" pitchFamily="34" charset="0"/>
                <a:ea typeface="Calibri" panose="020F0502020204030204" pitchFamily="34" charset="0"/>
                <a:cs typeface="Times New Roman" panose="02020603050405020304" pitchFamily="18" charset="0"/>
              </a:rPr>
            </a:br>
            <a:r>
              <a:rPr lang="en-GB" sz="1800" dirty="0">
                <a:effectLst/>
                <a:latin typeface="Trebuchet MS" panose="020B0603020202020204" pitchFamily="34" charset="0"/>
                <a:ea typeface="Calibri" panose="020F0502020204030204" pitchFamily="34" charset="0"/>
                <a:cs typeface="Times New Roman" panose="02020603050405020304" pitchFamily="18" charset="0"/>
              </a:rPr>
              <a:t>Unlocking solutions in Imaging: </a:t>
            </a:r>
            <a:br>
              <a:rPr lang="en-GB" sz="1800" dirty="0">
                <a:effectLst/>
                <a:latin typeface="Trebuchet MS" panose="020B0603020202020204" pitchFamily="34" charset="0"/>
                <a:ea typeface="Calibri" panose="020F0502020204030204" pitchFamily="34" charset="0"/>
                <a:cs typeface="Times New Roman" panose="02020603050405020304" pitchFamily="18" charset="0"/>
              </a:rPr>
            </a:br>
            <a:r>
              <a:rPr lang="en-US" sz="1800" spc="70" dirty="0">
                <a:solidFill>
                  <a:srgbClr val="FFFFFF"/>
                </a:solidFill>
                <a:effectLst/>
                <a:ea typeface="Tahoma" panose="020B0604030504040204" pitchFamily="34" charset="0"/>
                <a:cs typeface="Times New Roman" panose="02020603050405020304" pitchFamily="18" charset="0"/>
              </a:rPr>
              <a:t>working together to learn from </a:t>
            </a:r>
            <a:r>
              <a:rPr lang="en-US" sz="1800" spc="40" dirty="0">
                <a:solidFill>
                  <a:srgbClr val="FFFFFF"/>
                </a:solidFill>
                <a:effectLst/>
                <a:ea typeface="Tahoma" panose="020B0604030504040204" pitchFamily="34" charset="0"/>
                <a:cs typeface="Times New Roman" panose="02020603050405020304" pitchFamily="18" charset="0"/>
              </a:rPr>
              <a:t>failings in the NHS</a:t>
            </a:r>
            <a:br>
              <a:rPr lang="en-GB" sz="1800" dirty="0">
                <a:effectLst/>
                <a:latin typeface="Times New Roman" panose="02020603050405020304" pitchFamily="18" charset="0"/>
                <a:ea typeface="PMingLiU" panose="02020500000000000000" pitchFamily="18" charset="-120"/>
              </a:rPr>
            </a:br>
            <a:endParaRPr lang="en-GB" sz="1800" dirty="0"/>
          </a:p>
        </p:txBody>
      </p:sp>
      <p:sp>
        <p:nvSpPr>
          <p:cNvPr id="15" name="Text Placeholder 14"/>
          <p:cNvSpPr>
            <a:spLocks noGrp="1"/>
          </p:cNvSpPr>
          <p:nvPr>
            <p:ph type="body" sz="quarter" idx="10"/>
          </p:nvPr>
        </p:nvSpPr>
        <p:spPr>
          <a:xfrm>
            <a:off x="646112" y="4227513"/>
            <a:ext cx="5222032" cy="504477"/>
          </a:xfrm>
        </p:spPr>
        <p:txBody>
          <a:bodyPr/>
          <a:lstStyle/>
          <a:p>
            <a:r>
              <a:rPr lang="en-GB" dirty="0"/>
              <a:t>Dr Tony Dysart </a:t>
            </a:r>
          </a:p>
          <a:p>
            <a:r>
              <a:rPr lang="en-GB" dirty="0"/>
              <a:t>Senior Lead Clinician, Parliamentary and Health Service Ombudsman </a:t>
            </a:r>
          </a:p>
        </p:txBody>
      </p:sp>
    </p:spTree>
    <p:extLst>
      <p:ext uri="{BB962C8B-B14F-4D97-AF65-F5344CB8AC3E}">
        <p14:creationId xmlns:p14="http://schemas.microsoft.com/office/powerpoint/2010/main" val="2954600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5F430-1BBB-4A12-86EC-F42D8FCFD31F}"/>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1</a:t>
            </a:r>
            <a:endParaRPr lang="en-GB" dirty="0"/>
          </a:p>
        </p:txBody>
      </p:sp>
      <p:sp>
        <p:nvSpPr>
          <p:cNvPr id="3" name="Text Placeholder 2">
            <a:extLst>
              <a:ext uri="{FF2B5EF4-FFF2-40B4-BE49-F238E27FC236}">
                <a16:creationId xmlns:a16="http://schemas.microsoft.com/office/drawing/2014/main" id="{4BCB1DA2-4BD7-452F-BB34-5FFF4FE51013}"/>
              </a:ext>
            </a:extLst>
          </p:cNvPr>
          <p:cNvSpPr>
            <a:spLocks noGrp="1"/>
          </p:cNvSpPr>
          <p:nvPr>
            <p:ph type="body" sz="quarter" idx="13"/>
          </p:nvPr>
        </p:nvSpPr>
        <p:spPr>
          <a:xfrm>
            <a:off x="755650" y="1852364"/>
            <a:ext cx="7920038" cy="2447578"/>
          </a:xfrm>
        </p:spPr>
        <p:txBody>
          <a:bodyPr>
            <a:normAutofit fontScale="92500" lnSpcReduction="10000"/>
          </a:bodyPr>
          <a:lstStyle/>
          <a:p>
            <a:r>
              <a:rPr lang="en-GB" sz="1600" dirty="0"/>
              <a:t>there were several missed opportunities to inform the patient of their diagnosis</a:t>
            </a:r>
          </a:p>
          <a:p>
            <a:endParaRPr lang="en-GB" sz="1600" dirty="0"/>
          </a:p>
          <a:p>
            <a:r>
              <a:rPr lang="en-GB" sz="1600" dirty="0"/>
              <a:t>the Trust did not have arrangements in place for reporting the error or diagnosis</a:t>
            </a:r>
          </a:p>
          <a:p>
            <a:endParaRPr lang="en-GB" sz="1600" dirty="0"/>
          </a:p>
          <a:p>
            <a:r>
              <a:rPr lang="en-GB" sz="1600" dirty="0"/>
              <a:t>the Trust had no contract  in place  to ensure the out sourced company addressed its duty of candour appropriately </a:t>
            </a:r>
          </a:p>
          <a:p>
            <a:endParaRPr lang="en-GB" sz="1600" dirty="0"/>
          </a:p>
          <a:p>
            <a:r>
              <a:rPr lang="en-GB" sz="1600" dirty="0"/>
              <a:t>recommendations made by PHSO had not been implements by the Trust when the complaint was re-visited two years later (the complainant had asked us to pause our investigation to try  to resolve the issue locally)</a:t>
            </a:r>
          </a:p>
          <a:p>
            <a:endParaRPr lang="en-GB" dirty="0"/>
          </a:p>
          <a:p>
            <a:endParaRPr lang="en-GB" dirty="0"/>
          </a:p>
        </p:txBody>
      </p:sp>
    </p:spTree>
    <p:extLst>
      <p:ext uri="{BB962C8B-B14F-4D97-AF65-F5344CB8AC3E}">
        <p14:creationId xmlns:p14="http://schemas.microsoft.com/office/powerpoint/2010/main" val="1124590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55A96-F702-40B6-BB45-DC05348B70B0}"/>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2</a:t>
            </a:r>
            <a:endParaRPr lang="en-GB" dirty="0"/>
          </a:p>
        </p:txBody>
      </p:sp>
      <p:sp>
        <p:nvSpPr>
          <p:cNvPr id="3" name="Text Placeholder 2">
            <a:extLst>
              <a:ext uri="{FF2B5EF4-FFF2-40B4-BE49-F238E27FC236}">
                <a16:creationId xmlns:a16="http://schemas.microsoft.com/office/drawing/2014/main" id="{CF9FB239-B6F6-4378-B832-521DB61861FC}"/>
              </a:ext>
            </a:extLst>
          </p:cNvPr>
          <p:cNvSpPr>
            <a:spLocks noGrp="1"/>
          </p:cNvSpPr>
          <p:nvPr>
            <p:ph type="body" sz="quarter" idx="13"/>
          </p:nvPr>
        </p:nvSpPr>
        <p:spPr>
          <a:xfrm>
            <a:off x="755650" y="1852364"/>
            <a:ext cx="7920038" cy="2303561"/>
          </a:xfrm>
        </p:spPr>
        <p:txBody>
          <a:bodyPr>
            <a:normAutofit fontScale="77500" lnSpcReduction="20000"/>
          </a:bodyPr>
          <a:lstStyle/>
          <a:p>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a patient presented to the ED with symptoms suggestive of a stroke </a:t>
            </a:r>
          </a:p>
          <a:p>
            <a:pPr marL="0" indent="0">
              <a:buNone/>
            </a:pP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chest X-ray was done but not reported on – it s</a:t>
            </a:r>
            <a:r>
              <a:rPr lang="en-GB" sz="1600" dirty="0">
                <a:solidFill>
                  <a:srgbClr val="000000"/>
                </a:solidFill>
                <a:ea typeface="Calibri" panose="020F0502020204030204" pitchFamily="34" charset="0"/>
                <a:cs typeface="Times New Roman" panose="02020603050405020304" pitchFamily="18" charset="0"/>
              </a:rPr>
              <a:t>uggested a slowly growing lung tumour</a:t>
            </a:r>
          </a:p>
          <a:p>
            <a:endParaRPr lang="en-GB" sz="1600" dirty="0">
              <a:solidFill>
                <a:srgbClr val="000000"/>
              </a:solidFill>
              <a:ea typeface="Calibri" panose="020F0502020204030204" pitchFamily="34" charset="0"/>
              <a:cs typeface="Times New Roman" panose="02020603050405020304" pitchFamily="18" charset="0"/>
            </a:endParaRPr>
          </a:p>
          <a:p>
            <a:r>
              <a:rPr lang="en-GB" sz="1600" dirty="0">
                <a:solidFill>
                  <a:srgbClr val="000000"/>
                </a:solidFill>
                <a:ea typeface="Calibri" panose="020F0502020204030204" pitchFamily="34" charset="0"/>
                <a:cs typeface="Times New Roman" panose="02020603050405020304" pitchFamily="18" charset="0"/>
              </a:rPr>
              <a:t>the patient was treated for the stroke-like symptoms they presented with and transferred to the medical team </a:t>
            </a: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en-GB" sz="1600" dirty="0">
              <a:solidFill>
                <a:srgbClr val="000000"/>
              </a:solidFill>
              <a:ea typeface="Calibri" panose="020F0502020204030204" pitchFamily="34" charset="0"/>
              <a:cs typeface="Times New Roman" panose="02020603050405020304" pitchFamily="18" charset="0"/>
            </a:endParaRPr>
          </a:p>
          <a:p>
            <a:r>
              <a:rPr lang="en-GB" sz="1600" dirty="0">
                <a:solidFill>
                  <a:srgbClr val="000000"/>
                </a:solidFill>
                <a:ea typeface="Calibri" panose="020F0502020204030204" pitchFamily="34" charset="0"/>
                <a:cs typeface="Times New Roman" panose="02020603050405020304" pitchFamily="18" charset="0"/>
              </a:rPr>
              <a:t>chest x-ray 10 months later which showed the same abnormality – again </a:t>
            </a: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this was not reported </a:t>
            </a:r>
          </a:p>
          <a:p>
            <a:pPr marL="0" indent="0">
              <a:buNone/>
            </a:pPr>
            <a:endPar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a typeface="Calibri" panose="020F0502020204030204" pitchFamily="34" charset="0"/>
                <a:cs typeface="Times New Roman" panose="02020603050405020304" pitchFamily="18" charset="0"/>
              </a:rPr>
              <a:t>b</a:t>
            </a:r>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oth images were requested by clinicians in the ED</a:t>
            </a:r>
          </a:p>
          <a:p>
            <a:endParaRPr lang="en-GB" dirty="0"/>
          </a:p>
        </p:txBody>
      </p:sp>
    </p:spTree>
    <p:extLst>
      <p:ext uri="{BB962C8B-B14F-4D97-AF65-F5344CB8AC3E}">
        <p14:creationId xmlns:p14="http://schemas.microsoft.com/office/powerpoint/2010/main" val="2277740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030D7-555B-4E3A-A73C-ED691A4A1D11}"/>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2</a:t>
            </a:r>
            <a:endParaRPr lang="en-GB" dirty="0"/>
          </a:p>
        </p:txBody>
      </p:sp>
      <p:sp>
        <p:nvSpPr>
          <p:cNvPr id="3" name="Text Placeholder 2">
            <a:extLst>
              <a:ext uri="{FF2B5EF4-FFF2-40B4-BE49-F238E27FC236}">
                <a16:creationId xmlns:a16="http://schemas.microsoft.com/office/drawing/2014/main" id="{17EA0C97-30A0-4EB6-8C5D-6C621EEC3B3B}"/>
              </a:ext>
            </a:extLst>
          </p:cNvPr>
          <p:cNvSpPr>
            <a:spLocks noGrp="1"/>
          </p:cNvSpPr>
          <p:nvPr>
            <p:ph type="body" sz="quarter" idx="13"/>
          </p:nvPr>
        </p:nvSpPr>
        <p:spPr>
          <a:xfrm>
            <a:off x="755650" y="1852364"/>
            <a:ext cx="7920038" cy="2303561"/>
          </a:xfrm>
        </p:spPr>
        <p:txBody>
          <a:bodyPr>
            <a:normAutofit/>
          </a:bodyPr>
          <a:lstStyle/>
          <a:p>
            <a:r>
              <a:rPr lang="en-GB" sz="1600" dirty="0">
                <a:solidFill>
                  <a:srgbClr val="000000"/>
                </a:solidFill>
                <a:ea typeface="Calibri" panose="020F0502020204030204" pitchFamily="34" charset="0"/>
                <a:cs typeface="Times New Roman" panose="02020603050405020304" pitchFamily="18" charset="0"/>
              </a:rPr>
              <a:t>three</a:t>
            </a:r>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 years later the patient had another chest X-ray which showed advanced lung cancer</a:t>
            </a:r>
          </a:p>
          <a:p>
            <a:pPr marL="0" indent="0">
              <a:buNone/>
            </a:pP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a typeface="Calibri" panose="020F0502020204030204" pitchFamily="34" charset="0"/>
                <a:cs typeface="Times New Roman" panose="02020603050405020304" pitchFamily="18" charset="0"/>
              </a:rPr>
              <a:t>a diagnosis was made </a:t>
            </a:r>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but by this point the lung cancer was no longer treatable</a:t>
            </a:r>
          </a:p>
          <a:p>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 patient died one month after diagnosis</a:t>
            </a:r>
          </a:p>
          <a:p>
            <a:endParaRPr lang="en-GB" dirty="0"/>
          </a:p>
        </p:txBody>
      </p:sp>
    </p:spTree>
    <p:extLst>
      <p:ext uri="{BB962C8B-B14F-4D97-AF65-F5344CB8AC3E}">
        <p14:creationId xmlns:p14="http://schemas.microsoft.com/office/powerpoint/2010/main" val="2407264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0AEC-DDDF-4DCF-B4F1-AF4BC97BAD74}"/>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2</a:t>
            </a:r>
            <a:endParaRPr lang="en-GB" dirty="0"/>
          </a:p>
        </p:txBody>
      </p:sp>
      <p:sp>
        <p:nvSpPr>
          <p:cNvPr id="3" name="Text Placeholder 2">
            <a:extLst>
              <a:ext uri="{FF2B5EF4-FFF2-40B4-BE49-F238E27FC236}">
                <a16:creationId xmlns:a16="http://schemas.microsoft.com/office/drawing/2014/main" id="{7C6F1716-9C9D-4B59-A9A8-58ED8BAEBE2C}"/>
              </a:ext>
            </a:extLst>
          </p:cNvPr>
          <p:cNvSpPr>
            <a:spLocks noGrp="1"/>
          </p:cNvSpPr>
          <p:nvPr>
            <p:ph type="body" sz="quarter" idx="13"/>
          </p:nvPr>
        </p:nvSpPr>
        <p:spPr>
          <a:xfrm>
            <a:off x="755650" y="1852364"/>
            <a:ext cx="7920038" cy="2231553"/>
          </a:xfrm>
        </p:spPr>
        <p:txBody>
          <a:bodyPr>
            <a:normAutofit/>
          </a:bodyPr>
          <a:lstStyle/>
          <a:p>
            <a:r>
              <a:rPr lang="en-GB" sz="1600" dirty="0">
                <a:solidFill>
                  <a:srgbClr val="000000"/>
                </a:solidFill>
                <a:ea typeface="Calibri" panose="020F0502020204030204" pitchFamily="34" charset="0"/>
                <a:cs typeface="Times New Roman" panose="02020603050405020304" pitchFamily="18" charset="0"/>
              </a:rPr>
              <a:t>we found t</a:t>
            </a:r>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he Trust failed to follow national, as well as their </a:t>
            </a:r>
            <a:r>
              <a:rPr lang="en-GB" sz="1600" dirty="0">
                <a:solidFill>
                  <a:srgbClr val="000000"/>
                </a:solidFill>
                <a:ea typeface="Calibri" panose="020F0502020204030204" pitchFamily="34" charset="0"/>
                <a:cs typeface="Times New Roman" panose="02020603050405020304" pitchFamily="18" charset="0"/>
              </a:rPr>
              <a:t>own, guidelines</a:t>
            </a: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 Trust’s Serious Incident Investigation (SII) found that the root cause of these mistakes was an outdated paper reporting system</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GB" sz="1600" dirty="0">
              <a:solidFill>
                <a:srgbClr val="000000"/>
              </a:solidFil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1600" dirty="0">
                <a:solidFill>
                  <a:srgbClr val="000000"/>
                </a:solidFill>
                <a:ea typeface="Calibri" panose="020F0502020204030204" pitchFamily="34" charset="0"/>
                <a:cs typeface="Times New Roman" panose="02020603050405020304" pitchFamily="18" charset="0"/>
              </a:rPr>
              <a:t>t</a:t>
            </a: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he Trust commented that a ‘mind set change’ in the culture of the emergency department may not be possible</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a:defRPr/>
            </a:pPr>
            <a:endParaRPr kumimoji="0" lang="en-GB" sz="14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88421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D1DA9-114D-4178-8714-D477AA121E0B}"/>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2</a:t>
            </a:r>
            <a:endParaRPr lang="en-GB" dirty="0"/>
          </a:p>
        </p:txBody>
      </p:sp>
      <p:sp>
        <p:nvSpPr>
          <p:cNvPr id="3" name="Text Placeholder 2">
            <a:extLst>
              <a:ext uri="{FF2B5EF4-FFF2-40B4-BE49-F238E27FC236}">
                <a16:creationId xmlns:a16="http://schemas.microsoft.com/office/drawing/2014/main" id="{9DC40968-CCEA-4725-A692-28A4CF61D3C0}"/>
              </a:ext>
            </a:extLst>
          </p:cNvPr>
          <p:cNvSpPr>
            <a:spLocks noGrp="1"/>
          </p:cNvSpPr>
          <p:nvPr>
            <p:ph type="body" sz="quarter" idx="13"/>
          </p:nvPr>
        </p:nvSpPr>
        <p:spPr>
          <a:xfrm>
            <a:off x="755650" y="1779662"/>
            <a:ext cx="7920038" cy="2304256"/>
          </a:xfrm>
        </p:spPr>
        <p:txBody>
          <a:bodyPr>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following the SII the Trust implemented a ‘failsafe’ pathway (a triggering code that would involve the lung Multi-Disciplinary Team) </a:t>
            </a:r>
          </a:p>
          <a:p>
            <a:pPr marL="0" indent="0">
              <a:buNone/>
              <a:defRPr/>
            </a:pPr>
            <a:endPar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it did not trial or audit the pathway as it said it would (two years after event)</a:t>
            </a:r>
          </a:p>
          <a:p>
            <a:pPr marL="0" indent="0">
              <a:buNone/>
              <a:defRPr/>
            </a:pPr>
            <a:endPar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the pathway is broadly in line with RCR guidance, PHSO could not say if the pathway was working</a:t>
            </a:r>
          </a:p>
          <a:p>
            <a:endParaRPr lang="en-GB" dirty="0"/>
          </a:p>
        </p:txBody>
      </p:sp>
    </p:spTree>
    <p:extLst>
      <p:ext uri="{BB962C8B-B14F-4D97-AF65-F5344CB8AC3E}">
        <p14:creationId xmlns:p14="http://schemas.microsoft.com/office/powerpoint/2010/main" val="1042213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9BCF-456C-453F-ABDC-F25575CBCD78}"/>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2</a:t>
            </a:r>
            <a:endParaRPr lang="en-GB" dirty="0"/>
          </a:p>
        </p:txBody>
      </p:sp>
      <p:sp>
        <p:nvSpPr>
          <p:cNvPr id="3" name="Text Placeholder 2">
            <a:extLst>
              <a:ext uri="{FF2B5EF4-FFF2-40B4-BE49-F238E27FC236}">
                <a16:creationId xmlns:a16="http://schemas.microsoft.com/office/drawing/2014/main" id="{6924CF5A-C6C6-4D7D-9567-4D2F4290CCD2}"/>
              </a:ext>
            </a:extLst>
          </p:cNvPr>
          <p:cNvSpPr>
            <a:spLocks noGrp="1"/>
          </p:cNvSpPr>
          <p:nvPr>
            <p:ph type="body" sz="quarter" idx="13"/>
          </p:nvPr>
        </p:nvSpPr>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we also found failings in how the complaint was handled</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the Trust did not apologise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GB" sz="1600" dirty="0">
              <a:solidFill>
                <a:srgbClr val="000000"/>
              </a:solidFil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we recommended the Trust:</a:t>
            </a:r>
          </a:p>
          <a:p>
            <a:pPr lvl="1" indent="-342900">
              <a:buFont typeface="Arial" panose="020B0604020202020204" pitchFamily="34" charset="0"/>
              <a:buChar char="•"/>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apologise</a:t>
            </a:r>
          </a:p>
          <a:p>
            <a:pPr lvl="1" indent="-342900">
              <a:buFont typeface="Arial" panose="020B0604020202020204" pitchFamily="34" charset="0"/>
              <a:buChar char="•"/>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audit the fail-safe pathway that involves the lung MDT</a:t>
            </a:r>
          </a:p>
          <a:p>
            <a:pPr lvl="1" indent="-342900">
              <a:buFont typeface="Arial" panose="020B0604020202020204" pitchFamily="34" charset="0"/>
              <a:buChar char="•"/>
              <a:defRPr/>
            </a:pPr>
            <a:r>
              <a:rPr kumimoji="0" lang="en-GB" sz="16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pay the patient’s family £10,000</a:t>
            </a:r>
          </a:p>
          <a:p>
            <a:endParaRPr lang="en-GB" dirty="0"/>
          </a:p>
        </p:txBody>
      </p:sp>
    </p:spTree>
    <p:extLst>
      <p:ext uri="{BB962C8B-B14F-4D97-AF65-F5344CB8AC3E}">
        <p14:creationId xmlns:p14="http://schemas.microsoft.com/office/powerpoint/2010/main" val="247651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next?</a:t>
            </a:r>
          </a:p>
        </p:txBody>
      </p:sp>
      <p:sp>
        <p:nvSpPr>
          <p:cNvPr id="3" name="Text Placeholder 2"/>
          <p:cNvSpPr>
            <a:spLocks noGrp="1"/>
          </p:cNvSpPr>
          <p:nvPr>
            <p:ph type="body" sz="quarter" idx="13"/>
          </p:nvPr>
        </p:nvSpPr>
        <p:spPr>
          <a:xfrm>
            <a:off x="755650" y="1923678"/>
            <a:ext cx="7920038" cy="2087562"/>
          </a:xfrm>
        </p:spPr>
        <p:txBody>
          <a:bodyPr>
            <a:normAutofit/>
          </a:bodyPr>
          <a:lstStyle/>
          <a:p>
            <a:pPr marL="0" indent="0" algn="ctr">
              <a:buNone/>
            </a:pPr>
            <a:endParaRPr lang="en-GB" dirty="0">
              <a:solidFill>
                <a:srgbClr val="000000"/>
              </a:solidFill>
              <a:ea typeface="Calibri" panose="020F0502020204030204" pitchFamily="34" charset="0"/>
              <a:cs typeface="Times New Roman" panose="02020603050405020304" pitchFamily="18" charset="0"/>
            </a:endParaRPr>
          </a:p>
          <a:p>
            <a:pPr marL="0" indent="0" algn="ctr">
              <a:buNone/>
            </a:pPr>
            <a:r>
              <a:rPr lang="en-GB" sz="1800" i="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Learning from complaints is a crucial component of a just and learning culture</a:t>
            </a:r>
            <a:endParaRPr lang="en-GB" i="1" dirty="0"/>
          </a:p>
        </p:txBody>
      </p:sp>
    </p:spTree>
    <p:extLst>
      <p:ext uri="{BB962C8B-B14F-4D97-AF65-F5344CB8AC3E}">
        <p14:creationId xmlns:p14="http://schemas.microsoft.com/office/powerpoint/2010/main" val="1433001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next?</a:t>
            </a:r>
          </a:p>
        </p:txBody>
      </p:sp>
      <p:sp>
        <p:nvSpPr>
          <p:cNvPr id="3" name="Text Placeholder 2"/>
          <p:cNvSpPr>
            <a:spLocks noGrp="1"/>
          </p:cNvSpPr>
          <p:nvPr>
            <p:ph type="body" sz="quarter" idx="13"/>
          </p:nvPr>
        </p:nvSpPr>
        <p:spPr>
          <a:xfrm>
            <a:off x="755650" y="1923678"/>
            <a:ext cx="7920038" cy="2087562"/>
          </a:xfrm>
        </p:spPr>
        <p:txBody>
          <a:bodyPr>
            <a:normAutofit/>
          </a:bodyPr>
          <a:lstStyle/>
          <a:p>
            <a:pPr marL="0" indent="0" algn="ctr">
              <a:buNone/>
            </a:pPr>
            <a:endParaRPr lang="en-GB" sz="1800" i="1" dirty="0">
              <a:solidFill>
                <a:srgbClr val="000000"/>
              </a:solidFill>
              <a:effectLst/>
              <a:latin typeface="Trebuchet MS" panose="020B0603020202020204" pitchFamily="34" charset="0"/>
              <a:ea typeface="Calibri" panose="020F0502020204030204" pitchFamily="34" charset="0"/>
            </a:endParaRPr>
          </a:p>
          <a:p>
            <a:pPr marL="0" indent="0" algn="ctr">
              <a:buNone/>
            </a:pPr>
            <a:r>
              <a:rPr lang="en-GB" sz="1800" i="1" dirty="0">
                <a:solidFill>
                  <a:srgbClr val="000000"/>
                </a:solidFill>
                <a:effectLst/>
                <a:latin typeface="Trebuchet MS" panose="020B0603020202020204" pitchFamily="34" charset="0"/>
                <a:ea typeface="Calibri" panose="020F0502020204030204" pitchFamily="34" charset="0"/>
              </a:rPr>
              <a:t>Failings in imaging services can only be addressed and learned from</a:t>
            </a:r>
          </a:p>
          <a:p>
            <a:pPr marL="0" indent="0" algn="ctr">
              <a:buNone/>
            </a:pPr>
            <a:r>
              <a:rPr lang="en-GB" sz="1800" i="1" dirty="0">
                <a:solidFill>
                  <a:srgbClr val="000000"/>
                </a:solidFill>
                <a:effectLst/>
                <a:latin typeface="Trebuchet MS" panose="020B0603020202020204" pitchFamily="34" charset="0"/>
                <a:ea typeface="Calibri" panose="020F0502020204030204" pitchFamily="34" charset="0"/>
              </a:rPr>
              <a:t> through collaboration across clinical specialties, looking at the whole</a:t>
            </a:r>
          </a:p>
          <a:p>
            <a:pPr marL="0" indent="0" algn="ctr">
              <a:buNone/>
            </a:pPr>
            <a:r>
              <a:rPr lang="en-GB" sz="1800" i="1" dirty="0">
                <a:solidFill>
                  <a:srgbClr val="000000"/>
                </a:solidFill>
                <a:effectLst/>
                <a:latin typeface="Trebuchet MS" panose="020B0603020202020204" pitchFamily="34" charset="0"/>
                <a:ea typeface="Calibri" panose="020F0502020204030204" pitchFamily="34" charset="0"/>
              </a:rPr>
              <a:t> imaging journey and its intersections as part of the patient’s care</a:t>
            </a:r>
          </a:p>
          <a:p>
            <a:pPr marL="0" indent="0" algn="ctr">
              <a:buNone/>
            </a:pPr>
            <a:r>
              <a:rPr lang="en-GB" sz="1800" i="1" dirty="0">
                <a:solidFill>
                  <a:srgbClr val="000000"/>
                </a:solidFill>
                <a:effectLst/>
                <a:latin typeface="Trebuchet MS" panose="020B0603020202020204" pitchFamily="34" charset="0"/>
                <a:ea typeface="Calibri" panose="020F0502020204030204" pitchFamily="34" charset="0"/>
              </a:rPr>
              <a:t> pathway</a:t>
            </a:r>
            <a:endParaRPr lang="en-GB" sz="1800" i="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92096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576" y="812395"/>
            <a:ext cx="7931224" cy="857250"/>
          </a:xfrm>
        </p:spPr>
        <p:txBody>
          <a:bodyPr>
            <a:normAutofit/>
          </a:bodyPr>
          <a:lstStyle/>
          <a:p>
            <a:r>
              <a:rPr kumimoji="0" lang="en-GB" sz="28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What next?</a:t>
            </a:r>
            <a:endParaRPr lang="en-GB" sz="4000" dirty="0"/>
          </a:p>
        </p:txBody>
      </p:sp>
      <p:sp>
        <p:nvSpPr>
          <p:cNvPr id="43" name="Speech Bubble: Rectangle 42">
            <a:extLst>
              <a:ext uri="{FF2B5EF4-FFF2-40B4-BE49-F238E27FC236}">
                <a16:creationId xmlns:a16="http://schemas.microsoft.com/office/drawing/2014/main" id="{FC96E107-8793-4090-8CD1-CE0323761E7B}"/>
              </a:ext>
            </a:extLst>
          </p:cNvPr>
          <p:cNvSpPr/>
          <p:nvPr/>
        </p:nvSpPr>
        <p:spPr>
          <a:xfrm>
            <a:off x="3940106" y="2762008"/>
            <a:ext cx="2308908" cy="969103"/>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Parliamentary and Health Service Ombudsman</a:t>
            </a:r>
          </a:p>
        </p:txBody>
      </p:sp>
      <p:sp>
        <p:nvSpPr>
          <p:cNvPr id="44" name="Speech Bubble: Rectangle with Corners Rounded 43">
            <a:extLst>
              <a:ext uri="{FF2B5EF4-FFF2-40B4-BE49-F238E27FC236}">
                <a16:creationId xmlns:a16="http://schemas.microsoft.com/office/drawing/2014/main" id="{65E08C5F-B2BC-45DB-8C0C-EBFDF9B47014}"/>
              </a:ext>
            </a:extLst>
          </p:cNvPr>
          <p:cNvSpPr/>
          <p:nvPr/>
        </p:nvSpPr>
        <p:spPr>
          <a:xfrm>
            <a:off x="6876256" y="3795886"/>
            <a:ext cx="1728192" cy="79208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Care Quality Commission </a:t>
            </a:r>
          </a:p>
        </p:txBody>
      </p:sp>
      <p:sp>
        <p:nvSpPr>
          <p:cNvPr id="45" name="Speech Bubble: Rectangle with Corners Rounded 44">
            <a:extLst>
              <a:ext uri="{FF2B5EF4-FFF2-40B4-BE49-F238E27FC236}">
                <a16:creationId xmlns:a16="http://schemas.microsoft.com/office/drawing/2014/main" id="{7FC5E1A6-FAED-41B9-8054-5DF7F79FC440}"/>
              </a:ext>
            </a:extLst>
          </p:cNvPr>
          <p:cNvSpPr/>
          <p:nvPr/>
        </p:nvSpPr>
        <p:spPr>
          <a:xfrm>
            <a:off x="6516219" y="1831603"/>
            <a:ext cx="2221870" cy="6126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Healthcare Safety Investigation Branch</a:t>
            </a:r>
          </a:p>
        </p:txBody>
      </p:sp>
      <p:sp>
        <p:nvSpPr>
          <p:cNvPr id="47" name="Speech Bubble: Rectangle 46">
            <a:extLst>
              <a:ext uri="{FF2B5EF4-FFF2-40B4-BE49-F238E27FC236}">
                <a16:creationId xmlns:a16="http://schemas.microsoft.com/office/drawing/2014/main" id="{B2597FF6-6C23-48B2-B95E-3A496398729B}"/>
              </a:ext>
            </a:extLst>
          </p:cNvPr>
          <p:cNvSpPr/>
          <p:nvPr/>
        </p:nvSpPr>
        <p:spPr>
          <a:xfrm>
            <a:off x="1691680" y="3806490"/>
            <a:ext cx="1656184" cy="63697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NHSEI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NHSX &amp; Digital  </a:t>
            </a:r>
          </a:p>
        </p:txBody>
      </p:sp>
      <p:sp>
        <p:nvSpPr>
          <p:cNvPr id="48" name="Speech Bubble: Rectangle with Corners Rounded 47">
            <a:extLst>
              <a:ext uri="{FF2B5EF4-FFF2-40B4-BE49-F238E27FC236}">
                <a16:creationId xmlns:a16="http://schemas.microsoft.com/office/drawing/2014/main" id="{C7CA24EB-1560-49C3-89F4-99D102F91FCB}"/>
              </a:ext>
            </a:extLst>
          </p:cNvPr>
          <p:cNvSpPr/>
          <p:nvPr/>
        </p:nvSpPr>
        <p:spPr>
          <a:xfrm>
            <a:off x="971600" y="1603178"/>
            <a:ext cx="1656184" cy="53652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Royal College of Radiologists</a:t>
            </a:r>
          </a:p>
        </p:txBody>
      </p:sp>
      <p:sp>
        <p:nvSpPr>
          <p:cNvPr id="3" name="Speech Bubble: Oval 2">
            <a:extLst>
              <a:ext uri="{FF2B5EF4-FFF2-40B4-BE49-F238E27FC236}">
                <a16:creationId xmlns:a16="http://schemas.microsoft.com/office/drawing/2014/main" id="{FF69BC4C-8533-466B-9AA6-8A81FD0A4FCF}"/>
              </a:ext>
            </a:extLst>
          </p:cNvPr>
          <p:cNvSpPr/>
          <p:nvPr/>
        </p:nvSpPr>
        <p:spPr>
          <a:xfrm>
            <a:off x="899593" y="2460428"/>
            <a:ext cx="1944216" cy="87376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Academy of Royal Colleges</a:t>
            </a:r>
          </a:p>
        </p:txBody>
      </p:sp>
      <p:sp>
        <p:nvSpPr>
          <p:cNvPr id="4" name="Speech Bubble: Oval 3">
            <a:extLst>
              <a:ext uri="{FF2B5EF4-FFF2-40B4-BE49-F238E27FC236}">
                <a16:creationId xmlns:a16="http://schemas.microsoft.com/office/drawing/2014/main" id="{47A449C6-B863-4F60-AE64-6DE5C9EDAB3B}"/>
              </a:ext>
            </a:extLst>
          </p:cNvPr>
          <p:cNvSpPr/>
          <p:nvPr/>
        </p:nvSpPr>
        <p:spPr>
          <a:xfrm>
            <a:off x="3635896" y="1669645"/>
            <a:ext cx="2308908" cy="81444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Times New Roman" panose="02020603050405020304" pitchFamily="18" charset="0"/>
                <a:cs typeface="+mn-cs"/>
              </a:rPr>
              <a:t>Society of Radiographers </a:t>
            </a:r>
            <a:endParaRPr kumimoji="0" lang="en-GB" sz="16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p:txBody>
      </p:sp>
      <p:sp>
        <p:nvSpPr>
          <p:cNvPr id="7" name="Speech Bubble: Rectangle 6">
            <a:extLst>
              <a:ext uri="{FF2B5EF4-FFF2-40B4-BE49-F238E27FC236}">
                <a16:creationId xmlns:a16="http://schemas.microsoft.com/office/drawing/2014/main" id="{D162CA04-2CE4-4FB7-9747-CCB5409E7BD6}"/>
              </a:ext>
            </a:extLst>
          </p:cNvPr>
          <p:cNvSpPr/>
          <p:nvPr/>
        </p:nvSpPr>
        <p:spPr>
          <a:xfrm>
            <a:off x="5094560" y="4124978"/>
            <a:ext cx="914400" cy="61264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DHSC</a:t>
            </a:r>
          </a:p>
        </p:txBody>
      </p:sp>
    </p:spTree>
    <p:extLst>
      <p:ext uri="{BB962C8B-B14F-4D97-AF65-F5344CB8AC3E}">
        <p14:creationId xmlns:p14="http://schemas.microsoft.com/office/powerpoint/2010/main" val="1988508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a:t>
            </a:r>
          </a:p>
        </p:txBody>
      </p:sp>
      <p:pic>
        <p:nvPicPr>
          <p:cNvPr id="4" name="Picture 3">
            <a:extLst>
              <a:ext uri="{FF2B5EF4-FFF2-40B4-BE49-F238E27FC236}">
                <a16:creationId xmlns:a16="http://schemas.microsoft.com/office/drawing/2014/main" id="{815A8E9A-6C03-48E2-A451-7CA3DC755F0D}"/>
              </a:ext>
            </a:extLst>
          </p:cNvPr>
          <p:cNvPicPr>
            <a:picLocks noChangeAspect="1"/>
          </p:cNvPicPr>
          <p:nvPr/>
        </p:nvPicPr>
        <p:blipFill>
          <a:blip r:embed="rId3"/>
          <a:stretch>
            <a:fillRect/>
          </a:stretch>
        </p:blipFill>
        <p:spPr>
          <a:xfrm>
            <a:off x="1523736" y="857101"/>
            <a:ext cx="6096528" cy="3429297"/>
          </a:xfrm>
          <a:prstGeom prst="rect">
            <a:avLst/>
          </a:prstGeom>
        </p:spPr>
      </p:pic>
    </p:spTree>
    <p:extLst>
      <p:ext uri="{BB962C8B-B14F-4D97-AF65-F5344CB8AC3E}">
        <p14:creationId xmlns:p14="http://schemas.microsoft.com/office/powerpoint/2010/main" val="261629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42173-2E2D-4B77-A589-40B37C167859}"/>
              </a:ext>
            </a:extLst>
          </p:cNvPr>
          <p:cNvSpPr>
            <a:spLocks noGrp="1"/>
          </p:cNvSpPr>
          <p:nvPr>
            <p:ph type="title"/>
          </p:nvPr>
        </p:nvSpPr>
        <p:spPr/>
        <p:txBody>
          <a:bodyPr/>
          <a:lstStyle/>
          <a:p>
            <a:r>
              <a:rPr lang="en-GB" sz="2400" dirty="0"/>
              <a:t>Parliamentary and Health Service Ombudsman</a:t>
            </a:r>
          </a:p>
        </p:txBody>
      </p:sp>
      <p:sp>
        <p:nvSpPr>
          <p:cNvPr id="3" name="Text Placeholder 2">
            <a:extLst>
              <a:ext uri="{FF2B5EF4-FFF2-40B4-BE49-F238E27FC236}">
                <a16:creationId xmlns:a16="http://schemas.microsoft.com/office/drawing/2014/main" id="{93FF7276-1B78-4A22-B573-0E2827E5BD25}"/>
              </a:ext>
            </a:extLst>
          </p:cNvPr>
          <p:cNvSpPr>
            <a:spLocks noGrp="1"/>
          </p:cNvSpPr>
          <p:nvPr>
            <p:ph type="body" sz="quarter" idx="13"/>
          </p:nvPr>
        </p:nvSpPr>
        <p:spPr/>
        <p:txBody>
          <a:bodyPr/>
          <a:lstStyle/>
          <a:p>
            <a:r>
              <a:rPr lang="en-GB" dirty="0"/>
              <a:t>Who we are </a:t>
            </a:r>
          </a:p>
          <a:p>
            <a:pPr marL="0" indent="0">
              <a:buNone/>
            </a:pPr>
            <a:endParaRPr lang="en-GB" dirty="0"/>
          </a:p>
          <a:p>
            <a:r>
              <a:rPr lang="en-GB" dirty="0"/>
              <a:t>What we do </a:t>
            </a:r>
          </a:p>
          <a:p>
            <a:endParaRPr lang="en-GB" dirty="0"/>
          </a:p>
          <a:p>
            <a:endParaRPr lang="en-GB" dirty="0"/>
          </a:p>
          <a:p>
            <a:endParaRPr lang="en-GB" dirty="0"/>
          </a:p>
        </p:txBody>
      </p:sp>
    </p:spTree>
    <p:extLst>
      <p:ext uri="{BB962C8B-B14F-4D97-AF65-F5344CB8AC3E}">
        <p14:creationId xmlns:p14="http://schemas.microsoft.com/office/powerpoint/2010/main" val="75903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a:t>
            </a:r>
          </a:p>
        </p:txBody>
      </p:sp>
      <p:sp>
        <p:nvSpPr>
          <p:cNvPr id="3" name="Text Placeholder 2"/>
          <p:cNvSpPr>
            <a:spLocks noGrp="1"/>
          </p:cNvSpPr>
          <p:nvPr>
            <p:ph type="body" sz="quarter" idx="13"/>
          </p:nvPr>
        </p:nvSpPr>
        <p:spPr>
          <a:xfrm>
            <a:off x="755650" y="1923678"/>
            <a:ext cx="7920038" cy="2087562"/>
          </a:xfrm>
        </p:spPr>
        <p:txBody>
          <a:bodyPr>
            <a:normAutofit/>
          </a:bodyPr>
          <a:lstStyle/>
          <a:p>
            <a:pPr marL="0" indent="0" algn="ctr">
              <a:buNone/>
            </a:pPr>
            <a:r>
              <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COVID 19 – the implications of implementing our recommendation for the NHS</a:t>
            </a:r>
          </a:p>
        </p:txBody>
      </p:sp>
    </p:spTree>
    <p:extLst>
      <p:ext uri="{BB962C8B-B14F-4D97-AF65-F5344CB8AC3E}">
        <p14:creationId xmlns:p14="http://schemas.microsoft.com/office/powerpoint/2010/main" val="544840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recommend (1)</a:t>
            </a:r>
          </a:p>
        </p:txBody>
      </p:sp>
      <p:sp>
        <p:nvSpPr>
          <p:cNvPr id="3" name="Text Placeholder 2"/>
          <p:cNvSpPr>
            <a:spLocks noGrp="1"/>
          </p:cNvSpPr>
          <p:nvPr>
            <p:ph type="body" sz="quarter" idx="13"/>
          </p:nvPr>
        </p:nvSpPr>
        <p:spPr>
          <a:xfrm>
            <a:off x="755576" y="1923678"/>
            <a:ext cx="7920038" cy="2231578"/>
          </a:xfrm>
        </p:spPr>
        <p:txBody>
          <a:bodyPr>
            <a:normAutofit fontScale="25000" lnSpcReduction="20000"/>
          </a:bodyPr>
          <a:lstStyle/>
          <a:p>
            <a:pPr>
              <a:lnSpc>
                <a:spcPct val="200000"/>
              </a:lnSpc>
              <a:spcAft>
                <a:spcPts val="800"/>
              </a:spcAft>
              <a:tabLst>
                <a:tab pos="457200" algn="l"/>
              </a:tabLst>
            </a:pPr>
            <a:r>
              <a:rPr lang="en-GB" sz="55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existing recommendations </a:t>
            </a:r>
            <a:r>
              <a:rPr lang="en-GB" sz="55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around improvements to the quality and safety of imaging need to be implemented now  (HSIB; CQC; NHSEI)</a:t>
            </a:r>
          </a:p>
          <a:p>
            <a:pPr>
              <a:lnSpc>
                <a:spcPct val="200000"/>
              </a:lnSpc>
              <a:spcAft>
                <a:spcPts val="800"/>
              </a:spcAft>
              <a:tabLst>
                <a:tab pos="457200" algn="l"/>
              </a:tabLst>
            </a:pPr>
            <a:r>
              <a:rPr lang="en-GB" sz="55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improving digital infrastructure is urgent </a:t>
            </a:r>
            <a:r>
              <a:rPr lang="en-GB" sz="55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and should be treated as a patient safety issue</a:t>
            </a:r>
          </a:p>
          <a:p>
            <a:pPr>
              <a:lnSpc>
                <a:spcPct val="200000"/>
              </a:lnSpc>
              <a:spcAft>
                <a:spcPts val="800"/>
              </a:spcAft>
              <a:tabLst>
                <a:tab pos="457200" algn="l"/>
              </a:tabLst>
            </a:pPr>
            <a:r>
              <a:rPr lang="en-GB" sz="55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there should be </a:t>
            </a:r>
            <a:r>
              <a:rPr lang="en-GB" sz="55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national guidance on the roles and responsibilities </a:t>
            </a:r>
            <a:r>
              <a:rPr lang="en-GB" sz="55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of clinicians of all specialties at each stage of the imaging journey, that sets out timeframes</a:t>
            </a:r>
          </a:p>
          <a:p>
            <a:endParaRPr lang="en-GB" dirty="0"/>
          </a:p>
        </p:txBody>
      </p:sp>
    </p:spTree>
    <p:extLst>
      <p:ext uri="{BB962C8B-B14F-4D97-AF65-F5344CB8AC3E}">
        <p14:creationId xmlns:p14="http://schemas.microsoft.com/office/powerpoint/2010/main" val="3682791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recommend (2)</a:t>
            </a:r>
          </a:p>
        </p:txBody>
      </p:sp>
      <p:sp>
        <p:nvSpPr>
          <p:cNvPr id="3" name="Text Placeholder 2"/>
          <p:cNvSpPr>
            <a:spLocks noGrp="1"/>
          </p:cNvSpPr>
          <p:nvPr>
            <p:ph type="body" sz="quarter" idx="13"/>
          </p:nvPr>
        </p:nvSpPr>
        <p:spPr>
          <a:xfrm>
            <a:off x="755650" y="1772121"/>
            <a:ext cx="7920038" cy="2743845"/>
          </a:xfrm>
        </p:spPr>
        <p:txBody>
          <a:bodyPr>
            <a:normAutofit fontScale="25000" lnSpcReduction="20000"/>
          </a:bodyPr>
          <a:lstStyle/>
          <a:p>
            <a:pPr marL="457200">
              <a:lnSpc>
                <a:spcPct val="200000"/>
              </a:lnSpc>
            </a:pPr>
            <a:endParaRPr lang="en-GB" sz="5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457200">
              <a:lnSpc>
                <a:spcPct val="200000"/>
              </a:lnSpc>
            </a:pPr>
            <a:r>
              <a:rPr lang="en-GB" sz="5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there should be </a:t>
            </a:r>
            <a:r>
              <a:rPr lang="en-GB" sz="5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sufficient time allocated to meaningful learning and reflection </a:t>
            </a:r>
            <a:r>
              <a:rPr lang="en-GB" sz="5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for staff in radiology and radiography services </a:t>
            </a:r>
          </a:p>
          <a:p>
            <a:pPr marL="457200">
              <a:lnSpc>
                <a:spcPct val="200000"/>
              </a:lnSpc>
            </a:pPr>
            <a:r>
              <a:rPr lang="en-GB" sz="5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learning should be triangulated </a:t>
            </a:r>
            <a:r>
              <a:rPr lang="en-GB" sz="5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across radiology departments on a regular basis </a:t>
            </a:r>
          </a:p>
          <a:p>
            <a:pPr marL="457200">
              <a:lnSpc>
                <a:spcPct val="200000"/>
              </a:lnSpc>
            </a:pPr>
            <a:r>
              <a:rPr lang="en-GB" sz="5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RCR should </a:t>
            </a:r>
            <a:r>
              <a:rPr lang="en-GB" sz="5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review existing guidance </a:t>
            </a:r>
            <a:r>
              <a:rPr lang="en-GB" sz="5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on reporting unexpected findings and peer review</a:t>
            </a:r>
          </a:p>
          <a:p>
            <a:endParaRPr lang="en-GB" dirty="0"/>
          </a:p>
        </p:txBody>
      </p:sp>
    </p:spTree>
    <p:extLst>
      <p:ext uri="{BB962C8B-B14F-4D97-AF65-F5344CB8AC3E}">
        <p14:creationId xmlns:p14="http://schemas.microsoft.com/office/powerpoint/2010/main" val="1336077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5" y="646113"/>
            <a:ext cx="8199312" cy="857250"/>
          </a:xfrm>
        </p:spPr>
        <p:txBody>
          <a:bodyPr>
            <a:noAutofit/>
          </a:bodyPr>
          <a:lstStyle/>
          <a:p>
            <a:pPr algn="ctr"/>
            <a:r>
              <a:rPr lang="en-GB" sz="2400" dirty="0"/>
              <a:t>Thank you</a:t>
            </a:r>
          </a:p>
        </p:txBody>
      </p:sp>
      <p:grpSp>
        <p:nvGrpSpPr>
          <p:cNvPr id="3" name="Group 2"/>
          <p:cNvGrpSpPr/>
          <p:nvPr/>
        </p:nvGrpSpPr>
        <p:grpSpPr>
          <a:xfrm>
            <a:off x="827584" y="2052385"/>
            <a:ext cx="4248471" cy="2090132"/>
            <a:chOff x="4857881" y="1511081"/>
            <a:chExt cx="4248471" cy="2090132"/>
          </a:xfrm>
        </p:grpSpPr>
        <p:sp>
          <p:nvSpPr>
            <p:cNvPr id="4" name="Rounded Rectangle 3"/>
            <p:cNvSpPr/>
            <p:nvPr/>
          </p:nvSpPr>
          <p:spPr>
            <a:xfrm>
              <a:off x="4857881" y="1573766"/>
              <a:ext cx="428628" cy="428628"/>
            </a:xfrm>
            <a:prstGeom prst="roundRect">
              <a:avLst>
                <a:gd name="adj" fmla="val 5545"/>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200">
                <a:solidFill>
                  <a:schemeClr val="tx1"/>
                </a:solidFill>
                <a:latin typeface="Trebuchet MS" panose="020B0603020202020204" pitchFamily="34" charset="0"/>
              </a:endParaRPr>
            </a:p>
          </p:txBody>
        </p:sp>
        <p:sp>
          <p:nvSpPr>
            <p:cNvPr id="5" name="TextBox 4"/>
            <p:cNvSpPr txBox="1"/>
            <p:nvPr/>
          </p:nvSpPr>
          <p:spPr>
            <a:xfrm>
              <a:off x="5317937" y="1511081"/>
              <a:ext cx="3572391" cy="553998"/>
            </a:xfrm>
            <a:prstGeom prst="rect">
              <a:avLst/>
            </a:prstGeom>
            <a:noFill/>
          </p:spPr>
          <p:txBody>
            <a:bodyPr wrap="square" rtlCol="0">
              <a:spAutoFit/>
            </a:bodyPr>
            <a:lstStyle/>
            <a:p>
              <a:r>
                <a:rPr lang="en-GB" sz="1600" b="1" dirty="0">
                  <a:latin typeface="Trebuchet MS" panose="020B0603020202020204" pitchFamily="34" charset="0"/>
                </a:rPr>
                <a:t>Website</a:t>
              </a:r>
              <a:endParaRPr lang="id-ID" sz="1400" dirty="0">
                <a:latin typeface="Trebuchet MS" panose="020B0603020202020204" pitchFamily="34" charset="0"/>
              </a:endParaRPr>
            </a:p>
            <a:p>
              <a:r>
                <a:rPr lang="id-ID" sz="1400" dirty="0">
                  <a:latin typeface="Trebuchet MS" panose="020B0603020202020204" pitchFamily="34" charset="0"/>
                </a:rPr>
                <a:t>www.ombudsman.org.uk</a:t>
              </a:r>
            </a:p>
          </p:txBody>
        </p:sp>
        <p:sp>
          <p:nvSpPr>
            <p:cNvPr id="6" name="Freeform 83"/>
            <p:cNvSpPr>
              <a:spLocks noEditPoints="1"/>
            </p:cNvSpPr>
            <p:nvPr/>
          </p:nvSpPr>
          <p:spPr bwMode="auto">
            <a:xfrm>
              <a:off x="4962657" y="1669017"/>
              <a:ext cx="222485" cy="222485"/>
            </a:xfrm>
            <a:custGeom>
              <a:avLst/>
              <a:gdLst/>
              <a:ahLst/>
              <a:cxnLst>
                <a:cxn ang="0">
                  <a:pos x="64" y="128"/>
                </a:cxn>
                <a:cxn ang="0">
                  <a:pos x="128" y="66"/>
                </a:cxn>
                <a:cxn ang="0">
                  <a:pos x="128" y="64"/>
                </a:cxn>
                <a:cxn ang="0">
                  <a:pos x="0" y="64"/>
                </a:cxn>
                <a:cxn ang="0">
                  <a:pos x="0" y="66"/>
                </a:cxn>
                <a:cxn ang="0">
                  <a:pos x="100" y="91"/>
                </a:cxn>
                <a:cxn ang="0">
                  <a:pos x="84" y="68"/>
                </a:cxn>
                <a:cxn ang="0">
                  <a:pos x="100" y="91"/>
                </a:cxn>
                <a:cxn ang="0">
                  <a:pos x="124" y="68"/>
                </a:cxn>
                <a:cxn ang="0">
                  <a:pos x="103" y="93"/>
                </a:cxn>
                <a:cxn ang="0">
                  <a:pos x="50" y="89"/>
                </a:cxn>
                <a:cxn ang="0">
                  <a:pos x="78" y="89"/>
                </a:cxn>
                <a:cxn ang="0">
                  <a:pos x="50" y="89"/>
                </a:cxn>
                <a:cxn ang="0">
                  <a:pos x="30" y="95"/>
                </a:cxn>
                <a:cxn ang="0">
                  <a:pos x="56" y="123"/>
                </a:cxn>
                <a:cxn ang="0">
                  <a:pos x="64" y="44"/>
                </a:cxn>
                <a:cxn ang="0">
                  <a:pos x="80" y="64"/>
                </a:cxn>
                <a:cxn ang="0">
                  <a:pos x="49" y="43"/>
                </a:cxn>
                <a:cxn ang="0">
                  <a:pos x="79" y="85"/>
                </a:cxn>
                <a:cxn ang="0">
                  <a:pos x="49" y="85"/>
                </a:cxn>
                <a:cxn ang="0">
                  <a:pos x="80" y="68"/>
                </a:cxn>
                <a:cxn ang="0">
                  <a:pos x="98" y="95"/>
                </a:cxn>
                <a:cxn ang="0">
                  <a:pos x="82" y="90"/>
                </a:cxn>
                <a:cxn ang="0">
                  <a:pos x="83" y="42"/>
                </a:cxn>
                <a:cxn ang="0">
                  <a:pos x="104" y="64"/>
                </a:cxn>
                <a:cxn ang="0">
                  <a:pos x="82" y="38"/>
                </a:cxn>
                <a:cxn ang="0">
                  <a:pos x="98" y="33"/>
                </a:cxn>
                <a:cxn ang="0">
                  <a:pos x="78" y="39"/>
                </a:cxn>
                <a:cxn ang="0">
                  <a:pos x="50" y="39"/>
                </a:cxn>
                <a:cxn ang="0">
                  <a:pos x="78" y="39"/>
                </a:cxn>
                <a:cxn ang="0">
                  <a:pos x="30" y="33"/>
                </a:cxn>
                <a:cxn ang="0">
                  <a:pos x="46" y="38"/>
                </a:cxn>
                <a:cxn ang="0">
                  <a:pos x="44" y="64"/>
                </a:cxn>
                <a:cxn ang="0">
                  <a:pos x="28" y="37"/>
                </a:cxn>
                <a:cxn ang="0">
                  <a:pos x="44" y="68"/>
                </a:cxn>
                <a:cxn ang="0">
                  <a:pos x="28" y="91"/>
                </a:cxn>
                <a:cxn ang="0">
                  <a:pos x="44" y="68"/>
                </a:cxn>
                <a:cxn ang="0">
                  <a:pos x="15" y="98"/>
                </a:cxn>
                <a:cxn ang="0">
                  <a:pos x="20" y="68"/>
                </a:cxn>
                <a:cxn ang="0">
                  <a:pos x="17" y="102"/>
                </a:cxn>
                <a:cxn ang="0">
                  <a:pos x="43" y="120"/>
                </a:cxn>
                <a:cxn ang="0">
                  <a:pos x="85" y="120"/>
                </a:cxn>
                <a:cxn ang="0">
                  <a:pos x="111" y="102"/>
                </a:cxn>
                <a:cxn ang="0">
                  <a:pos x="108" y="64"/>
                </a:cxn>
                <a:cxn ang="0">
                  <a:pos x="113" y="30"/>
                </a:cxn>
                <a:cxn ang="0">
                  <a:pos x="108" y="64"/>
                </a:cxn>
                <a:cxn ang="0">
                  <a:pos x="102" y="32"/>
                </a:cxn>
                <a:cxn ang="0">
                  <a:pos x="111" y="26"/>
                </a:cxn>
                <a:cxn ang="0">
                  <a:pos x="26" y="32"/>
                </a:cxn>
                <a:cxn ang="0">
                  <a:pos x="43" y="8"/>
                </a:cxn>
                <a:cxn ang="0">
                  <a:pos x="25" y="35"/>
                </a:cxn>
                <a:cxn ang="0">
                  <a:pos x="4" y="64"/>
                </a:cxn>
              </a:cxnLst>
              <a:rect l="0" t="0" r="r" b="b"/>
              <a:pathLst>
                <a:path w="128" h="128">
                  <a:moveTo>
                    <a:pt x="0" y="67"/>
                  </a:moveTo>
                  <a:cubicBezTo>
                    <a:pt x="2" y="101"/>
                    <a:pt x="30" y="128"/>
                    <a:pt x="64" y="128"/>
                  </a:cubicBezTo>
                  <a:cubicBezTo>
                    <a:pt x="98" y="128"/>
                    <a:pt x="126" y="101"/>
                    <a:pt x="128" y="67"/>
                  </a:cubicBezTo>
                  <a:cubicBezTo>
                    <a:pt x="128" y="66"/>
                    <a:pt x="128" y="66"/>
                    <a:pt x="128" y="66"/>
                  </a:cubicBezTo>
                  <a:cubicBezTo>
                    <a:pt x="128" y="66"/>
                    <a:pt x="128" y="66"/>
                    <a:pt x="128" y="66"/>
                  </a:cubicBezTo>
                  <a:cubicBezTo>
                    <a:pt x="128" y="65"/>
                    <a:pt x="128" y="65"/>
                    <a:pt x="128" y="64"/>
                  </a:cubicBezTo>
                  <a:cubicBezTo>
                    <a:pt x="128" y="29"/>
                    <a:pt x="99" y="0"/>
                    <a:pt x="64" y="0"/>
                  </a:cubicBezTo>
                  <a:cubicBezTo>
                    <a:pt x="29" y="0"/>
                    <a:pt x="0" y="29"/>
                    <a:pt x="0" y="64"/>
                  </a:cubicBezTo>
                  <a:cubicBezTo>
                    <a:pt x="0" y="65"/>
                    <a:pt x="0" y="65"/>
                    <a:pt x="0" y="66"/>
                  </a:cubicBezTo>
                  <a:cubicBezTo>
                    <a:pt x="0" y="66"/>
                    <a:pt x="0" y="66"/>
                    <a:pt x="0" y="66"/>
                  </a:cubicBezTo>
                  <a:cubicBezTo>
                    <a:pt x="0" y="66"/>
                    <a:pt x="0" y="66"/>
                    <a:pt x="0" y="67"/>
                  </a:cubicBezTo>
                  <a:close/>
                  <a:moveTo>
                    <a:pt x="100" y="91"/>
                  </a:moveTo>
                  <a:cubicBezTo>
                    <a:pt x="94" y="89"/>
                    <a:pt x="89" y="87"/>
                    <a:pt x="83" y="86"/>
                  </a:cubicBezTo>
                  <a:cubicBezTo>
                    <a:pt x="83" y="80"/>
                    <a:pt x="84" y="74"/>
                    <a:pt x="84" y="68"/>
                  </a:cubicBezTo>
                  <a:cubicBezTo>
                    <a:pt x="104" y="68"/>
                    <a:pt x="104" y="68"/>
                    <a:pt x="104" y="68"/>
                  </a:cubicBezTo>
                  <a:cubicBezTo>
                    <a:pt x="104" y="76"/>
                    <a:pt x="102" y="84"/>
                    <a:pt x="100" y="91"/>
                  </a:cubicBezTo>
                  <a:close/>
                  <a:moveTo>
                    <a:pt x="108" y="68"/>
                  </a:moveTo>
                  <a:cubicBezTo>
                    <a:pt x="124" y="68"/>
                    <a:pt x="124" y="68"/>
                    <a:pt x="124" y="68"/>
                  </a:cubicBezTo>
                  <a:cubicBezTo>
                    <a:pt x="123" y="79"/>
                    <a:pt x="119" y="90"/>
                    <a:pt x="113" y="98"/>
                  </a:cubicBezTo>
                  <a:cubicBezTo>
                    <a:pt x="110" y="96"/>
                    <a:pt x="107" y="94"/>
                    <a:pt x="103" y="93"/>
                  </a:cubicBezTo>
                  <a:cubicBezTo>
                    <a:pt x="106" y="85"/>
                    <a:pt x="107" y="77"/>
                    <a:pt x="108" y="68"/>
                  </a:cubicBezTo>
                  <a:close/>
                  <a:moveTo>
                    <a:pt x="50" y="89"/>
                  </a:moveTo>
                  <a:cubicBezTo>
                    <a:pt x="54" y="88"/>
                    <a:pt x="59" y="88"/>
                    <a:pt x="64" y="88"/>
                  </a:cubicBezTo>
                  <a:cubicBezTo>
                    <a:pt x="69" y="88"/>
                    <a:pt x="74" y="88"/>
                    <a:pt x="78" y="89"/>
                  </a:cubicBezTo>
                  <a:cubicBezTo>
                    <a:pt x="76" y="110"/>
                    <a:pt x="70" y="124"/>
                    <a:pt x="64" y="124"/>
                  </a:cubicBezTo>
                  <a:cubicBezTo>
                    <a:pt x="58" y="124"/>
                    <a:pt x="52" y="110"/>
                    <a:pt x="50" y="89"/>
                  </a:cubicBezTo>
                  <a:close/>
                  <a:moveTo>
                    <a:pt x="56" y="123"/>
                  </a:moveTo>
                  <a:cubicBezTo>
                    <a:pt x="45" y="119"/>
                    <a:pt x="35" y="109"/>
                    <a:pt x="30" y="95"/>
                  </a:cubicBezTo>
                  <a:cubicBezTo>
                    <a:pt x="35" y="93"/>
                    <a:pt x="40" y="91"/>
                    <a:pt x="46" y="90"/>
                  </a:cubicBezTo>
                  <a:cubicBezTo>
                    <a:pt x="48" y="104"/>
                    <a:pt x="51" y="116"/>
                    <a:pt x="56" y="123"/>
                  </a:cubicBezTo>
                  <a:close/>
                  <a:moveTo>
                    <a:pt x="49" y="43"/>
                  </a:moveTo>
                  <a:cubicBezTo>
                    <a:pt x="54" y="44"/>
                    <a:pt x="59" y="44"/>
                    <a:pt x="64" y="44"/>
                  </a:cubicBezTo>
                  <a:cubicBezTo>
                    <a:pt x="69" y="44"/>
                    <a:pt x="74" y="44"/>
                    <a:pt x="79" y="43"/>
                  </a:cubicBezTo>
                  <a:cubicBezTo>
                    <a:pt x="80" y="49"/>
                    <a:pt x="80" y="56"/>
                    <a:pt x="80" y="64"/>
                  </a:cubicBezTo>
                  <a:cubicBezTo>
                    <a:pt x="48" y="64"/>
                    <a:pt x="48" y="64"/>
                    <a:pt x="48" y="64"/>
                  </a:cubicBezTo>
                  <a:cubicBezTo>
                    <a:pt x="48" y="56"/>
                    <a:pt x="48" y="49"/>
                    <a:pt x="49" y="43"/>
                  </a:cubicBezTo>
                  <a:close/>
                  <a:moveTo>
                    <a:pt x="80" y="68"/>
                  </a:moveTo>
                  <a:cubicBezTo>
                    <a:pt x="80" y="74"/>
                    <a:pt x="79" y="80"/>
                    <a:pt x="79" y="85"/>
                  </a:cubicBezTo>
                  <a:cubicBezTo>
                    <a:pt x="74" y="84"/>
                    <a:pt x="69" y="84"/>
                    <a:pt x="64" y="84"/>
                  </a:cubicBezTo>
                  <a:cubicBezTo>
                    <a:pt x="59" y="84"/>
                    <a:pt x="54" y="84"/>
                    <a:pt x="49" y="85"/>
                  </a:cubicBezTo>
                  <a:cubicBezTo>
                    <a:pt x="49" y="80"/>
                    <a:pt x="48" y="74"/>
                    <a:pt x="48" y="68"/>
                  </a:cubicBezTo>
                  <a:lnTo>
                    <a:pt x="80" y="68"/>
                  </a:lnTo>
                  <a:close/>
                  <a:moveTo>
                    <a:pt x="82" y="90"/>
                  </a:moveTo>
                  <a:cubicBezTo>
                    <a:pt x="88" y="91"/>
                    <a:pt x="93" y="93"/>
                    <a:pt x="98" y="95"/>
                  </a:cubicBezTo>
                  <a:cubicBezTo>
                    <a:pt x="93" y="109"/>
                    <a:pt x="83" y="119"/>
                    <a:pt x="72" y="123"/>
                  </a:cubicBezTo>
                  <a:cubicBezTo>
                    <a:pt x="77" y="116"/>
                    <a:pt x="80" y="104"/>
                    <a:pt x="82" y="90"/>
                  </a:cubicBezTo>
                  <a:close/>
                  <a:moveTo>
                    <a:pt x="84" y="64"/>
                  </a:moveTo>
                  <a:cubicBezTo>
                    <a:pt x="84" y="57"/>
                    <a:pt x="84" y="49"/>
                    <a:pt x="83" y="42"/>
                  </a:cubicBezTo>
                  <a:cubicBezTo>
                    <a:pt x="89" y="41"/>
                    <a:pt x="94" y="39"/>
                    <a:pt x="100" y="37"/>
                  </a:cubicBezTo>
                  <a:cubicBezTo>
                    <a:pt x="102" y="45"/>
                    <a:pt x="104" y="54"/>
                    <a:pt x="104" y="64"/>
                  </a:cubicBezTo>
                  <a:lnTo>
                    <a:pt x="84" y="64"/>
                  </a:lnTo>
                  <a:close/>
                  <a:moveTo>
                    <a:pt x="82" y="38"/>
                  </a:moveTo>
                  <a:cubicBezTo>
                    <a:pt x="80" y="24"/>
                    <a:pt x="77" y="12"/>
                    <a:pt x="72" y="5"/>
                  </a:cubicBezTo>
                  <a:cubicBezTo>
                    <a:pt x="83" y="9"/>
                    <a:pt x="93" y="19"/>
                    <a:pt x="98" y="33"/>
                  </a:cubicBezTo>
                  <a:cubicBezTo>
                    <a:pt x="93" y="35"/>
                    <a:pt x="88" y="37"/>
                    <a:pt x="82" y="38"/>
                  </a:cubicBezTo>
                  <a:close/>
                  <a:moveTo>
                    <a:pt x="78" y="39"/>
                  </a:moveTo>
                  <a:cubicBezTo>
                    <a:pt x="74" y="40"/>
                    <a:pt x="69" y="40"/>
                    <a:pt x="64" y="40"/>
                  </a:cubicBezTo>
                  <a:cubicBezTo>
                    <a:pt x="59" y="40"/>
                    <a:pt x="54" y="40"/>
                    <a:pt x="50" y="39"/>
                  </a:cubicBezTo>
                  <a:cubicBezTo>
                    <a:pt x="52" y="18"/>
                    <a:pt x="58" y="4"/>
                    <a:pt x="64" y="4"/>
                  </a:cubicBezTo>
                  <a:cubicBezTo>
                    <a:pt x="70" y="4"/>
                    <a:pt x="76" y="18"/>
                    <a:pt x="78" y="39"/>
                  </a:cubicBezTo>
                  <a:close/>
                  <a:moveTo>
                    <a:pt x="46" y="38"/>
                  </a:moveTo>
                  <a:cubicBezTo>
                    <a:pt x="40" y="37"/>
                    <a:pt x="35" y="35"/>
                    <a:pt x="30" y="33"/>
                  </a:cubicBezTo>
                  <a:cubicBezTo>
                    <a:pt x="35" y="19"/>
                    <a:pt x="45" y="9"/>
                    <a:pt x="56" y="5"/>
                  </a:cubicBezTo>
                  <a:cubicBezTo>
                    <a:pt x="51" y="12"/>
                    <a:pt x="48" y="24"/>
                    <a:pt x="46" y="38"/>
                  </a:cubicBezTo>
                  <a:close/>
                  <a:moveTo>
                    <a:pt x="45" y="42"/>
                  </a:moveTo>
                  <a:cubicBezTo>
                    <a:pt x="44" y="49"/>
                    <a:pt x="44" y="57"/>
                    <a:pt x="44" y="64"/>
                  </a:cubicBezTo>
                  <a:cubicBezTo>
                    <a:pt x="24" y="64"/>
                    <a:pt x="24" y="64"/>
                    <a:pt x="24" y="64"/>
                  </a:cubicBezTo>
                  <a:cubicBezTo>
                    <a:pt x="24" y="54"/>
                    <a:pt x="26" y="45"/>
                    <a:pt x="28" y="37"/>
                  </a:cubicBezTo>
                  <a:cubicBezTo>
                    <a:pt x="34" y="39"/>
                    <a:pt x="39" y="41"/>
                    <a:pt x="45" y="42"/>
                  </a:cubicBezTo>
                  <a:close/>
                  <a:moveTo>
                    <a:pt x="44" y="68"/>
                  </a:moveTo>
                  <a:cubicBezTo>
                    <a:pt x="44" y="74"/>
                    <a:pt x="45" y="80"/>
                    <a:pt x="45" y="86"/>
                  </a:cubicBezTo>
                  <a:cubicBezTo>
                    <a:pt x="39" y="87"/>
                    <a:pt x="34" y="89"/>
                    <a:pt x="28" y="91"/>
                  </a:cubicBezTo>
                  <a:cubicBezTo>
                    <a:pt x="26" y="84"/>
                    <a:pt x="25" y="76"/>
                    <a:pt x="24" y="68"/>
                  </a:cubicBezTo>
                  <a:lnTo>
                    <a:pt x="44" y="68"/>
                  </a:lnTo>
                  <a:close/>
                  <a:moveTo>
                    <a:pt x="25" y="93"/>
                  </a:moveTo>
                  <a:cubicBezTo>
                    <a:pt x="21" y="94"/>
                    <a:pt x="18" y="96"/>
                    <a:pt x="15" y="98"/>
                  </a:cubicBezTo>
                  <a:cubicBezTo>
                    <a:pt x="9" y="90"/>
                    <a:pt x="5" y="79"/>
                    <a:pt x="4" y="68"/>
                  </a:cubicBezTo>
                  <a:cubicBezTo>
                    <a:pt x="20" y="68"/>
                    <a:pt x="20" y="68"/>
                    <a:pt x="20" y="68"/>
                  </a:cubicBezTo>
                  <a:cubicBezTo>
                    <a:pt x="21" y="77"/>
                    <a:pt x="22" y="85"/>
                    <a:pt x="25" y="93"/>
                  </a:cubicBezTo>
                  <a:close/>
                  <a:moveTo>
                    <a:pt x="17" y="102"/>
                  </a:moveTo>
                  <a:cubicBezTo>
                    <a:pt x="20" y="100"/>
                    <a:pt x="23" y="98"/>
                    <a:pt x="26" y="96"/>
                  </a:cubicBezTo>
                  <a:cubicBezTo>
                    <a:pt x="30" y="106"/>
                    <a:pt x="36" y="114"/>
                    <a:pt x="43" y="120"/>
                  </a:cubicBezTo>
                  <a:cubicBezTo>
                    <a:pt x="33" y="116"/>
                    <a:pt x="24" y="110"/>
                    <a:pt x="17" y="102"/>
                  </a:cubicBezTo>
                  <a:close/>
                  <a:moveTo>
                    <a:pt x="85" y="120"/>
                  </a:moveTo>
                  <a:cubicBezTo>
                    <a:pt x="92" y="114"/>
                    <a:pt x="98" y="106"/>
                    <a:pt x="102" y="96"/>
                  </a:cubicBezTo>
                  <a:cubicBezTo>
                    <a:pt x="105" y="98"/>
                    <a:pt x="108" y="100"/>
                    <a:pt x="111" y="102"/>
                  </a:cubicBezTo>
                  <a:cubicBezTo>
                    <a:pt x="104" y="110"/>
                    <a:pt x="95" y="116"/>
                    <a:pt x="85" y="120"/>
                  </a:cubicBezTo>
                  <a:close/>
                  <a:moveTo>
                    <a:pt x="108" y="64"/>
                  </a:moveTo>
                  <a:cubicBezTo>
                    <a:pt x="108" y="54"/>
                    <a:pt x="106" y="44"/>
                    <a:pt x="103" y="35"/>
                  </a:cubicBezTo>
                  <a:cubicBezTo>
                    <a:pt x="107" y="34"/>
                    <a:pt x="110" y="32"/>
                    <a:pt x="113" y="30"/>
                  </a:cubicBezTo>
                  <a:cubicBezTo>
                    <a:pt x="120" y="39"/>
                    <a:pt x="124" y="51"/>
                    <a:pt x="124" y="64"/>
                  </a:cubicBezTo>
                  <a:lnTo>
                    <a:pt x="108" y="64"/>
                  </a:lnTo>
                  <a:close/>
                  <a:moveTo>
                    <a:pt x="111" y="26"/>
                  </a:moveTo>
                  <a:cubicBezTo>
                    <a:pt x="108" y="28"/>
                    <a:pt x="105" y="30"/>
                    <a:pt x="102" y="32"/>
                  </a:cubicBezTo>
                  <a:cubicBezTo>
                    <a:pt x="98" y="22"/>
                    <a:pt x="92" y="14"/>
                    <a:pt x="85" y="8"/>
                  </a:cubicBezTo>
                  <a:cubicBezTo>
                    <a:pt x="95" y="12"/>
                    <a:pt x="104" y="18"/>
                    <a:pt x="111" y="26"/>
                  </a:cubicBezTo>
                  <a:close/>
                  <a:moveTo>
                    <a:pt x="43" y="8"/>
                  </a:moveTo>
                  <a:cubicBezTo>
                    <a:pt x="36" y="14"/>
                    <a:pt x="30" y="22"/>
                    <a:pt x="26" y="32"/>
                  </a:cubicBezTo>
                  <a:cubicBezTo>
                    <a:pt x="23" y="30"/>
                    <a:pt x="20" y="28"/>
                    <a:pt x="17" y="26"/>
                  </a:cubicBezTo>
                  <a:cubicBezTo>
                    <a:pt x="24" y="18"/>
                    <a:pt x="33" y="12"/>
                    <a:pt x="43" y="8"/>
                  </a:cubicBezTo>
                  <a:close/>
                  <a:moveTo>
                    <a:pt x="15" y="30"/>
                  </a:moveTo>
                  <a:cubicBezTo>
                    <a:pt x="18" y="32"/>
                    <a:pt x="21" y="34"/>
                    <a:pt x="25" y="35"/>
                  </a:cubicBezTo>
                  <a:cubicBezTo>
                    <a:pt x="22" y="44"/>
                    <a:pt x="20" y="54"/>
                    <a:pt x="20" y="64"/>
                  </a:cubicBezTo>
                  <a:cubicBezTo>
                    <a:pt x="4" y="64"/>
                    <a:pt x="4" y="64"/>
                    <a:pt x="4" y="64"/>
                  </a:cubicBezTo>
                  <a:cubicBezTo>
                    <a:pt x="4" y="51"/>
                    <a:pt x="8" y="39"/>
                    <a:pt x="15" y="30"/>
                  </a:cubicBezTo>
                  <a:close/>
                </a:path>
              </a:pathLst>
            </a:custGeom>
            <a:solidFill>
              <a:schemeClr val="bg1"/>
            </a:solid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7" name="Rounded Rectangle 6"/>
            <p:cNvSpPr/>
            <p:nvPr/>
          </p:nvSpPr>
          <p:spPr>
            <a:xfrm>
              <a:off x="4857881" y="3109900"/>
              <a:ext cx="428628" cy="428628"/>
            </a:xfrm>
            <a:prstGeom prst="roundRect">
              <a:avLst>
                <a:gd name="adj" fmla="val 4534"/>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200">
                <a:solidFill>
                  <a:schemeClr val="tx1"/>
                </a:solidFill>
                <a:latin typeface="Trebuchet MS" panose="020B0603020202020204" pitchFamily="34" charset="0"/>
              </a:endParaRPr>
            </a:p>
          </p:txBody>
        </p:sp>
        <p:sp>
          <p:nvSpPr>
            <p:cNvPr id="17" name="Freeform 353"/>
            <p:cNvSpPr>
              <a:spLocks noEditPoints="1"/>
            </p:cNvSpPr>
            <p:nvPr/>
          </p:nvSpPr>
          <p:spPr bwMode="auto">
            <a:xfrm>
              <a:off x="4974426" y="3218995"/>
              <a:ext cx="198946" cy="167775"/>
            </a:xfrm>
            <a:custGeom>
              <a:avLst/>
              <a:gdLst/>
              <a:ahLst/>
              <a:cxnLst>
                <a:cxn ang="0">
                  <a:pos x="80" y="2"/>
                </a:cxn>
                <a:cxn ang="0">
                  <a:pos x="72" y="2"/>
                </a:cxn>
                <a:cxn ang="0">
                  <a:pos x="1" y="44"/>
                </a:cxn>
                <a:cxn ang="0">
                  <a:pos x="0" y="46"/>
                </a:cxn>
                <a:cxn ang="0">
                  <a:pos x="0" y="122"/>
                </a:cxn>
                <a:cxn ang="0">
                  <a:pos x="6" y="128"/>
                </a:cxn>
                <a:cxn ang="0">
                  <a:pos x="146" y="128"/>
                </a:cxn>
                <a:cxn ang="0">
                  <a:pos x="152" y="122"/>
                </a:cxn>
                <a:cxn ang="0">
                  <a:pos x="152" y="46"/>
                </a:cxn>
                <a:cxn ang="0">
                  <a:pos x="151" y="44"/>
                </a:cxn>
                <a:cxn ang="0">
                  <a:pos x="80" y="2"/>
                </a:cxn>
                <a:cxn ang="0">
                  <a:pos x="74" y="5"/>
                </a:cxn>
                <a:cxn ang="0">
                  <a:pos x="74" y="5"/>
                </a:cxn>
                <a:cxn ang="0">
                  <a:pos x="76" y="4"/>
                </a:cxn>
                <a:cxn ang="0">
                  <a:pos x="78" y="5"/>
                </a:cxn>
                <a:cxn ang="0">
                  <a:pos x="78" y="5"/>
                </a:cxn>
                <a:cxn ang="0">
                  <a:pos x="147" y="47"/>
                </a:cxn>
                <a:cxn ang="0">
                  <a:pos x="97" y="76"/>
                </a:cxn>
                <a:cxn ang="0">
                  <a:pos x="96" y="79"/>
                </a:cxn>
                <a:cxn ang="0">
                  <a:pos x="98" y="80"/>
                </a:cxn>
                <a:cxn ang="0">
                  <a:pos x="99" y="80"/>
                </a:cxn>
                <a:cxn ang="0">
                  <a:pos x="148" y="51"/>
                </a:cxn>
                <a:cxn ang="0">
                  <a:pos x="148" y="122"/>
                </a:cxn>
                <a:cxn ang="0">
                  <a:pos x="80" y="77"/>
                </a:cxn>
                <a:cxn ang="0">
                  <a:pos x="72" y="76"/>
                </a:cxn>
                <a:cxn ang="0">
                  <a:pos x="4" y="122"/>
                </a:cxn>
                <a:cxn ang="0">
                  <a:pos x="4" y="51"/>
                </a:cxn>
                <a:cxn ang="0">
                  <a:pos x="53" y="80"/>
                </a:cxn>
                <a:cxn ang="0">
                  <a:pos x="54" y="80"/>
                </a:cxn>
                <a:cxn ang="0">
                  <a:pos x="56" y="79"/>
                </a:cxn>
                <a:cxn ang="0">
                  <a:pos x="55" y="76"/>
                </a:cxn>
                <a:cxn ang="0">
                  <a:pos x="5" y="47"/>
                </a:cxn>
                <a:cxn ang="0">
                  <a:pos x="74" y="5"/>
                </a:cxn>
                <a:cxn ang="0">
                  <a:pos x="144" y="124"/>
                </a:cxn>
                <a:cxn ang="0">
                  <a:pos x="8" y="124"/>
                </a:cxn>
                <a:cxn ang="0">
                  <a:pos x="74" y="80"/>
                </a:cxn>
                <a:cxn ang="0">
                  <a:pos x="78" y="80"/>
                </a:cxn>
                <a:cxn ang="0">
                  <a:pos x="144" y="124"/>
                </a:cxn>
              </a:cxnLst>
              <a:rect l="0" t="0" r="r" b="b"/>
              <a:pathLst>
                <a:path w="152" h="128">
                  <a:moveTo>
                    <a:pt x="80" y="2"/>
                  </a:moveTo>
                  <a:cubicBezTo>
                    <a:pt x="78" y="0"/>
                    <a:pt x="74" y="0"/>
                    <a:pt x="72" y="2"/>
                  </a:cubicBezTo>
                  <a:cubicBezTo>
                    <a:pt x="1" y="44"/>
                    <a:pt x="1" y="44"/>
                    <a:pt x="1" y="44"/>
                  </a:cubicBezTo>
                  <a:cubicBezTo>
                    <a:pt x="0" y="45"/>
                    <a:pt x="0" y="45"/>
                    <a:pt x="0" y="46"/>
                  </a:cubicBezTo>
                  <a:cubicBezTo>
                    <a:pt x="0" y="122"/>
                    <a:pt x="0" y="122"/>
                    <a:pt x="0" y="122"/>
                  </a:cubicBezTo>
                  <a:cubicBezTo>
                    <a:pt x="0" y="125"/>
                    <a:pt x="3" y="128"/>
                    <a:pt x="6" y="128"/>
                  </a:cubicBezTo>
                  <a:cubicBezTo>
                    <a:pt x="146" y="128"/>
                    <a:pt x="146" y="128"/>
                    <a:pt x="146" y="128"/>
                  </a:cubicBezTo>
                  <a:cubicBezTo>
                    <a:pt x="149" y="128"/>
                    <a:pt x="152" y="125"/>
                    <a:pt x="152" y="122"/>
                  </a:cubicBezTo>
                  <a:cubicBezTo>
                    <a:pt x="152" y="46"/>
                    <a:pt x="152" y="46"/>
                    <a:pt x="152" y="46"/>
                  </a:cubicBezTo>
                  <a:cubicBezTo>
                    <a:pt x="152" y="45"/>
                    <a:pt x="152" y="45"/>
                    <a:pt x="151" y="44"/>
                  </a:cubicBezTo>
                  <a:lnTo>
                    <a:pt x="80" y="2"/>
                  </a:lnTo>
                  <a:close/>
                  <a:moveTo>
                    <a:pt x="74" y="5"/>
                  </a:moveTo>
                  <a:cubicBezTo>
                    <a:pt x="74" y="5"/>
                    <a:pt x="74" y="5"/>
                    <a:pt x="74" y="5"/>
                  </a:cubicBezTo>
                  <a:cubicBezTo>
                    <a:pt x="75" y="4"/>
                    <a:pt x="75" y="4"/>
                    <a:pt x="76" y="4"/>
                  </a:cubicBezTo>
                  <a:cubicBezTo>
                    <a:pt x="77" y="4"/>
                    <a:pt x="77" y="4"/>
                    <a:pt x="78" y="5"/>
                  </a:cubicBezTo>
                  <a:cubicBezTo>
                    <a:pt x="78" y="5"/>
                    <a:pt x="78" y="5"/>
                    <a:pt x="78" y="5"/>
                  </a:cubicBezTo>
                  <a:cubicBezTo>
                    <a:pt x="147" y="47"/>
                    <a:pt x="147" y="47"/>
                    <a:pt x="147" y="47"/>
                  </a:cubicBezTo>
                  <a:cubicBezTo>
                    <a:pt x="97" y="76"/>
                    <a:pt x="97" y="76"/>
                    <a:pt x="97" y="76"/>
                  </a:cubicBezTo>
                  <a:cubicBezTo>
                    <a:pt x="96" y="77"/>
                    <a:pt x="96" y="78"/>
                    <a:pt x="96" y="79"/>
                  </a:cubicBezTo>
                  <a:cubicBezTo>
                    <a:pt x="97" y="80"/>
                    <a:pt x="97" y="80"/>
                    <a:pt x="98" y="80"/>
                  </a:cubicBezTo>
                  <a:cubicBezTo>
                    <a:pt x="98" y="80"/>
                    <a:pt x="99" y="80"/>
                    <a:pt x="99" y="80"/>
                  </a:cubicBezTo>
                  <a:cubicBezTo>
                    <a:pt x="148" y="51"/>
                    <a:pt x="148" y="51"/>
                    <a:pt x="148" y="51"/>
                  </a:cubicBezTo>
                  <a:cubicBezTo>
                    <a:pt x="148" y="122"/>
                    <a:pt x="148" y="122"/>
                    <a:pt x="148" y="122"/>
                  </a:cubicBezTo>
                  <a:cubicBezTo>
                    <a:pt x="80" y="77"/>
                    <a:pt x="80" y="77"/>
                    <a:pt x="80" y="77"/>
                  </a:cubicBezTo>
                  <a:cubicBezTo>
                    <a:pt x="78" y="75"/>
                    <a:pt x="74" y="75"/>
                    <a:pt x="72" y="76"/>
                  </a:cubicBezTo>
                  <a:cubicBezTo>
                    <a:pt x="4" y="122"/>
                    <a:pt x="4" y="122"/>
                    <a:pt x="4" y="122"/>
                  </a:cubicBezTo>
                  <a:cubicBezTo>
                    <a:pt x="4" y="51"/>
                    <a:pt x="4" y="51"/>
                    <a:pt x="4" y="51"/>
                  </a:cubicBezTo>
                  <a:cubicBezTo>
                    <a:pt x="53" y="80"/>
                    <a:pt x="53" y="80"/>
                    <a:pt x="53" y="80"/>
                  </a:cubicBezTo>
                  <a:cubicBezTo>
                    <a:pt x="53" y="80"/>
                    <a:pt x="54" y="80"/>
                    <a:pt x="54" y="80"/>
                  </a:cubicBezTo>
                  <a:cubicBezTo>
                    <a:pt x="55" y="80"/>
                    <a:pt x="55" y="80"/>
                    <a:pt x="56" y="79"/>
                  </a:cubicBezTo>
                  <a:cubicBezTo>
                    <a:pt x="56" y="78"/>
                    <a:pt x="56" y="77"/>
                    <a:pt x="55" y="76"/>
                  </a:cubicBezTo>
                  <a:cubicBezTo>
                    <a:pt x="5" y="47"/>
                    <a:pt x="5" y="47"/>
                    <a:pt x="5" y="47"/>
                  </a:cubicBezTo>
                  <a:lnTo>
                    <a:pt x="74" y="5"/>
                  </a:lnTo>
                  <a:close/>
                  <a:moveTo>
                    <a:pt x="144" y="124"/>
                  </a:moveTo>
                  <a:cubicBezTo>
                    <a:pt x="8" y="124"/>
                    <a:pt x="8" y="124"/>
                    <a:pt x="8" y="124"/>
                  </a:cubicBezTo>
                  <a:cubicBezTo>
                    <a:pt x="74" y="80"/>
                    <a:pt x="74" y="80"/>
                    <a:pt x="74" y="80"/>
                  </a:cubicBezTo>
                  <a:cubicBezTo>
                    <a:pt x="75" y="79"/>
                    <a:pt x="77" y="79"/>
                    <a:pt x="78" y="80"/>
                  </a:cubicBezTo>
                  <a:lnTo>
                    <a:pt x="144" y="124"/>
                  </a:lnTo>
                  <a:close/>
                </a:path>
              </a:pathLst>
            </a:custGeom>
            <a:solidFill>
              <a:schemeClr val="bg1"/>
            </a:solid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9" name="TextBox 8"/>
            <p:cNvSpPr txBox="1"/>
            <p:nvPr/>
          </p:nvSpPr>
          <p:spPr>
            <a:xfrm>
              <a:off x="5317937" y="3047215"/>
              <a:ext cx="3788415" cy="553998"/>
            </a:xfrm>
            <a:prstGeom prst="rect">
              <a:avLst/>
            </a:prstGeom>
            <a:noFill/>
          </p:spPr>
          <p:txBody>
            <a:bodyPr wrap="square" rtlCol="0">
              <a:spAutoFit/>
            </a:bodyPr>
            <a:lstStyle/>
            <a:p>
              <a:r>
                <a:rPr lang="id-ID" sz="1600" b="1" dirty="0">
                  <a:latin typeface="Trebuchet MS" panose="020B0603020202020204" pitchFamily="34" charset="0"/>
                </a:rPr>
                <a:t>E-mail</a:t>
              </a:r>
              <a:endParaRPr lang="en-GB" sz="1600" dirty="0">
                <a:latin typeface="Trebuchet MS" panose="020B0603020202020204" pitchFamily="34" charset="0"/>
              </a:endParaRPr>
            </a:p>
            <a:p>
              <a:r>
                <a:rPr lang="en-GB" sz="1400" dirty="0">
                  <a:latin typeface="Trebuchet MS" panose="020B0603020202020204" pitchFamily="34" charset="0"/>
                </a:rPr>
                <a:t>tony.dysart@ombudsman.org.uk</a:t>
              </a:r>
            </a:p>
          </p:txBody>
        </p:sp>
        <p:sp>
          <p:nvSpPr>
            <p:cNvPr id="10" name="Rounded Rectangle 9"/>
            <p:cNvSpPr/>
            <p:nvPr/>
          </p:nvSpPr>
          <p:spPr>
            <a:xfrm>
              <a:off x="4857881" y="2256896"/>
              <a:ext cx="428628" cy="428628"/>
            </a:xfrm>
            <a:prstGeom prst="roundRect">
              <a:avLst>
                <a:gd name="adj" fmla="val 5545"/>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200">
                <a:solidFill>
                  <a:schemeClr val="tx1"/>
                </a:solidFill>
                <a:latin typeface="Trebuchet MS" panose="020B0603020202020204" pitchFamily="34" charset="0"/>
              </a:endParaRPr>
            </a:p>
          </p:txBody>
        </p:sp>
        <p:grpSp>
          <p:nvGrpSpPr>
            <p:cNvPr id="11" name="Group 36"/>
            <p:cNvGrpSpPr/>
            <p:nvPr/>
          </p:nvGrpSpPr>
          <p:grpSpPr>
            <a:xfrm>
              <a:off x="5007640" y="2363835"/>
              <a:ext cx="132518" cy="222485"/>
              <a:chOff x="2546351" y="435482"/>
              <a:chExt cx="173038" cy="290513"/>
            </a:xfrm>
            <a:solidFill>
              <a:schemeClr val="bg1"/>
            </a:solidFill>
          </p:grpSpPr>
          <p:sp>
            <p:nvSpPr>
              <p:cNvPr id="13" name="Freeform 143"/>
              <p:cNvSpPr>
                <a:spLocks noEditPoints="1"/>
              </p:cNvSpPr>
              <p:nvPr/>
            </p:nvSpPr>
            <p:spPr bwMode="auto">
              <a:xfrm>
                <a:off x="2546351" y="435482"/>
                <a:ext cx="173038" cy="290513"/>
              </a:xfrm>
              <a:custGeom>
                <a:avLst/>
                <a:gdLst/>
                <a:ahLst/>
                <a:cxnLst>
                  <a:cxn ang="0">
                    <a:pos x="6" y="128"/>
                  </a:cxn>
                  <a:cxn ang="0">
                    <a:pos x="70" y="128"/>
                  </a:cxn>
                  <a:cxn ang="0">
                    <a:pos x="76" y="122"/>
                  </a:cxn>
                  <a:cxn ang="0">
                    <a:pos x="76" y="6"/>
                  </a:cxn>
                  <a:cxn ang="0">
                    <a:pos x="70" y="0"/>
                  </a:cxn>
                  <a:cxn ang="0">
                    <a:pos x="6" y="0"/>
                  </a:cxn>
                  <a:cxn ang="0">
                    <a:pos x="0" y="6"/>
                  </a:cxn>
                  <a:cxn ang="0">
                    <a:pos x="0" y="122"/>
                  </a:cxn>
                  <a:cxn ang="0">
                    <a:pos x="6" y="128"/>
                  </a:cxn>
                  <a:cxn ang="0">
                    <a:pos x="4" y="6"/>
                  </a:cxn>
                  <a:cxn ang="0">
                    <a:pos x="6" y="4"/>
                  </a:cxn>
                  <a:cxn ang="0">
                    <a:pos x="70" y="4"/>
                  </a:cxn>
                  <a:cxn ang="0">
                    <a:pos x="72" y="6"/>
                  </a:cxn>
                  <a:cxn ang="0">
                    <a:pos x="72" y="122"/>
                  </a:cxn>
                  <a:cxn ang="0">
                    <a:pos x="70" y="124"/>
                  </a:cxn>
                  <a:cxn ang="0">
                    <a:pos x="6" y="124"/>
                  </a:cxn>
                  <a:cxn ang="0">
                    <a:pos x="4" y="122"/>
                  </a:cxn>
                  <a:cxn ang="0">
                    <a:pos x="4" y="6"/>
                  </a:cxn>
                </a:cxnLst>
                <a:rect l="0" t="0" r="r" b="b"/>
                <a:pathLst>
                  <a:path w="76" h="128">
                    <a:moveTo>
                      <a:pt x="6" y="128"/>
                    </a:moveTo>
                    <a:cubicBezTo>
                      <a:pt x="70" y="128"/>
                      <a:pt x="70" y="128"/>
                      <a:pt x="70" y="128"/>
                    </a:cubicBezTo>
                    <a:cubicBezTo>
                      <a:pt x="73" y="128"/>
                      <a:pt x="76" y="125"/>
                      <a:pt x="76" y="122"/>
                    </a:cubicBezTo>
                    <a:cubicBezTo>
                      <a:pt x="76" y="6"/>
                      <a:pt x="76" y="6"/>
                      <a:pt x="76" y="6"/>
                    </a:cubicBezTo>
                    <a:cubicBezTo>
                      <a:pt x="76" y="3"/>
                      <a:pt x="73" y="0"/>
                      <a:pt x="70" y="0"/>
                    </a:cubicBezTo>
                    <a:cubicBezTo>
                      <a:pt x="6" y="0"/>
                      <a:pt x="6" y="0"/>
                      <a:pt x="6" y="0"/>
                    </a:cubicBezTo>
                    <a:cubicBezTo>
                      <a:pt x="3" y="0"/>
                      <a:pt x="0" y="3"/>
                      <a:pt x="0" y="6"/>
                    </a:cubicBezTo>
                    <a:cubicBezTo>
                      <a:pt x="0" y="122"/>
                      <a:pt x="0" y="122"/>
                      <a:pt x="0" y="122"/>
                    </a:cubicBezTo>
                    <a:cubicBezTo>
                      <a:pt x="0" y="125"/>
                      <a:pt x="3" y="128"/>
                      <a:pt x="6" y="128"/>
                    </a:cubicBezTo>
                    <a:close/>
                    <a:moveTo>
                      <a:pt x="4" y="6"/>
                    </a:moveTo>
                    <a:cubicBezTo>
                      <a:pt x="4" y="5"/>
                      <a:pt x="5" y="4"/>
                      <a:pt x="6" y="4"/>
                    </a:cubicBezTo>
                    <a:cubicBezTo>
                      <a:pt x="70" y="4"/>
                      <a:pt x="70" y="4"/>
                      <a:pt x="70" y="4"/>
                    </a:cubicBezTo>
                    <a:cubicBezTo>
                      <a:pt x="71" y="4"/>
                      <a:pt x="72" y="5"/>
                      <a:pt x="72" y="6"/>
                    </a:cubicBezTo>
                    <a:cubicBezTo>
                      <a:pt x="72" y="122"/>
                      <a:pt x="72" y="122"/>
                      <a:pt x="72" y="122"/>
                    </a:cubicBezTo>
                    <a:cubicBezTo>
                      <a:pt x="72" y="123"/>
                      <a:pt x="71" y="124"/>
                      <a:pt x="70" y="124"/>
                    </a:cubicBezTo>
                    <a:cubicBezTo>
                      <a:pt x="6" y="124"/>
                      <a:pt x="6" y="124"/>
                      <a:pt x="6" y="124"/>
                    </a:cubicBezTo>
                    <a:cubicBezTo>
                      <a:pt x="5" y="124"/>
                      <a:pt x="4" y="123"/>
                      <a:pt x="4" y="122"/>
                    </a:cubicBezTo>
                    <a:lnTo>
                      <a:pt x="4" y="6"/>
                    </a:lnTo>
                    <a:close/>
                  </a:path>
                </a:pathLst>
              </a:custGeom>
              <a:grp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14" name="Freeform 144"/>
              <p:cNvSpPr>
                <a:spLocks noEditPoints="1"/>
              </p:cNvSpPr>
              <p:nvPr/>
            </p:nvSpPr>
            <p:spPr bwMode="auto">
              <a:xfrm>
                <a:off x="2563814" y="481519"/>
                <a:ext cx="136525" cy="200024"/>
              </a:xfrm>
              <a:custGeom>
                <a:avLst/>
                <a:gdLst/>
                <a:ahLst/>
                <a:cxnLst>
                  <a:cxn ang="0">
                    <a:pos x="2" y="88"/>
                  </a:cxn>
                  <a:cxn ang="0">
                    <a:pos x="58" y="88"/>
                  </a:cxn>
                  <a:cxn ang="0">
                    <a:pos x="60" y="86"/>
                  </a:cxn>
                  <a:cxn ang="0">
                    <a:pos x="60" y="2"/>
                  </a:cxn>
                  <a:cxn ang="0">
                    <a:pos x="58" y="0"/>
                  </a:cxn>
                  <a:cxn ang="0">
                    <a:pos x="2" y="0"/>
                  </a:cxn>
                  <a:cxn ang="0">
                    <a:pos x="0" y="2"/>
                  </a:cxn>
                  <a:cxn ang="0">
                    <a:pos x="0" y="86"/>
                  </a:cxn>
                  <a:cxn ang="0">
                    <a:pos x="2" y="88"/>
                  </a:cxn>
                  <a:cxn ang="0">
                    <a:pos x="4" y="4"/>
                  </a:cxn>
                  <a:cxn ang="0">
                    <a:pos x="56" y="4"/>
                  </a:cxn>
                  <a:cxn ang="0">
                    <a:pos x="56" y="84"/>
                  </a:cxn>
                  <a:cxn ang="0">
                    <a:pos x="4" y="84"/>
                  </a:cxn>
                  <a:cxn ang="0">
                    <a:pos x="4" y="4"/>
                  </a:cxn>
                </a:cxnLst>
                <a:rect l="0" t="0" r="r" b="b"/>
                <a:pathLst>
                  <a:path w="60" h="88">
                    <a:moveTo>
                      <a:pt x="2" y="88"/>
                    </a:moveTo>
                    <a:cubicBezTo>
                      <a:pt x="58" y="88"/>
                      <a:pt x="58" y="88"/>
                      <a:pt x="58" y="88"/>
                    </a:cubicBezTo>
                    <a:cubicBezTo>
                      <a:pt x="59" y="88"/>
                      <a:pt x="60" y="87"/>
                      <a:pt x="60" y="86"/>
                    </a:cubicBezTo>
                    <a:cubicBezTo>
                      <a:pt x="60" y="2"/>
                      <a:pt x="60" y="2"/>
                      <a:pt x="60" y="2"/>
                    </a:cubicBezTo>
                    <a:cubicBezTo>
                      <a:pt x="60" y="1"/>
                      <a:pt x="59" y="0"/>
                      <a:pt x="58" y="0"/>
                    </a:cubicBezTo>
                    <a:cubicBezTo>
                      <a:pt x="2" y="0"/>
                      <a:pt x="2" y="0"/>
                      <a:pt x="2" y="0"/>
                    </a:cubicBezTo>
                    <a:cubicBezTo>
                      <a:pt x="1" y="0"/>
                      <a:pt x="0" y="1"/>
                      <a:pt x="0" y="2"/>
                    </a:cubicBezTo>
                    <a:cubicBezTo>
                      <a:pt x="0" y="86"/>
                      <a:pt x="0" y="86"/>
                      <a:pt x="0" y="86"/>
                    </a:cubicBezTo>
                    <a:cubicBezTo>
                      <a:pt x="0" y="87"/>
                      <a:pt x="1" y="88"/>
                      <a:pt x="2" y="88"/>
                    </a:cubicBezTo>
                    <a:close/>
                    <a:moveTo>
                      <a:pt x="4" y="4"/>
                    </a:moveTo>
                    <a:cubicBezTo>
                      <a:pt x="56" y="4"/>
                      <a:pt x="56" y="4"/>
                      <a:pt x="56" y="4"/>
                    </a:cubicBezTo>
                    <a:cubicBezTo>
                      <a:pt x="56" y="84"/>
                      <a:pt x="56" y="84"/>
                      <a:pt x="56" y="84"/>
                    </a:cubicBezTo>
                    <a:cubicBezTo>
                      <a:pt x="4" y="84"/>
                      <a:pt x="4" y="84"/>
                      <a:pt x="4" y="84"/>
                    </a:cubicBezTo>
                    <a:lnTo>
                      <a:pt x="4" y="4"/>
                    </a:lnTo>
                    <a:close/>
                  </a:path>
                </a:pathLst>
              </a:custGeom>
              <a:grp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15" name="Oval 145"/>
              <p:cNvSpPr>
                <a:spLocks noChangeArrowheads="1"/>
              </p:cNvSpPr>
              <p:nvPr/>
            </p:nvSpPr>
            <p:spPr bwMode="auto">
              <a:xfrm>
                <a:off x="2627314" y="689481"/>
                <a:ext cx="19050" cy="19050"/>
              </a:xfrm>
              <a:prstGeom prst="ellipse">
                <a:avLst/>
              </a:prstGeom>
              <a:grp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grpSp>
        <p:sp>
          <p:nvSpPr>
            <p:cNvPr id="12" name="TextBox 11"/>
            <p:cNvSpPr txBox="1"/>
            <p:nvPr/>
          </p:nvSpPr>
          <p:spPr>
            <a:xfrm>
              <a:off x="5317937" y="2165819"/>
              <a:ext cx="3428375" cy="769441"/>
            </a:xfrm>
            <a:prstGeom prst="rect">
              <a:avLst/>
            </a:prstGeom>
            <a:noFill/>
          </p:spPr>
          <p:txBody>
            <a:bodyPr wrap="square" rtlCol="0">
              <a:spAutoFit/>
            </a:bodyPr>
            <a:lstStyle/>
            <a:p>
              <a:r>
                <a:rPr lang="en-GB" sz="1600" b="1" dirty="0">
                  <a:latin typeface="Trebuchet MS" panose="020B0603020202020204" pitchFamily="34" charset="0"/>
                </a:rPr>
                <a:t>Helpline</a:t>
              </a:r>
              <a:endParaRPr lang="id-ID" sz="1600" dirty="0">
                <a:latin typeface="Trebuchet MS" panose="020B0603020202020204" pitchFamily="34" charset="0"/>
              </a:endParaRPr>
            </a:p>
            <a:p>
              <a:r>
                <a:rPr lang="id-ID" sz="1400" b="1" dirty="0">
                  <a:latin typeface="Trebuchet MS" panose="020B0603020202020204" pitchFamily="34" charset="0"/>
                </a:rPr>
                <a:t>0345 015 4033</a:t>
              </a:r>
              <a:endParaRPr lang="en-GB" sz="1400" b="1" dirty="0">
                <a:latin typeface="Trebuchet MS" panose="020B0603020202020204" pitchFamily="34" charset="0"/>
              </a:endParaRPr>
            </a:p>
            <a:p>
              <a:r>
                <a:rPr lang="en-GB" sz="1400" b="1" dirty="0">
                  <a:latin typeface="Trebuchet MS" panose="020B0603020202020204" pitchFamily="34" charset="0"/>
                </a:rPr>
                <a:t>8.30am - 5.30pm Monday to Friday</a:t>
              </a:r>
              <a:endParaRPr lang="id-ID" sz="1400" b="1" dirty="0">
                <a:latin typeface="Trebuchet MS" panose="020B0603020202020204" pitchFamily="34" charset="0"/>
              </a:endParaRPr>
            </a:p>
          </p:txBody>
        </p:sp>
      </p:grpSp>
      <p:sp>
        <p:nvSpPr>
          <p:cNvPr id="37" name="AutoShape 4" descr="Image result for itunes circle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 name="AutoShape 6" descr="Image result for itunes circle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 name="AutoShape 8" descr="Image result for itunes circle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AutoShape 10" descr="Related imag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 name="AutoShape 12" descr="https://vignette.wikia.nocookie.net/meghan-trainer/images/5/56/ITunes_and_Apple_Music_circle.png/revision/latest?cb=20170305062714"/>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 name="AutoShape 16" descr="Image result for facebook circl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AutoShape 18" descr="Image result for facebook circl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55" name="Group 54"/>
          <p:cNvGrpSpPr/>
          <p:nvPr/>
        </p:nvGrpSpPr>
        <p:grpSpPr>
          <a:xfrm>
            <a:off x="5076055" y="2091658"/>
            <a:ext cx="3704724" cy="2136276"/>
            <a:chOff x="5209147" y="1893736"/>
            <a:chExt cx="4054677" cy="2338071"/>
          </a:xfrm>
        </p:grpSpPr>
        <p:sp>
          <p:nvSpPr>
            <p:cNvPr id="33" name="Rectangle 32"/>
            <p:cNvSpPr/>
            <p:nvPr/>
          </p:nvSpPr>
          <p:spPr>
            <a:xfrm>
              <a:off x="5940151" y="2033836"/>
              <a:ext cx="1604927" cy="307777"/>
            </a:xfrm>
            <a:prstGeom prst="rect">
              <a:avLst/>
            </a:prstGeom>
          </p:spPr>
          <p:txBody>
            <a:bodyPr wrap="none">
              <a:spAutoFit/>
            </a:bodyPr>
            <a:lstStyle/>
            <a:p>
              <a:r>
                <a:rPr lang="en-GB" sz="1400" dirty="0">
                  <a:latin typeface="Trebuchet MS" panose="020B0603020202020204" pitchFamily="34" charset="0"/>
                </a:rPr>
                <a:t>@</a:t>
              </a:r>
              <a:r>
                <a:rPr lang="en-GB" sz="1400" dirty="0" err="1">
                  <a:latin typeface="Trebuchet MS" panose="020B0603020202020204" pitchFamily="34" charset="0"/>
                </a:rPr>
                <a:t>PHSOmbudsman</a:t>
              </a:r>
              <a:endParaRPr lang="en-GB" sz="1400" dirty="0">
                <a:latin typeface="Trebuchet MS" panose="020B0603020202020204" pitchFamily="34" charset="0"/>
              </a:endParaRPr>
            </a:p>
          </p:txBody>
        </p:sp>
        <p:grpSp>
          <p:nvGrpSpPr>
            <p:cNvPr id="34" name="Group 31004"/>
            <p:cNvGrpSpPr/>
            <p:nvPr/>
          </p:nvGrpSpPr>
          <p:grpSpPr>
            <a:xfrm>
              <a:off x="5328115" y="1893736"/>
              <a:ext cx="561886" cy="561884"/>
              <a:chOff x="0" y="-119132"/>
              <a:chExt cx="980686" cy="980679"/>
            </a:xfrm>
          </p:grpSpPr>
          <p:sp>
            <p:nvSpPr>
              <p:cNvPr id="35" name="Shape 31002"/>
              <p:cNvSpPr/>
              <p:nvPr/>
            </p:nvSpPr>
            <p:spPr>
              <a:xfrm>
                <a:off x="0" y="-119132"/>
                <a:ext cx="980686" cy="980679"/>
              </a:xfrm>
              <a:prstGeom prst="ellipse">
                <a:avLst/>
              </a:prstGeom>
              <a:solidFill>
                <a:schemeClr val="accent1"/>
              </a:solidFill>
              <a:ln w="12700" cap="flat">
                <a:noFill/>
                <a:miter lim="400000"/>
              </a:ln>
              <a:effectLst/>
            </p:spPr>
            <p:txBody>
              <a:bodyPr wrap="square" lIns="10716" tIns="10716" rIns="10716" bIns="10716" numCol="1" anchor="ctr">
                <a:noAutofit/>
              </a:bodyPr>
              <a:lstStyle/>
              <a:p>
                <a:pPr defTabSz="12858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44"/>
              </a:p>
            </p:txBody>
          </p:sp>
          <p:sp>
            <p:nvSpPr>
              <p:cNvPr id="36" name="Shape 31003"/>
              <p:cNvSpPr/>
              <p:nvPr/>
            </p:nvSpPr>
            <p:spPr>
              <a:xfrm>
                <a:off x="204722" y="153945"/>
                <a:ext cx="571241" cy="464241"/>
              </a:xfrm>
              <a:custGeom>
                <a:avLst/>
                <a:gdLst/>
                <a:ahLst/>
                <a:cxnLst>
                  <a:cxn ang="0">
                    <a:pos x="wd2" y="hd2"/>
                  </a:cxn>
                  <a:cxn ang="5400000">
                    <a:pos x="wd2" y="hd2"/>
                  </a:cxn>
                  <a:cxn ang="10800000">
                    <a:pos x="wd2" y="hd2"/>
                  </a:cxn>
                  <a:cxn ang="16200000">
                    <a:pos x="wd2" y="hd2"/>
                  </a:cxn>
                </a:cxnLst>
                <a:rect l="0" t="0" r="r" b="b"/>
                <a:pathLst>
                  <a:path w="21600" h="21600" extrusionOk="0">
                    <a:moveTo>
                      <a:pt x="21600" y="2557"/>
                    </a:moveTo>
                    <a:cubicBezTo>
                      <a:pt x="20807" y="2990"/>
                      <a:pt x="19951" y="3284"/>
                      <a:pt x="19056" y="3415"/>
                    </a:cubicBezTo>
                    <a:cubicBezTo>
                      <a:pt x="19970" y="2740"/>
                      <a:pt x="20672" y="1672"/>
                      <a:pt x="21004" y="398"/>
                    </a:cubicBezTo>
                    <a:cubicBezTo>
                      <a:pt x="20148" y="1023"/>
                      <a:pt x="19198" y="1476"/>
                      <a:pt x="18190" y="1722"/>
                    </a:cubicBezTo>
                    <a:cubicBezTo>
                      <a:pt x="17381" y="661"/>
                      <a:pt x="16229" y="0"/>
                      <a:pt x="14955" y="0"/>
                    </a:cubicBezTo>
                    <a:cubicBezTo>
                      <a:pt x="12506" y="0"/>
                      <a:pt x="10523" y="2442"/>
                      <a:pt x="10523" y="5452"/>
                    </a:cubicBezTo>
                    <a:cubicBezTo>
                      <a:pt x="10523" y="5879"/>
                      <a:pt x="10561" y="6296"/>
                      <a:pt x="10637" y="6696"/>
                    </a:cubicBezTo>
                    <a:cubicBezTo>
                      <a:pt x="6955" y="6468"/>
                      <a:pt x="3689" y="4297"/>
                      <a:pt x="1503" y="996"/>
                    </a:cubicBezTo>
                    <a:cubicBezTo>
                      <a:pt x="1120" y="1802"/>
                      <a:pt x="904" y="2740"/>
                      <a:pt x="904" y="3738"/>
                    </a:cubicBezTo>
                    <a:cubicBezTo>
                      <a:pt x="904" y="5631"/>
                      <a:pt x="1686" y="7300"/>
                      <a:pt x="2873" y="8278"/>
                    </a:cubicBezTo>
                    <a:cubicBezTo>
                      <a:pt x="2148" y="8250"/>
                      <a:pt x="1465" y="8004"/>
                      <a:pt x="866" y="7594"/>
                    </a:cubicBezTo>
                    <a:cubicBezTo>
                      <a:pt x="866" y="7618"/>
                      <a:pt x="866" y="7640"/>
                      <a:pt x="866" y="7664"/>
                    </a:cubicBezTo>
                    <a:cubicBezTo>
                      <a:pt x="866" y="10306"/>
                      <a:pt x="2394" y="12509"/>
                      <a:pt x="4422" y="13010"/>
                    </a:cubicBezTo>
                    <a:cubicBezTo>
                      <a:pt x="4051" y="13135"/>
                      <a:pt x="3658" y="13202"/>
                      <a:pt x="3254" y="13202"/>
                    </a:cubicBezTo>
                    <a:cubicBezTo>
                      <a:pt x="2969" y="13202"/>
                      <a:pt x="2691" y="13169"/>
                      <a:pt x="2420" y="13105"/>
                    </a:cubicBezTo>
                    <a:cubicBezTo>
                      <a:pt x="2986" y="15271"/>
                      <a:pt x="4622" y="16848"/>
                      <a:pt x="6561" y="16892"/>
                    </a:cubicBezTo>
                    <a:cubicBezTo>
                      <a:pt x="5045" y="18356"/>
                      <a:pt x="3133" y="19225"/>
                      <a:pt x="1056" y="19225"/>
                    </a:cubicBezTo>
                    <a:cubicBezTo>
                      <a:pt x="698" y="19225"/>
                      <a:pt x="345" y="19202"/>
                      <a:pt x="0" y="19151"/>
                    </a:cubicBezTo>
                    <a:cubicBezTo>
                      <a:pt x="1961" y="20697"/>
                      <a:pt x="4289" y="21600"/>
                      <a:pt x="6793" y="21600"/>
                    </a:cubicBezTo>
                    <a:cubicBezTo>
                      <a:pt x="14942" y="21600"/>
                      <a:pt x="19402" y="13290"/>
                      <a:pt x="19402" y="6084"/>
                    </a:cubicBezTo>
                    <a:cubicBezTo>
                      <a:pt x="19402" y="5847"/>
                      <a:pt x="19396" y="5613"/>
                      <a:pt x="19389" y="5379"/>
                    </a:cubicBezTo>
                    <a:cubicBezTo>
                      <a:pt x="20256" y="4610"/>
                      <a:pt x="21006" y="3650"/>
                      <a:pt x="21600" y="2557"/>
                    </a:cubicBezTo>
                    <a:cubicBezTo>
                      <a:pt x="21600" y="2557"/>
                      <a:pt x="21600" y="2557"/>
                      <a:pt x="21600" y="2557"/>
                    </a:cubicBezTo>
                    <a:close/>
                  </a:path>
                </a:pathLst>
              </a:custGeom>
              <a:solidFill>
                <a:srgbClr val="F4F5F5"/>
              </a:solidFill>
              <a:ln w="12700" cap="flat">
                <a:noFill/>
                <a:miter lim="400000"/>
              </a:ln>
              <a:effectLst/>
            </p:spPr>
            <p:txBody>
              <a:bodyPr wrap="square" lIns="10716" tIns="10716" rIns="10716" bIns="10716" numCol="1" anchor="ctr">
                <a:noAutofit/>
              </a:bodyPr>
              <a:lstStyle/>
              <a:p>
                <a:pPr defTabSz="12858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44"/>
              </a:p>
            </p:txBody>
          </p:sp>
        </p:grpSp>
        <p:sp>
          <p:nvSpPr>
            <p:cNvPr id="38" name="Rectangle 37"/>
            <p:cNvSpPr/>
            <p:nvPr/>
          </p:nvSpPr>
          <p:spPr>
            <a:xfrm>
              <a:off x="6712960" y="3774185"/>
              <a:ext cx="2550864" cy="336850"/>
            </a:xfrm>
            <a:prstGeom prst="rect">
              <a:avLst/>
            </a:prstGeom>
          </p:spPr>
          <p:txBody>
            <a:bodyPr wrap="none">
              <a:spAutoFit/>
            </a:bodyPr>
            <a:lstStyle/>
            <a:p>
              <a:r>
                <a:rPr lang="en-GB" sz="1400" dirty="0">
                  <a:latin typeface="Trebuchet MS" panose="020B0603020202020204" pitchFamily="34" charset="0"/>
                </a:rPr>
                <a:t>Radio Ombudsman Podcast</a:t>
              </a:r>
            </a:p>
          </p:txBody>
        </p:sp>
        <p:grpSp>
          <p:nvGrpSpPr>
            <p:cNvPr id="54" name="Group 53"/>
            <p:cNvGrpSpPr/>
            <p:nvPr/>
          </p:nvGrpSpPr>
          <p:grpSpPr>
            <a:xfrm>
              <a:off x="5328115" y="3625032"/>
              <a:ext cx="1305812" cy="606775"/>
              <a:chOff x="5259858" y="3895458"/>
              <a:chExt cx="1305812" cy="606775"/>
            </a:xfrm>
          </p:grpSpPr>
          <p:pic>
            <p:nvPicPr>
              <p:cNvPr id="1026" name="Picture 2" descr="Image result for soundcloud circle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9858" y="3895458"/>
                <a:ext cx="561887" cy="561887"/>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8798" y="3915361"/>
                <a:ext cx="586872" cy="586872"/>
              </a:xfrm>
              <a:prstGeom prst="rect">
                <a:avLst/>
              </a:prstGeom>
            </p:spPr>
          </p:pic>
        </p:grpSp>
        <p:sp>
          <p:nvSpPr>
            <p:cNvPr id="48" name="Rectangle 47"/>
            <p:cNvSpPr/>
            <p:nvPr/>
          </p:nvSpPr>
          <p:spPr>
            <a:xfrm>
              <a:off x="6712960" y="2656811"/>
              <a:ext cx="1963496" cy="738664"/>
            </a:xfrm>
            <a:prstGeom prst="rect">
              <a:avLst/>
            </a:prstGeom>
          </p:spPr>
          <p:txBody>
            <a:bodyPr wrap="square">
              <a:spAutoFit/>
            </a:bodyPr>
            <a:lstStyle/>
            <a:p>
              <a:pPr fontAlgn="base"/>
              <a:r>
                <a:rPr lang="en-GB" sz="1400" dirty="0">
                  <a:latin typeface="Trebuchet MS" panose="020B0603020202020204" pitchFamily="34" charset="0"/>
                </a:rPr>
                <a:t>Parliamentary and Health Service Ombudsman</a:t>
              </a:r>
            </a:p>
          </p:txBody>
        </p:sp>
        <p:grpSp>
          <p:nvGrpSpPr>
            <p:cNvPr id="53" name="Group 52"/>
            <p:cNvGrpSpPr/>
            <p:nvPr/>
          </p:nvGrpSpPr>
          <p:grpSpPr>
            <a:xfrm>
              <a:off x="5209147" y="2618257"/>
              <a:ext cx="1356523" cy="743763"/>
              <a:chOff x="5209147" y="2866585"/>
              <a:chExt cx="1356523" cy="743763"/>
            </a:xfrm>
          </p:grpSpPr>
          <p:pic>
            <p:nvPicPr>
              <p:cNvPr id="1038" name="Picture 14" descr="Image result for linkedin circl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09147" y="2866585"/>
                <a:ext cx="743763" cy="743763"/>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78798" y="2940397"/>
                <a:ext cx="586872" cy="586872"/>
              </a:xfrm>
              <a:prstGeom prst="rect">
                <a:avLst/>
              </a:prstGeom>
            </p:spPr>
          </p:pic>
        </p:grpSp>
      </p:grpSp>
    </p:spTree>
    <p:extLst>
      <p:ext uri="{BB962C8B-B14F-4D97-AF65-F5344CB8AC3E}">
        <p14:creationId xmlns:p14="http://schemas.microsoft.com/office/powerpoint/2010/main" val="4078589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did </a:t>
            </a:r>
          </a:p>
        </p:txBody>
      </p:sp>
      <p:sp>
        <p:nvSpPr>
          <p:cNvPr id="3" name="Text Placeholder 2"/>
          <p:cNvSpPr>
            <a:spLocks noGrp="1"/>
          </p:cNvSpPr>
          <p:nvPr>
            <p:ph type="body" sz="quarter" idx="13"/>
          </p:nvPr>
        </p:nvSpPr>
        <p:spPr>
          <a:xfrm>
            <a:off x="755650" y="1923678"/>
            <a:ext cx="7920038" cy="2376264"/>
          </a:xfrm>
        </p:spPr>
        <p:txBody>
          <a:bodyPr>
            <a:normAutofit fontScale="85000" lnSpcReduction="20000"/>
          </a:bodyPr>
          <a:lstStyle/>
          <a:p>
            <a:r>
              <a:rPr lang="en-US" dirty="0"/>
              <a:t>We </a:t>
            </a:r>
            <a:r>
              <a:rPr lang="en-US" dirty="0" err="1"/>
              <a:t>analysed</a:t>
            </a:r>
            <a:r>
              <a:rPr lang="en-US" dirty="0"/>
              <a:t> </a:t>
            </a:r>
            <a:r>
              <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rPr>
              <a:t>the findings of 25 complaints</a:t>
            </a:r>
          </a:p>
          <a:p>
            <a:pPr marL="0" indent="0">
              <a:buNone/>
            </a:pPr>
            <a:endPar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endParaRPr>
          </a:p>
          <a:p>
            <a:r>
              <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rPr>
              <a:t>Failings linked to imaging and other services relating to the content, communication and follow up of radiological reporting</a:t>
            </a:r>
          </a:p>
          <a:p>
            <a:pPr marL="0" indent="0">
              <a:buNone/>
            </a:pPr>
            <a:endPar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endParaRPr>
          </a:p>
          <a:p>
            <a:r>
              <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rPr>
              <a:t>The complaints involved different NHS trusts with two trusts linked to more than one case</a:t>
            </a:r>
            <a:endParaRPr lang="en-US" dirty="0">
              <a:solidFill>
                <a:srgbClr val="000000"/>
              </a:solidFill>
              <a:ea typeface="Trebuchet MS" panose="020B0603020202020204" pitchFamily="34" charset="0"/>
              <a:cs typeface="Times New Roman" panose="02020603050405020304" pitchFamily="18" charset="0"/>
            </a:endParaRPr>
          </a:p>
          <a:p>
            <a:pPr marL="0" indent="0">
              <a:buNone/>
            </a:pPr>
            <a:endParaRPr lang="en-US" dirty="0">
              <a:solidFill>
                <a:srgbClr val="000000"/>
              </a:solidFill>
              <a:ea typeface="Trebuchet MS" panose="020B0603020202020204" pitchFamily="34" charset="0"/>
              <a:cs typeface="Times New Roman" panose="02020603050405020304" pitchFamily="18" charset="0"/>
            </a:endParaRPr>
          </a:p>
          <a:p>
            <a:r>
              <a:rPr lang="en-US" sz="1800" dirty="0">
                <a:solidFill>
                  <a:srgbClr val="000000"/>
                </a:solidFill>
                <a:effectLst/>
                <a:latin typeface="Trebuchet MS" panose="020B0603020202020204" pitchFamily="34" charset="0"/>
                <a:ea typeface="Trebuchet MS" panose="020B0603020202020204" pitchFamily="34" charset="0"/>
                <a:cs typeface="Times New Roman" panose="02020603050405020304" pitchFamily="18" charset="0"/>
              </a:rPr>
              <a:t>The learning we have identified from these cases is not only relevant to imaging services. </a:t>
            </a:r>
            <a:endParaRPr lang="en-GB" dirty="0"/>
          </a:p>
        </p:txBody>
      </p:sp>
    </p:spTree>
    <p:extLst>
      <p:ext uri="{BB962C8B-B14F-4D97-AF65-F5344CB8AC3E}">
        <p14:creationId xmlns:p14="http://schemas.microsoft.com/office/powerpoint/2010/main" val="2766957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found</a:t>
            </a:r>
          </a:p>
        </p:txBody>
      </p:sp>
      <p:sp>
        <p:nvSpPr>
          <p:cNvPr id="3" name="Text Placeholder 2"/>
          <p:cNvSpPr>
            <a:spLocks noGrp="1"/>
          </p:cNvSpPr>
          <p:nvPr>
            <p:ph type="body" sz="quarter" idx="13"/>
          </p:nvPr>
        </p:nvSpPr>
        <p:spPr>
          <a:xfrm>
            <a:off x="755650" y="1923678"/>
            <a:ext cx="7920038" cy="2448272"/>
          </a:xfrm>
        </p:spPr>
        <p:txBody>
          <a:bodyPr>
            <a:normAutofit/>
          </a:bodyPr>
          <a:lstStyle/>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Failures to follow national guidelines on reporting unexpected imaging findings</a:t>
            </a:r>
          </a:p>
          <a:p>
            <a:pPr marL="0" indent="0">
              <a:buNone/>
            </a:pPr>
            <a:endPar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Failures to act on important unexpected findings</a:t>
            </a:r>
          </a:p>
          <a:p>
            <a:endPar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Delays in reporting imaging findings</a:t>
            </a:r>
          </a:p>
          <a:p>
            <a:endPar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Learning from past mistakes</a:t>
            </a:r>
          </a:p>
          <a:p>
            <a:endPar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457200" lvl="1" indent="0">
              <a:buNone/>
            </a:pPr>
            <a:endParaRPr lang="en-GB" sz="1600" dirty="0">
              <a:solidFill>
                <a:srgbClr val="000000"/>
              </a:solidFill>
              <a:ea typeface="Calibri" panose="020F0502020204030204" pitchFamily="34" charset="0"/>
              <a:cs typeface="Times New Roman" panose="02020603050405020304" pitchFamily="18" charset="0"/>
            </a:endParaRPr>
          </a:p>
          <a:p>
            <a:pPr lvl="1"/>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0" indent="0">
              <a:buNone/>
            </a:pPr>
            <a:endPar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6681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found</a:t>
            </a:r>
          </a:p>
        </p:txBody>
      </p:sp>
      <p:sp>
        <p:nvSpPr>
          <p:cNvPr id="3" name="Text Placeholder 2"/>
          <p:cNvSpPr>
            <a:spLocks noGrp="1"/>
          </p:cNvSpPr>
          <p:nvPr>
            <p:ph type="body" sz="quarter" idx="13"/>
          </p:nvPr>
        </p:nvSpPr>
        <p:spPr>
          <a:xfrm>
            <a:off x="755650" y="1923678"/>
            <a:ext cx="7920038" cy="2448272"/>
          </a:xfrm>
        </p:spPr>
        <p:txBody>
          <a:bodyPr>
            <a:normAutofit/>
          </a:bodyPr>
          <a:lstStyle/>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Failures to follow national guidelines on reporting unexpected imaging findings</a:t>
            </a:r>
          </a:p>
          <a:p>
            <a:pPr lvl="1"/>
            <a:r>
              <a:rPr lang="en-GB" sz="1600" dirty="0">
                <a:solidFill>
                  <a:srgbClr val="000000"/>
                </a:solidFill>
                <a:ea typeface="Calibri" panose="020F0502020204030204" pitchFamily="34" charset="0"/>
                <a:cs typeface="Times New Roman" panose="02020603050405020304" pitchFamily="18" charset="0"/>
              </a:rPr>
              <a:t>Royal College of Radiologists (RCR) has clear guidelines on the inclusion of unexpected findings in a radiology report </a:t>
            </a:r>
          </a:p>
          <a:p>
            <a:pPr lvl="1"/>
            <a:r>
              <a:rPr lang="en-GB" sz="1600" dirty="0">
                <a:solidFill>
                  <a:srgbClr val="000000"/>
                </a:solidFill>
                <a:ea typeface="Calibri" panose="020F0502020204030204" pitchFamily="34" charset="0"/>
                <a:cs typeface="Times New Roman" panose="02020603050405020304" pitchFamily="18" charset="0"/>
              </a:rPr>
              <a:t>not including this is a failing and a missed opportunity to provide treatment to the patient</a:t>
            </a:r>
          </a:p>
          <a:p>
            <a:pPr lvl="1"/>
            <a:r>
              <a:rPr lang="en-GB" sz="1600" dirty="0">
                <a:solidFill>
                  <a:srgbClr val="000000"/>
                </a:solidFill>
                <a:ea typeface="Calibri" panose="020F0502020204030204" pitchFamily="34" charset="0"/>
                <a:cs typeface="Times New Roman" panose="02020603050405020304" pitchFamily="18" charset="0"/>
              </a:rPr>
              <a:t>more than 50% of the cases in our report showed RCR guidelines were not followed </a:t>
            </a:r>
          </a:p>
          <a:p>
            <a:pPr lvl="1"/>
            <a:endParaRPr lang="en-GB" sz="1600" dirty="0">
              <a:solidFill>
                <a:srgbClr val="000000"/>
              </a:solidFill>
              <a:ea typeface="Calibri" panose="020F0502020204030204" pitchFamily="34" charset="0"/>
              <a:cs typeface="Times New Roman" panose="02020603050405020304" pitchFamily="18" charset="0"/>
            </a:endParaRPr>
          </a:p>
          <a:p>
            <a:pPr lvl="1"/>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0" indent="0">
              <a:buNone/>
            </a:pPr>
            <a:endPar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666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found</a:t>
            </a:r>
          </a:p>
        </p:txBody>
      </p:sp>
      <p:sp>
        <p:nvSpPr>
          <p:cNvPr id="3" name="Text Placeholder 2"/>
          <p:cNvSpPr>
            <a:spLocks noGrp="1"/>
          </p:cNvSpPr>
          <p:nvPr>
            <p:ph type="body" sz="quarter" idx="13"/>
          </p:nvPr>
        </p:nvSpPr>
        <p:spPr>
          <a:xfrm>
            <a:off x="755650" y="1923678"/>
            <a:ext cx="7920038" cy="2087562"/>
          </a:xfrm>
        </p:spPr>
        <p:txBody>
          <a:bodyPr>
            <a:normAutofit fontScale="92500" lnSpcReduction="20000"/>
          </a:bodyPr>
          <a:lstStyle/>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Failures to act on important unexpected findings</a:t>
            </a:r>
          </a:p>
          <a:p>
            <a:pPr lvl="1"/>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nationally recognised Patient Safety risk </a:t>
            </a:r>
          </a:p>
          <a:p>
            <a:pPr lvl="1"/>
            <a:endParaRPr lang="en-GB" sz="1600" dirty="0">
              <a:solidFill>
                <a:srgbClr val="000000"/>
              </a:solidFill>
              <a:ea typeface="Calibri" panose="020F0502020204030204" pitchFamily="34" charset="0"/>
              <a:cs typeface="Times New Roman" panose="02020603050405020304" pitchFamily="18" charset="0"/>
            </a:endParaRPr>
          </a:p>
          <a:p>
            <a:pPr lvl="1"/>
            <a:r>
              <a:rPr lang="en-GB" sz="1600" dirty="0">
                <a:solidFill>
                  <a:srgbClr val="000000"/>
                </a:solidFill>
                <a:ea typeface="Calibri" panose="020F0502020204030204" pitchFamily="34" charset="0"/>
                <a:cs typeface="Times New Roman" panose="02020603050405020304" pitchFamily="18" charset="0"/>
              </a:rPr>
              <a:t>RCR state every Trust should have a clear local policy on this</a:t>
            </a:r>
          </a:p>
          <a:p>
            <a:pPr lvl="1"/>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lvl="1"/>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a responsibility shared across specialities </a:t>
            </a:r>
          </a:p>
          <a:p>
            <a:pPr lvl="1"/>
            <a:endParaRPr lang="en-GB" sz="1600" dirty="0">
              <a:solidFill>
                <a:srgbClr val="000000"/>
              </a:solidFill>
              <a:ea typeface="Calibri" panose="020F0502020204030204" pitchFamily="34" charset="0"/>
              <a:cs typeface="Times New Roman" panose="02020603050405020304" pitchFamily="18" charset="0"/>
            </a:endParaRPr>
          </a:p>
          <a:p>
            <a:pPr lvl="1"/>
            <a:r>
              <a:rPr lang="en-GB" sz="1600" dirty="0">
                <a:solidFill>
                  <a:srgbClr val="000000"/>
                </a:solidFill>
                <a:ea typeface="Calibri" panose="020F0502020204030204" pitchFamily="34" charset="0"/>
                <a:cs typeface="Times New Roman" panose="02020603050405020304" pitchFamily="18" charset="0"/>
              </a:rPr>
              <a:t>half the cases in our report showed Trust policies were not followed or not clear to enable adequate follow up of unexpected findings </a:t>
            </a: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0" indent="0">
              <a:buNone/>
            </a:pPr>
            <a:endPar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72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found</a:t>
            </a:r>
          </a:p>
        </p:txBody>
      </p:sp>
      <p:sp>
        <p:nvSpPr>
          <p:cNvPr id="3" name="Text Placeholder 2"/>
          <p:cNvSpPr>
            <a:spLocks noGrp="1"/>
          </p:cNvSpPr>
          <p:nvPr>
            <p:ph type="body" sz="quarter" idx="13"/>
          </p:nvPr>
        </p:nvSpPr>
        <p:spPr>
          <a:xfrm>
            <a:off x="755650" y="1923677"/>
            <a:ext cx="7920038" cy="2376265"/>
          </a:xfrm>
        </p:spPr>
        <p:txBody>
          <a:bodyPr>
            <a:normAutofit/>
          </a:bodyPr>
          <a:lstStyle/>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Delays in reporting imaging findings</a:t>
            </a:r>
          </a:p>
          <a:p>
            <a:pPr lvl="1"/>
            <a:r>
              <a:rPr lang="en-GB" sz="1600" dirty="0">
                <a:solidFill>
                  <a:srgbClr val="000000"/>
                </a:solidFill>
                <a:ea typeface="Calibri" panose="020F0502020204030204" pitchFamily="34" charset="0"/>
                <a:cs typeface="Times New Roman" panose="02020603050405020304" pitchFamily="18" charset="0"/>
              </a:rPr>
              <a:t>no national guidelines on clear reporting timelines</a:t>
            </a:r>
          </a:p>
          <a:p>
            <a:pPr lvl="1"/>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various points  in the imaging pathway  were delays </a:t>
            </a:r>
            <a:r>
              <a:rPr lang="en-GB" sz="1600" dirty="0">
                <a:solidFill>
                  <a:srgbClr val="000000"/>
                </a:solidFill>
                <a:ea typeface="Calibri" panose="020F0502020204030204" pitchFamily="34" charset="0"/>
                <a:cs typeface="Times New Roman" panose="02020603050405020304" pitchFamily="18" charset="0"/>
              </a:rPr>
              <a:t>can occur – request/ review/ report</a:t>
            </a:r>
          </a:p>
          <a:p>
            <a:pPr lvl="1"/>
            <a:r>
              <a:rPr lang="en-GB" sz="1600" dirty="0">
                <a:solidFill>
                  <a:srgbClr val="000000"/>
                </a:solidFill>
                <a:ea typeface="Calibri" panose="020F0502020204030204" pitchFamily="34" charset="0"/>
                <a:cs typeface="Times New Roman" panose="02020603050405020304" pitchFamily="18" charset="0"/>
              </a:rPr>
              <a:t>a third of cases in our report identified delays in reviewing or reporting an image</a:t>
            </a:r>
          </a:p>
          <a:p>
            <a:pPr lvl="1"/>
            <a:r>
              <a:rPr lang="en-GB" sz="1600" dirty="0">
                <a:solidFill>
                  <a:srgbClr val="000000"/>
                </a:solidFill>
                <a:ea typeface="Calibri" panose="020F0502020204030204" pitchFamily="34" charset="0"/>
                <a:cs typeface="Times New Roman" panose="02020603050405020304" pitchFamily="18" charset="0"/>
              </a:rPr>
              <a:t>some Trusts did not have a clear and effective local policy / process regarding the timeliness for these steps </a:t>
            </a:r>
          </a:p>
          <a:p>
            <a:pPr lvl="1"/>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0" indent="0">
              <a:buNone/>
            </a:pPr>
            <a:endParaRPr lang="en-GB"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1125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14871"/>
            <a:ext cx="7931224" cy="857250"/>
          </a:xfrm>
        </p:spPr>
        <p:txBody>
          <a:bodyPr/>
          <a:lstStyle/>
          <a:p>
            <a:pPr algn="ctr"/>
            <a:r>
              <a:rPr lang="en-GB" sz="2400" dirty="0"/>
              <a:t>Unlocking solutions in Imaging – What we found</a:t>
            </a:r>
          </a:p>
        </p:txBody>
      </p:sp>
      <p:sp>
        <p:nvSpPr>
          <p:cNvPr id="3" name="Text Placeholder 2"/>
          <p:cNvSpPr>
            <a:spLocks noGrp="1"/>
          </p:cNvSpPr>
          <p:nvPr>
            <p:ph type="body" sz="quarter" idx="13"/>
          </p:nvPr>
        </p:nvSpPr>
        <p:spPr>
          <a:xfrm>
            <a:off x="755650" y="1923678"/>
            <a:ext cx="7920038" cy="2232248"/>
          </a:xfrm>
        </p:spPr>
        <p:txBody>
          <a:bodyPr>
            <a:normAutofit/>
          </a:bodyPr>
          <a:lstStyle/>
          <a:p>
            <a:r>
              <a:rPr lang="en-GB" sz="1600" b="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Learning from past mistakes</a:t>
            </a:r>
          </a:p>
          <a:p>
            <a:pPr lvl="1"/>
            <a:r>
              <a:rPr lang="en-GB" sz="1600" dirty="0">
                <a:solidFill>
                  <a:srgbClr val="000000"/>
                </a:solidFill>
                <a:cs typeface="Times New Roman" panose="02020603050405020304" pitchFamily="18" charset="0"/>
              </a:rPr>
              <a:t>RCR suggest that a system should be in place  for proactive sharing of learning in a blame free space when radiological discrepancies are identified</a:t>
            </a:r>
          </a:p>
          <a:p>
            <a:pPr lvl="1"/>
            <a:r>
              <a:rPr lang="en-GB" sz="1600" dirty="0">
                <a:solidFill>
                  <a:srgbClr val="000000"/>
                </a:solidFill>
                <a:cs typeface="Times New Roman" panose="02020603050405020304" pitchFamily="18" charset="0"/>
              </a:rPr>
              <a:t>half the cases we saw missed the opportunity to learn from mistakes in both imaging and other clinical specialities that rely on imaging services  </a:t>
            </a:r>
          </a:p>
          <a:p>
            <a:pPr lvl="1"/>
            <a:r>
              <a:rPr lang="en-GB" sz="1600" dirty="0">
                <a:solidFill>
                  <a:srgbClr val="000000"/>
                </a:solidFill>
                <a:cs typeface="Times New Roman" panose="02020603050405020304" pitchFamily="18" charset="0"/>
              </a:rPr>
              <a:t>we saw failures to learn from mistakes and failures to embed learning which compounded the original failing</a:t>
            </a:r>
          </a:p>
          <a:p>
            <a:pPr lvl="1"/>
            <a:endParaRPr lang="en-GB" sz="1600" dirty="0"/>
          </a:p>
        </p:txBody>
      </p:sp>
    </p:spTree>
    <p:extLst>
      <p:ext uri="{BB962C8B-B14F-4D97-AF65-F5344CB8AC3E}">
        <p14:creationId xmlns:p14="http://schemas.microsoft.com/office/powerpoint/2010/main" val="1162177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5F430-1BBB-4A12-86EC-F42D8FCFD31F}"/>
              </a:ext>
            </a:extLst>
          </p:cNvPr>
          <p:cNvSpPr>
            <a:spLocks noGrp="1"/>
          </p:cNvSpPr>
          <p:nvPr>
            <p:ph type="title"/>
          </p:nvPr>
        </p:nvSpPr>
        <p:spPr/>
        <p:txBody>
          <a:bodyPr/>
          <a:lstStyle/>
          <a:p>
            <a:r>
              <a:rPr kumimoji="0" lang="en-GB" sz="2400" b="1" i="0" u="none" strike="noStrike" kern="1200" cap="none" spc="0" normalizeH="0" baseline="0" noProof="0" dirty="0">
                <a:ln>
                  <a:noFill/>
                </a:ln>
                <a:solidFill>
                  <a:srgbClr val="293D6B"/>
                </a:solidFill>
                <a:effectLst/>
                <a:uLnTx/>
                <a:uFillTx/>
                <a:latin typeface="Trebuchet MS" panose="020B0603020202020204" pitchFamily="34" charset="0"/>
                <a:ea typeface="+mj-ea"/>
                <a:cs typeface="+mj-cs"/>
              </a:rPr>
              <a:t>Unlocking solutions in Imaging – Case Study 1</a:t>
            </a:r>
            <a:endParaRPr lang="en-GB" dirty="0"/>
          </a:p>
        </p:txBody>
      </p:sp>
      <p:sp>
        <p:nvSpPr>
          <p:cNvPr id="3" name="Text Placeholder 2">
            <a:extLst>
              <a:ext uri="{FF2B5EF4-FFF2-40B4-BE49-F238E27FC236}">
                <a16:creationId xmlns:a16="http://schemas.microsoft.com/office/drawing/2014/main" id="{4BCB1DA2-4BD7-452F-BB34-5FFF4FE51013}"/>
              </a:ext>
            </a:extLst>
          </p:cNvPr>
          <p:cNvSpPr>
            <a:spLocks noGrp="1"/>
          </p:cNvSpPr>
          <p:nvPr>
            <p:ph type="body" sz="quarter" idx="13"/>
          </p:nvPr>
        </p:nvSpPr>
        <p:spPr>
          <a:xfrm>
            <a:off x="755650" y="1852364"/>
            <a:ext cx="7920038" cy="2303561"/>
          </a:xfrm>
        </p:spPr>
        <p:txBody>
          <a:bodyPr>
            <a:normAutofit fontScale="92500" lnSpcReduction="10000"/>
          </a:bodyPr>
          <a:lstStyle/>
          <a:p>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a patient had an X-ray through an NHS-funded subcontracted provider because of an ongoing chest infecti</a:t>
            </a:r>
            <a:r>
              <a:rPr lang="en-GB" sz="1600" dirty="0">
                <a:solidFill>
                  <a:srgbClr val="000000"/>
                </a:solidFill>
                <a:ea typeface="Calibri" panose="020F0502020204030204" pitchFamily="34" charset="0"/>
                <a:cs typeface="Times New Roman" panose="02020603050405020304" pitchFamily="18" charset="0"/>
              </a:rPr>
              <a:t>on – they were coughing blood</a:t>
            </a: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pPr marL="0" indent="0">
              <a:buNone/>
            </a:pP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a typeface="Calibri" panose="020F0502020204030204" pitchFamily="34" charset="0"/>
                <a:cs typeface="Times New Roman" panose="02020603050405020304" pitchFamily="18" charset="0"/>
              </a:rPr>
              <a:t>an </a:t>
            </a:r>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unexpected finding was not picked up / acted on</a:t>
            </a:r>
          </a:p>
          <a:p>
            <a:pPr marL="0" indent="0">
              <a:buNone/>
            </a:pP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patient’s symptoms persisted, so their GP organised a follow up CT scan</a:t>
            </a:r>
          </a:p>
          <a:p>
            <a:pPr marL="0" indent="0">
              <a:buNone/>
            </a:pPr>
            <a:endPar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endParaRPr>
          </a:p>
          <a:p>
            <a:r>
              <a:rPr lang="en-GB" sz="1600" dirty="0">
                <a:solidFill>
                  <a:srgbClr val="000000"/>
                </a:solidFill>
                <a:ea typeface="Calibri" panose="020F0502020204030204" pitchFamily="34" charset="0"/>
                <a:cs typeface="Times New Roman" panose="02020603050405020304" pitchFamily="18" charset="0"/>
              </a:rPr>
              <a:t>a</a:t>
            </a:r>
            <a:r>
              <a:rPr lang="en-GB" sz="16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 this point, a radiologist at the Trust reviewed the first X-ray and discovered it had not reported unexpected findings. </a:t>
            </a:r>
          </a:p>
          <a:p>
            <a:endParaRPr lang="en-GB" dirty="0"/>
          </a:p>
        </p:txBody>
      </p:sp>
    </p:spTree>
    <p:extLst>
      <p:ext uri="{BB962C8B-B14F-4D97-AF65-F5344CB8AC3E}">
        <p14:creationId xmlns:p14="http://schemas.microsoft.com/office/powerpoint/2010/main" val="3567889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SO PowerPoint template - Wide Screen Light Blue 2019.potx" id="{76D01290-7AD6-4CA1-B940-63352F413501}" vid="{4D66E988-FF8C-4A55-A94C-80D77B80B88D}"/>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SO PowerPoint template - Wide Screen Light Purple 2019.potx" id="{A0082000-92AF-489B-991B-8F44F9F6ABA2}" vid="{745EA778-AB11-418C-BE79-C145C14BA0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HSO Document" ma:contentTypeID="0x010100C54069723B89A741AD94A0B25FD69D490200FF99864FF03DE840BFED122AFFEDD242" ma:contentTypeVersion="5" ma:contentTypeDescription="Create a new document." ma:contentTypeScope="" ma:versionID="65f512a77fa36e0c13ad7096442a22b8">
  <xsd:schema xmlns:xsd="http://www.w3.org/2001/XMLSchema" xmlns:xs="http://www.w3.org/2001/XMLSchema" xmlns:p="http://schemas.microsoft.com/office/2006/metadata/properties" xmlns:ns1="http://schemas.microsoft.com/sharepoint/v3" xmlns:ns3="405d39a9-4348-4266-ae85-8d9f32053936" targetNamespace="http://schemas.microsoft.com/office/2006/metadata/properties" ma:root="true" ma:fieldsID="262c21472e63bc6825583a7abf5fabf1" ns1:_="" ns3:_="">
    <xsd:import namespace="http://schemas.microsoft.com/sharepoint/v3"/>
    <xsd:import namespace="405d39a9-4348-4266-ae85-8d9f32053936"/>
    <xsd:element name="properties">
      <xsd:complexType>
        <xsd:sequence>
          <xsd:element name="documentManagement">
            <xsd:complexType>
              <xsd:all>
                <xsd:element ref="ns3:_dlc_DocId" minOccurs="0"/>
                <xsd:element ref="ns3:_dlc_DocIdUrl" minOccurs="0"/>
                <xsd:element ref="ns3:_dlc_DocIdPersistId"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1" nillable="true" ma:displayName="Original Expiration Date" ma:description="" ma:hidden="true" ma:internalName="_dlc_ExpireDateSaved" ma:readOnly="true">
      <xsd:simpleType>
        <xsd:restriction base="dms:DateTime"/>
      </xsd:simpleType>
    </xsd:element>
    <xsd:element name="_dlc_ExpireDate" ma:index="12" nillable="true" ma:displayName="Expiration Date" ma:description="" ma:hidden="true" ma:indexed="true" ma:internalName="_dlc_ExpireDate" ma:readOnly="true">
      <xsd:simpleType>
        <xsd:restriction base="dms:DateTime"/>
      </xsd:simpleType>
    </xsd:element>
    <xsd:element name="_dlc_Exempt" ma:index="13" nillable="true" ma:displayName="Exempt from Policy" ma:description=""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05d39a9-4348-4266-ae85-8d9f3205393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405d39a9-4348-4266-ae85-8d9f32053936">D5RPAS5QYAPA-264063609-8416</_dlc_DocId>
    <_dlc_DocIdUrl xmlns="405d39a9-4348-4266-ae85-8d9f32053936">
      <Url>http://sharepoint.opca-hsc.com/sites/ext/ic/_layouts/15/DocIdRedir.aspx?ID=D5RPAS5QYAPA-264063609-8416</Url>
      <Description>D5RPAS5QYAPA-264063609-8416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421DA7D-5A76-42F7-B220-0A21AD55AF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05d39a9-4348-4266-ae85-8d9f320539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FA46B7-5358-4ACB-93B0-FE9D3FC56943}">
  <ds:schemaRefs>
    <ds:schemaRef ds:uri="http://schemas.microsoft.com/office/infopath/2007/PartnerControls"/>
    <ds:schemaRef ds:uri="http://purl.org/dc/elements/1.1/"/>
    <ds:schemaRef ds:uri="http://schemas.microsoft.com/office/2006/metadata/properties"/>
    <ds:schemaRef ds:uri="405d39a9-4348-4266-ae85-8d9f32053936"/>
    <ds:schemaRef ds:uri="http://schemas.microsoft.com/sharepoint/v3"/>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FB7A844-C798-4BFE-8D8C-AD8B91D466AC}">
  <ds:schemaRefs>
    <ds:schemaRef ds:uri="http://schemas.microsoft.com/sharepoint/v3/contenttype/forms"/>
  </ds:schemaRefs>
</ds:datastoreItem>
</file>

<file path=customXml/itemProps4.xml><?xml version="1.0" encoding="utf-8"?>
<ds:datastoreItem xmlns:ds="http://schemas.openxmlformats.org/officeDocument/2006/customXml" ds:itemID="{7B988A44-DB04-42EC-A62A-4C745398026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PHSO PowerPoint template - Wide Screen Light Blue 2019</Template>
  <TotalTime>1812</TotalTime>
  <Words>1670</Words>
  <Application>Microsoft Office PowerPoint</Application>
  <PresentationFormat>On-screen Show (16:9)</PresentationFormat>
  <Paragraphs>200</Paragraphs>
  <Slides>23</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Gill Sans</vt:lpstr>
      <vt:lpstr>Symbol</vt:lpstr>
      <vt:lpstr>Times New Roman</vt:lpstr>
      <vt:lpstr>Trebuchet MS</vt:lpstr>
      <vt:lpstr>Office Theme</vt:lpstr>
      <vt:lpstr>1_Office Theme</vt:lpstr>
      <vt:lpstr>Digital Imaging Summit 2021 Unlocking solutions in Imaging:  working together to learn from failings in the NHS </vt:lpstr>
      <vt:lpstr>Parliamentary and Health Service Ombudsman</vt:lpstr>
      <vt:lpstr>Unlocking solutions in Imaging – What we did </vt:lpstr>
      <vt:lpstr>Unlocking solutions in Imaging – What we found</vt:lpstr>
      <vt:lpstr>Unlocking solutions in Imaging – What we found</vt:lpstr>
      <vt:lpstr>Unlocking solutions in Imaging – What we found</vt:lpstr>
      <vt:lpstr>Unlocking solutions in Imaging – What we found</vt:lpstr>
      <vt:lpstr>Unlocking solutions in Imaging – What we found</vt:lpstr>
      <vt:lpstr>Unlocking solutions in Imaging – Case Study 1</vt:lpstr>
      <vt:lpstr>Unlocking solutions in Imaging – Case Study 1</vt:lpstr>
      <vt:lpstr>Unlocking solutions in Imaging – Case Study 2</vt:lpstr>
      <vt:lpstr>Unlocking solutions in Imaging – Case Study 2</vt:lpstr>
      <vt:lpstr>Unlocking solutions in Imaging – Case Study 2</vt:lpstr>
      <vt:lpstr>Unlocking solutions in Imaging – Case Study 2</vt:lpstr>
      <vt:lpstr>Unlocking solutions in Imaging – Case Study 2</vt:lpstr>
      <vt:lpstr>Unlocking solutions in Imaging – What next?</vt:lpstr>
      <vt:lpstr>Unlocking solutions in Imaging – What next?</vt:lpstr>
      <vt:lpstr>Unlocking solutions in Imaging – What next?</vt:lpstr>
      <vt:lpstr>Unlocking solutions in Imaging</vt:lpstr>
      <vt:lpstr>Unlocking solutions in Imaging</vt:lpstr>
      <vt:lpstr>Unlocking solutions in Imaging – What we recommend (1)</vt:lpstr>
      <vt:lpstr>Unlocking solutions in Imaging – What we recommend (2)</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Guide</dc:title>
  <dc:creator>Dysart Tony</dc:creator>
  <cp:lastModifiedBy>Dysart Tony</cp:lastModifiedBy>
  <cp:revision>63</cp:revision>
  <cp:lastPrinted>2021-09-10T12:27:39Z</cp:lastPrinted>
  <dcterms:created xsi:type="dcterms:W3CDTF">2021-09-01T10:18:25Z</dcterms:created>
  <dcterms:modified xsi:type="dcterms:W3CDTF">2021-12-05T18:06:19Z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/sites/ext/ic/Comms/Internal Communications/Intranet-FileShare/Current</vt:lpwstr>
  </property>
  <property fmtid="{D5CDD505-2E9C-101B-9397-08002B2CF9AE}" pid="3" name="_dlc_DocIdItemGuid">
    <vt:lpwstr>315977dc-bab4-4a92-aa40-c0fc7cb105ab</vt:lpwstr>
  </property>
  <property fmtid="{D5CDD505-2E9C-101B-9397-08002B2CF9AE}" pid="4" name="ContentTypeId">
    <vt:lpwstr>0x010100C54069723B89A741AD94A0B25FD69D490200FF99864FF03DE840BFED122AFFEDD242</vt:lpwstr>
  </property>
  <property fmtid="{D5CDD505-2E9C-101B-9397-08002B2CF9AE}" pid="5" name="ItemRetentionFormula">
    <vt:lpwstr>&lt;formula id="Microsoft.Office.RecordsManagement.PolicyFeatures.Expiration.Formula.BuiltIn"&gt;&lt;number&gt;3&lt;/number&gt;&lt;property&gt;ClosedDate&lt;/property&gt;&lt;period&gt;years&lt;/period&gt;&lt;/formula&gt;</vt:lpwstr>
  </property>
</Properties>
</file>